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14"/>
  </p:notesMasterIdLst>
  <p:handoutMasterIdLst>
    <p:handoutMasterId r:id="rId15"/>
  </p:handoutMasterIdLst>
  <p:sldIdLst>
    <p:sldId id="341" r:id="rId3"/>
    <p:sldId id="774" r:id="rId4"/>
    <p:sldId id="792" r:id="rId5"/>
    <p:sldId id="793" r:id="rId6"/>
    <p:sldId id="799" r:id="rId7"/>
    <p:sldId id="796" r:id="rId8"/>
    <p:sldId id="797" r:id="rId9"/>
    <p:sldId id="800" r:id="rId10"/>
    <p:sldId id="801" r:id="rId11"/>
    <p:sldId id="277" r:id="rId12"/>
    <p:sldId id="340" r:id="rId13"/>
  </p:sldIdLst>
  <p:sldSz cx="9144000" cy="6858000" type="screen4x3"/>
  <p:notesSz cx="6797675" cy="987425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1597" autoAdjust="0"/>
  </p:normalViewPr>
  <p:slideViewPr>
    <p:cSldViewPr>
      <p:cViewPr varScale="1">
        <p:scale>
          <a:sx n="119" d="100"/>
          <a:sy n="119" d="100"/>
        </p:scale>
        <p:origin x="3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Zveze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tasS38\AppData\Local\Microsoft\Windows\INetCache\Content.Outlook\0IDJEF02\Zvezek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List1!$F$4</c:f>
              <c:strCache>
                <c:ptCount val="1"/>
                <c:pt idx="0">
                  <c:v>M (merilo)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multiLvlStrRef>
              <c:f>List1!$C$5:$E$9</c:f>
              <c:multiLvlStrCache>
                <c:ptCount val="5"/>
                <c:lvl>
                  <c:pt idx="0">
                    <c:v>Mobitel d.d.</c:v>
                  </c:pt>
                  <c:pt idx="1">
                    <c:v>Mobitel, d.d.</c:v>
                  </c:pt>
                  <c:pt idx="2">
                    <c:v>Telekom Slovenije, d.d.</c:v>
                  </c:pt>
                  <c:pt idx="3">
                    <c:v>SI.MOBIL, d.d.</c:v>
                  </c:pt>
                  <c:pt idx="4">
                    <c:v>A1 Slovenija, d.d.</c:v>
                  </c:pt>
                </c:lvl>
                <c:lvl>
                  <c:pt idx="0">
                    <c:v>2006</c:v>
                  </c:pt>
                  <c:pt idx="1">
                    <c:v>2009</c:v>
                  </c:pt>
                  <c:pt idx="2">
                    <c:v>2012</c:v>
                  </c:pt>
                  <c:pt idx="3">
                    <c:v>2016</c:v>
                  </c:pt>
                  <c:pt idx="4">
                    <c:v>2019</c:v>
                  </c:pt>
                </c:lvl>
                <c:lvl>
                  <c:pt idx="0">
                    <c:v>ODMOB.IT-1/2006</c:v>
                  </c:pt>
                  <c:pt idx="1">
                    <c:v>ODMOB-15/2009</c:v>
                  </c:pt>
                  <c:pt idx="2">
                    <c:v>ODMOB-6/2012</c:v>
                  </c:pt>
                  <c:pt idx="3">
                    <c:v>ODMOB-10/2015</c:v>
                  </c:pt>
                  <c:pt idx="4">
                    <c:v>ODMOB-7/2018</c:v>
                  </c:pt>
                </c:lvl>
              </c:multiLvlStrCache>
            </c:multiLvlStrRef>
          </c:cat>
          <c:val>
            <c:numRef>
              <c:f>List1!$F$5:$F$9</c:f>
              <c:numCache>
                <c:formatCode>General</c:formatCode>
                <c:ptCount val="5"/>
                <c:pt idx="0">
                  <c:v>33</c:v>
                </c:pt>
                <c:pt idx="1">
                  <c:v>22.63</c:v>
                </c:pt>
                <c:pt idx="2">
                  <c:v>8.61</c:v>
                </c:pt>
                <c:pt idx="3">
                  <c:v>4.71</c:v>
                </c:pt>
                <c:pt idx="4">
                  <c:v>4.54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06A-446D-B2C8-1313AB2BE1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9979832"/>
        <c:axId val="549980488"/>
      </c:lineChart>
      <c:catAx>
        <c:axId val="549979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549980488"/>
        <c:crosses val="autoZero"/>
        <c:auto val="1"/>
        <c:lblAlgn val="ctr"/>
        <c:lblOffset val="100"/>
        <c:noMultiLvlLbl val="0"/>
      </c:catAx>
      <c:valAx>
        <c:axId val="549980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549979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 dirty="0"/>
              <a:t>Distribucija nabava </a:t>
            </a:r>
            <a:r>
              <a:rPr lang="sl-SI" dirty="0" err="1"/>
              <a:t>između</a:t>
            </a:r>
            <a:r>
              <a:rPr lang="sl-SI" dirty="0"/>
              <a:t> ugovornih organa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25400">
                <a:noFill/>
              </a:ln>
              <a:effectLst/>
            </c:spPr>
          </c:marker>
          <c:xVal>
            <c:numRef>
              <c:f>List1!$A$3:$A$242</c:f>
              <c:numCache>
                <c:formatCode>General</c:formatCode>
                <c:ptCount val="24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204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  <c:pt idx="228">
                  <c:v>229</c:v>
                </c:pt>
                <c:pt idx="229">
                  <c:v>230</c:v>
                </c:pt>
                <c:pt idx="230">
                  <c:v>231</c:v>
                </c:pt>
                <c:pt idx="231">
                  <c:v>232</c:v>
                </c:pt>
                <c:pt idx="232">
                  <c:v>233</c:v>
                </c:pt>
                <c:pt idx="233">
                  <c:v>234</c:v>
                </c:pt>
                <c:pt idx="234">
                  <c:v>235</c:v>
                </c:pt>
                <c:pt idx="235">
                  <c:v>236</c:v>
                </c:pt>
                <c:pt idx="236">
                  <c:v>237</c:v>
                </c:pt>
                <c:pt idx="237">
                  <c:v>238</c:v>
                </c:pt>
                <c:pt idx="238">
                  <c:v>239</c:v>
                </c:pt>
                <c:pt idx="239">
                  <c:v>240</c:v>
                </c:pt>
              </c:numCache>
            </c:numRef>
          </c:xVal>
          <c:yVal>
            <c:numRef>
              <c:f>List1!$B$3:$B$242</c:f>
              <c:numCache>
                <c:formatCode>General</c:formatCode>
                <c:ptCount val="240"/>
                <c:pt idx="0">
                  <c:v>466</c:v>
                </c:pt>
                <c:pt idx="1">
                  <c:v>149</c:v>
                </c:pt>
                <c:pt idx="2">
                  <c:v>76</c:v>
                </c:pt>
                <c:pt idx="3">
                  <c:v>51</c:v>
                </c:pt>
                <c:pt idx="4">
                  <c:v>37</c:v>
                </c:pt>
                <c:pt idx="5">
                  <c:v>32</c:v>
                </c:pt>
                <c:pt idx="6">
                  <c:v>25</c:v>
                </c:pt>
                <c:pt idx="7">
                  <c:v>24</c:v>
                </c:pt>
                <c:pt idx="8">
                  <c:v>20</c:v>
                </c:pt>
                <c:pt idx="9">
                  <c:v>14</c:v>
                </c:pt>
                <c:pt idx="10">
                  <c:v>18</c:v>
                </c:pt>
                <c:pt idx="11">
                  <c:v>16</c:v>
                </c:pt>
                <c:pt idx="12">
                  <c:v>3</c:v>
                </c:pt>
                <c:pt idx="13">
                  <c:v>10</c:v>
                </c:pt>
                <c:pt idx="14">
                  <c:v>4</c:v>
                </c:pt>
                <c:pt idx="15">
                  <c:v>4</c:v>
                </c:pt>
                <c:pt idx="16">
                  <c:v>6</c:v>
                </c:pt>
                <c:pt idx="17">
                  <c:v>6</c:v>
                </c:pt>
                <c:pt idx="18">
                  <c:v>3</c:v>
                </c:pt>
                <c:pt idx="19">
                  <c:v>1</c:v>
                </c:pt>
                <c:pt idx="20">
                  <c:v>1</c:v>
                </c:pt>
                <c:pt idx="21">
                  <c:v>8</c:v>
                </c:pt>
                <c:pt idx="22">
                  <c:v>2</c:v>
                </c:pt>
                <c:pt idx="24">
                  <c:v>1</c:v>
                </c:pt>
                <c:pt idx="25">
                  <c:v>1</c:v>
                </c:pt>
                <c:pt idx="26">
                  <c:v>2</c:v>
                </c:pt>
                <c:pt idx="28">
                  <c:v>2</c:v>
                </c:pt>
                <c:pt idx="30">
                  <c:v>3</c:v>
                </c:pt>
                <c:pt idx="31">
                  <c:v>4</c:v>
                </c:pt>
                <c:pt idx="32">
                  <c:v>1</c:v>
                </c:pt>
                <c:pt idx="33">
                  <c:v>4</c:v>
                </c:pt>
                <c:pt idx="37">
                  <c:v>1</c:v>
                </c:pt>
                <c:pt idx="38">
                  <c:v>2</c:v>
                </c:pt>
                <c:pt idx="40">
                  <c:v>3</c:v>
                </c:pt>
                <c:pt idx="41">
                  <c:v>1</c:v>
                </c:pt>
                <c:pt idx="42">
                  <c:v>1</c:v>
                </c:pt>
                <c:pt idx="45">
                  <c:v>2</c:v>
                </c:pt>
                <c:pt idx="47">
                  <c:v>2</c:v>
                </c:pt>
                <c:pt idx="48">
                  <c:v>1</c:v>
                </c:pt>
                <c:pt idx="50">
                  <c:v>1</c:v>
                </c:pt>
                <c:pt idx="51">
                  <c:v>1</c:v>
                </c:pt>
                <c:pt idx="53">
                  <c:v>1</c:v>
                </c:pt>
                <c:pt idx="56">
                  <c:v>1</c:v>
                </c:pt>
                <c:pt idx="60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6">
                  <c:v>1</c:v>
                </c:pt>
                <c:pt idx="68">
                  <c:v>1</c:v>
                </c:pt>
                <c:pt idx="69">
                  <c:v>1</c:v>
                </c:pt>
                <c:pt idx="72">
                  <c:v>1</c:v>
                </c:pt>
                <c:pt idx="85">
                  <c:v>1</c:v>
                </c:pt>
                <c:pt idx="93">
                  <c:v>1</c:v>
                </c:pt>
                <c:pt idx="96">
                  <c:v>1</c:v>
                </c:pt>
                <c:pt idx="103">
                  <c:v>1</c:v>
                </c:pt>
                <c:pt idx="152">
                  <c:v>1</c:v>
                </c:pt>
                <c:pt idx="164">
                  <c:v>1</c:v>
                </c:pt>
                <c:pt idx="172">
                  <c:v>1</c:v>
                </c:pt>
                <c:pt idx="230">
                  <c:v>1</c:v>
                </c:pt>
                <c:pt idx="239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A9E-477D-8BE2-2D1680C506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9187832"/>
        <c:axId val="239186392"/>
      </c:scatterChart>
      <c:valAx>
        <c:axId val="2391878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l-SI" dirty="0"/>
                  <a:t>Broj </a:t>
                </a:r>
                <a:r>
                  <a:rPr lang="sl-SI" dirty="0" err="1"/>
                  <a:t>postupaka</a:t>
                </a:r>
                <a:r>
                  <a:rPr lang="sl-SI" dirty="0"/>
                  <a:t>/</a:t>
                </a:r>
                <a:r>
                  <a:rPr lang="sl-SI" dirty="0" err="1"/>
                  <a:t>lotova</a:t>
                </a:r>
                <a:endParaRPr lang="sl-SI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l-S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39186392"/>
        <c:crosses val="autoZero"/>
        <c:crossBetween val="midCat"/>
      </c:valAx>
      <c:valAx>
        <c:axId val="239186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l-SI" dirty="0"/>
                  <a:t>Broj ugovornih organa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l-S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3918783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560DB-6463-4A99-A353-892703A18B97}" type="datetimeFigureOut">
              <a:rPr lang="sl-SI" smtClean="0"/>
              <a:t>3. 11. 2023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DA5EA3-DB6F-47EB-9D64-D79E674C6D7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7692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l-SI"/>
              <a:t>Kliknite, da uredite slog podnaslova matrice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/>
            <a:fld id="{743653DA-8BF4-4869-96FE-9BCF43372D46}" type="datetime8">
              <a:rPr lang="en-US" smtClean="0"/>
              <a:pPr algn="ctr"/>
              <a:t>11/3/2023 9:07 AM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11/3/2023 9:07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11/3/2023 9:07 AM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 lang="en-US" smtClean="0"/>
              <a:pPr/>
              <a:t>11/3/2023 9:07 AM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 lang="en-US" smtClean="0"/>
              <a:pPr/>
              <a:t>11/3/2023 9:07 AM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5F1E3E-4B2F-4895-B65E-28B2E64F39F6}" type="datetime8">
              <a:rPr lang="en-US" smtClean="0"/>
              <a:pPr/>
              <a:t>11/3/2023 9:07 AM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085435-8225-4333-BFFA-0096413F0D76}" type="datetime8">
              <a:rPr lang="en-US" smtClean="0"/>
              <a:pPr/>
              <a:t>11/3/2023 9:07 AM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sl-SI"/>
              <a:t>Uredite sloge besedila matrice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 lang="en-US" smtClean="0"/>
              <a:pPr/>
              <a:t>11/3/2023 9:07 AM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 lang="en-US" smtClean="0"/>
              <a:pPr/>
              <a:t>11/3/2023 9:07 AM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11/3/2023 9:07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1E20EC5-AC53-4169-941E-EDF10CD23748}" type="datetime8">
              <a:rPr lang="en-US" smtClean="0"/>
              <a:pPr/>
              <a:t>11/3/2023 9:07 AM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11/3/2023 9:07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411760" y="6165304"/>
            <a:ext cx="6048672" cy="504652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sl-SI" b="1" dirty="0"/>
              <a:t>Sarajevo, </a:t>
            </a:r>
            <a:r>
              <a:rPr lang="sl-SI" b="1" dirty="0" err="1"/>
              <a:t>novembar</a:t>
            </a:r>
            <a:r>
              <a:rPr lang="sl-SI" b="1" dirty="0"/>
              <a:t> 2023</a:t>
            </a:r>
            <a:r>
              <a:rPr lang="en-US" b="1" dirty="0"/>
              <a:t>. </a:t>
            </a:r>
            <a:r>
              <a:rPr lang="en-US" b="1" dirty="0" err="1"/>
              <a:t>godine</a:t>
            </a:r>
            <a:endParaRPr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31640" y="1916832"/>
            <a:ext cx="6624736" cy="18288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sl-SI" dirty="0"/>
              <a:t>CENTRALIZIRANE NABAVE u EU</a:t>
            </a:r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id="{5E331A75-A752-4860-BB04-440845A12AB1}"/>
              </a:ext>
            </a:extLst>
          </p:cNvPr>
          <p:cNvSpPr txBox="1">
            <a:spLocks/>
          </p:cNvSpPr>
          <p:nvPr/>
        </p:nvSpPr>
        <p:spPr>
          <a:xfrm>
            <a:off x="1333718" y="3573016"/>
            <a:ext cx="7126714" cy="1828800"/>
          </a:xfrm>
          <a:prstGeom prst="rect">
            <a:avLst/>
          </a:prstGeom>
        </p:spPr>
        <p:txBody>
          <a:bodyPr vert="horz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187338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8A5C5909-7507-7570-A04B-FD4EB568F1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59223" y="1916832"/>
            <a:ext cx="4320727" cy="40321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  <a:defRPr/>
            </a:pPr>
            <a:r>
              <a:rPr lang="bs-Latn-BA" altLang="sl-SI" sz="1500" dirty="0"/>
              <a:t>7.000 nabava/godini, 17.000 </a:t>
            </a:r>
            <a:r>
              <a:rPr lang="bs-Latn-BA" altLang="sl-SI" sz="1500" dirty="0" err="1"/>
              <a:t>lotova</a:t>
            </a:r>
            <a:endParaRPr lang="bs-Latn-BA" altLang="sl-SI" sz="1500" dirty="0"/>
          </a:p>
          <a:p>
            <a:pPr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  <a:defRPr/>
            </a:pPr>
            <a:r>
              <a:rPr lang="bs-Latn-BA" altLang="sl-SI" sz="1500" dirty="0"/>
              <a:t>Cca. 14,5% of GDP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  <a:defRPr/>
            </a:pPr>
            <a:r>
              <a:rPr lang="bs-Latn-BA" altLang="sl-SI" sz="1500" dirty="0"/>
              <a:t>90% transparentni postupci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  <a:defRPr/>
            </a:pPr>
            <a:endParaRPr lang="bs-Latn-BA" altLang="sl-SI" sz="1500" dirty="0"/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  <a:defRPr/>
            </a:pPr>
            <a:endParaRPr lang="bs-Latn-BA" altLang="sl-SI" sz="1500" dirty="0"/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  <a:defRPr/>
            </a:pPr>
            <a:endParaRPr lang="bs-Latn-BA" altLang="sl-SI" sz="1500" dirty="0"/>
          </a:p>
          <a:p>
            <a:pPr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  <a:defRPr/>
            </a:pPr>
            <a:r>
              <a:rPr lang="bs-Latn-BA" altLang="sl-SI" sz="1500" dirty="0"/>
              <a:t>3300 ugovornih organa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  <a:defRPr/>
            </a:pPr>
            <a:r>
              <a:rPr lang="bs-Latn-BA" altLang="sl-SI" sz="1500" dirty="0"/>
              <a:t>Cca. 7000 javnih službenika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  <a:defRPr/>
            </a:pPr>
            <a:endParaRPr lang="bs-Latn-BA" altLang="sl-SI" sz="1500" dirty="0"/>
          </a:p>
          <a:p>
            <a:pPr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  <a:defRPr/>
            </a:pPr>
            <a:r>
              <a:rPr lang="bs-Latn-BA" altLang="sl-SI" sz="1500" b="1" dirty="0"/>
              <a:t>1000 </a:t>
            </a:r>
            <a:r>
              <a:rPr lang="bs-Latn-BA" altLang="sl-SI" sz="1500" dirty="0"/>
              <a:t>ugovornih organa/godini koristi Portal JN (nabave iznad nabava malih vrijednosti)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  <a:defRPr/>
            </a:pPr>
            <a:endParaRPr lang="sl-SI" altLang="sl-SI" sz="15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endParaRPr lang="sl-SI" altLang="sl-SI" sz="1600" dirty="0"/>
          </a:p>
        </p:txBody>
      </p:sp>
      <p:graphicFrame>
        <p:nvGraphicFramePr>
          <p:cNvPr id="3" name="Grafikon 2" descr="Delež javnih naročil, oddanih v letih 2011–2021, v BDP.">
            <a:extLst>
              <a:ext uri="{FF2B5EF4-FFF2-40B4-BE49-F238E27FC236}">
                <a16:creationId xmlns:a16="http://schemas.microsoft.com/office/drawing/2014/main" id="{7F055A3B-53A5-D484-CD3B-6D8550A0BA8D}"/>
              </a:ext>
            </a:extLst>
          </p:cNvPr>
          <p:cNvGraphicFramePr>
            <a:graphicFrameLocks/>
          </p:cNvGraphicFramePr>
          <p:nvPr/>
        </p:nvGraphicFramePr>
        <p:xfrm>
          <a:off x="4723291" y="1772816"/>
          <a:ext cx="4025421" cy="36623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8407113" imgH="4822354" progId="Excel.Chart.8">
                  <p:embed/>
                </p:oleObj>
              </mc:Choice>
              <mc:Fallback>
                <p:oleObj name="Chart" r:id="rId2" imgW="8407113" imgH="4822354" progId="Excel.Chart.8">
                  <p:embed/>
                  <p:pic>
                    <p:nvPicPr>
                      <p:cNvPr id="3" name="Grafikon 2" descr="Delež javnih naročil, oddanih v letih 2011–2021, v BDP.">
                        <a:extLst>
                          <a:ext uri="{FF2B5EF4-FFF2-40B4-BE49-F238E27FC236}">
                            <a16:creationId xmlns:a16="http://schemas.microsoft.com/office/drawing/2014/main" id="{7F055A3B-53A5-D484-CD3B-6D8550A0BA8D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3291" y="1772816"/>
                        <a:ext cx="4025421" cy="36623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Grafikon 3">
            <a:extLst>
              <a:ext uri="{FF2B5EF4-FFF2-40B4-BE49-F238E27FC236}">
                <a16:creationId xmlns:a16="http://schemas.microsoft.com/office/drawing/2014/main" id="{5EA3F636-6142-0F50-6720-0BCCAA34B6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4524737"/>
              </p:ext>
            </p:extLst>
          </p:nvPr>
        </p:nvGraphicFramePr>
        <p:xfrm>
          <a:off x="287336" y="1716832"/>
          <a:ext cx="8569325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Elipsa 4">
            <a:extLst>
              <a:ext uri="{FF2B5EF4-FFF2-40B4-BE49-F238E27FC236}">
                <a16:creationId xmlns:a16="http://schemas.microsoft.com/office/drawing/2014/main" id="{39B08F85-C193-0797-872C-79B4CEF1B671}"/>
              </a:ext>
            </a:extLst>
          </p:cNvPr>
          <p:cNvSpPr/>
          <p:nvPr/>
        </p:nvSpPr>
        <p:spPr>
          <a:xfrm>
            <a:off x="611560" y="2204864"/>
            <a:ext cx="648072" cy="3096344"/>
          </a:xfrm>
          <a:prstGeom prst="ellipse">
            <a:avLst/>
          </a:prstGeom>
          <a:noFill/>
          <a:ln>
            <a:solidFill>
              <a:srgbClr val="FFC000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" name="Elipsa 5">
            <a:extLst>
              <a:ext uri="{FF2B5EF4-FFF2-40B4-BE49-F238E27FC236}">
                <a16:creationId xmlns:a16="http://schemas.microsoft.com/office/drawing/2014/main" id="{B77EBC9E-B5B6-5C20-B3C2-F5ABD91F4F71}"/>
              </a:ext>
            </a:extLst>
          </p:cNvPr>
          <p:cNvSpPr/>
          <p:nvPr/>
        </p:nvSpPr>
        <p:spPr>
          <a:xfrm>
            <a:off x="863588" y="4869160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8" name="Naslov 1">
            <a:extLst>
              <a:ext uri="{FF2B5EF4-FFF2-40B4-BE49-F238E27FC236}">
                <a16:creationId xmlns:a16="http://schemas.microsoft.com/office/drawing/2014/main" id="{F0798C0E-536B-3830-6B53-68EB57081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223" y="228600"/>
            <a:ext cx="8569324" cy="990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sl-SI" altLang="sl-SI" sz="3600" dirty="0"/>
              <a:t>Javne nabav</a:t>
            </a:r>
            <a:r>
              <a:rPr lang="en-US" altLang="sl-SI" sz="3600" dirty="0"/>
              <a:t>k</a:t>
            </a:r>
            <a:r>
              <a:rPr lang="sl-SI" altLang="sl-SI" sz="3600" dirty="0"/>
              <a:t>e u Sloveniji – </a:t>
            </a:r>
            <a:r>
              <a:rPr lang="sl-SI" altLang="sl-SI" sz="3600" dirty="0" err="1"/>
              <a:t>zašto</a:t>
            </a:r>
            <a:r>
              <a:rPr lang="sl-SI" altLang="sl-SI" sz="3600" dirty="0"/>
              <a:t> centralizacija?</a:t>
            </a:r>
          </a:p>
        </p:txBody>
      </p:sp>
    </p:spTree>
    <p:extLst>
      <p:ext uri="{BB962C8B-B14F-4D97-AF65-F5344CB8AC3E}">
        <p14:creationId xmlns:p14="http://schemas.microsoft.com/office/powerpoint/2010/main" val="370578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44450" indent="0" eaLnBrk="1" hangingPunct="1">
              <a:buFont typeface="Wingdings 2" pitchFamily="18" charset="2"/>
              <a:buNone/>
              <a:defRPr/>
            </a:pPr>
            <a:endParaRPr lang="sl-SI" dirty="0"/>
          </a:p>
          <a:p>
            <a:pPr marL="44450" indent="0" eaLnBrk="1" hangingPunct="1">
              <a:buFont typeface="Wingdings 2" pitchFamily="18" charset="2"/>
              <a:buNone/>
              <a:defRPr/>
            </a:pPr>
            <a:endParaRPr lang="sl-SI" dirty="0"/>
          </a:p>
          <a:p>
            <a:pPr marL="44450" indent="0" algn="ctr" eaLnBrk="1" hangingPunct="1">
              <a:buFont typeface="Wingdings 2" pitchFamily="18" charset="2"/>
              <a:buNone/>
              <a:defRPr/>
            </a:pPr>
            <a:endParaRPr lang="en-US" dirty="0"/>
          </a:p>
          <a:p>
            <a:pPr marL="44450" indent="0" algn="ctr" eaLnBrk="1" hangingPunct="1">
              <a:buFont typeface="Wingdings 2" pitchFamily="18" charset="2"/>
              <a:buNone/>
              <a:defRPr/>
            </a:pPr>
            <a:r>
              <a:rPr lang="sl-SI" sz="3600" dirty="0"/>
              <a:t>Hvala na pažnji!</a:t>
            </a:r>
          </a:p>
          <a:p>
            <a:pPr marL="44450" indent="0" eaLnBrk="1" hangingPunct="1">
              <a:buNone/>
              <a:defRPr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54409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slov 1">
            <a:extLst>
              <a:ext uri="{FF2B5EF4-FFF2-40B4-BE49-F238E27FC236}">
                <a16:creationId xmlns:a16="http://schemas.microsoft.com/office/drawing/2014/main" id="{888DDF3A-695D-43B0-AE50-38BBE066E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l-SI" altLang="sl-SI" dirty="0"/>
              <a:t>Centralizirane nabave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CAEB554-C139-451D-8AB0-28759D9F5D1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fontScale="62500" lnSpcReduction="20000"/>
          </a:bodyPr>
          <a:lstStyle/>
          <a:p>
            <a:r>
              <a:rPr lang="hr-BA" sz="2800" dirty="0"/>
              <a:t>EU Direktiva 2014/24/EU:</a:t>
            </a:r>
          </a:p>
          <a:p>
            <a:pPr lvl="1"/>
            <a:r>
              <a:rPr lang="hr-BA" dirty="0"/>
              <a:t>Države članice mogu </a:t>
            </a:r>
            <a:r>
              <a:rPr lang="hr-BA" dirty="0" err="1"/>
              <a:t>obezbijediti</a:t>
            </a:r>
            <a:r>
              <a:rPr lang="hr-BA" dirty="0"/>
              <a:t> centraliziranu nabavu</a:t>
            </a:r>
          </a:p>
          <a:p>
            <a:pPr lvl="1"/>
            <a:r>
              <a:rPr lang="hr-BA" dirty="0"/>
              <a:t>To se može </a:t>
            </a:r>
            <a:r>
              <a:rPr lang="hr-BA" dirty="0" err="1"/>
              <a:t>postiči</a:t>
            </a:r>
            <a:r>
              <a:rPr lang="hr-BA" dirty="0"/>
              <a:t> putem veleprodaje ili, najčešće, posredništvom kod nabave</a:t>
            </a:r>
          </a:p>
          <a:p>
            <a:pPr lvl="1"/>
            <a:r>
              <a:rPr lang="hr-BA" dirty="0"/>
              <a:t>Ugovorni organi ispunjavaju svoje obaveze prema zakonu o javnim nabavkama kada kupuju od ili preko Centralnog nabavnog organa (CNO)</a:t>
            </a:r>
          </a:p>
          <a:p>
            <a:pPr lvl="1"/>
            <a:r>
              <a:rPr lang="hr-BA" dirty="0"/>
              <a:t>CNO su </a:t>
            </a:r>
            <a:r>
              <a:rPr lang="hr-BA" dirty="0" err="1"/>
              <a:t>naručilaci</a:t>
            </a:r>
            <a:r>
              <a:rPr lang="hr-BA" dirty="0"/>
              <a:t> (javni subjekti)</a:t>
            </a:r>
          </a:p>
          <a:p>
            <a:pPr lvl="1"/>
            <a:r>
              <a:rPr lang="hr-BA" dirty="0"/>
              <a:t>CNO moraju koristiti elektronske načine komunikacije </a:t>
            </a:r>
          </a:p>
          <a:p>
            <a:pPr lvl="1"/>
            <a:endParaRPr lang="hr-BA" sz="2800" dirty="0"/>
          </a:p>
          <a:p>
            <a:r>
              <a:rPr lang="hr-BA" sz="2800" dirty="0"/>
              <a:t>Ne postoji obaveza uspostave CNO</a:t>
            </a:r>
          </a:p>
          <a:p>
            <a:r>
              <a:rPr lang="hr-BA" sz="2800" dirty="0"/>
              <a:t>Ne postoji </a:t>
            </a:r>
            <a:r>
              <a:rPr lang="hr-BA" sz="2800" dirty="0" err="1"/>
              <a:t>stadardizovani</a:t>
            </a:r>
            <a:r>
              <a:rPr lang="hr-BA" sz="2800" dirty="0"/>
              <a:t> model uspostave CNO</a:t>
            </a:r>
          </a:p>
          <a:p>
            <a:endParaRPr lang="hr-BA" sz="2800" dirty="0"/>
          </a:p>
          <a:p>
            <a:r>
              <a:rPr lang="hr-BA" sz="2800" dirty="0"/>
              <a:t>Ostavljeno je na diskreciju državi članici da se definira:</a:t>
            </a:r>
          </a:p>
          <a:p>
            <a:pPr lvl="1"/>
            <a:r>
              <a:rPr lang="hr-BA" sz="2800" dirty="0"/>
              <a:t>Obim (regionalni/sektorski/lokalni)</a:t>
            </a:r>
          </a:p>
          <a:p>
            <a:pPr lvl="1"/>
            <a:r>
              <a:rPr lang="hr-BA" sz="2800" dirty="0"/>
              <a:t>Pravni status i način </a:t>
            </a:r>
            <a:r>
              <a:rPr lang="hr-BA" sz="2800" dirty="0" err="1"/>
              <a:t>organizovanja</a:t>
            </a:r>
            <a:endParaRPr lang="hr-BA" sz="2800" dirty="0"/>
          </a:p>
          <a:p>
            <a:pPr lvl="1"/>
            <a:r>
              <a:rPr lang="hr-BA" sz="2800" dirty="0"/>
              <a:t>Mandat</a:t>
            </a:r>
          </a:p>
          <a:p>
            <a:pPr lvl="1"/>
            <a:r>
              <a:rPr lang="hr-BA" sz="2800" dirty="0"/>
              <a:t>Načini </a:t>
            </a:r>
            <a:r>
              <a:rPr lang="hr-BA" sz="2800" dirty="0" err="1"/>
              <a:t>finansiranja</a:t>
            </a:r>
            <a:endParaRPr lang="hr-BA" sz="2800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3239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slov 1">
            <a:extLst>
              <a:ext uri="{FF2B5EF4-FFF2-40B4-BE49-F238E27FC236}">
                <a16:creationId xmlns:a16="http://schemas.microsoft.com/office/drawing/2014/main" id="{888DDF3A-695D-43B0-AE50-38BBE066E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sl-SI" altLang="sl-SI" sz="3400" dirty="0"/>
              <a:t>Pravno </a:t>
            </a:r>
            <a:r>
              <a:rPr lang="sl-SI" altLang="sl-SI" sz="3400" dirty="0" err="1"/>
              <a:t>uređivanje</a:t>
            </a:r>
            <a:r>
              <a:rPr lang="sl-SI" altLang="sl-SI" sz="3400" dirty="0"/>
              <a:t> centraliziranih nabava – Direktiva 2014/24/EU – (odredbe)</a:t>
            </a: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F65274EA-E50A-4896-BBC1-56E42EF931F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28800"/>
            <a:ext cx="8153400" cy="5112568"/>
          </a:xfrm>
        </p:spPr>
        <p:txBody>
          <a:bodyPr>
            <a:normAutofit/>
          </a:bodyPr>
          <a:lstStyle/>
          <a:p>
            <a:r>
              <a:rPr lang="sr-Latn-ME" sz="2400" dirty="0"/>
              <a:t>Države članice mogu predvidjeti da naručitelji kupuju robu od centralnog tela nabave</a:t>
            </a:r>
          </a:p>
          <a:p>
            <a:r>
              <a:rPr lang="sr-Latn-ME" sz="2400" dirty="0"/>
              <a:t>Države članice mogu utvrditi, da neke nabave treba provoditi putem centralnih tela</a:t>
            </a:r>
          </a:p>
          <a:p>
            <a:r>
              <a:rPr lang="sr-Latn-ME" sz="2400" dirty="0"/>
              <a:t>Javni naručilac ispunjava obaveze ako se nabavlja kupuje od centralnog tela ili </a:t>
            </a:r>
            <a:r>
              <a:rPr lang="sr-Latn-ME" sz="2400" dirty="0" err="1"/>
              <a:t>preko</a:t>
            </a:r>
            <a:r>
              <a:rPr lang="sr-Latn-ME" sz="2400" dirty="0"/>
              <a:t> njega</a:t>
            </a:r>
          </a:p>
          <a:p>
            <a:r>
              <a:rPr lang="sr-Latn-ME" sz="2400" dirty="0"/>
              <a:t>Sam je odgovoran za ispunjavanje obaveza ako sam provodi neke aktivnosti</a:t>
            </a:r>
          </a:p>
          <a:p>
            <a:r>
              <a:rPr lang="sr-Latn-ME" sz="2400" dirty="0"/>
              <a:t>Sve postupke nabave provode se elektroničkim sredstvima komunikacije</a:t>
            </a:r>
          </a:p>
          <a:p>
            <a:r>
              <a:rPr lang="sr-Latn-ME" sz="2400" dirty="0"/>
              <a:t>Javni naručitelji mogu dodijeliti ugovor centralnom telu bez primjene pravila javnih nabavka</a:t>
            </a:r>
          </a:p>
        </p:txBody>
      </p:sp>
    </p:spTree>
    <p:extLst>
      <p:ext uri="{BB962C8B-B14F-4D97-AF65-F5344CB8AC3E}">
        <p14:creationId xmlns:p14="http://schemas.microsoft.com/office/powerpoint/2010/main" val="2224811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slov 1">
            <a:extLst>
              <a:ext uri="{FF2B5EF4-FFF2-40B4-BE49-F238E27FC236}">
                <a16:creationId xmlns:a16="http://schemas.microsoft.com/office/drawing/2014/main" id="{888DDF3A-695D-43B0-AE50-38BBE066E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>
              <a:defRPr/>
            </a:pPr>
            <a:r>
              <a:rPr lang="sr-Latn-ME" altLang="sl-SI" dirty="0"/>
              <a:t>Razlozi centralizacije </a:t>
            </a: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F65274EA-E50A-4896-BBC1-56E42EF931F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20000"/>
          </a:bodyPr>
          <a:lstStyle/>
          <a:p>
            <a:r>
              <a:rPr lang="sr-Latn-ME" sz="2400" dirty="0"/>
              <a:t>CNO postaju ključni faktor organizacije javnih nabavki u EU</a:t>
            </a:r>
          </a:p>
          <a:p>
            <a:r>
              <a:rPr lang="sr-Latn-ME" sz="2400" dirty="0"/>
              <a:t>Upotreba centralizovanih nabavki potaknuta je kroz nekoliko ključnih faktora:</a:t>
            </a:r>
          </a:p>
          <a:p>
            <a:pPr marL="0" indent="0">
              <a:buNone/>
            </a:pPr>
            <a:r>
              <a:rPr lang="sr-Latn-ME" sz="2400" dirty="0"/>
              <a:t>	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ME" sz="2500" b="1" dirty="0"/>
              <a:t>Potreba za smanjenjem javne potrošnje - ekonomija obima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ME" sz="2500" b="1" dirty="0"/>
              <a:t>Bolje usluge i roba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ME" sz="2500" b="1" dirty="0"/>
              <a:t>Potreba standardizacije - specijalizacija tržišta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ME" sz="2500" b="1" dirty="0" err="1"/>
              <a:t>Profesionalizacija</a:t>
            </a:r>
            <a:r>
              <a:rPr lang="sr-Latn-ME" sz="2500" b="1" dirty="0"/>
              <a:t> javnih nabavki - pravna sigurnost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ME" sz="2500" b="1" dirty="0"/>
              <a:t>Smanjenje korupcije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ME" sz="2500" b="1" dirty="0">
                <a:solidFill>
                  <a:srgbClr val="FF0000"/>
                </a:solidFill>
              </a:rPr>
              <a:t>Implementacija alata e-</a:t>
            </a:r>
            <a:r>
              <a:rPr lang="sr-Latn-ME" sz="2500" b="1" dirty="0" err="1">
                <a:solidFill>
                  <a:srgbClr val="FF0000"/>
                </a:solidFill>
              </a:rPr>
              <a:t>nabava</a:t>
            </a:r>
            <a:endParaRPr lang="sr-Latn-ME" sz="2500" b="1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sr-Latn-ME" sz="2400" b="1" dirty="0">
                <a:solidFill>
                  <a:srgbClr val="92D050"/>
                </a:solidFill>
              </a:rPr>
              <a:t>Implementacija zelenih nabavki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ME" sz="2500" b="1" dirty="0"/>
              <a:t>Implementacija sekundarnih politika </a:t>
            </a:r>
          </a:p>
          <a:p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365590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>
            <a:extLst>
              <a:ext uri="{FF2B5EF4-FFF2-40B4-BE49-F238E27FC236}">
                <a16:creationId xmlns:a16="http://schemas.microsoft.com/office/drawing/2014/main" id="{C24AAE6A-8146-898D-B3A3-4A6D74D17C62}"/>
              </a:ext>
            </a:extLst>
          </p:cNvPr>
          <p:cNvSpPr/>
          <p:nvPr/>
        </p:nvSpPr>
        <p:spPr>
          <a:xfrm>
            <a:off x="2933818" y="2240868"/>
            <a:ext cx="3096344" cy="237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/>
              <a:t>PREDNOSTI CENTRALIZIRANIH NABAVA</a:t>
            </a:r>
          </a:p>
        </p:txBody>
      </p:sp>
      <p:sp>
        <p:nvSpPr>
          <p:cNvPr id="3" name="Elipsa 2">
            <a:extLst>
              <a:ext uri="{FF2B5EF4-FFF2-40B4-BE49-F238E27FC236}">
                <a16:creationId xmlns:a16="http://schemas.microsoft.com/office/drawing/2014/main" id="{A0A53C86-4617-5C3E-11FD-BE2DAEE07024}"/>
              </a:ext>
            </a:extLst>
          </p:cNvPr>
          <p:cNvSpPr/>
          <p:nvPr/>
        </p:nvSpPr>
        <p:spPr>
          <a:xfrm>
            <a:off x="1153870" y="1217422"/>
            <a:ext cx="1836204" cy="1404156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/>
              <a:t>Manji troškovi</a:t>
            </a:r>
          </a:p>
        </p:txBody>
      </p:sp>
      <p:sp>
        <p:nvSpPr>
          <p:cNvPr id="4" name="Elipsa 3">
            <a:extLst>
              <a:ext uri="{FF2B5EF4-FFF2-40B4-BE49-F238E27FC236}">
                <a16:creationId xmlns:a16="http://schemas.microsoft.com/office/drawing/2014/main" id="{4CE71475-252C-47D5-6061-EF578187910A}"/>
              </a:ext>
            </a:extLst>
          </p:cNvPr>
          <p:cNvSpPr/>
          <p:nvPr/>
        </p:nvSpPr>
        <p:spPr>
          <a:xfrm>
            <a:off x="721339" y="3212976"/>
            <a:ext cx="1836204" cy="1404156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/>
              <a:t>Veća izvjesnost</a:t>
            </a:r>
          </a:p>
        </p:txBody>
      </p:sp>
      <p:sp>
        <p:nvSpPr>
          <p:cNvPr id="5" name="Elipsa 4">
            <a:extLst>
              <a:ext uri="{FF2B5EF4-FFF2-40B4-BE49-F238E27FC236}">
                <a16:creationId xmlns:a16="http://schemas.microsoft.com/office/drawing/2014/main" id="{45DFF557-4CCB-4506-94D2-EAD5F1163A2E}"/>
              </a:ext>
            </a:extLst>
          </p:cNvPr>
          <p:cNvSpPr/>
          <p:nvPr/>
        </p:nvSpPr>
        <p:spPr>
          <a:xfrm>
            <a:off x="2563835" y="4792208"/>
            <a:ext cx="2232248" cy="151216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/>
              <a:t>Jednostavnost i upotrebljivost</a:t>
            </a:r>
          </a:p>
        </p:txBody>
      </p:sp>
      <p:sp>
        <p:nvSpPr>
          <p:cNvPr id="6" name="Elipsa 5">
            <a:extLst>
              <a:ext uri="{FF2B5EF4-FFF2-40B4-BE49-F238E27FC236}">
                <a16:creationId xmlns:a16="http://schemas.microsoft.com/office/drawing/2014/main" id="{817243C9-95AD-1421-7990-5E549E183951}"/>
              </a:ext>
            </a:extLst>
          </p:cNvPr>
          <p:cNvSpPr/>
          <p:nvPr/>
        </p:nvSpPr>
        <p:spPr>
          <a:xfrm>
            <a:off x="5560343" y="4761148"/>
            <a:ext cx="1692188" cy="129614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/>
              <a:t>Potpora političkim ciljevima</a:t>
            </a:r>
          </a:p>
        </p:txBody>
      </p:sp>
      <p:sp>
        <p:nvSpPr>
          <p:cNvPr id="7" name="Elipsa 6">
            <a:extLst>
              <a:ext uri="{FF2B5EF4-FFF2-40B4-BE49-F238E27FC236}">
                <a16:creationId xmlns:a16="http://schemas.microsoft.com/office/drawing/2014/main" id="{120B308E-2054-5FCD-B32D-C26FA9E685C4}"/>
              </a:ext>
            </a:extLst>
          </p:cNvPr>
          <p:cNvSpPr/>
          <p:nvPr/>
        </p:nvSpPr>
        <p:spPr>
          <a:xfrm>
            <a:off x="6269271" y="2759534"/>
            <a:ext cx="2466274" cy="1797456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/>
              <a:t>Standardizacija i adminstrativna efikasnost</a:t>
            </a:r>
          </a:p>
        </p:txBody>
      </p:sp>
      <p:sp>
        <p:nvSpPr>
          <p:cNvPr id="8" name="Elipsa 7">
            <a:extLst>
              <a:ext uri="{FF2B5EF4-FFF2-40B4-BE49-F238E27FC236}">
                <a16:creationId xmlns:a16="http://schemas.microsoft.com/office/drawing/2014/main" id="{984D0E35-CAA0-64AA-8AAE-D574667A768C}"/>
              </a:ext>
            </a:extLst>
          </p:cNvPr>
          <p:cNvSpPr/>
          <p:nvPr/>
        </p:nvSpPr>
        <p:spPr>
          <a:xfrm>
            <a:off x="5762700" y="1109723"/>
            <a:ext cx="1917213" cy="13501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/>
              <a:t>Kapacitete i ekspertiza</a:t>
            </a:r>
          </a:p>
        </p:txBody>
      </p:sp>
      <p:sp>
        <p:nvSpPr>
          <p:cNvPr id="9" name="Elipsa 8">
            <a:extLst>
              <a:ext uri="{FF2B5EF4-FFF2-40B4-BE49-F238E27FC236}">
                <a16:creationId xmlns:a16="http://schemas.microsoft.com/office/drawing/2014/main" id="{76BD33A3-A3AF-B27D-80AA-D48DAE5B8741}"/>
              </a:ext>
            </a:extLst>
          </p:cNvPr>
          <p:cNvSpPr/>
          <p:nvPr/>
        </p:nvSpPr>
        <p:spPr>
          <a:xfrm>
            <a:off x="3563888" y="620688"/>
            <a:ext cx="1836204" cy="1404156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/>
              <a:t>Povoljniji uslovi i cijene</a:t>
            </a:r>
          </a:p>
        </p:txBody>
      </p:sp>
      <p:cxnSp>
        <p:nvCxnSpPr>
          <p:cNvPr id="11" name="Raven povezovalnik 10">
            <a:extLst>
              <a:ext uri="{FF2B5EF4-FFF2-40B4-BE49-F238E27FC236}">
                <a16:creationId xmlns:a16="http://schemas.microsoft.com/office/drawing/2014/main" id="{887A74CE-89BA-E2E9-C3D1-792B1758E848}"/>
              </a:ext>
            </a:extLst>
          </p:cNvPr>
          <p:cNvCxnSpPr>
            <a:stCxn id="9" idx="4"/>
            <a:endCxn id="2" idx="0"/>
          </p:cNvCxnSpPr>
          <p:nvPr/>
        </p:nvCxnSpPr>
        <p:spPr>
          <a:xfrm>
            <a:off x="4481990" y="2024844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en povezovalnik 12">
            <a:extLst>
              <a:ext uri="{FF2B5EF4-FFF2-40B4-BE49-F238E27FC236}">
                <a16:creationId xmlns:a16="http://schemas.microsoft.com/office/drawing/2014/main" id="{E20E6A0C-BFE4-5B70-400C-1DF1DA2E142B}"/>
              </a:ext>
            </a:extLst>
          </p:cNvPr>
          <p:cNvCxnSpPr>
            <a:stCxn id="3" idx="5"/>
            <a:endCxn id="2" idx="1"/>
          </p:cNvCxnSpPr>
          <p:nvPr/>
        </p:nvCxnSpPr>
        <p:spPr>
          <a:xfrm>
            <a:off x="2721168" y="2415944"/>
            <a:ext cx="666099" cy="172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en povezovalnik 14">
            <a:extLst>
              <a:ext uri="{FF2B5EF4-FFF2-40B4-BE49-F238E27FC236}">
                <a16:creationId xmlns:a16="http://schemas.microsoft.com/office/drawing/2014/main" id="{16930C0E-8C93-7E72-E7CF-C9BC0456F09F}"/>
              </a:ext>
            </a:extLst>
          </p:cNvPr>
          <p:cNvCxnSpPr>
            <a:stCxn id="4" idx="6"/>
            <a:endCxn id="2" idx="2"/>
          </p:cNvCxnSpPr>
          <p:nvPr/>
        </p:nvCxnSpPr>
        <p:spPr>
          <a:xfrm flipV="1">
            <a:off x="2557543" y="3429000"/>
            <a:ext cx="376275" cy="4860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en povezovalnik 16">
            <a:extLst>
              <a:ext uri="{FF2B5EF4-FFF2-40B4-BE49-F238E27FC236}">
                <a16:creationId xmlns:a16="http://schemas.microsoft.com/office/drawing/2014/main" id="{6361B86B-FB07-C001-A508-5867D153C3FE}"/>
              </a:ext>
            </a:extLst>
          </p:cNvPr>
          <p:cNvCxnSpPr>
            <a:stCxn id="5" idx="0"/>
            <a:endCxn id="2" idx="4"/>
          </p:cNvCxnSpPr>
          <p:nvPr/>
        </p:nvCxnSpPr>
        <p:spPr>
          <a:xfrm flipV="1">
            <a:off x="3679959" y="4617132"/>
            <a:ext cx="802031" cy="1750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ven povezovalnik 18">
            <a:extLst>
              <a:ext uri="{FF2B5EF4-FFF2-40B4-BE49-F238E27FC236}">
                <a16:creationId xmlns:a16="http://schemas.microsoft.com/office/drawing/2014/main" id="{922A8F59-DCCE-10A0-67A7-B18C4FA51B88}"/>
              </a:ext>
            </a:extLst>
          </p:cNvPr>
          <p:cNvCxnSpPr>
            <a:stCxn id="6" idx="0"/>
            <a:endCxn id="2" idx="5"/>
          </p:cNvCxnSpPr>
          <p:nvPr/>
        </p:nvCxnSpPr>
        <p:spPr>
          <a:xfrm flipH="1" flipV="1">
            <a:off x="5576713" y="4269136"/>
            <a:ext cx="829724" cy="492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ven povezovalnik 20">
            <a:extLst>
              <a:ext uri="{FF2B5EF4-FFF2-40B4-BE49-F238E27FC236}">
                <a16:creationId xmlns:a16="http://schemas.microsoft.com/office/drawing/2014/main" id="{03D03617-14DF-4429-91B9-BF771858D2AC}"/>
              </a:ext>
            </a:extLst>
          </p:cNvPr>
          <p:cNvCxnSpPr>
            <a:stCxn id="7" idx="2"/>
            <a:endCxn id="2" idx="6"/>
          </p:cNvCxnSpPr>
          <p:nvPr/>
        </p:nvCxnSpPr>
        <p:spPr>
          <a:xfrm flipH="1" flipV="1">
            <a:off x="6030162" y="3429000"/>
            <a:ext cx="239109" cy="229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ven povezovalnik 22">
            <a:extLst>
              <a:ext uri="{FF2B5EF4-FFF2-40B4-BE49-F238E27FC236}">
                <a16:creationId xmlns:a16="http://schemas.microsoft.com/office/drawing/2014/main" id="{F453668C-D234-9A91-388C-A8014F4BF12E}"/>
              </a:ext>
            </a:extLst>
          </p:cNvPr>
          <p:cNvCxnSpPr>
            <a:stCxn id="8" idx="3"/>
            <a:endCxn id="2" idx="7"/>
          </p:cNvCxnSpPr>
          <p:nvPr/>
        </p:nvCxnSpPr>
        <p:spPr>
          <a:xfrm flipH="1">
            <a:off x="5576713" y="2262148"/>
            <a:ext cx="466756" cy="326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7674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slov 1">
            <a:extLst>
              <a:ext uri="{FF2B5EF4-FFF2-40B4-BE49-F238E27FC236}">
                <a16:creationId xmlns:a16="http://schemas.microsoft.com/office/drawing/2014/main" id="{888DDF3A-695D-43B0-AE50-38BBE066E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228600"/>
            <a:ext cx="8586663" cy="99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l-SI" altLang="sl-SI" dirty="0"/>
              <a:t>Centralne nabave u EU I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CAEB554-C139-451D-8AB0-28759D9F5D1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58351" y="1560240"/>
            <a:ext cx="8207824" cy="5069160"/>
          </a:xfrm>
        </p:spPr>
        <p:txBody>
          <a:bodyPr>
            <a:noAutofit/>
          </a:bodyPr>
          <a:lstStyle/>
          <a:p>
            <a:r>
              <a:rPr lang="sr-Latn-ME" sz="2200" dirty="0"/>
              <a:t>Priroda centralnog tela:</a:t>
            </a:r>
          </a:p>
          <a:p>
            <a:pPr lvl="1"/>
            <a:r>
              <a:rPr lang="sr-Latn-ME" sz="2000" dirty="0"/>
              <a:t>Samo izvođenje centralne nabave</a:t>
            </a:r>
          </a:p>
          <a:p>
            <a:pPr lvl="1"/>
            <a:r>
              <a:rPr lang="sr-Latn-ME" sz="2000" dirty="0"/>
              <a:t>Druge aktivnosti (e-</a:t>
            </a:r>
            <a:r>
              <a:rPr lang="sr-Latn-ME" sz="2000" dirty="0" err="1"/>
              <a:t>nabava</a:t>
            </a:r>
            <a:r>
              <a:rPr lang="sr-Latn-ME" sz="2000" dirty="0"/>
              <a:t>, sistem, propisi)</a:t>
            </a:r>
          </a:p>
          <a:p>
            <a:pPr marL="365760" lvl="1" indent="0">
              <a:buNone/>
            </a:pPr>
            <a:endParaRPr lang="sr-Latn-ME" sz="2200" dirty="0"/>
          </a:p>
          <a:p>
            <a:r>
              <a:rPr lang="sr-Latn-ME" sz="2200" dirty="0"/>
              <a:t>Nivo vlasti:</a:t>
            </a:r>
          </a:p>
          <a:p>
            <a:pPr lvl="1"/>
            <a:r>
              <a:rPr lang="sr-Latn-ME" sz="2000" dirty="0"/>
              <a:t>Centralni</a:t>
            </a:r>
          </a:p>
          <a:p>
            <a:pPr lvl="1"/>
            <a:r>
              <a:rPr lang="sr-Latn-ME" sz="2000" dirty="0"/>
              <a:t>Lokalni/regionalni</a:t>
            </a:r>
          </a:p>
          <a:p>
            <a:pPr lvl="1"/>
            <a:endParaRPr lang="sr-Latn-ME" sz="2000" dirty="0"/>
          </a:p>
          <a:p>
            <a:r>
              <a:rPr lang="sr-Latn-ME" sz="2200" dirty="0"/>
              <a:t>Način finansiranja:</a:t>
            </a:r>
          </a:p>
          <a:p>
            <a:pPr lvl="1"/>
            <a:r>
              <a:rPr lang="sr-Latn-ME" sz="2000" dirty="0"/>
              <a:t>Budžet </a:t>
            </a:r>
          </a:p>
          <a:p>
            <a:pPr lvl="1"/>
            <a:r>
              <a:rPr lang="sr-Latn-ME" sz="2000" dirty="0"/>
              <a:t>Finansirano iz nadoknada (1-2%)</a:t>
            </a:r>
          </a:p>
          <a:p>
            <a:pPr lvl="1"/>
            <a:r>
              <a:rPr lang="sr-Latn-ME" sz="2000" dirty="0"/>
              <a:t>Finansiranje usluga</a:t>
            </a:r>
          </a:p>
          <a:p>
            <a:pPr lvl="1"/>
            <a:r>
              <a:rPr lang="sr-Latn-ME" sz="2000" dirty="0"/>
              <a:t>Miješano </a:t>
            </a:r>
          </a:p>
          <a:p>
            <a:pPr marL="365760" lvl="1" indent="0">
              <a:buNone/>
            </a:pP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534163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slov 1">
            <a:extLst>
              <a:ext uri="{FF2B5EF4-FFF2-40B4-BE49-F238E27FC236}">
                <a16:creationId xmlns:a16="http://schemas.microsoft.com/office/drawing/2014/main" id="{888DDF3A-695D-43B0-AE50-38BBE066E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228600"/>
            <a:ext cx="8586663" cy="99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l-SI" altLang="sl-SI" dirty="0"/>
              <a:t>Centralne nabave u EU II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CAEB554-C139-451D-8AB0-28759D9F5D1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58351" y="1484784"/>
            <a:ext cx="8207824" cy="5256584"/>
          </a:xfrm>
        </p:spPr>
        <p:txBody>
          <a:bodyPr>
            <a:noAutofit/>
          </a:bodyPr>
          <a:lstStyle/>
          <a:p>
            <a:r>
              <a:rPr lang="sr-Latn-ME" sz="2200" dirty="0"/>
              <a:t>Predmeti nabave:</a:t>
            </a:r>
          </a:p>
          <a:p>
            <a:pPr lvl="1"/>
            <a:r>
              <a:rPr lang="sr-Latn-ME" sz="1900" dirty="0"/>
              <a:t>Oprema za opštu upotrebu (IT uređaji, kancelarijski </a:t>
            </a:r>
            <a:r>
              <a:rPr lang="sr-Latn-ME" sz="1900" dirty="0" err="1"/>
              <a:t>material</a:t>
            </a:r>
            <a:r>
              <a:rPr lang="sr-Latn-ME" sz="1900" dirty="0"/>
              <a:t>,..)</a:t>
            </a:r>
          </a:p>
          <a:p>
            <a:pPr lvl="1"/>
            <a:r>
              <a:rPr lang="sr-Latn-ME" sz="1900" dirty="0"/>
              <a:t>Vozila i održavanje vozila</a:t>
            </a:r>
          </a:p>
          <a:p>
            <a:pPr lvl="1"/>
            <a:r>
              <a:rPr lang="sr-Latn-ME" sz="1900" dirty="0"/>
              <a:t>Avio karte i usluga korišćenja hotela</a:t>
            </a:r>
          </a:p>
          <a:p>
            <a:pPr lvl="1"/>
            <a:r>
              <a:rPr lang="sr-Latn-ME" sz="1900" dirty="0"/>
              <a:t>Softver</a:t>
            </a:r>
          </a:p>
          <a:p>
            <a:pPr lvl="1"/>
            <a:r>
              <a:rPr lang="sr-Latn-ME" sz="1900" dirty="0"/>
              <a:t>Osiguranje</a:t>
            </a:r>
          </a:p>
          <a:p>
            <a:pPr lvl="1"/>
            <a:r>
              <a:rPr lang="sr-Latn-ME" sz="1900" dirty="0"/>
              <a:t>Energija </a:t>
            </a:r>
          </a:p>
          <a:p>
            <a:pPr lvl="1"/>
            <a:r>
              <a:rPr lang="sr-Latn-ME" sz="1900" dirty="0"/>
              <a:t>Usluge mobilne telefonije</a:t>
            </a:r>
          </a:p>
          <a:p>
            <a:pPr lvl="1"/>
            <a:r>
              <a:rPr lang="sr-Latn-ME" sz="1900" dirty="0"/>
              <a:t>PR i marketing</a:t>
            </a:r>
          </a:p>
          <a:p>
            <a:pPr lvl="1"/>
            <a:r>
              <a:rPr lang="sr-Latn-ME" sz="1900" dirty="0"/>
              <a:t>Uniforme</a:t>
            </a:r>
          </a:p>
          <a:p>
            <a:pPr lvl="1"/>
            <a:r>
              <a:rPr lang="sr-Latn-ME" sz="1900" dirty="0">
                <a:solidFill>
                  <a:srgbClr val="FF0000"/>
                </a:solidFill>
              </a:rPr>
              <a:t>Medicinski </a:t>
            </a:r>
            <a:r>
              <a:rPr lang="sr-Latn-ME" sz="1900" dirty="0" err="1">
                <a:solidFill>
                  <a:srgbClr val="FF0000"/>
                </a:solidFill>
              </a:rPr>
              <a:t>material</a:t>
            </a:r>
            <a:r>
              <a:rPr lang="sr-Latn-ME" sz="1900" dirty="0">
                <a:solidFill>
                  <a:srgbClr val="FF0000"/>
                </a:solidFill>
              </a:rPr>
              <a:t>, ljekovi…</a:t>
            </a:r>
          </a:p>
          <a:p>
            <a:pPr lvl="1"/>
            <a:endParaRPr lang="sr-Latn-ME" sz="1900" dirty="0"/>
          </a:p>
          <a:p>
            <a:r>
              <a:rPr lang="sr-Latn-ME" sz="2200" dirty="0"/>
              <a:t>Obavezno/neobavezno ili miješano uključivanje u </a:t>
            </a:r>
            <a:r>
              <a:rPr lang="sr-Latn-ME" sz="2200" dirty="0" err="1"/>
              <a:t>sprovodenje</a:t>
            </a:r>
            <a:r>
              <a:rPr lang="sr-Latn-ME" sz="2200" dirty="0"/>
              <a:t> </a:t>
            </a:r>
            <a:r>
              <a:rPr lang="sr-Latn-ME" sz="2200" dirty="0" err="1"/>
              <a:t>nabaka</a:t>
            </a:r>
            <a:r>
              <a:rPr lang="sr-Latn-ME" sz="2200" dirty="0"/>
              <a:t> </a:t>
            </a:r>
            <a:endParaRPr lang="sr-Latn-ME" sz="2000" dirty="0"/>
          </a:p>
          <a:p>
            <a:endParaRPr lang="sr-Latn-ME" sz="2200" dirty="0"/>
          </a:p>
          <a:p>
            <a:pPr lvl="1"/>
            <a:endParaRPr lang="sr-Latn-ME" sz="2000" dirty="0"/>
          </a:p>
          <a:p>
            <a:pPr marL="365760" lvl="1" indent="0">
              <a:buNone/>
            </a:pP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2064818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slov 1">
            <a:extLst>
              <a:ext uri="{FF2B5EF4-FFF2-40B4-BE49-F238E27FC236}">
                <a16:creationId xmlns:a16="http://schemas.microsoft.com/office/drawing/2014/main" id="{888DDF3A-695D-43B0-AE50-38BBE066E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>
              <a:defRPr/>
            </a:pPr>
            <a:r>
              <a:rPr lang="sl-SI" altLang="sl-SI" dirty="0"/>
              <a:t>Centralizirane nabav</a:t>
            </a:r>
            <a:r>
              <a:rPr lang="en-US" altLang="sl-SI" dirty="0"/>
              <a:t>k</a:t>
            </a:r>
            <a:r>
              <a:rPr lang="sl-SI" altLang="sl-SI" dirty="0"/>
              <a:t>e</a:t>
            </a:r>
          </a:p>
        </p:txBody>
      </p:sp>
      <p:sp>
        <p:nvSpPr>
          <p:cNvPr id="16387" name="Označba mesta vsebine 1">
            <a:extLst>
              <a:ext uri="{FF2B5EF4-FFF2-40B4-BE49-F238E27FC236}">
                <a16:creationId xmlns:a16="http://schemas.microsoft.com/office/drawing/2014/main" id="{2D1A2570-AC9D-479C-81D2-379A56B8FEA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1828800"/>
          </a:xfrm>
        </p:spPr>
        <p:txBody>
          <a:bodyPr>
            <a:normAutofit fontScale="92500"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hr-BA" altLang="sl-SI" dirty="0"/>
              <a:t>MJU sprovodi centralizirane nabave Vlade od 2004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hr-BA" altLang="sl-SI" dirty="0"/>
              <a:t>Preko 20 predmeta centraliziranih nabava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hr-BA" altLang="sl-SI" dirty="0"/>
              <a:t>Ukupna ugovorna vrijednost preko 220 milijuna </a:t>
            </a:r>
            <a:r>
              <a:rPr lang="hr-BA" altLang="sl-SI" dirty="0" err="1"/>
              <a:t>eurov</a:t>
            </a:r>
            <a:endParaRPr lang="hr-BA" altLang="sl-SI" dirty="0"/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3A79DB3-A628-4F24-9864-E2F789308A21}"/>
              </a:ext>
            </a:extLst>
          </p:cNvPr>
          <p:cNvGraphicFramePr>
            <a:graphicFrameLocks noGrp="1"/>
          </p:cNvGraphicFramePr>
          <p:nvPr/>
        </p:nvGraphicFramePr>
        <p:xfrm>
          <a:off x="683568" y="1600200"/>
          <a:ext cx="8153399" cy="48492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5145">
                  <a:extLst>
                    <a:ext uri="{9D8B030D-6E8A-4147-A177-3AD203B41FA5}">
                      <a16:colId xmlns:a16="http://schemas.microsoft.com/office/drawing/2014/main" val="1075642623"/>
                    </a:ext>
                  </a:extLst>
                </a:gridCol>
                <a:gridCol w="3699936">
                  <a:extLst>
                    <a:ext uri="{9D8B030D-6E8A-4147-A177-3AD203B41FA5}">
                      <a16:colId xmlns:a16="http://schemas.microsoft.com/office/drawing/2014/main" val="3104078391"/>
                    </a:ext>
                  </a:extLst>
                </a:gridCol>
                <a:gridCol w="1792571">
                  <a:extLst>
                    <a:ext uri="{9D8B030D-6E8A-4147-A177-3AD203B41FA5}">
                      <a16:colId xmlns:a16="http://schemas.microsoft.com/office/drawing/2014/main" val="2599068559"/>
                    </a:ext>
                  </a:extLst>
                </a:gridCol>
                <a:gridCol w="2095747">
                  <a:extLst>
                    <a:ext uri="{9D8B030D-6E8A-4147-A177-3AD203B41FA5}">
                      <a16:colId xmlns:a16="http://schemas.microsoft.com/office/drawing/2014/main" val="1815921322"/>
                    </a:ext>
                  </a:extLst>
                </a:gridCol>
              </a:tblGrid>
              <a:tr h="179936">
                <a:tc>
                  <a:txBody>
                    <a:bodyPr/>
                    <a:lstStyle/>
                    <a:p>
                      <a:pPr algn="l" fontAlgn="b"/>
                      <a:r>
                        <a:rPr lang="hr-BA" sz="900" u="none" strike="noStrike" noProof="0">
                          <a:effectLst/>
                        </a:rPr>
                        <a:t>Br.</a:t>
                      </a:r>
                      <a:endParaRPr lang="hr-BA" sz="900" b="1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BA" sz="900" u="none" strike="noStrike" noProof="0">
                          <a:effectLst/>
                        </a:rPr>
                        <a:t>Predmet</a:t>
                      </a:r>
                      <a:endParaRPr lang="hr-BA" sz="900" b="1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BA" sz="900" u="none" strike="noStrike" noProof="0">
                          <a:effectLst/>
                        </a:rPr>
                        <a:t>Ugovorna vrijednost</a:t>
                      </a:r>
                      <a:endParaRPr lang="hr-BA" sz="900" b="1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BA" sz="900" u="none" strike="noStrike" noProof="0">
                          <a:effectLst/>
                        </a:rPr>
                        <a:t>Godišnja vrijednost</a:t>
                      </a:r>
                      <a:endParaRPr lang="hr-BA" sz="900" b="1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extLst>
                  <a:ext uri="{0D108BD9-81ED-4DB2-BD59-A6C34878D82A}">
                    <a16:rowId xmlns:a16="http://schemas.microsoft.com/office/drawing/2014/main" val="803584924"/>
                  </a:ext>
                </a:extLst>
              </a:tr>
              <a:tr h="179936">
                <a:tc>
                  <a:txBody>
                    <a:bodyPr/>
                    <a:lstStyle/>
                    <a:p>
                      <a:pPr algn="r" fontAlgn="b"/>
                      <a:r>
                        <a:rPr lang="hr-BA" sz="900" u="none" strike="noStrike" noProof="0">
                          <a:effectLst/>
                        </a:rPr>
                        <a:t>1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BA" sz="900" u="none" strike="noStrike" noProof="0">
                          <a:effectLst/>
                        </a:rPr>
                        <a:t>Usluge mobilne telefonije - Sklop 1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extLst>
                  <a:ext uri="{0D108BD9-81ED-4DB2-BD59-A6C34878D82A}">
                    <a16:rowId xmlns:a16="http://schemas.microsoft.com/office/drawing/2014/main" val="2252061229"/>
                  </a:ext>
                </a:extLst>
              </a:tr>
              <a:tr h="179936">
                <a:tc>
                  <a:txBody>
                    <a:bodyPr/>
                    <a:lstStyle/>
                    <a:p>
                      <a:pPr algn="r" fontAlgn="b"/>
                      <a:r>
                        <a:rPr lang="hr-BA" sz="900" u="none" strike="noStrike" noProof="0">
                          <a:effectLst/>
                        </a:rPr>
                        <a:t>1.a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BA" sz="900" u="none" strike="noStrike" noProof="0">
                          <a:effectLst/>
                        </a:rPr>
                        <a:t>Usluge prijenosa podataka - Sklop 2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extLst>
                  <a:ext uri="{0D108BD9-81ED-4DB2-BD59-A6C34878D82A}">
                    <a16:rowId xmlns:a16="http://schemas.microsoft.com/office/drawing/2014/main" val="2352862127"/>
                  </a:ext>
                </a:extLst>
              </a:tr>
              <a:tr h="179936">
                <a:tc>
                  <a:txBody>
                    <a:bodyPr/>
                    <a:lstStyle/>
                    <a:p>
                      <a:pPr algn="r" fontAlgn="b"/>
                      <a:r>
                        <a:rPr lang="hr-BA" sz="900" u="none" strike="noStrike" noProof="0">
                          <a:effectLst/>
                        </a:rPr>
                        <a:t>2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BA" sz="900" u="none" strike="noStrike" noProof="0">
                          <a:effectLst/>
                        </a:rPr>
                        <a:t>Nabava električne energije 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extLst>
                  <a:ext uri="{0D108BD9-81ED-4DB2-BD59-A6C34878D82A}">
                    <a16:rowId xmlns:a16="http://schemas.microsoft.com/office/drawing/2014/main" val="3783793825"/>
                  </a:ext>
                </a:extLst>
              </a:tr>
              <a:tr h="179936">
                <a:tc>
                  <a:txBody>
                    <a:bodyPr/>
                    <a:lstStyle/>
                    <a:p>
                      <a:pPr algn="r" fontAlgn="b"/>
                      <a:r>
                        <a:rPr lang="hr-BA" sz="900" u="none" strike="noStrike" noProof="0">
                          <a:effectLst/>
                        </a:rPr>
                        <a:t>3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BA" sz="900" u="none" strike="noStrike" noProof="0">
                          <a:effectLst/>
                        </a:rPr>
                        <a:t>Nabava papira za štampanje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extLst>
                  <a:ext uri="{0D108BD9-81ED-4DB2-BD59-A6C34878D82A}">
                    <a16:rowId xmlns:a16="http://schemas.microsoft.com/office/drawing/2014/main" val="2067443260"/>
                  </a:ext>
                </a:extLst>
              </a:tr>
              <a:tr h="179936">
                <a:tc>
                  <a:txBody>
                    <a:bodyPr/>
                    <a:lstStyle/>
                    <a:p>
                      <a:pPr algn="r" fontAlgn="b"/>
                      <a:r>
                        <a:rPr lang="hr-BA" sz="900" u="none" strike="noStrike" noProof="0">
                          <a:effectLst/>
                        </a:rPr>
                        <a:t>4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BA" sz="900" u="none" strike="noStrike" noProof="0">
                          <a:effectLst/>
                        </a:rPr>
                        <a:t>Nabava goriva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extLst>
                  <a:ext uri="{0D108BD9-81ED-4DB2-BD59-A6C34878D82A}">
                    <a16:rowId xmlns:a16="http://schemas.microsoft.com/office/drawing/2014/main" val="3521351522"/>
                  </a:ext>
                </a:extLst>
              </a:tr>
              <a:tr h="170939">
                <a:tc>
                  <a:txBody>
                    <a:bodyPr/>
                    <a:lstStyle/>
                    <a:p>
                      <a:pPr algn="r" fontAlgn="b"/>
                      <a:r>
                        <a:rPr lang="hr-BA" sz="900" u="none" strike="noStrike" noProof="0">
                          <a:effectLst/>
                        </a:rPr>
                        <a:t>5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BA" sz="900" u="none" strike="noStrike" noProof="0">
                          <a:effectLst/>
                        </a:rPr>
                        <a:t>Nakup luž ulja (ekstra lahko - KOEL)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extLst>
                  <a:ext uri="{0D108BD9-81ED-4DB2-BD59-A6C34878D82A}">
                    <a16:rowId xmlns:a16="http://schemas.microsoft.com/office/drawing/2014/main" val="2472920745"/>
                  </a:ext>
                </a:extLst>
              </a:tr>
              <a:tr h="179936">
                <a:tc>
                  <a:txBody>
                    <a:bodyPr/>
                    <a:lstStyle/>
                    <a:p>
                      <a:pPr algn="r" fontAlgn="b"/>
                      <a:r>
                        <a:rPr lang="hr-BA" sz="900" u="none" strike="noStrike" noProof="0">
                          <a:effectLst/>
                        </a:rPr>
                        <a:t>6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BA" sz="900" u="none" strike="noStrike" noProof="0">
                          <a:effectLst/>
                        </a:rPr>
                        <a:t>Nabava plina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extLst>
                  <a:ext uri="{0D108BD9-81ED-4DB2-BD59-A6C34878D82A}">
                    <a16:rowId xmlns:a16="http://schemas.microsoft.com/office/drawing/2014/main" val="1280138245"/>
                  </a:ext>
                </a:extLst>
              </a:tr>
              <a:tr h="179936">
                <a:tc>
                  <a:txBody>
                    <a:bodyPr/>
                    <a:lstStyle/>
                    <a:p>
                      <a:pPr algn="r" fontAlgn="b"/>
                      <a:r>
                        <a:rPr lang="hr-BA" sz="900" u="none" strike="noStrike" noProof="0">
                          <a:effectLst/>
                        </a:rPr>
                        <a:t>7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BA" sz="900" u="none" strike="noStrike" noProof="0">
                          <a:effectLst/>
                        </a:rPr>
                        <a:t>Osiguranje nekretnina i kretnina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extLst>
                  <a:ext uri="{0D108BD9-81ED-4DB2-BD59-A6C34878D82A}">
                    <a16:rowId xmlns:a16="http://schemas.microsoft.com/office/drawing/2014/main" val="88136422"/>
                  </a:ext>
                </a:extLst>
              </a:tr>
              <a:tr h="179936">
                <a:tc>
                  <a:txBody>
                    <a:bodyPr/>
                    <a:lstStyle/>
                    <a:p>
                      <a:pPr algn="r" fontAlgn="b"/>
                      <a:r>
                        <a:rPr lang="hr-BA" sz="9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BA" sz="900" u="none" strike="noStrike" noProof="0">
                          <a:effectLst/>
                        </a:rPr>
                        <a:t>Nabava avio karata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extLst>
                  <a:ext uri="{0D108BD9-81ED-4DB2-BD59-A6C34878D82A}">
                    <a16:rowId xmlns:a16="http://schemas.microsoft.com/office/drawing/2014/main" val="3049927821"/>
                  </a:ext>
                </a:extLst>
              </a:tr>
              <a:tr h="179936">
                <a:tc>
                  <a:txBody>
                    <a:bodyPr/>
                    <a:lstStyle/>
                    <a:p>
                      <a:pPr algn="r" fontAlgn="b"/>
                      <a:r>
                        <a:rPr lang="hr-BA" sz="9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BA" sz="900" u="none" strike="noStrike" noProof="0">
                          <a:effectLst/>
                        </a:rPr>
                        <a:t>Nabava kompjutera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extLst>
                  <a:ext uri="{0D108BD9-81ED-4DB2-BD59-A6C34878D82A}">
                    <a16:rowId xmlns:a16="http://schemas.microsoft.com/office/drawing/2014/main" val="4162258539"/>
                  </a:ext>
                </a:extLst>
              </a:tr>
              <a:tr h="179936">
                <a:tc>
                  <a:txBody>
                    <a:bodyPr/>
                    <a:lstStyle/>
                    <a:p>
                      <a:pPr algn="r" fontAlgn="b"/>
                      <a:r>
                        <a:rPr lang="hr-BA" sz="900" u="none" strike="noStrike" noProof="0">
                          <a:effectLst/>
                        </a:rPr>
                        <a:t>10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BA" sz="900" u="none" strike="noStrike" noProof="0">
                          <a:effectLst/>
                        </a:rPr>
                        <a:t>Nabava štampač mašina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extLst>
                  <a:ext uri="{0D108BD9-81ED-4DB2-BD59-A6C34878D82A}">
                    <a16:rowId xmlns:a16="http://schemas.microsoft.com/office/drawing/2014/main" val="1359063720"/>
                  </a:ext>
                </a:extLst>
              </a:tr>
              <a:tr h="179936">
                <a:tc>
                  <a:txBody>
                    <a:bodyPr/>
                    <a:lstStyle/>
                    <a:p>
                      <a:pPr algn="r" fontAlgn="b"/>
                      <a:r>
                        <a:rPr lang="hr-BA" sz="900" u="none" strike="noStrike" noProof="0">
                          <a:effectLst/>
                        </a:rPr>
                        <a:t>11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BA" sz="900" u="none" strike="noStrike" noProof="0">
                          <a:effectLst/>
                        </a:rPr>
                        <a:t>Nabava notebooka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extLst>
                  <a:ext uri="{0D108BD9-81ED-4DB2-BD59-A6C34878D82A}">
                    <a16:rowId xmlns:a16="http://schemas.microsoft.com/office/drawing/2014/main" val="3641424594"/>
                  </a:ext>
                </a:extLst>
              </a:tr>
              <a:tr h="179936">
                <a:tc>
                  <a:txBody>
                    <a:bodyPr/>
                    <a:lstStyle/>
                    <a:p>
                      <a:pPr algn="r" fontAlgn="b"/>
                      <a:r>
                        <a:rPr lang="hr-BA" sz="900" u="none" strike="noStrike" noProof="0">
                          <a:effectLst/>
                        </a:rPr>
                        <a:t>12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BA" sz="900" u="none" strike="noStrike" noProof="0">
                          <a:effectLst/>
                        </a:rPr>
                        <a:t>Osiguranje avtomobila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extLst>
                  <a:ext uri="{0D108BD9-81ED-4DB2-BD59-A6C34878D82A}">
                    <a16:rowId xmlns:a16="http://schemas.microsoft.com/office/drawing/2014/main" val="2654591323"/>
                  </a:ext>
                </a:extLst>
              </a:tr>
              <a:tr h="179936">
                <a:tc>
                  <a:txBody>
                    <a:bodyPr/>
                    <a:lstStyle/>
                    <a:p>
                      <a:pPr algn="r" fontAlgn="b"/>
                      <a:r>
                        <a:rPr lang="hr-BA" sz="900" u="none" strike="noStrike" noProof="0">
                          <a:effectLst/>
                        </a:rPr>
                        <a:t>13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BA" sz="900" u="none" strike="noStrike" noProof="0">
                          <a:effectLst/>
                        </a:rPr>
                        <a:t>Nabava avtomobila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extLst>
                  <a:ext uri="{0D108BD9-81ED-4DB2-BD59-A6C34878D82A}">
                    <a16:rowId xmlns:a16="http://schemas.microsoft.com/office/drawing/2014/main" val="3094868554"/>
                  </a:ext>
                </a:extLst>
              </a:tr>
              <a:tr h="179936">
                <a:tc>
                  <a:txBody>
                    <a:bodyPr/>
                    <a:lstStyle/>
                    <a:p>
                      <a:pPr algn="r" fontAlgn="b"/>
                      <a:r>
                        <a:rPr lang="hr-BA" sz="900" u="none" strike="noStrike" noProof="0">
                          <a:effectLst/>
                        </a:rPr>
                        <a:t>14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BA" sz="900" u="none" strike="noStrike" noProof="0">
                          <a:effectLst/>
                        </a:rPr>
                        <a:t>Nabava (zemjskog) plina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extLst>
                  <a:ext uri="{0D108BD9-81ED-4DB2-BD59-A6C34878D82A}">
                    <a16:rowId xmlns:a16="http://schemas.microsoft.com/office/drawing/2014/main" val="761350160"/>
                  </a:ext>
                </a:extLst>
              </a:tr>
              <a:tr h="179936">
                <a:tc>
                  <a:txBody>
                    <a:bodyPr/>
                    <a:lstStyle/>
                    <a:p>
                      <a:pPr algn="r" fontAlgn="b"/>
                      <a:r>
                        <a:rPr lang="hr-BA" sz="900" u="none" strike="noStrike" noProof="0">
                          <a:effectLst/>
                        </a:rPr>
                        <a:t>15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BA" sz="900" u="none" strike="noStrike" noProof="0">
                          <a:effectLst/>
                        </a:rPr>
                        <a:t>Poštanske usluge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extLst>
                  <a:ext uri="{0D108BD9-81ED-4DB2-BD59-A6C34878D82A}">
                    <a16:rowId xmlns:a16="http://schemas.microsoft.com/office/drawing/2014/main" val="4197447270"/>
                  </a:ext>
                </a:extLst>
              </a:tr>
              <a:tr h="179936">
                <a:tc>
                  <a:txBody>
                    <a:bodyPr/>
                    <a:lstStyle/>
                    <a:p>
                      <a:pPr algn="r" fontAlgn="b"/>
                      <a:r>
                        <a:rPr lang="hr-BA" sz="900" u="none" strike="noStrike" noProof="0">
                          <a:effectLst/>
                        </a:rPr>
                        <a:t>16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BA" sz="900" u="none" strike="noStrike" noProof="0" dirty="0">
                          <a:effectLst/>
                        </a:rPr>
                        <a:t>Protokolarne foto usluge </a:t>
                      </a:r>
                      <a:endParaRPr lang="hr-BA" sz="9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extLst>
                  <a:ext uri="{0D108BD9-81ED-4DB2-BD59-A6C34878D82A}">
                    <a16:rowId xmlns:a16="http://schemas.microsoft.com/office/drawing/2014/main" val="1580590826"/>
                  </a:ext>
                </a:extLst>
              </a:tr>
              <a:tr h="179936">
                <a:tc>
                  <a:txBody>
                    <a:bodyPr/>
                    <a:lstStyle/>
                    <a:p>
                      <a:pPr algn="l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BA" sz="900" u="none" strike="noStrike" noProof="0">
                          <a:effectLst/>
                        </a:rPr>
                        <a:t>340.000.000 EUR</a:t>
                      </a:r>
                      <a:endParaRPr lang="hr-BA" sz="900" b="1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BA" sz="900" u="none" strike="noStrike" noProof="0">
                          <a:effectLst/>
                        </a:rPr>
                        <a:t>128.000.000</a:t>
                      </a:r>
                      <a:endParaRPr lang="hr-BA" sz="900" b="1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extLst>
                  <a:ext uri="{0D108BD9-81ED-4DB2-BD59-A6C34878D82A}">
                    <a16:rowId xmlns:a16="http://schemas.microsoft.com/office/drawing/2014/main" val="739781871"/>
                  </a:ext>
                </a:extLst>
              </a:tr>
              <a:tr h="179936">
                <a:tc>
                  <a:txBody>
                    <a:bodyPr/>
                    <a:lstStyle/>
                    <a:p>
                      <a:pPr algn="l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BA" sz="9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BA" sz="900" b="1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BA" sz="900" b="1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extLst>
                  <a:ext uri="{0D108BD9-81ED-4DB2-BD59-A6C34878D82A}">
                    <a16:rowId xmlns:a16="http://schemas.microsoft.com/office/drawing/2014/main" val="3198774790"/>
                  </a:ext>
                </a:extLst>
              </a:tr>
              <a:tr h="179936">
                <a:tc>
                  <a:txBody>
                    <a:bodyPr/>
                    <a:lstStyle/>
                    <a:p>
                      <a:pPr algn="l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extLst>
                  <a:ext uri="{0D108BD9-81ED-4DB2-BD59-A6C34878D82A}">
                    <a16:rowId xmlns:a16="http://schemas.microsoft.com/office/drawing/2014/main" val="1288666472"/>
                  </a:ext>
                </a:extLst>
              </a:tr>
              <a:tr h="179936">
                <a:tc gridSpan="2">
                  <a:txBody>
                    <a:bodyPr/>
                    <a:lstStyle/>
                    <a:p>
                      <a:pPr algn="l" fontAlgn="b"/>
                      <a:r>
                        <a:rPr lang="hr-BA" sz="900" u="none" strike="noStrike" noProof="0">
                          <a:effectLst/>
                        </a:rPr>
                        <a:t>Zajedničke nabava po ovlaštenjima</a:t>
                      </a:r>
                      <a:endParaRPr lang="hr-BA" sz="900" b="1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extLst>
                  <a:ext uri="{0D108BD9-81ED-4DB2-BD59-A6C34878D82A}">
                    <a16:rowId xmlns:a16="http://schemas.microsoft.com/office/drawing/2014/main" val="1141458209"/>
                  </a:ext>
                </a:extLst>
              </a:tr>
              <a:tr h="179936">
                <a:tc>
                  <a:txBody>
                    <a:bodyPr/>
                    <a:lstStyle/>
                    <a:p>
                      <a:pPr algn="l" fontAlgn="b"/>
                      <a:r>
                        <a:rPr lang="hr-BA" sz="900" u="none" strike="noStrike" noProof="0">
                          <a:effectLst/>
                        </a:rPr>
                        <a:t>Br.</a:t>
                      </a:r>
                      <a:endParaRPr lang="hr-BA" sz="900" b="1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BA" sz="900" u="none" strike="noStrike" noProof="0">
                          <a:effectLst/>
                        </a:rPr>
                        <a:t>Predmet</a:t>
                      </a:r>
                      <a:endParaRPr lang="hr-BA" sz="900" b="1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BA" sz="900" b="1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BA" sz="900" b="1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extLst>
                  <a:ext uri="{0D108BD9-81ED-4DB2-BD59-A6C34878D82A}">
                    <a16:rowId xmlns:a16="http://schemas.microsoft.com/office/drawing/2014/main" val="3959279760"/>
                  </a:ext>
                </a:extLst>
              </a:tr>
              <a:tr h="179936">
                <a:tc>
                  <a:txBody>
                    <a:bodyPr/>
                    <a:lstStyle/>
                    <a:p>
                      <a:pPr algn="r" fontAlgn="b"/>
                      <a:r>
                        <a:rPr lang="hr-BA" sz="900" u="none" strike="noStrike" noProof="0">
                          <a:effectLst/>
                        </a:rPr>
                        <a:t>17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BA" sz="900" u="none" strike="noStrike" noProof="0">
                          <a:effectLst/>
                        </a:rPr>
                        <a:t>Nabava kancelarijske opreme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extLst>
                  <a:ext uri="{0D108BD9-81ED-4DB2-BD59-A6C34878D82A}">
                    <a16:rowId xmlns:a16="http://schemas.microsoft.com/office/drawing/2014/main" val="2942522649"/>
                  </a:ext>
                </a:extLst>
              </a:tr>
              <a:tr h="179936">
                <a:tc>
                  <a:txBody>
                    <a:bodyPr/>
                    <a:lstStyle/>
                    <a:p>
                      <a:pPr algn="r" fontAlgn="b"/>
                      <a:r>
                        <a:rPr lang="hr-BA" sz="900" u="none" strike="noStrike" noProof="0">
                          <a:effectLst/>
                        </a:rPr>
                        <a:t>18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BA" sz="900" u="none" strike="noStrike" noProof="0">
                          <a:effectLst/>
                        </a:rPr>
                        <a:t>Nabava opreme za štampanje (toneri)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extLst>
                  <a:ext uri="{0D108BD9-81ED-4DB2-BD59-A6C34878D82A}">
                    <a16:rowId xmlns:a16="http://schemas.microsoft.com/office/drawing/2014/main" val="2341671335"/>
                  </a:ext>
                </a:extLst>
              </a:tr>
              <a:tr h="179936">
                <a:tc>
                  <a:txBody>
                    <a:bodyPr/>
                    <a:lstStyle/>
                    <a:p>
                      <a:pPr algn="r" fontAlgn="b"/>
                      <a:r>
                        <a:rPr lang="hr-BA" sz="9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BA" sz="900" u="none" strike="noStrike" noProof="0">
                          <a:effectLst/>
                        </a:rPr>
                        <a:t>Nabava različitih softvera </a:t>
                      </a:r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extLst>
                  <a:ext uri="{0D108BD9-81ED-4DB2-BD59-A6C34878D82A}">
                    <a16:rowId xmlns:a16="http://schemas.microsoft.com/office/drawing/2014/main" val="2526925102"/>
                  </a:ext>
                </a:extLst>
              </a:tr>
              <a:tr h="179936">
                <a:tc>
                  <a:txBody>
                    <a:bodyPr/>
                    <a:lstStyle/>
                    <a:p>
                      <a:pPr algn="l" fontAlgn="b"/>
                      <a:endParaRPr lang="sl-SI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BA" sz="9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BA" sz="900" u="none" strike="noStrike" noProof="0">
                          <a:effectLst/>
                        </a:rPr>
                        <a:t>40.000.000</a:t>
                      </a:r>
                      <a:endParaRPr lang="hr-BA" sz="900" b="1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BA" sz="900" u="none" strike="noStrike" noProof="0" dirty="0">
                          <a:effectLst/>
                        </a:rPr>
                        <a:t>14.000.000</a:t>
                      </a:r>
                      <a:endParaRPr lang="hr-BA" sz="9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b"/>
                </a:tc>
                <a:extLst>
                  <a:ext uri="{0D108BD9-81ED-4DB2-BD59-A6C34878D82A}">
                    <a16:rowId xmlns:a16="http://schemas.microsoft.com/office/drawing/2014/main" val="2853797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0931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9052AE-616D-4ABA-A317-3283913DF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>
              <a:defRPr/>
            </a:pPr>
            <a:r>
              <a:rPr lang="sl-SI" altLang="sl-SI" dirty="0" err="1"/>
              <a:t>Uštede</a:t>
            </a:r>
            <a:endParaRPr lang="sl-SI" altLang="sl-SI" dirty="0"/>
          </a:p>
        </p:txBody>
      </p:sp>
      <p:graphicFrame>
        <p:nvGraphicFramePr>
          <p:cNvPr id="3" name="Grafikon 2">
            <a:extLst>
              <a:ext uri="{FF2B5EF4-FFF2-40B4-BE49-F238E27FC236}">
                <a16:creationId xmlns:a16="http://schemas.microsoft.com/office/drawing/2014/main" id="{9302E73D-C1A3-1DD8-A59E-A3FCC8DCAB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0670786"/>
              </p:ext>
            </p:extLst>
          </p:nvPr>
        </p:nvGraphicFramePr>
        <p:xfrm>
          <a:off x="1223628" y="1772816"/>
          <a:ext cx="669674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1445" name="Text Box 5">
            <a:extLst>
              <a:ext uri="{FF2B5EF4-FFF2-40B4-BE49-F238E27FC236}">
                <a16:creationId xmlns:a16="http://schemas.microsoft.com/office/drawing/2014/main" id="{CB242ED7-9EED-417D-918A-9BDA4A0A9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12676"/>
            <a:ext cx="9144000" cy="5832648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"/>
              <a:defRPr sz="2000">
                <a:solidFill>
                  <a:schemeClr val="tx2"/>
                </a:solidFill>
                <a:latin typeface="Franklin Gothic Medium" panose="020B06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Franklin Gothic Medium" panose="020B06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28B70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7706B"/>
              </a:buClr>
              <a:buFont typeface="Wingdings" panose="05000000000000000000" pitchFamily="2" charset="2"/>
              <a:buChar char="§"/>
              <a:defRPr sz="1400">
                <a:solidFill>
                  <a:schemeClr val="tx2"/>
                </a:solidFill>
                <a:latin typeface="Franklin Gothic Medium" panose="020B06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sl-SI" altLang="sl-SI" sz="2100" dirty="0">
              <a:solidFill>
                <a:schemeClr val="tx1"/>
              </a:solidFill>
              <a:latin typeface="MetaPro-Normal" pitchFamily="50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sl-SI" altLang="sl-SI" sz="2100" dirty="0">
              <a:solidFill>
                <a:schemeClr val="tx1"/>
              </a:solidFill>
              <a:latin typeface="MetaPro-Normal" pitchFamily="50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l-SI" altLang="sl-SI" sz="2200" dirty="0">
                <a:solidFill>
                  <a:schemeClr val="tx1"/>
                </a:solidFill>
                <a:latin typeface="Garamond" panose="02020404030301010803" pitchFamily="18" charset="0"/>
              </a:rPr>
              <a:t>M= ((84*CTEL+48*CSIM+16*CTUŠ+7*CDEB+4*CIZI +3*CT-2 +8*CSO)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l-SI" altLang="sl-SI" sz="2200" dirty="0">
                <a:solidFill>
                  <a:schemeClr val="tx1"/>
                </a:solidFill>
                <a:latin typeface="Garamond" panose="02020404030301010803" pitchFamily="18" charset="0"/>
              </a:rPr>
              <a:t>+1,6*(CMK1*0,53+ CMK2*0,426+ CMK3*0,024+ CMK4*0,012+ CMK5*0,008))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l-SI" altLang="sl-SI" sz="2200" dirty="0">
                <a:solidFill>
                  <a:schemeClr val="tx1"/>
                </a:solidFill>
                <a:latin typeface="Garamond" panose="02020404030301010803" pitchFamily="18" charset="0"/>
              </a:rPr>
              <a:t>+(1,9*(0,4706*CEUd+0,48*CHRVd+0,0125*CSRBd+0,011*CŠVId+0,0078*CČRGd+0,0072*CBIHd+0,0056*CZDAd+0,0053*</a:t>
            </a:r>
            <a:r>
              <a:rPr lang="sl-SI" altLang="sl-SI" sz="2200" dirty="0" err="1">
                <a:solidFill>
                  <a:schemeClr val="tx1"/>
                </a:solidFill>
                <a:latin typeface="Garamond" panose="02020404030301010803" pitchFamily="18" charset="0"/>
              </a:rPr>
              <a:t>CMAKd</a:t>
            </a:r>
            <a:r>
              <a:rPr lang="sl-SI" altLang="sl-SI" sz="2200" dirty="0">
                <a:solidFill>
                  <a:schemeClr val="tx1"/>
                </a:solidFill>
                <a:latin typeface="Garamond" panose="02020404030301010803" pitchFamily="18" charset="0"/>
              </a:rPr>
              <a:t>))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l-SI" altLang="sl-SI" sz="2200" dirty="0">
                <a:solidFill>
                  <a:schemeClr val="tx1"/>
                </a:solidFill>
                <a:latin typeface="Garamond" panose="02020404030301010803" pitchFamily="18" charset="0"/>
              </a:rPr>
              <a:t>+(2,4*(0,4751*CEUo+0,475*CHRVo+0,0126*CSRBo+0,015*CŠVIo+0,0078*CČRGo+0,0071*CBIHo+0,0056*CZDAo+0,0053*</a:t>
            </a:r>
            <a:r>
              <a:rPr lang="sl-SI" altLang="sl-SI" sz="2200" dirty="0" err="1">
                <a:solidFill>
                  <a:schemeClr val="tx1"/>
                </a:solidFill>
                <a:latin typeface="Garamond" panose="02020404030301010803" pitchFamily="18" charset="0"/>
              </a:rPr>
              <a:t>CMAKo</a:t>
            </a:r>
            <a:r>
              <a:rPr lang="sl-SI" altLang="sl-SI" sz="2200" dirty="0">
                <a:solidFill>
                  <a:schemeClr val="tx1"/>
                </a:solidFill>
                <a:latin typeface="Garamond" panose="02020404030301010803" pitchFamily="18" charset="0"/>
              </a:rPr>
              <a:t>))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l-SI" altLang="sl-SI" sz="2200" dirty="0">
                <a:solidFill>
                  <a:schemeClr val="tx1"/>
                </a:solidFill>
                <a:latin typeface="Garamond" panose="02020404030301010803" pitchFamily="18" charset="0"/>
              </a:rPr>
              <a:t>+ 29* CSMS+ (1,6*(0,33*CSMSE+0,62*CSMSH+0,02*CSMSS+0,0175*CSMSŠ+0,0125*CSMSČ))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l-SI" altLang="sl-SI" sz="2200" dirty="0">
                <a:solidFill>
                  <a:schemeClr val="tx1"/>
                </a:solidFill>
                <a:latin typeface="Garamond" panose="02020404030301010803" pitchFamily="18" charset="0"/>
              </a:rPr>
              <a:t>+ CNAR + 1/36*(CM1*0,44+CM2*0,25+CM3*0,31) + 1/432*(CM4*0,6+CM5*0,4)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l-SI" altLang="sl-SI" sz="2200" dirty="0">
                <a:solidFill>
                  <a:schemeClr val="tx1"/>
                </a:solidFill>
                <a:latin typeface="Garamond" panose="02020404030301010803" pitchFamily="18" charset="0"/>
              </a:rPr>
              <a:t>+ 0,085*(0,2*(CPREPD*0,95+ CPREPT*0,05 ) + 0,8*(CPOTPD*0,95 + CPOTPT*0,05))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sl-SI" altLang="sl-SI" sz="2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61445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redinsko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490E934-0BA6-4970-912F-5D3B66FC942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Predstavitev študentov</Template>
  <TotalTime>0</TotalTime>
  <Words>759</Words>
  <Application>Microsoft Office PowerPoint</Application>
  <PresentationFormat>Diaprojekcija na zaslonu (4:3)</PresentationFormat>
  <Paragraphs>159</Paragraphs>
  <Slides>11</Slides>
  <Notes>0</Notes>
  <HiddenSlides>0</HiddenSlides>
  <MMClips>0</MMClips>
  <ScaleCrop>false</ScaleCrop>
  <HeadingPairs>
    <vt:vector size="8" baseType="variant">
      <vt:variant>
        <vt:lpstr>Uporabljene pisave</vt:lpstr>
      </vt:variant>
      <vt:variant>
        <vt:i4>7</vt:i4>
      </vt:variant>
      <vt:variant>
        <vt:lpstr>Tema</vt:lpstr>
      </vt:variant>
      <vt:variant>
        <vt:i4>1</vt:i4>
      </vt:variant>
      <vt:variant>
        <vt:lpstr>Vdelani OLE strežniki</vt:lpstr>
      </vt:variant>
      <vt:variant>
        <vt:i4>1</vt:i4>
      </vt:variant>
      <vt:variant>
        <vt:lpstr>Naslovi diapozitivov</vt:lpstr>
      </vt:variant>
      <vt:variant>
        <vt:i4>11</vt:i4>
      </vt:variant>
    </vt:vector>
  </HeadingPairs>
  <TitlesOfParts>
    <vt:vector size="20" baseType="lpstr">
      <vt:lpstr>Arial</vt:lpstr>
      <vt:lpstr>Calibri</vt:lpstr>
      <vt:lpstr>Garamond</vt:lpstr>
      <vt:lpstr>MetaPro-Normal</vt:lpstr>
      <vt:lpstr>Tw Cen MT</vt:lpstr>
      <vt:lpstr>Wingdings</vt:lpstr>
      <vt:lpstr>Wingdings 2</vt:lpstr>
      <vt:lpstr>Sredinsko</vt:lpstr>
      <vt:lpstr>Chart</vt:lpstr>
      <vt:lpstr>CENTRALIZIRANE NABAVE u EU</vt:lpstr>
      <vt:lpstr>Centralizirane nabave</vt:lpstr>
      <vt:lpstr>Pravno uređivanje centraliziranih nabava – Direktiva 2014/24/EU – (odredbe)</vt:lpstr>
      <vt:lpstr>Razlozi centralizacije </vt:lpstr>
      <vt:lpstr>PowerPointova predstavitev</vt:lpstr>
      <vt:lpstr>Centralne nabave u EU I</vt:lpstr>
      <vt:lpstr>Centralne nabave u EU II</vt:lpstr>
      <vt:lpstr>Centralizirane nabavke</vt:lpstr>
      <vt:lpstr>Uštede</vt:lpstr>
      <vt:lpstr>Javne nabavke u Sloveniji – zašto centralizacija?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2017-08-02T09:55:11Z</dcterms:created>
  <dcterms:modified xsi:type="dcterms:W3CDTF">2023-11-03T10:22:56Z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TC101671259990</vt:lpwstr>
  </property>
</Properties>
</file>