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46"/>
  </p:notesMasterIdLst>
  <p:sldIdLst>
    <p:sldId id="264" r:id="rId2"/>
    <p:sldId id="265" r:id="rId3"/>
    <p:sldId id="274" r:id="rId4"/>
    <p:sldId id="278" r:id="rId5"/>
    <p:sldId id="311" r:id="rId6"/>
    <p:sldId id="268" r:id="rId7"/>
    <p:sldId id="276" r:id="rId8"/>
    <p:sldId id="275" r:id="rId9"/>
    <p:sldId id="279" r:id="rId10"/>
    <p:sldId id="277"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69" r:id="rId28"/>
    <p:sldId id="271" r:id="rId29"/>
    <p:sldId id="272" r:id="rId30"/>
    <p:sldId id="296" r:id="rId31"/>
    <p:sldId id="297" r:id="rId32"/>
    <p:sldId id="298" r:id="rId33"/>
    <p:sldId id="299" r:id="rId34"/>
    <p:sldId id="300" r:id="rId35"/>
    <p:sldId id="301" r:id="rId36"/>
    <p:sldId id="302" r:id="rId37"/>
    <p:sldId id="303" r:id="rId38"/>
    <p:sldId id="304" r:id="rId39"/>
    <p:sldId id="305" r:id="rId40"/>
    <p:sldId id="306" r:id="rId41"/>
    <p:sldId id="307" r:id="rId42"/>
    <p:sldId id="308" r:id="rId43"/>
    <p:sldId id="309" r:id="rId44"/>
    <p:sldId id="310" r:id="rId45"/>
  </p:sldIdLst>
  <p:sldSz cx="12192000" cy="6858000"/>
  <p:notesSz cx="6858000" cy="9144000"/>
  <p:defaultTextStyle>
    <a:defPPr rtl="0">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3EB"/>
    <a:srgbClr val="A4BCD0"/>
    <a:srgbClr val="82A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876" y="10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bs-Latn-B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5B5F20-F7B6-44FC-B5A6-D11DE95C5784}" type="datetimeFigureOut">
              <a:rPr lang="bs-Latn-BA" smtClean="0"/>
              <a:pPr/>
              <a:t>26. 2. 2026.</a:t>
            </a:fld>
            <a:endParaRPr lang="bs-Latn-BA"/>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bs-Latn-B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bs-Latn-B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87740D-A6BE-4D0C-A5D6-9B85018B8C0F}" type="slidenum">
              <a:rPr lang="bs-Latn-BA" smtClean="0"/>
              <a:pPr/>
              <a:t>‹#›</a:t>
            </a:fld>
            <a:endParaRPr lang="bs-Latn-BA"/>
          </a:p>
        </p:txBody>
      </p:sp>
    </p:spTree>
    <p:extLst>
      <p:ext uri="{BB962C8B-B14F-4D97-AF65-F5344CB8AC3E}">
        <p14:creationId xmlns:p14="http://schemas.microsoft.com/office/powerpoint/2010/main" val="1881932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4" name="voda3"/>
          <p:cNvSpPr/>
          <p:nvPr/>
        </p:nvSpPr>
        <p:spPr bwMode="gray">
          <a:xfrm>
            <a:off x="2552" y="5243131"/>
            <a:ext cx="12188952"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l-SI" sz="1350" dirty="0"/>
          </a:p>
        </p:txBody>
      </p:sp>
      <p:sp>
        <p:nvSpPr>
          <p:cNvPr id="5" name="nebo"/>
          <p:cNvSpPr/>
          <p:nvPr/>
        </p:nvSpPr>
        <p:spPr bwMode="white">
          <a:xfrm>
            <a:off x="2552" y="0"/>
            <a:ext cx="12188952"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l-SI" sz="1350" dirty="0"/>
          </a:p>
        </p:txBody>
      </p:sp>
      <p:pic>
        <p:nvPicPr>
          <p:cNvPr id="6" name="voda2"/>
          <p:cNvPicPr>
            <a:picLocks noChangeAspect="1"/>
          </p:cNvPicPr>
          <p:nvPr/>
        </p:nvPicPr>
        <p:blipFill rotWithShape="1">
          <a:blip r:embed="rId2" cstate="print">
            <a:extLst>
              <a:ext uri="{28A0092B-C50C-407E-A947-70E740481C1C}">
                <a14:useLocalDpi xmlns:a14="http://schemas.microsoft.com/office/drawing/2010/main" val="0"/>
              </a:ext>
            </a:extLst>
          </a:blip>
          <a:srcRect l="2674" r="9901"/>
          <a:stretch/>
        </p:blipFill>
        <p:spPr bwMode="ltGray">
          <a:xfrm>
            <a:off x="-1425" y="5497899"/>
            <a:ext cx="12188952" cy="463209"/>
          </a:xfrm>
          <a:prstGeom prst="rect">
            <a:avLst/>
          </a:prstGeom>
          <a:noFill/>
          <a:ln>
            <a:noFill/>
          </a:ln>
        </p:spPr>
      </p:pic>
      <p:pic>
        <p:nvPicPr>
          <p:cNvPr id="7" name="voda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221111"/>
            <a:ext cx="12188952" cy="268288"/>
          </a:xfrm>
          <a:prstGeom prst="rect">
            <a:avLst/>
          </a:prstGeom>
          <a:noFill/>
          <a:ln>
            <a:noFill/>
          </a:ln>
        </p:spPr>
      </p:pic>
      <p:sp>
        <p:nvSpPr>
          <p:cNvPr id="8" name="Pravokotnik 7"/>
          <p:cNvSpPr/>
          <p:nvPr/>
        </p:nvSpPr>
        <p:spPr>
          <a:xfrm>
            <a:off x="-1425" y="5961106"/>
            <a:ext cx="12188952"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l-SI" sz="1350" dirty="0"/>
          </a:p>
        </p:txBody>
      </p:sp>
      <p:sp>
        <p:nvSpPr>
          <p:cNvPr id="2" name="Naslov 1"/>
          <p:cNvSpPr>
            <a:spLocks noGrp="1"/>
          </p:cNvSpPr>
          <p:nvPr>
            <p:ph type="ctrTitle"/>
          </p:nvPr>
        </p:nvSpPr>
        <p:spPr>
          <a:xfrm>
            <a:off x="1305872" y="1309047"/>
            <a:ext cx="9602789" cy="2667000"/>
          </a:xfrm>
        </p:spPr>
        <p:txBody>
          <a:bodyPr rtlCol="0" anchor="b">
            <a:noAutofit/>
          </a:bodyPr>
          <a:lstStyle>
            <a:lvl1pPr algn="ctr">
              <a:defRPr sz="4500"/>
            </a:lvl1pPr>
          </a:lstStyle>
          <a:p>
            <a:pPr rtl="0"/>
            <a:r>
              <a:rPr lang="en-US"/>
              <a:t>Click to edit Master title style</a:t>
            </a:r>
            <a:endParaRPr lang="sl-SI" dirty="0"/>
          </a:p>
        </p:txBody>
      </p:sp>
      <p:sp>
        <p:nvSpPr>
          <p:cNvPr id="3" name="Podnaslov 2"/>
          <p:cNvSpPr>
            <a:spLocks noGrp="1"/>
          </p:cNvSpPr>
          <p:nvPr>
            <p:ph type="subTitle" idx="1"/>
          </p:nvPr>
        </p:nvSpPr>
        <p:spPr>
          <a:xfrm>
            <a:off x="1305872" y="4038600"/>
            <a:ext cx="9601200" cy="990600"/>
          </a:xfrm>
        </p:spPr>
        <p:txBody>
          <a:bodyPr rtlCol="0">
            <a:normAutofit/>
          </a:bodyPr>
          <a:lstStyle>
            <a:lvl1pPr marL="0" indent="0" algn="ctr">
              <a:spcBef>
                <a:spcPts val="0"/>
              </a:spcBef>
              <a:buNone/>
              <a:defRPr sz="1350" cap="all" baseline="0">
                <a:solidFill>
                  <a:schemeClr val="accent2">
                    <a:lumMod val="7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pPr rtl="0"/>
            <a:r>
              <a:rPr lang="en-US"/>
              <a:t>Click to edit Master subtitle style</a:t>
            </a:r>
            <a:endParaRPr lang="sl-SI" dirty="0"/>
          </a:p>
        </p:txBody>
      </p:sp>
    </p:spTree>
    <p:extLst>
      <p:ext uri="{BB962C8B-B14F-4D97-AF65-F5344CB8AC3E}">
        <p14:creationId xmlns:p14="http://schemas.microsoft.com/office/powerpoint/2010/main" val="3429058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en-US"/>
              <a:t>Click to edit Master title style</a:t>
            </a:r>
            <a:endParaRPr lang="sl-SI" dirty="0"/>
          </a:p>
        </p:txBody>
      </p:sp>
      <p:sp>
        <p:nvSpPr>
          <p:cNvPr id="3" name="Označba mesta za navpično besedilo 2"/>
          <p:cNvSpPr>
            <a:spLocks noGrp="1"/>
          </p:cNvSpPr>
          <p:nvPr>
            <p:ph type="body" orient="vert" idx="1"/>
          </p:nvPr>
        </p:nvSpPr>
        <p:spPr/>
        <p:txBody>
          <a:bodyPr vert="eaVert"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sl-SI" dirty="0"/>
          </a:p>
        </p:txBody>
      </p:sp>
      <p:sp>
        <p:nvSpPr>
          <p:cNvPr id="5" name="Označba mesta za nogo 4"/>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4" name="Označba mesta za datum 3"/>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6" name="Označba mesta za številko diapozitiva 5"/>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1779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en naslov in besedilo">
    <p:spTree>
      <p:nvGrpSpPr>
        <p:cNvPr id="1" name=""/>
        <p:cNvGrpSpPr/>
        <p:nvPr/>
      </p:nvGrpSpPr>
      <p:grpSpPr>
        <a:xfrm>
          <a:off x="0" y="0"/>
          <a:ext cx="0" cy="0"/>
          <a:chOff x="0" y="0"/>
          <a:chExt cx="0" cy="0"/>
        </a:xfrm>
      </p:grpSpPr>
      <p:sp>
        <p:nvSpPr>
          <p:cNvPr id="2" name="Navpičen naslov 1"/>
          <p:cNvSpPr>
            <a:spLocks noGrp="1"/>
          </p:cNvSpPr>
          <p:nvPr>
            <p:ph type="title" orient="vert"/>
          </p:nvPr>
        </p:nvSpPr>
        <p:spPr>
          <a:xfrm>
            <a:off x="8724901" y="274638"/>
            <a:ext cx="2628900" cy="5440362"/>
          </a:xfrm>
        </p:spPr>
        <p:txBody>
          <a:bodyPr vert="eaVert" rtlCol="0"/>
          <a:lstStyle/>
          <a:p>
            <a:pPr rtl="0"/>
            <a:r>
              <a:rPr lang="en-US"/>
              <a:t>Click to edit Master title style</a:t>
            </a:r>
            <a:endParaRPr lang="sl-SI" dirty="0"/>
          </a:p>
        </p:txBody>
      </p:sp>
      <p:sp>
        <p:nvSpPr>
          <p:cNvPr id="3" name="Označba mesta za navpično besedilo 2"/>
          <p:cNvSpPr>
            <a:spLocks noGrp="1"/>
          </p:cNvSpPr>
          <p:nvPr>
            <p:ph type="body" orient="vert" idx="1"/>
          </p:nvPr>
        </p:nvSpPr>
        <p:spPr>
          <a:xfrm>
            <a:off x="838201" y="274638"/>
            <a:ext cx="7734300" cy="5440362"/>
          </a:xfrm>
        </p:spPr>
        <p:txBody>
          <a:bodyPr vert="eaVert" rtlCol="0"/>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sl-SI" dirty="0"/>
          </a:p>
        </p:txBody>
      </p:sp>
      <p:sp>
        <p:nvSpPr>
          <p:cNvPr id="5" name="Označba mesta za nogo 4"/>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4" name="Označba mesta za datum 3"/>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6" name="Označba mesta za številko diapozitiva 5"/>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40174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en-US"/>
              <a:t>Click to edit Master title style</a:t>
            </a:r>
            <a:endParaRPr lang="sl-SI" dirty="0"/>
          </a:p>
        </p:txBody>
      </p:sp>
      <p:sp>
        <p:nvSpPr>
          <p:cNvPr id="3" name="Označba mesta za vsebino 2"/>
          <p:cNvSpPr>
            <a:spLocks noGrp="1"/>
          </p:cNvSpPr>
          <p:nvPr>
            <p:ph idx="1"/>
          </p:nvPr>
        </p:nvSpPr>
        <p:spPr/>
        <p:txBody>
          <a:bodyPr rtlCol="0"/>
          <a:lstStyle>
            <a:lvl5pPr>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sl-SI" dirty="0"/>
          </a:p>
        </p:txBody>
      </p:sp>
      <p:sp>
        <p:nvSpPr>
          <p:cNvPr id="5" name="Označba mesta za nogo 4"/>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4" name="Označba mesta za datum 3"/>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6" name="Označba mesta za številko diapozitiva 5"/>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6001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spTree>
      <p:nvGrpSpPr>
        <p:cNvPr id="1" name=""/>
        <p:cNvGrpSpPr/>
        <p:nvPr/>
      </p:nvGrpSpPr>
      <p:grpSpPr>
        <a:xfrm>
          <a:off x="0" y="0"/>
          <a:ext cx="0" cy="0"/>
          <a:chOff x="0" y="0"/>
          <a:chExt cx="0" cy="0"/>
        </a:xfrm>
      </p:grpSpPr>
      <p:sp>
        <p:nvSpPr>
          <p:cNvPr id="7" name="nebo"/>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17220" rtlCol="0" anchor="ctr"/>
          <a:lstStyle/>
          <a:p>
            <a:pPr algn="ctr" rtl="0"/>
            <a:endParaRPr lang="sl-SI" sz="1350" dirty="0"/>
          </a:p>
        </p:txBody>
      </p:sp>
      <p:sp>
        <p:nvSpPr>
          <p:cNvPr id="2" name="Naslov 1"/>
          <p:cNvSpPr>
            <a:spLocks noGrp="1"/>
          </p:cNvSpPr>
          <p:nvPr>
            <p:ph type="title"/>
          </p:nvPr>
        </p:nvSpPr>
        <p:spPr>
          <a:xfrm>
            <a:off x="1293814" y="1309047"/>
            <a:ext cx="9601252" cy="2667000"/>
          </a:xfrm>
        </p:spPr>
        <p:txBody>
          <a:bodyPr rtlCol="0" anchor="b">
            <a:normAutofit/>
          </a:bodyPr>
          <a:lstStyle>
            <a:lvl1pPr algn="ctr">
              <a:defRPr sz="4500" b="0"/>
            </a:lvl1pPr>
          </a:lstStyle>
          <a:p>
            <a:pPr rtl="0"/>
            <a:r>
              <a:rPr lang="en-US"/>
              <a:t>Click to edit Master title style</a:t>
            </a:r>
            <a:endParaRPr lang="sl-SI" dirty="0"/>
          </a:p>
        </p:txBody>
      </p:sp>
      <p:sp>
        <p:nvSpPr>
          <p:cNvPr id="3" name="Označba mesta za besedilo 2"/>
          <p:cNvSpPr>
            <a:spLocks noGrp="1"/>
          </p:cNvSpPr>
          <p:nvPr>
            <p:ph type="body" idx="1"/>
          </p:nvPr>
        </p:nvSpPr>
        <p:spPr>
          <a:xfrm>
            <a:off x="1293813" y="4038600"/>
            <a:ext cx="9601200" cy="1143000"/>
          </a:xfrm>
        </p:spPr>
        <p:txBody>
          <a:bodyPr rtlCol="0" anchor="t">
            <a:normAutofit/>
          </a:bodyPr>
          <a:lstStyle>
            <a:lvl1pPr marL="0" indent="0" algn="ctr">
              <a:spcBef>
                <a:spcPts val="0"/>
              </a:spcBef>
              <a:buNone/>
              <a:defRPr sz="1500" cap="all" baseline="0">
                <a:solidFill>
                  <a:schemeClr val="accent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rtl="0"/>
            <a:r>
              <a:rPr lang="en-US"/>
              <a:t>Click to edit Master text styles</a:t>
            </a:r>
          </a:p>
        </p:txBody>
      </p:sp>
      <p:sp>
        <p:nvSpPr>
          <p:cNvPr id="5" name="Označba mesta za nogo 4"/>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4" name="Označba mesta za datum 3"/>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6" name="Označba mesta za številko diapozitiva 5"/>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8321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en-US"/>
              <a:t>Click to edit Master title style</a:t>
            </a:r>
            <a:endParaRPr lang="sl-SI" dirty="0"/>
          </a:p>
        </p:txBody>
      </p:sp>
      <p:sp>
        <p:nvSpPr>
          <p:cNvPr id="4" name="Označba mesta za vsebino 3"/>
          <p:cNvSpPr>
            <a:spLocks noGrp="1"/>
          </p:cNvSpPr>
          <p:nvPr>
            <p:ph sz="half" idx="2"/>
          </p:nvPr>
        </p:nvSpPr>
        <p:spPr>
          <a:xfrm>
            <a:off x="6278880" y="1572768"/>
            <a:ext cx="4572000" cy="4142232"/>
          </a:xfrm>
        </p:spPr>
        <p:txBody>
          <a:bodyPr rtlCol="0">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sl-SI" dirty="0"/>
          </a:p>
        </p:txBody>
      </p:sp>
      <p:sp>
        <p:nvSpPr>
          <p:cNvPr id="3" name="Označba mesta za vsebino 2"/>
          <p:cNvSpPr>
            <a:spLocks noGrp="1"/>
          </p:cNvSpPr>
          <p:nvPr>
            <p:ph sz="half" idx="1"/>
          </p:nvPr>
        </p:nvSpPr>
        <p:spPr>
          <a:xfrm>
            <a:off x="1341120" y="1572768"/>
            <a:ext cx="4572000" cy="4142232"/>
          </a:xfrm>
        </p:spPr>
        <p:txBody>
          <a:bodyPr rtlCol="0">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sl-SI" dirty="0"/>
          </a:p>
        </p:txBody>
      </p:sp>
      <p:sp>
        <p:nvSpPr>
          <p:cNvPr id="6" name="Označba mesta za nogo 5"/>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5" name="Označba mesta za datum 4"/>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7" name="Označba mesta za številko diapozitiva 6"/>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0643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rimerjava">
    <p:spTree>
      <p:nvGrpSpPr>
        <p:cNvPr id="1" name=""/>
        <p:cNvGrpSpPr/>
        <p:nvPr/>
      </p:nvGrpSpPr>
      <p:grpSpPr>
        <a:xfrm>
          <a:off x="0" y="0"/>
          <a:ext cx="0" cy="0"/>
          <a:chOff x="0" y="0"/>
          <a:chExt cx="0" cy="0"/>
        </a:xfrm>
      </p:grpSpPr>
      <p:sp>
        <p:nvSpPr>
          <p:cNvPr id="10" name="Naslov 9"/>
          <p:cNvSpPr>
            <a:spLocks noGrp="1"/>
          </p:cNvSpPr>
          <p:nvPr>
            <p:ph type="title"/>
          </p:nvPr>
        </p:nvSpPr>
        <p:spPr/>
        <p:txBody>
          <a:bodyPr rtlCol="0"/>
          <a:lstStyle/>
          <a:p>
            <a:pPr rtl="0"/>
            <a:r>
              <a:rPr lang="en-US"/>
              <a:t>Click to edit Master title style</a:t>
            </a:r>
            <a:endParaRPr lang="sl-SI" dirty="0"/>
          </a:p>
        </p:txBody>
      </p:sp>
      <p:sp>
        <p:nvSpPr>
          <p:cNvPr id="3" name="Označba mesta za besedilo 2"/>
          <p:cNvSpPr>
            <a:spLocks noGrp="1"/>
          </p:cNvSpPr>
          <p:nvPr>
            <p:ph type="body" idx="1"/>
          </p:nvPr>
        </p:nvSpPr>
        <p:spPr>
          <a:xfrm>
            <a:off x="1341120" y="1572768"/>
            <a:ext cx="4572000" cy="766588"/>
          </a:xfrm>
        </p:spPr>
        <p:txBody>
          <a:bodyPr rtlCol="0" anchor="ctr">
            <a:normAutofit/>
          </a:bodyPr>
          <a:lstStyle>
            <a:lvl1pPr marL="0" indent="0">
              <a:spcBef>
                <a:spcPts val="0"/>
              </a:spcBef>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rtl="0"/>
            <a:r>
              <a:rPr lang="en-US"/>
              <a:t>Click to edit Master text styles</a:t>
            </a:r>
          </a:p>
        </p:txBody>
      </p:sp>
      <p:sp>
        <p:nvSpPr>
          <p:cNvPr id="4" name="Označba mesta za vsebino 3"/>
          <p:cNvSpPr>
            <a:spLocks noGrp="1"/>
          </p:cNvSpPr>
          <p:nvPr>
            <p:ph sz="half" idx="2"/>
          </p:nvPr>
        </p:nvSpPr>
        <p:spPr>
          <a:xfrm>
            <a:off x="1341120" y="2365861"/>
            <a:ext cx="4572000" cy="3349140"/>
          </a:xfrm>
        </p:spPr>
        <p:txBody>
          <a:bodyPr rtlCol="0">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sl-SI" dirty="0"/>
          </a:p>
        </p:txBody>
      </p:sp>
      <p:sp>
        <p:nvSpPr>
          <p:cNvPr id="5" name="Označba mesta za besedilo 4"/>
          <p:cNvSpPr>
            <a:spLocks noGrp="1"/>
          </p:cNvSpPr>
          <p:nvPr>
            <p:ph type="body" sz="quarter" idx="3"/>
          </p:nvPr>
        </p:nvSpPr>
        <p:spPr>
          <a:xfrm>
            <a:off x="6278880" y="1572768"/>
            <a:ext cx="4572000" cy="766588"/>
          </a:xfrm>
        </p:spPr>
        <p:txBody>
          <a:bodyPr rtlCol="0" anchor="ctr">
            <a:normAutofit/>
          </a:bodyPr>
          <a:lstStyle>
            <a:lvl1pPr marL="0" indent="0">
              <a:spcBef>
                <a:spcPts val="0"/>
              </a:spcBef>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rtl="0"/>
            <a:r>
              <a:rPr lang="en-US"/>
              <a:t>Click to edit Master text styles</a:t>
            </a:r>
          </a:p>
        </p:txBody>
      </p:sp>
      <p:sp>
        <p:nvSpPr>
          <p:cNvPr id="6" name="Označba mesta za vsebino 5"/>
          <p:cNvSpPr>
            <a:spLocks noGrp="1"/>
          </p:cNvSpPr>
          <p:nvPr>
            <p:ph sz="quarter" idx="4"/>
          </p:nvPr>
        </p:nvSpPr>
        <p:spPr>
          <a:xfrm>
            <a:off x="6278880" y="2365861"/>
            <a:ext cx="4572000" cy="3349140"/>
          </a:xfrm>
        </p:spPr>
        <p:txBody>
          <a:bodyPr rtlCol="0">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sl-SI" dirty="0"/>
          </a:p>
        </p:txBody>
      </p:sp>
      <p:sp>
        <p:nvSpPr>
          <p:cNvPr id="8" name="Označba mesta za nogo 7"/>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7" name="Označba mesta za datum 6"/>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9" name="Označba mesta za številko diapozitiva 8"/>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3716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amo naslov">
    <p:spTree>
      <p:nvGrpSpPr>
        <p:cNvPr id="1" name=""/>
        <p:cNvGrpSpPr/>
        <p:nvPr/>
      </p:nvGrpSpPr>
      <p:grpSpPr>
        <a:xfrm>
          <a:off x="0" y="0"/>
          <a:ext cx="0" cy="0"/>
          <a:chOff x="0" y="0"/>
          <a:chExt cx="0" cy="0"/>
        </a:xfrm>
      </p:grpSpPr>
      <p:sp>
        <p:nvSpPr>
          <p:cNvPr id="6" name="Naslov 5"/>
          <p:cNvSpPr>
            <a:spLocks noGrp="1"/>
          </p:cNvSpPr>
          <p:nvPr>
            <p:ph type="title"/>
          </p:nvPr>
        </p:nvSpPr>
        <p:spPr/>
        <p:txBody>
          <a:bodyPr rtlCol="0"/>
          <a:lstStyle/>
          <a:p>
            <a:pPr rtl="0"/>
            <a:r>
              <a:rPr lang="en-US"/>
              <a:t>Click to edit Master title style</a:t>
            </a:r>
            <a:endParaRPr lang="sl-SI" dirty="0"/>
          </a:p>
        </p:txBody>
      </p:sp>
      <p:sp>
        <p:nvSpPr>
          <p:cNvPr id="4" name="Označba mesta za nogo 3"/>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3" name="Označba mesta za datum 2"/>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5" name="Označba mesta za številko diapozitiva 4"/>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64537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5" name="nebo"/>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17220" rtlCol="0" anchor="ctr"/>
          <a:lstStyle/>
          <a:p>
            <a:pPr algn="ctr" rtl="0"/>
            <a:endParaRPr lang="sl-SI" sz="1350" dirty="0"/>
          </a:p>
        </p:txBody>
      </p:sp>
      <p:sp>
        <p:nvSpPr>
          <p:cNvPr id="3" name="Označba mesta za nogo 2"/>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2" name="Označba mesta za datum 1"/>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4" name="Označba mesta za številko diapozitiva 3"/>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5792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127480" y="762000"/>
            <a:ext cx="3377133" cy="2743200"/>
          </a:xfrm>
        </p:spPr>
        <p:txBody>
          <a:bodyPr rtlCol="0" anchor="b">
            <a:normAutofit/>
          </a:bodyPr>
          <a:lstStyle>
            <a:lvl1pPr>
              <a:defRPr sz="2400" b="0"/>
            </a:lvl1pPr>
          </a:lstStyle>
          <a:p>
            <a:pPr rtl="0"/>
            <a:r>
              <a:rPr lang="en-US"/>
              <a:t>Click to edit Master title style</a:t>
            </a:r>
            <a:endParaRPr lang="sl-SI" dirty="0"/>
          </a:p>
        </p:txBody>
      </p:sp>
      <p:sp>
        <p:nvSpPr>
          <p:cNvPr id="3" name="Označba mesta za vsebino 2"/>
          <p:cNvSpPr>
            <a:spLocks noGrp="1"/>
          </p:cNvSpPr>
          <p:nvPr>
            <p:ph idx="1"/>
          </p:nvPr>
        </p:nvSpPr>
        <p:spPr>
          <a:xfrm>
            <a:off x="760413" y="685800"/>
            <a:ext cx="6858000" cy="4572000"/>
          </a:xfrm>
        </p:spPr>
        <p:txBody>
          <a:bodyPr rtlCol="0">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sl-SI" dirty="0"/>
          </a:p>
        </p:txBody>
      </p:sp>
      <p:sp>
        <p:nvSpPr>
          <p:cNvPr id="4" name="Označba mesta za besedilo 3"/>
          <p:cNvSpPr>
            <a:spLocks noGrp="1"/>
          </p:cNvSpPr>
          <p:nvPr>
            <p:ph type="body" sz="half" idx="2"/>
          </p:nvPr>
        </p:nvSpPr>
        <p:spPr>
          <a:xfrm>
            <a:off x="8127480" y="3554104"/>
            <a:ext cx="3377133" cy="1703696"/>
          </a:xfrm>
        </p:spPr>
        <p:txBody>
          <a:bodyPr rtlCol="0">
            <a:normAutofit/>
          </a:bodyPr>
          <a:lstStyle>
            <a:lvl1pPr marL="0" indent="0">
              <a:lnSpc>
                <a:spcPct val="90000"/>
              </a:lnSpc>
              <a:spcBef>
                <a:spcPts val="600"/>
              </a:spcBef>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rtl="0"/>
            <a:r>
              <a:rPr lang="en-US"/>
              <a:t>Click to edit Master text styles</a:t>
            </a:r>
          </a:p>
        </p:txBody>
      </p:sp>
      <p:sp>
        <p:nvSpPr>
          <p:cNvPr id="6" name="Označba mesta za nogo 5"/>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5" name="Označba mesta za datum 4"/>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7" name="Označba mesta za številko diapozitiva 6"/>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600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z napisom">
    <p:spTree>
      <p:nvGrpSpPr>
        <p:cNvPr id="1" name=""/>
        <p:cNvGrpSpPr/>
        <p:nvPr/>
      </p:nvGrpSpPr>
      <p:grpSpPr>
        <a:xfrm>
          <a:off x="0" y="0"/>
          <a:ext cx="0" cy="0"/>
          <a:chOff x="0" y="0"/>
          <a:chExt cx="0" cy="0"/>
        </a:xfrm>
      </p:grpSpPr>
      <p:sp>
        <p:nvSpPr>
          <p:cNvPr id="2" name="Naslov 1"/>
          <p:cNvSpPr>
            <a:spLocks noGrp="1"/>
          </p:cNvSpPr>
          <p:nvPr>
            <p:ph type="title"/>
          </p:nvPr>
        </p:nvSpPr>
        <p:spPr>
          <a:xfrm>
            <a:off x="8127480" y="762000"/>
            <a:ext cx="3377133" cy="2743200"/>
          </a:xfrm>
        </p:spPr>
        <p:txBody>
          <a:bodyPr rtlCol="0" anchor="b">
            <a:normAutofit/>
          </a:bodyPr>
          <a:lstStyle>
            <a:lvl1pPr>
              <a:defRPr sz="2550" b="0"/>
            </a:lvl1pPr>
          </a:lstStyle>
          <a:p>
            <a:pPr rtl="0"/>
            <a:r>
              <a:rPr lang="en-US"/>
              <a:t>Click to edit Master title style</a:t>
            </a:r>
            <a:endParaRPr lang="sl-SI" dirty="0"/>
          </a:p>
        </p:txBody>
      </p:sp>
      <p:sp>
        <p:nvSpPr>
          <p:cNvPr id="3" name="Označba mesta za sliko 2" descr="Prazna označba mesta za dodajanje slike. Kliknite označbo mesta in izberite sliko, ki jo želite dodati."/>
          <p:cNvSpPr>
            <a:spLocks noGrp="1"/>
          </p:cNvSpPr>
          <p:nvPr>
            <p:ph type="pic" idx="1"/>
          </p:nvPr>
        </p:nvSpPr>
        <p:spPr>
          <a:xfrm>
            <a:off x="760413" y="685800"/>
            <a:ext cx="6858000" cy="4572000"/>
          </a:xfrm>
          <a:solidFill>
            <a:schemeClr val="bg1">
              <a:lumMod val="95000"/>
            </a:schemeClr>
          </a:solidFill>
        </p:spPr>
        <p:txBody>
          <a:bodyPr rtlCol="0">
            <a:normAutofit/>
          </a:bodyPr>
          <a:lstStyle>
            <a:lvl1pPr marL="0" indent="0" algn="ctr">
              <a:buNone/>
              <a:defRPr sz="18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rtl="0"/>
            <a:r>
              <a:rPr lang="en-US"/>
              <a:t>Click icon to add picture</a:t>
            </a:r>
            <a:endParaRPr lang="sl-SI" dirty="0"/>
          </a:p>
        </p:txBody>
      </p:sp>
      <p:sp>
        <p:nvSpPr>
          <p:cNvPr id="4" name="Označba mesta za besedilo 3"/>
          <p:cNvSpPr>
            <a:spLocks noGrp="1"/>
          </p:cNvSpPr>
          <p:nvPr>
            <p:ph type="body" sz="half" idx="2"/>
          </p:nvPr>
        </p:nvSpPr>
        <p:spPr>
          <a:xfrm>
            <a:off x="8127480" y="3554104"/>
            <a:ext cx="3377133" cy="1703696"/>
          </a:xfrm>
        </p:spPr>
        <p:txBody>
          <a:bodyPr rtlCol="0">
            <a:normAutofit/>
          </a:bodyPr>
          <a:lstStyle>
            <a:lvl1pPr marL="0" indent="0">
              <a:lnSpc>
                <a:spcPct val="100000"/>
              </a:lnSpc>
              <a:spcBef>
                <a:spcPts val="600"/>
              </a:spcBef>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rtl="0"/>
            <a:r>
              <a:rPr lang="en-US"/>
              <a:t>Click to edit Master text styles</a:t>
            </a:r>
          </a:p>
        </p:txBody>
      </p:sp>
      <p:sp>
        <p:nvSpPr>
          <p:cNvPr id="6" name="Označba mesta za nogo 5"/>
          <p:cNvSpPr>
            <a:spLocks noGrp="1"/>
          </p:cNvSpPr>
          <p:nvPr>
            <p:ph type="ftr" sz="quarter" idx="11"/>
          </p:nvPr>
        </p:nvSpPr>
        <p:spPr/>
        <p:txBody>
          <a:bodyPr rtlCol="0"/>
          <a:lstStyle/>
          <a:p>
            <a:r>
              <a:rPr lang="en-US">
                <a:solidFill>
                  <a:prstClr val="black">
                    <a:tint val="75000"/>
                  </a:prstClr>
                </a:solidFill>
              </a:rPr>
              <a:t>Copyright © 2012 | Public Procurement Agency of Bosnia and Herzegovina</a:t>
            </a:r>
          </a:p>
        </p:txBody>
      </p:sp>
      <p:sp>
        <p:nvSpPr>
          <p:cNvPr id="5" name="Označba mesta za datum 4"/>
          <p:cNvSpPr>
            <a:spLocks noGrp="1"/>
          </p:cNvSpPr>
          <p:nvPr>
            <p:ph type="dt" sz="half" idx="10"/>
          </p:nvPr>
        </p:nvSpPr>
        <p:spPr/>
        <p:txBody>
          <a:bodyPr rtlCol="0"/>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7" name="Označba mesta za številko diapozitiva 6"/>
          <p:cNvSpPr>
            <a:spLocks noGrp="1"/>
          </p:cNvSpPr>
          <p:nvPr>
            <p:ph type="sldNum" sz="quarter" idx="12"/>
          </p:nvPr>
        </p:nvSpPr>
        <p:spPr/>
        <p:txBody>
          <a:bodyPr rtlCol="0"/>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2826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nebo"/>
          <p:cNvSpPr/>
          <p:nvPr/>
        </p:nvSpPr>
        <p:spPr>
          <a:xfrm>
            <a:off x="2552" y="-1"/>
            <a:ext cx="12188952"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17220" rtlCol="0" anchor="ctr"/>
          <a:lstStyle/>
          <a:p>
            <a:pPr algn="ctr" rtl="0"/>
            <a:endParaRPr lang="sl-SI" sz="1350" dirty="0"/>
          </a:p>
        </p:txBody>
      </p:sp>
      <p:sp>
        <p:nvSpPr>
          <p:cNvPr id="8" name="voda3"/>
          <p:cNvSpPr/>
          <p:nvPr/>
        </p:nvSpPr>
        <p:spPr bwMode="gray">
          <a:xfrm>
            <a:off x="2552" y="6064103"/>
            <a:ext cx="12188952"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l-SI" sz="1350" dirty="0"/>
          </a:p>
        </p:txBody>
      </p:sp>
      <p:pic>
        <p:nvPicPr>
          <p:cNvPr id="9" name="voda2"/>
          <p:cNvPicPr>
            <a:picLocks noChangeAspect="1"/>
          </p:cNvPicPr>
          <p:nvPr/>
        </p:nvPicPr>
        <p:blipFill rotWithShape="1">
          <a:blip r:embed="rId13" cstate="print">
            <a:extLst>
              <a:ext uri="{28A0092B-C50C-407E-A947-70E740481C1C}">
                <a14:useLocalDpi xmlns:a14="http://schemas.microsoft.com/office/drawing/2010/main" val="0"/>
              </a:ext>
            </a:extLst>
          </a:blip>
          <a:srcRect l="2674" r="9901"/>
          <a:stretch/>
        </p:blipFill>
        <p:spPr bwMode="white">
          <a:xfrm>
            <a:off x="-1425" y="6256183"/>
            <a:ext cx="12188952" cy="463209"/>
          </a:xfrm>
          <a:prstGeom prst="rect">
            <a:avLst/>
          </a:prstGeom>
          <a:noFill/>
          <a:ln>
            <a:noFill/>
          </a:ln>
        </p:spPr>
      </p:pic>
      <p:pic>
        <p:nvPicPr>
          <p:cNvPr id="10" name="voda1"/>
          <p:cNvPicPr>
            <a:picLocks noChangeAspect="1"/>
          </p:cNvPicPr>
          <p:nvPr/>
        </p:nvPicPr>
        <p:blipFill rotWithShape="1">
          <a:blip r:embed="rId14"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979395"/>
            <a:ext cx="12188952" cy="268288"/>
          </a:xfrm>
          <a:prstGeom prst="rect">
            <a:avLst/>
          </a:prstGeom>
          <a:noFill/>
          <a:ln>
            <a:noFill/>
          </a:ln>
        </p:spPr>
      </p:pic>
      <p:sp>
        <p:nvSpPr>
          <p:cNvPr id="2" name="Označba mesta za naslov 1"/>
          <p:cNvSpPr>
            <a:spLocks noGrp="1"/>
          </p:cNvSpPr>
          <p:nvPr>
            <p:ph type="title"/>
          </p:nvPr>
        </p:nvSpPr>
        <p:spPr>
          <a:xfrm>
            <a:off x="1341122" y="265176"/>
            <a:ext cx="9509759" cy="1088136"/>
          </a:xfrm>
          <a:prstGeom prst="rect">
            <a:avLst/>
          </a:prstGeom>
        </p:spPr>
        <p:txBody>
          <a:bodyPr vert="horz" lIns="91440" tIns="45720" rIns="91440" bIns="45720" rtlCol="0" anchor="b">
            <a:normAutofit/>
          </a:bodyPr>
          <a:lstStyle/>
          <a:p>
            <a:pPr rtl="0"/>
            <a:r>
              <a:rPr lang="sl-SI" dirty="0"/>
              <a:t>Uredite slog naslova matrice</a:t>
            </a:r>
          </a:p>
        </p:txBody>
      </p:sp>
      <p:sp>
        <p:nvSpPr>
          <p:cNvPr id="3" name="Označba mesta za besedilo 2"/>
          <p:cNvSpPr>
            <a:spLocks noGrp="1"/>
          </p:cNvSpPr>
          <p:nvPr>
            <p:ph type="body" idx="1"/>
          </p:nvPr>
        </p:nvSpPr>
        <p:spPr>
          <a:xfrm>
            <a:off x="1341120" y="1572768"/>
            <a:ext cx="9509760" cy="4142232"/>
          </a:xfrm>
          <a:prstGeom prst="rect">
            <a:avLst/>
          </a:prstGeom>
        </p:spPr>
        <p:txBody>
          <a:bodyPr vert="horz" lIns="91440" tIns="45720" rIns="91440" bIns="45720" rtlCol="0">
            <a:normAutofit/>
          </a:bodyPr>
          <a:lstStyle/>
          <a:p>
            <a:pPr lvl="0" rtl="0"/>
            <a:r>
              <a:rPr lang="sl-SI" dirty="0"/>
              <a:t>Uredite sloge besedila matrice</a:t>
            </a:r>
          </a:p>
          <a:p>
            <a:pPr lvl="1" rtl="0"/>
            <a:r>
              <a:rPr lang="sl-SI" dirty="0"/>
              <a:t>Druga raven</a:t>
            </a:r>
          </a:p>
          <a:p>
            <a:pPr lvl="2" rtl="0"/>
            <a:r>
              <a:rPr lang="sl-SI" dirty="0"/>
              <a:t>Tretja raven</a:t>
            </a:r>
          </a:p>
          <a:p>
            <a:pPr lvl="3" rtl="0"/>
            <a:r>
              <a:rPr lang="sl-SI" dirty="0"/>
              <a:t>Četrta raven</a:t>
            </a:r>
          </a:p>
          <a:p>
            <a:pPr lvl="4" rtl="0"/>
            <a:r>
              <a:rPr lang="sl-SI" dirty="0"/>
              <a:t>Peta raven</a:t>
            </a:r>
          </a:p>
        </p:txBody>
      </p:sp>
      <p:sp>
        <p:nvSpPr>
          <p:cNvPr id="5" name="Označba mesta za nogo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825" cap="all" baseline="0">
                <a:solidFill>
                  <a:schemeClr val="tx1"/>
                </a:solidFill>
              </a:defRPr>
            </a:lvl1pPr>
          </a:lstStyle>
          <a:p>
            <a:r>
              <a:rPr lang="en-US"/>
              <a:t>Copyright © 2012 | Public Procurement Agency of Bosnia and Herzegovina</a:t>
            </a:r>
          </a:p>
        </p:txBody>
      </p:sp>
      <p:sp>
        <p:nvSpPr>
          <p:cNvPr id="4" name="Označba mesta za datum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l">
              <a:defRPr sz="825" cap="all" baseline="0">
                <a:solidFill>
                  <a:schemeClr val="tx1"/>
                </a:solidFill>
              </a:defRPr>
            </a:lvl1pPr>
          </a:lstStyle>
          <a:p>
            <a:fld id="{93189E42-01BF-4660-AE45-8B1BD7B3DE02}" type="datetime1">
              <a:rPr lang="hr-BA" smtClean="0"/>
              <a:pPr/>
              <a:t>26. 2. 2026.</a:t>
            </a:fld>
            <a:endParaRPr lang="en-US"/>
          </a:p>
        </p:txBody>
      </p:sp>
      <p:sp>
        <p:nvSpPr>
          <p:cNvPr id="6" name="Označba mesta za številko diapozitiva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825" cap="all" baseline="0">
                <a:solidFill>
                  <a:schemeClr val="tx1"/>
                </a:solidFill>
              </a:defRPr>
            </a:lvl1pPr>
          </a:lstStyle>
          <a:p>
            <a:fld id="{5EE963A5-A76A-496F-BBA2-ABE69D2D945A}" type="slidenum">
              <a:rPr lang="en-US" smtClean="0"/>
              <a:pPr/>
              <a:t>‹#›</a:t>
            </a:fld>
            <a:endParaRPr lang="en-US"/>
          </a:p>
        </p:txBody>
      </p:sp>
    </p:spTree>
    <p:extLst>
      <p:ext uri="{BB962C8B-B14F-4D97-AF65-F5344CB8AC3E}">
        <p14:creationId xmlns:p14="http://schemas.microsoft.com/office/powerpoint/2010/main" val="17055246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685800" rtl="0" eaLnBrk="1" latinLnBrk="0" hangingPunct="1">
        <a:lnSpc>
          <a:spcPct val="90000"/>
        </a:lnSpc>
        <a:spcBef>
          <a:spcPct val="0"/>
        </a:spcBef>
        <a:buNone/>
        <a:defRPr sz="2850" kern="1200">
          <a:solidFill>
            <a:schemeClr val="accent2">
              <a:lumMod val="50000"/>
            </a:schemeClr>
          </a:solidFill>
          <a:latin typeface="+mj-lt"/>
          <a:ea typeface="+mj-ea"/>
          <a:cs typeface="+mj-cs"/>
        </a:defRPr>
      </a:lvl1pPr>
    </p:titleStyle>
    <p:bodyStyle>
      <a:lvl1pPr marL="205740" indent="-171450" algn="l" defTabSz="685800" rtl="0" eaLnBrk="1" latinLnBrk="0" hangingPunct="1">
        <a:lnSpc>
          <a:spcPct val="90000"/>
        </a:lnSpc>
        <a:spcBef>
          <a:spcPts val="1350"/>
        </a:spcBef>
        <a:buSzPct val="100000"/>
        <a:buFont typeface="Arial" pitchFamily="34" charset="0"/>
        <a:buChar char="•"/>
        <a:defRPr sz="1500" kern="1200">
          <a:solidFill>
            <a:schemeClr val="accent2">
              <a:lumMod val="50000"/>
            </a:schemeClr>
          </a:solidFill>
          <a:latin typeface="+mn-lt"/>
          <a:ea typeface="+mn-ea"/>
          <a:cs typeface="+mn-cs"/>
        </a:defRPr>
      </a:lvl1pPr>
      <a:lvl2pPr marL="411480" indent="-171450" algn="l" defTabSz="685800" rtl="0" eaLnBrk="1" latinLnBrk="0" hangingPunct="1">
        <a:lnSpc>
          <a:spcPct val="90000"/>
        </a:lnSpc>
        <a:spcBef>
          <a:spcPts val="750"/>
        </a:spcBef>
        <a:buSzPct val="100000"/>
        <a:buFont typeface="Arial" pitchFamily="34" charset="0"/>
        <a:buChar char="•"/>
        <a:defRPr sz="1350" kern="1200">
          <a:solidFill>
            <a:schemeClr val="accent2">
              <a:lumMod val="50000"/>
            </a:schemeClr>
          </a:solidFill>
          <a:latin typeface="+mn-lt"/>
          <a:ea typeface="+mn-ea"/>
          <a:cs typeface="+mn-cs"/>
        </a:defRPr>
      </a:lvl2pPr>
      <a:lvl3pPr marL="617220" indent="-171450" algn="l" defTabSz="685800" rtl="0" eaLnBrk="1" latinLnBrk="0" hangingPunct="1">
        <a:lnSpc>
          <a:spcPct val="90000"/>
        </a:lnSpc>
        <a:spcBef>
          <a:spcPts val="600"/>
        </a:spcBef>
        <a:buSzPct val="100000"/>
        <a:buFont typeface="Arial" pitchFamily="34" charset="0"/>
        <a:buChar char="•"/>
        <a:defRPr sz="1200" kern="1200">
          <a:solidFill>
            <a:schemeClr val="accent2">
              <a:lumMod val="50000"/>
            </a:schemeClr>
          </a:solidFill>
          <a:latin typeface="+mn-lt"/>
          <a:ea typeface="+mn-ea"/>
          <a:cs typeface="+mn-cs"/>
        </a:defRPr>
      </a:lvl3pPr>
      <a:lvl4pPr marL="822960" indent="-171450" algn="l" defTabSz="685800" rtl="0" eaLnBrk="1" latinLnBrk="0" hangingPunct="1">
        <a:lnSpc>
          <a:spcPct val="90000"/>
        </a:lnSpc>
        <a:spcBef>
          <a:spcPts val="600"/>
        </a:spcBef>
        <a:buSzPct val="100000"/>
        <a:buFont typeface="Arial" pitchFamily="34" charset="0"/>
        <a:buChar char="•"/>
        <a:defRPr sz="1050" kern="1200">
          <a:solidFill>
            <a:schemeClr val="accent2">
              <a:lumMod val="50000"/>
            </a:schemeClr>
          </a:solidFill>
          <a:latin typeface="+mn-lt"/>
          <a:ea typeface="+mn-ea"/>
          <a:cs typeface="+mn-cs"/>
        </a:defRPr>
      </a:lvl4pPr>
      <a:lvl5pPr marL="1028700" indent="-171450" algn="l" defTabSz="685800" rtl="0" eaLnBrk="1" latinLnBrk="0" hangingPunct="1">
        <a:lnSpc>
          <a:spcPct val="90000"/>
        </a:lnSpc>
        <a:spcBef>
          <a:spcPts val="600"/>
        </a:spcBef>
        <a:buSzPct val="100000"/>
        <a:buFont typeface="Arial" pitchFamily="34" charset="0"/>
        <a:buChar char="•"/>
        <a:defRPr sz="1050" kern="1200">
          <a:solidFill>
            <a:schemeClr val="accent2">
              <a:lumMod val="50000"/>
            </a:schemeClr>
          </a:solidFill>
          <a:latin typeface="+mn-lt"/>
          <a:ea typeface="+mn-ea"/>
          <a:cs typeface="+mn-cs"/>
        </a:defRPr>
      </a:lvl5pPr>
      <a:lvl6pPr marL="1234440" indent="-171450" algn="l" defTabSz="685800" rtl="0" eaLnBrk="1" latinLnBrk="0" hangingPunct="1">
        <a:lnSpc>
          <a:spcPct val="90000"/>
        </a:lnSpc>
        <a:spcBef>
          <a:spcPts val="600"/>
        </a:spcBef>
        <a:buSzPct val="100000"/>
        <a:buFont typeface="Arial" pitchFamily="34" charset="0"/>
        <a:buChar char="•"/>
        <a:defRPr sz="1050" kern="1200">
          <a:solidFill>
            <a:schemeClr val="accent2">
              <a:lumMod val="50000"/>
            </a:schemeClr>
          </a:solidFill>
          <a:latin typeface="+mn-lt"/>
          <a:ea typeface="+mn-ea"/>
          <a:cs typeface="+mn-cs"/>
        </a:defRPr>
      </a:lvl6pPr>
      <a:lvl7pPr marL="1440180" indent="-171450" algn="l" defTabSz="685800" rtl="0" eaLnBrk="1" latinLnBrk="0" hangingPunct="1">
        <a:lnSpc>
          <a:spcPct val="90000"/>
        </a:lnSpc>
        <a:spcBef>
          <a:spcPts val="600"/>
        </a:spcBef>
        <a:buSzPct val="100000"/>
        <a:buFont typeface="Arial" pitchFamily="34" charset="0"/>
        <a:buChar char="•"/>
        <a:defRPr sz="1050" kern="1200">
          <a:solidFill>
            <a:schemeClr val="accent2">
              <a:lumMod val="50000"/>
            </a:schemeClr>
          </a:solidFill>
          <a:latin typeface="+mn-lt"/>
          <a:ea typeface="+mn-ea"/>
          <a:cs typeface="+mn-cs"/>
        </a:defRPr>
      </a:lvl7pPr>
      <a:lvl8pPr marL="1645920" indent="-171450" algn="l" defTabSz="685800" rtl="0" eaLnBrk="1" latinLnBrk="0" hangingPunct="1">
        <a:lnSpc>
          <a:spcPct val="90000"/>
        </a:lnSpc>
        <a:spcBef>
          <a:spcPts val="600"/>
        </a:spcBef>
        <a:buSzPct val="100000"/>
        <a:buFont typeface="Arial" pitchFamily="34" charset="0"/>
        <a:buChar char="•"/>
        <a:defRPr sz="1050" kern="1200">
          <a:solidFill>
            <a:schemeClr val="accent2">
              <a:lumMod val="50000"/>
            </a:schemeClr>
          </a:solidFill>
          <a:latin typeface="+mn-lt"/>
          <a:ea typeface="+mn-ea"/>
          <a:cs typeface="+mn-cs"/>
        </a:defRPr>
      </a:lvl8pPr>
      <a:lvl9pPr marL="1680210" indent="0" algn="l" defTabSz="685800" rtl="0" eaLnBrk="1" latinLnBrk="0" hangingPunct="1">
        <a:lnSpc>
          <a:spcPct val="90000"/>
        </a:lnSpc>
        <a:spcBef>
          <a:spcPts val="600"/>
        </a:spcBef>
        <a:buSzPct val="100000"/>
        <a:buFont typeface="Arial" pitchFamily="34" charset="0"/>
        <a:buNone/>
        <a:defRPr sz="1050" kern="1200">
          <a:solidFill>
            <a:schemeClr val="accent2">
              <a:lumMod val="50000"/>
            </a:schemeClr>
          </a:solidFill>
          <a:latin typeface="+mn-lt"/>
          <a:ea typeface="+mn-ea"/>
          <a:cs typeface="+mn-cs"/>
        </a:defRPr>
      </a:lvl9pPr>
    </p:bodyStyle>
    <p:otherStyle>
      <a:defPPr>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5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166888"/>
            <a:ext cx="7772400" cy="1181993"/>
          </a:xfrm>
        </p:spPr>
        <p:txBody>
          <a:bodyPr>
            <a:normAutofit/>
          </a:bodyPr>
          <a:lstStyle/>
          <a:p>
            <a:br>
              <a:rPr lang="bs-Latn-BA" sz="1300" dirty="0">
                <a:latin typeface="Arial Narrow" pitchFamily="34" charset="0"/>
                <a:ea typeface="Tahoma" pitchFamily="34" charset="0"/>
                <a:cs typeface="Tahoma" pitchFamily="34" charset="0"/>
              </a:rPr>
            </a:br>
            <a:endParaRPr lang="en-US" sz="1300" dirty="0">
              <a:latin typeface="Arial Narrow" pitchFamily="34" charset="0"/>
              <a:ea typeface="Tahoma" pitchFamily="34" charset="0"/>
              <a:cs typeface="Tahoma" pitchFamily="34" charset="0"/>
            </a:endParaRPr>
          </a:p>
        </p:txBody>
      </p:sp>
      <p:sp>
        <p:nvSpPr>
          <p:cNvPr id="3" name="Subtitle 2"/>
          <p:cNvSpPr>
            <a:spLocks noGrp="1"/>
          </p:cNvSpPr>
          <p:nvPr>
            <p:ph type="subTitle" idx="1"/>
          </p:nvPr>
        </p:nvSpPr>
        <p:spPr>
          <a:xfrm>
            <a:off x="983432" y="4005065"/>
            <a:ext cx="10369152" cy="2064448"/>
          </a:xfrm>
        </p:spPr>
        <p:txBody>
          <a:bodyPr>
            <a:normAutofit/>
          </a:bodyPr>
          <a:lstStyle/>
          <a:p>
            <a:endParaRPr lang="bs-Cyrl-BA" sz="2200" dirty="0">
              <a:latin typeface="Times New Roman" pitchFamily="18" charset="0"/>
              <a:cs typeface="Times New Roman" pitchFamily="18" charset="0"/>
            </a:endParaRPr>
          </a:p>
          <a:p>
            <a:r>
              <a:rPr lang="bs-Latn-BA" sz="3600" b="1" cap="none" dirty="0">
                <a:solidFill>
                  <a:schemeClr val="tx1">
                    <a:lumMod val="75000"/>
                    <a:lumOff val="25000"/>
                  </a:schemeClr>
                </a:solidFill>
                <a:latin typeface="Times New Roman" pitchFamily="18" charset="0"/>
                <a:cs typeface="Times New Roman" pitchFamily="18" charset="0"/>
              </a:rPr>
              <a:t>Priprema tenderske dokumentacije i ponuda sa primjerima iz prakse</a:t>
            </a:r>
          </a:p>
        </p:txBody>
      </p:sp>
      <p:cxnSp>
        <p:nvCxnSpPr>
          <p:cNvPr id="5" name="Straight Connector 4"/>
          <p:cNvCxnSpPr/>
          <p:nvPr/>
        </p:nvCxnSpPr>
        <p:spPr>
          <a:xfrm>
            <a:off x="1524000" y="2492896"/>
            <a:ext cx="9144000"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027" name="Picture 3" descr="C:\Users\dario.kihli\Desktop\Prezentacija\shutterstock_37102225.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35522" b="30503"/>
          <a:stretch/>
        </p:blipFill>
        <p:spPr bwMode="auto">
          <a:xfrm>
            <a:off x="0" y="0"/>
            <a:ext cx="12192000" cy="3740813"/>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txBox="1">
            <a:spLocks/>
          </p:cNvSpPr>
          <p:nvPr/>
        </p:nvSpPr>
        <p:spPr>
          <a:xfrm>
            <a:off x="2209800" y="3933056"/>
            <a:ext cx="7772400" cy="172819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bs-Latn-BA" sz="1600" b="1" dirty="0">
              <a:solidFill>
                <a:prstClr val="black"/>
              </a:solidFill>
              <a:latin typeface="Arial Narrow" pitchFamily="34" charset="0"/>
              <a:ea typeface="Tahoma" pitchFamily="34" charset="0"/>
              <a:cs typeface="Tahoma" pitchFamily="34" charset="0"/>
            </a:endParaRPr>
          </a:p>
          <a:p>
            <a:endParaRPr lang="bs-Latn-BA" sz="1600" b="1" dirty="0">
              <a:solidFill>
                <a:prstClr val="black"/>
              </a:solidFill>
              <a:latin typeface="Arial Narrow" pitchFamily="34" charset="0"/>
              <a:ea typeface="Tahoma" pitchFamily="34" charset="0"/>
              <a:cs typeface="Tahoma" pitchFamily="34" charset="0"/>
            </a:endParaRPr>
          </a:p>
          <a:p>
            <a:endParaRPr lang="bs-Latn-BA" sz="1600" b="1" dirty="0">
              <a:solidFill>
                <a:prstClr val="black"/>
              </a:solidFill>
              <a:latin typeface="Arial Narrow" pitchFamily="34" charset="0"/>
              <a:ea typeface="Tahoma" pitchFamily="34" charset="0"/>
              <a:cs typeface="Tahoma" pitchFamily="34" charset="0"/>
            </a:endParaRPr>
          </a:p>
        </p:txBody>
      </p:sp>
      <p:pic>
        <p:nvPicPr>
          <p:cNvPr id="4" name="Picture 3">
            <a:extLst>
              <a:ext uri="{FF2B5EF4-FFF2-40B4-BE49-F238E27FC236}">
                <a16:creationId xmlns:a16="http://schemas.microsoft.com/office/drawing/2014/main" id="{5F7CFD75-CD98-D82B-786E-0B93CF14550C}"/>
              </a:ext>
            </a:extLst>
          </p:cNvPr>
          <p:cNvPicPr/>
          <p:nvPr/>
        </p:nvPicPr>
        <p:blipFill>
          <a:blip r:embed="rId3"/>
          <a:stretch>
            <a:fillRect/>
          </a:stretch>
        </p:blipFill>
        <p:spPr>
          <a:xfrm>
            <a:off x="10587790" y="6069515"/>
            <a:ext cx="1520687" cy="710037"/>
          </a:xfrm>
          <a:prstGeom prst="rect">
            <a:avLst/>
          </a:prstGeom>
        </p:spPr>
      </p:pic>
    </p:spTree>
    <p:extLst>
      <p:ext uri="{BB962C8B-B14F-4D97-AF65-F5344CB8AC3E}">
        <p14:creationId xmlns:p14="http://schemas.microsoft.com/office/powerpoint/2010/main" val="245165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B5F25-3AF1-B7AB-6C2C-87F7A34E3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64358D-564B-214C-2DC0-5917BF711B6D}"/>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598530A-CB70-2D7C-1B39-2AAFE6805B56}"/>
              </a:ext>
            </a:extLst>
          </p:cNvPr>
          <p:cNvSpPr>
            <a:spLocks noGrp="1"/>
          </p:cNvSpPr>
          <p:nvPr>
            <p:ph idx="1"/>
          </p:nvPr>
        </p:nvSpPr>
        <p:spPr>
          <a:xfrm>
            <a:off x="767408" y="1124745"/>
            <a:ext cx="10657184" cy="4680519"/>
          </a:xfrm>
        </p:spPr>
        <p:txBody>
          <a:bodyPr>
            <a:normAutofit/>
          </a:bodyPr>
          <a:lstStyle/>
          <a:p>
            <a:pPr marL="342900" marR="0" lvl="2"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Adekvatan odabir kriterija za dodjelu ugovora predstavlja osnovnu radnju i odlučujući faktor uspješnog ishoda postupka javne nabavke</a:t>
            </a:r>
          </a:p>
          <a:p>
            <a:pPr marL="342900" marR="0" lvl="0" indent="-342900" algn="just" defTabSz="914400"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sr-Latn-CS"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Kriteriji u tenderskoj dokumentaciji moraju biti opisani, uporedivi, matematički (računski) dokazivi, ne smiju biti diskriminatorski i moraju biti u vezi sa predmetom javne nabavke</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tab pos="539750" algn="l"/>
                <a:tab pos="756285" algn="l"/>
                <a:tab pos="972185" algn="l"/>
              </a:tabLst>
              <a:defRPr/>
            </a:pP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Kriteriji</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koji se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koriste</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za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odabir</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najbolje</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ponude</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nesumnjivo</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se ne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smiju</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odnositi</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na</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ličnu</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situaciju</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dobavljača</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njegovo</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iskustvo</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kapacitete,</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finansijsko</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ekonomsko</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stanje</a:t>
            </a: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24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itd</a:t>
            </a:r>
            <a:endParaRPr kumimoji="0" lang="bs-Latn-BA"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Ugovorni organ je dužan da pri ocjeni ponuda koristi samo one kriterije navedene u obavještenju o nabavci i tenderskoj dokumentaciji.</a:t>
            </a:r>
            <a:endParaRPr kumimoji="0" lang="en-US"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B873CC28-496C-6FE0-2F92-950F38460680}"/>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21C22A89-8A45-786D-F4E4-EB25E4CA7667}"/>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5F014FF0-A22C-C0E8-2041-B25513BD1DE2}"/>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10</a:t>
            </a:fld>
            <a:endParaRPr lang="en-US">
              <a:solidFill>
                <a:prstClr val="black">
                  <a:tint val="75000"/>
                </a:prstClr>
              </a:solidFill>
            </a:endParaRPr>
          </a:p>
        </p:txBody>
      </p:sp>
      <p:pic>
        <p:nvPicPr>
          <p:cNvPr id="7" name="Picture 6">
            <a:extLst>
              <a:ext uri="{FF2B5EF4-FFF2-40B4-BE49-F238E27FC236}">
                <a16:creationId xmlns:a16="http://schemas.microsoft.com/office/drawing/2014/main" id="{0F0D363E-0AFC-474C-821D-F33020D6D7CF}"/>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35559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B3BD8-D69F-1578-11BD-3E0C8C830E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C2C91A-FE7D-515D-CFC4-0D57DCC79FF4}"/>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CC1D4C0-2CC8-8281-CCBD-6E4BE8863F55}"/>
              </a:ext>
            </a:extLst>
          </p:cNvPr>
          <p:cNvSpPr>
            <a:spLocks noGrp="1"/>
          </p:cNvSpPr>
          <p:nvPr>
            <p:ph idx="1"/>
          </p:nvPr>
        </p:nvSpPr>
        <p:spPr>
          <a:xfrm>
            <a:off x="767408" y="1556792"/>
            <a:ext cx="10657184" cy="4248472"/>
          </a:xfrm>
        </p:spPr>
        <p:txBody>
          <a:bodyPr>
            <a:normAutofit/>
          </a:bodyPr>
          <a:lstStyle/>
          <a:p>
            <a:pPr marL="342900" marR="0" lvl="0" indent="-342900" algn="just" defTabSz="914400"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bs-Latn-BA"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Najniža cijena</a:t>
            </a:r>
            <a:endParaRPr kumimoji="0" lang="sr-Cyrl-CS"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914400" rtl="0" eaLnBrk="1" fontAlgn="auto" latinLnBrk="0" hangingPunct="1">
              <a:lnSpc>
                <a:spcPct val="90000"/>
              </a:lnSpc>
              <a:spcBef>
                <a:spcPct val="20000"/>
              </a:spcBef>
              <a:spcAft>
                <a:spcPts val="0"/>
              </a:spcAft>
              <a:buClrTx/>
              <a:buSzTx/>
              <a:buFont typeface="Wingdings" panose="05000000000000000000" pitchFamily="2" charset="2"/>
              <a:buChar char="Ø"/>
              <a:tabLst/>
              <a:defRPr/>
            </a:pPr>
            <a:endParaRPr kumimoji="0" lang="bs-Latn-BA"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914400"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bs-Latn-BA"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Ekonomski najpovoljnija ponuda</a:t>
            </a: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35A49CC4-132D-9FDD-BA1D-0EAE5B978C9B}"/>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DD72DBEA-01E3-EF55-3725-4515F086D238}"/>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31B45B5E-F260-B813-A730-8651661F475E}"/>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11</a:t>
            </a:fld>
            <a:endParaRPr lang="en-US">
              <a:solidFill>
                <a:prstClr val="black">
                  <a:tint val="75000"/>
                </a:prstClr>
              </a:solidFill>
            </a:endParaRPr>
          </a:p>
        </p:txBody>
      </p:sp>
      <p:pic>
        <p:nvPicPr>
          <p:cNvPr id="7" name="Picture 6">
            <a:extLst>
              <a:ext uri="{FF2B5EF4-FFF2-40B4-BE49-F238E27FC236}">
                <a16:creationId xmlns:a16="http://schemas.microsoft.com/office/drawing/2014/main" id="{EECE07C3-71E7-1A78-D6BE-134D3E59C95D}"/>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08517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AC43F-EDB4-877C-8A1D-F99F80BC8E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41F001-FA4A-E283-8CF4-0BD4EFDC4354}"/>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262864F-C700-B7C9-9F40-3DFEF51FFE52}"/>
              </a:ext>
            </a:extLst>
          </p:cNvPr>
          <p:cNvSpPr>
            <a:spLocks noGrp="1"/>
          </p:cNvSpPr>
          <p:nvPr>
            <p:ph idx="1"/>
          </p:nvPr>
        </p:nvSpPr>
        <p:spPr>
          <a:xfrm>
            <a:off x="767408" y="1628800"/>
            <a:ext cx="10657184" cy="4248472"/>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kumimoji="0" lang="bs-Latn-BA"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Najniža cijena</a:t>
            </a: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bs-Latn-BA" altLang="sr-Latn-RS"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Samo jedan kriterij u okviru zadanih tehničkih specifikacija</a:t>
            </a:r>
          </a:p>
          <a:p>
            <a:pPr marL="548640" lvl="1" indent="-342900" algn="just" defTabSz="914400">
              <a:lnSpc>
                <a:spcPct val="100000"/>
              </a:lnSpc>
              <a:spcBef>
                <a:spcPct val="20000"/>
              </a:spcBef>
              <a:buSzTx/>
              <a:buFont typeface="Wingdings" panose="05000000000000000000" pitchFamily="2" charset="2"/>
              <a:buChar char="Ø"/>
              <a:defRPr/>
            </a:pPr>
            <a:endParaRPr kumimoji="0" lang="bs-Latn-BA" altLang="sr-Latn-RS" sz="7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algn="just" defTabSz="914400">
              <a:lnSpc>
                <a:spcPct val="100000"/>
              </a:lnSpc>
              <a:spcBef>
                <a:spcPct val="20000"/>
              </a:spcBef>
              <a:buSzTx/>
              <a:buFont typeface="Wingdings" panose="05000000000000000000" pitchFamily="2" charset="2"/>
              <a:buChar char="Ø"/>
              <a:defRPr/>
            </a:pPr>
            <a:r>
              <a:rPr kumimoji="0" lang="sr-Latn-CS"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Transparentan i jednostavan kriterij</a:t>
            </a:r>
          </a:p>
          <a:p>
            <a:pPr marL="548640" lvl="1" indent="-342900" algn="just" defTabSz="914400">
              <a:lnSpc>
                <a:spcPct val="100000"/>
              </a:lnSpc>
              <a:spcBef>
                <a:spcPct val="20000"/>
              </a:spcBef>
              <a:buSzTx/>
              <a:buFont typeface="Wingdings" panose="05000000000000000000" pitchFamily="2" charset="2"/>
              <a:buChar char="Ø"/>
              <a:defRPr/>
            </a:pPr>
            <a:endParaRPr kumimoji="0" lang="sr-Latn-CS" altLang="sr-Latn-RS" sz="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Direktni trošak nabavke – nabavna cijena</a:t>
            </a:r>
          </a:p>
          <a:p>
            <a:pPr marL="548640" lvl="1" indent="-342900" algn="just" defTabSz="914400">
              <a:lnSpc>
                <a:spcPct val="100000"/>
              </a:lnSpc>
              <a:spcBef>
                <a:spcPct val="20000"/>
              </a:spcBef>
              <a:buSzTx/>
              <a:buFont typeface="Wingdings" panose="05000000000000000000" pitchFamily="2" charset="2"/>
              <a:buChar char="Ø"/>
              <a:defRPr/>
            </a:pPr>
            <a:endParaRPr kumimoji="0" lang="sr-Latn-CS" altLang="sr-Latn-RS" sz="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Drugi kriteriji se ne uzimaju u obzir, kao što je npr. „trošak životnog vijeka“</a:t>
            </a:r>
          </a:p>
          <a:p>
            <a:pPr marL="548640" lvl="1" indent="-342900" algn="just" defTabSz="914400">
              <a:lnSpc>
                <a:spcPct val="100000"/>
              </a:lnSpc>
              <a:spcBef>
                <a:spcPct val="20000"/>
              </a:spcBef>
              <a:buSzTx/>
              <a:buFont typeface="Wingdings" panose="05000000000000000000" pitchFamily="2" charset="2"/>
              <a:buChar char="Ø"/>
              <a:defRPr/>
            </a:pPr>
            <a:endParaRPr kumimoji="0" lang="sr-Latn-CS" altLang="sr-Latn-RS" sz="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Potrebno jasno definisati zahtjeve i specifikacije </a:t>
            </a:r>
            <a:endParaRPr kumimoji="0" lang="sr-Cyrl-CS"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1847BDEE-EEBE-EDFB-4996-70D05C9BCA95}"/>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65FC6C77-1F99-57CF-EE71-64481A1C3844}"/>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1711EE9F-D2B7-ECC5-3762-7D800BC2109F}"/>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12</a:t>
            </a:fld>
            <a:endParaRPr lang="en-US">
              <a:solidFill>
                <a:prstClr val="black">
                  <a:tint val="75000"/>
                </a:prstClr>
              </a:solidFill>
            </a:endParaRPr>
          </a:p>
        </p:txBody>
      </p:sp>
      <p:pic>
        <p:nvPicPr>
          <p:cNvPr id="7" name="Picture 6">
            <a:extLst>
              <a:ext uri="{FF2B5EF4-FFF2-40B4-BE49-F238E27FC236}">
                <a16:creationId xmlns:a16="http://schemas.microsoft.com/office/drawing/2014/main" id="{400689CC-D151-2392-29B5-58D82950A1C0}"/>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4055151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C8EA0-B377-7323-27B8-DF85C40381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2DFB8-80DA-CB83-CE51-62DCDCF62AB3}"/>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584ADB1-E2FD-4038-9FF8-F7946A227109}"/>
              </a:ext>
            </a:extLst>
          </p:cNvPr>
          <p:cNvSpPr>
            <a:spLocks noGrp="1"/>
          </p:cNvSpPr>
          <p:nvPr>
            <p:ph idx="1"/>
          </p:nvPr>
        </p:nvSpPr>
        <p:spPr>
          <a:xfrm>
            <a:off x="767408" y="1556792"/>
            <a:ext cx="10657184" cy="4248472"/>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Prednosti i nedostaci kriterija najniža cijena</a:t>
            </a: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bs-Latn-BA"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Transparentan kriterij</a:t>
            </a:r>
          </a:p>
          <a:p>
            <a:pPr marL="548640" lvl="1" indent="-342900" algn="just" defTabSz="914400">
              <a:lnSpc>
                <a:spcPct val="100000"/>
              </a:lnSpc>
              <a:spcBef>
                <a:spcPct val="20000"/>
              </a:spcBef>
              <a:buSzTx/>
              <a:buFont typeface="Wingdings" panose="05000000000000000000" pitchFamily="2" charset="2"/>
              <a:buChar char="Ø"/>
              <a:defRPr/>
            </a:pPr>
            <a:endParaRPr kumimoji="0" lang="bs-Latn-BA" sz="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Smanjuje uticaj ljudskog faktora, a time i mogućnost greške i zloupotrebe</a:t>
            </a:r>
          </a:p>
          <a:p>
            <a:pPr marL="548640" lvl="1" indent="-342900" algn="just" defTabSz="914400">
              <a:lnSpc>
                <a:spcPct val="100000"/>
              </a:lnSpc>
              <a:spcBef>
                <a:spcPct val="20000"/>
              </a:spcBef>
              <a:buSzTx/>
              <a:buFont typeface="Wingdings" panose="05000000000000000000" pitchFamily="2" charset="2"/>
              <a:buChar char="Ø"/>
              <a:defRPr/>
            </a:pPr>
            <a:endParaRPr kumimoji="0" lang="bs-Latn-BA" sz="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Jednostavno poređenje ponuda, odnosno cijena</a:t>
            </a:r>
          </a:p>
          <a:p>
            <a:pPr marL="548640" lvl="1" indent="-342900" algn="just" defTabSz="914400">
              <a:lnSpc>
                <a:spcPct val="100000"/>
              </a:lnSpc>
              <a:spcBef>
                <a:spcPct val="20000"/>
              </a:spcBef>
              <a:buSzTx/>
              <a:buFont typeface="Wingdings" panose="05000000000000000000" pitchFamily="2" charset="2"/>
              <a:buChar char="Ø"/>
              <a:defRPr/>
            </a:pPr>
            <a:endParaRPr kumimoji="0" lang="bs-Latn-BA" sz="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Zanemaruje dugoročne troškove</a:t>
            </a: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BE7F00D3-0371-673D-149E-488FC2E2C752}"/>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5891C6A5-083A-A5A0-6666-37B79277CB20}"/>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3B3563A6-FE3C-B4E3-0B88-34B05B0CA76A}"/>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13</a:t>
            </a:fld>
            <a:endParaRPr lang="en-US">
              <a:solidFill>
                <a:prstClr val="black">
                  <a:tint val="75000"/>
                </a:prstClr>
              </a:solidFill>
            </a:endParaRPr>
          </a:p>
        </p:txBody>
      </p:sp>
      <p:pic>
        <p:nvPicPr>
          <p:cNvPr id="7" name="Picture 6">
            <a:extLst>
              <a:ext uri="{FF2B5EF4-FFF2-40B4-BE49-F238E27FC236}">
                <a16:creationId xmlns:a16="http://schemas.microsoft.com/office/drawing/2014/main" id="{945C441C-57DB-C79A-E3E9-28AA676A62EC}"/>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899940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64A4A-F700-CEDB-82E3-7FDF78333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3BAA3A-8547-00B7-5599-779907F05AFD}"/>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F0E30B1-320B-3A01-C364-AAAEA3709ABA}"/>
              </a:ext>
            </a:extLst>
          </p:cNvPr>
          <p:cNvSpPr>
            <a:spLocks noGrp="1"/>
          </p:cNvSpPr>
          <p:nvPr>
            <p:ph idx="1"/>
          </p:nvPr>
        </p:nvSpPr>
        <p:spPr>
          <a:xfrm>
            <a:off x="767408" y="1556792"/>
            <a:ext cx="10657184" cy="4248472"/>
          </a:xfrm>
        </p:spPr>
        <p:txBody>
          <a:bodyPr>
            <a:normAutofit/>
          </a:bodyPr>
          <a:lstStyle/>
          <a:p>
            <a:pPr marL="0" marR="0" lvl="0" indent="0" algn="l" defTabSz="914400" rtl="0" eaLnBrk="1" fontAlgn="auto" latinLnBrk="0" hangingPunct="1">
              <a:lnSpc>
                <a:spcPct val="100000"/>
              </a:lnSpc>
              <a:spcBef>
                <a:spcPct val="20000"/>
              </a:spcBef>
              <a:spcAft>
                <a:spcPts val="0"/>
              </a:spcAft>
              <a:buClrTx/>
              <a:buSzTx/>
              <a:buNone/>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Ekonomski najpovoljnija ponuda</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endParaRPr kumimoji="0" lang="bs-Latn-BA"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Pored cijene postoje i drugi faktori (podkriteriji)</a:t>
            </a:r>
          </a:p>
          <a:p>
            <a:pPr marL="548640" lvl="1" indent="-342900" defTabSz="914400">
              <a:lnSpc>
                <a:spcPct val="100000"/>
              </a:lnSpc>
              <a:spcBef>
                <a:spcPct val="20000"/>
              </a:spcBef>
              <a:buSzTx/>
              <a:buFont typeface="Wingdings" panose="05000000000000000000" pitchFamily="2" charset="2"/>
              <a:buChar char="Ø"/>
              <a:defRPr/>
            </a:pPr>
            <a:endParaRPr kumimoji="0" lang="bs-Latn-BA" sz="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elativno</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učešće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faktora pokazuje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relativn</a:t>
            </a: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trenutn</a:t>
            </a: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važnost</a:t>
            </a: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datog faktora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za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ugovorni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organ</a:t>
            </a:r>
            <a:endPar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defTabSz="914400">
              <a:lnSpc>
                <a:spcPct val="100000"/>
              </a:lnSpc>
              <a:spcBef>
                <a:spcPct val="20000"/>
              </a:spcBef>
              <a:buSzTx/>
              <a:buFont typeface="Wingdings" panose="05000000000000000000" pitchFamily="2" charset="2"/>
              <a:buChar char="Ø"/>
              <a:defRPr/>
            </a:pPr>
            <a:endParaRPr kumimoji="0" lang="bs-Latn-BA" sz="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Svrha primjene -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najbolji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odnos</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uloženog</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dobijenog</a:t>
            </a:r>
            <a:endPar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D9C108CF-7BF4-BF67-A2F2-72FC53488103}"/>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8E47E2ED-A7B7-0555-0A6B-F6E20BEACCE7}"/>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E8DFE207-9165-E895-A8CB-675F66628486}"/>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14</a:t>
            </a:fld>
            <a:endParaRPr lang="en-US">
              <a:solidFill>
                <a:prstClr val="black">
                  <a:tint val="75000"/>
                </a:prstClr>
              </a:solidFill>
            </a:endParaRPr>
          </a:p>
        </p:txBody>
      </p:sp>
      <p:pic>
        <p:nvPicPr>
          <p:cNvPr id="7" name="Picture 6">
            <a:extLst>
              <a:ext uri="{FF2B5EF4-FFF2-40B4-BE49-F238E27FC236}">
                <a16:creationId xmlns:a16="http://schemas.microsoft.com/office/drawing/2014/main" id="{AB20E1F6-6C6C-244E-599C-07FED247D073}"/>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205008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6E496-D3F0-3216-57FB-D67D5B2204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5730A-BEBF-5B72-728C-4FD298A4C234}"/>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1994FC1-F669-B2A9-B873-5DE18ADC4011}"/>
              </a:ext>
            </a:extLst>
          </p:cNvPr>
          <p:cNvSpPr>
            <a:spLocks noGrp="1"/>
          </p:cNvSpPr>
          <p:nvPr>
            <p:ph idx="1"/>
          </p:nvPr>
        </p:nvSpPr>
        <p:spPr>
          <a:xfrm>
            <a:off x="767408" y="1268760"/>
            <a:ext cx="10657184" cy="453650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Prednosti i nedostaci kriterija ekonomski najpovoljnija ponuda</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Veća mogućnost greške i zloupotrebe</a:t>
            </a: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Pogrešan odabir podkriterija – neuspješna, nedjelotvorna, neekonomična nabavka</a:t>
            </a: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Pravilna primjena - n</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ajbolji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odnos</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uloženog</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dobijenog</a:t>
            </a:r>
            <a:endPar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Česta primjena – povećava se profesionalnost i opći fond znanja koji se može koristiti među ugovornim organima što predstavlja direktan uticaj na najefikasnije korištenje javnih sredstava u </a:t>
            </a:r>
            <a:r>
              <a:rPr lang="bs-Latn-BA" sz="2250" dirty="0">
                <a:solidFill>
                  <a:prstClr val="black"/>
                </a:solidFill>
                <a:latin typeface="Times New Roman" panose="02020603050405020304" pitchFamily="18" charset="0"/>
                <a:cs typeface="Times New Roman" panose="02020603050405020304" pitchFamily="18" charset="0"/>
              </a:rPr>
              <a:t>cjelokupnom</a:t>
            </a: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sistemu javnih nabavki </a:t>
            </a: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Rijetka primjena – smanjuje zainteresovanost tržišta (privredni subjekti koji su orjentisani na kvalitet ne mogu biti konkurentni cijenom)</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A05D4D2B-C5D6-B153-A056-AE8701578A4C}"/>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B5058FF3-C4C4-E9FF-A2DF-103F50B66A33}"/>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2B748A63-5C27-9366-2BAD-759022D9337F}"/>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15</a:t>
            </a:fld>
            <a:endParaRPr lang="en-US">
              <a:solidFill>
                <a:prstClr val="black">
                  <a:tint val="75000"/>
                </a:prstClr>
              </a:solidFill>
            </a:endParaRPr>
          </a:p>
        </p:txBody>
      </p:sp>
      <p:pic>
        <p:nvPicPr>
          <p:cNvPr id="7" name="Picture 6">
            <a:extLst>
              <a:ext uri="{FF2B5EF4-FFF2-40B4-BE49-F238E27FC236}">
                <a16:creationId xmlns:a16="http://schemas.microsoft.com/office/drawing/2014/main" id="{795DC717-7ADA-1AD0-57DE-CC280103317B}"/>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187858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BB5F3-ECCE-CAB8-4E91-F66F036B79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218C8-6A3E-8C0A-6964-EE28EFF72F3D}"/>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A06BD33-3A78-DDA4-3683-C77783EB1361}"/>
              </a:ext>
            </a:extLst>
          </p:cNvPr>
          <p:cNvSpPr>
            <a:spLocks noGrp="1"/>
          </p:cNvSpPr>
          <p:nvPr>
            <p:ph idx="1"/>
          </p:nvPr>
        </p:nvSpPr>
        <p:spPr>
          <a:xfrm>
            <a:off x="767408" y="1052736"/>
            <a:ext cx="10657184" cy="4752528"/>
          </a:xfrm>
        </p:spPr>
        <p:txBody>
          <a:bodyPr>
            <a:normAutofit fontScale="92500" lnSpcReduction="20000"/>
          </a:bodyPr>
          <a:lstStyle/>
          <a:p>
            <a:pPr marL="0" marR="0" lvl="0" indent="0" algn="l" defTabSz="914400" rtl="0" eaLnBrk="1" fontAlgn="auto" latinLnBrk="0" hangingPunct="1">
              <a:lnSpc>
                <a:spcPct val="90000"/>
              </a:lnSpc>
              <a:spcBef>
                <a:spcPct val="20000"/>
              </a:spcBef>
              <a:spcAft>
                <a:spcPts val="0"/>
              </a:spcAft>
              <a:buClrTx/>
              <a:buSzTx/>
              <a:buNone/>
              <a:tabLst/>
              <a:defRPr/>
            </a:pPr>
            <a:r>
              <a:rPr kumimoji="0" lang="bs-Latn-BA"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Ekonomski najpovoljnija ponuda – mogući podkriteriji</a:t>
            </a:r>
          </a:p>
          <a:p>
            <a:pPr marL="0" marR="0" lvl="0" indent="0" algn="l" defTabSz="914400" rtl="0" eaLnBrk="1" fontAlgn="auto" latinLnBrk="0" hangingPunct="1">
              <a:lnSpc>
                <a:spcPct val="90000"/>
              </a:lnSpc>
              <a:spcBef>
                <a:spcPct val="20000"/>
              </a:spcBef>
              <a:spcAft>
                <a:spcPts val="0"/>
              </a:spcAft>
              <a:buClrTx/>
              <a:buSzTx/>
              <a:buNone/>
              <a:tabLst/>
              <a:defRPr/>
            </a:pPr>
            <a:endParaRPr kumimoji="0" lang="bs-Latn-BA" altLang="sr-Latn-RS" sz="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defTabSz="914400">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Cijena</a:t>
            </a:r>
            <a:endParaRPr kumimoji="0" lang="sr-Cyrl-CS"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defTabSz="914400">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Kvalitet</a:t>
            </a:r>
            <a:endParaRPr kumimoji="0" lang="sr-Cyrl-CS"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defTabSz="914400">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Tehnička sposobnost predmeta nabavke</a:t>
            </a:r>
            <a:endParaRPr kumimoji="0" lang="sr-Cyrl-CS"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defTabSz="914400">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Funkcionalne karakteristike</a:t>
            </a:r>
            <a:endParaRPr kumimoji="0" lang="sr-Cyrl-CS"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defTabSz="914400">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Ekološke karakteristike</a:t>
            </a:r>
            <a:endParaRPr kumimoji="0" lang="sr-Cyrl-CS"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defTabSz="914400">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Operativni troškovi</a:t>
            </a:r>
            <a:endParaRPr kumimoji="0" lang="sr-Cyrl-CS"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defTabSz="914400">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Postprodajni servis</a:t>
            </a:r>
          </a:p>
          <a:p>
            <a:pPr marL="548640" lvl="1" indent="-342900" defTabSz="914400">
              <a:spcBef>
                <a:spcPct val="20000"/>
              </a:spcBef>
              <a:buSzTx/>
              <a:buFont typeface="Wingdings" panose="05000000000000000000" pitchFamily="2" charset="2"/>
              <a:buChar char="Ø"/>
              <a:defRPr/>
            </a:pPr>
            <a:r>
              <a:rPr kumimoji="0" lang="bs-Latn-BA" altLang="sr-Latn-R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Rok isporuke/izvršenja</a:t>
            </a:r>
          </a:p>
          <a:p>
            <a:pPr marL="0" marR="0" lvl="0" indent="0" algn="l" defTabSz="914400" rtl="0" eaLnBrk="1" fontAlgn="auto" latinLnBrk="0" hangingPunct="1">
              <a:lnSpc>
                <a:spcPct val="90000"/>
              </a:lnSpc>
              <a:spcBef>
                <a:spcPct val="20000"/>
              </a:spcBef>
              <a:spcAft>
                <a:spcPts val="0"/>
              </a:spcAft>
              <a:buClrTx/>
              <a:buSzTx/>
              <a:buFont typeface="Arial" pitchFamily="34" charset="0"/>
              <a:buNone/>
              <a:tabLst/>
              <a:defRPr/>
            </a:pPr>
            <a:r>
              <a:rPr kumimoji="0" lang="bs-Latn-BA" altLang="sr-Latn-R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Mogu se koristiti i drugi podkriteriji, ali samo ako su:</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konzistentni osnovnim principima javnih nabavki,</a:t>
            </a: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vezani za predmet ugovora, i </a:t>
            </a: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osmišljeni kako bi se došlo do ekonomski najpovoljnije ponude.</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F67341FD-9225-4A0A-26AA-1CBE90E09835}"/>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9799E023-A5D2-4C03-EBF7-E3E820173CEA}"/>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84907E3F-2016-C48B-5D84-F486CDD6B4AE}"/>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16</a:t>
            </a:fld>
            <a:endParaRPr lang="en-US">
              <a:solidFill>
                <a:prstClr val="black">
                  <a:tint val="75000"/>
                </a:prstClr>
              </a:solidFill>
            </a:endParaRPr>
          </a:p>
        </p:txBody>
      </p:sp>
      <p:pic>
        <p:nvPicPr>
          <p:cNvPr id="7" name="Picture 6">
            <a:extLst>
              <a:ext uri="{FF2B5EF4-FFF2-40B4-BE49-F238E27FC236}">
                <a16:creationId xmlns:a16="http://schemas.microsoft.com/office/drawing/2014/main" id="{0D3ED785-3EC0-2B36-A431-68781092F409}"/>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624519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C50E0-DE5D-56F4-A7DE-AF6C01E00D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9C6675-631F-0889-9AA4-F8FA81BD39CB}"/>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95914B1-ED2C-9931-22B7-EA3EA1DCACE1}"/>
              </a:ext>
            </a:extLst>
          </p:cNvPr>
          <p:cNvSpPr>
            <a:spLocks noGrp="1"/>
          </p:cNvSpPr>
          <p:nvPr>
            <p:ph idx="1"/>
          </p:nvPr>
        </p:nvSpPr>
        <p:spPr>
          <a:xfrm>
            <a:off x="767408" y="1268760"/>
            <a:ext cx="10657184" cy="453650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Citati</a:t>
            </a: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bs-Latn-BA"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ZJN: Član 64. stav (3) -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Uslovi</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za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kvalifikaciju</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kandidata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odnosno</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ponuđača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iz</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čl</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45. do 51.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ovog</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zakona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ne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mogu</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biti</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potkriteriji</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za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ocjenu</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ponuda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bs-Latn-BA"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05740" lvl="1" indent="0" algn="just" defTabSz="914400">
              <a:lnSpc>
                <a:spcPct val="100000"/>
              </a:lnSpc>
              <a:spcBef>
                <a:spcPct val="20000"/>
              </a:spcBef>
              <a:buSzTx/>
              <a:buNone/>
              <a:defRPr/>
            </a:pPr>
            <a:endParaRPr kumimoji="0" lang="bs-Latn-BA" sz="6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Direktive (2004/17 i 2004/18): </a:t>
            </a:r>
            <a:r>
              <a:rPr kumimoji="0" lang="bs-Latn-BA"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onuda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se mora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ocjenjivati</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osnovu</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samih</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ponuda</a:t>
            </a:r>
            <a:r>
              <a:rPr kumimoji="0" lang="bs-Latn-BA"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 ne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osnovu</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iskustva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bs-Latn-BA"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ponuđača </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vezi</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ranijim</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ugovorima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bs-Latn-BA"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K</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riteriji</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kao</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što</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su</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ekonomska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tehnička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finansijska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sposobnost</a:t>
            </a:r>
            <a:r>
              <a:rPr kumimoji="0" lang="bs-Latn-BA"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koji s</a:t>
            </a:r>
            <a:r>
              <a:rPr kumimoji="0" lang="bs-Latn-BA"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 koriste za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bs-Latn-BA"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kvalifikaciju</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se ne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smiju</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razmatrati</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kada</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je u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pitanju</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poređenje</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5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ponuda</a:t>
            </a:r>
            <a:r>
              <a:rPr kumimoji="0" lang="bs-Latn-BA"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225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CCB8410D-B746-BEC7-BDD2-3AD430CC2A96}"/>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F23DABC2-BDFD-72D4-D5DA-E0AD3B030408}"/>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18634D1D-438D-B151-4F79-0B420ED6D159}"/>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17</a:t>
            </a:fld>
            <a:endParaRPr lang="en-US">
              <a:solidFill>
                <a:prstClr val="black">
                  <a:tint val="75000"/>
                </a:prstClr>
              </a:solidFill>
            </a:endParaRPr>
          </a:p>
        </p:txBody>
      </p:sp>
      <p:pic>
        <p:nvPicPr>
          <p:cNvPr id="7" name="Picture 6">
            <a:extLst>
              <a:ext uri="{FF2B5EF4-FFF2-40B4-BE49-F238E27FC236}">
                <a16:creationId xmlns:a16="http://schemas.microsoft.com/office/drawing/2014/main" id="{4BEC54AD-E523-F9DF-4524-7C6E5F07B565}"/>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50018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B0E7F-C0F5-6756-A5DC-27B04C8793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CE1954-0CE6-B090-2E7F-AD8FF90D8A0F}"/>
              </a:ext>
            </a:extLst>
          </p:cNvPr>
          <p:cNvSpPr>
            <a:spLocks noGrp="1"/>
          </p:cNvSpPr>
          <p:nvPr>
            <p:ph type="title"/>
          </p:nvPr>
        </p:nvSpPr>
        <p:spPr>
          <a:xfrm>
            <a:off x="1981200" y="188640"/>
            <a:ext cx="8229600" cy="57606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2BF2E9A-5016-549C-E6F9-3B629FA5C1E4}"/>
              </a:ext>
            </a:extLst>
          </p:cNvPr>
          <p:cNvSpPr>
            <a:spLocks noGrp="1"/>
          </p:cNvSpPr>
          <p:nvPr>
            <p:ph idx="1"/>
          </p:nvPr>
        </p:nvSpPr>
        <p:spPr>
          <a:xfrm>
            <a:off x="767408" y="908720"/>
            <a:ext cx="10657184" cy="5100635"/>
          </a:xfrm>
        </p:spPr>
        <p:txBody>
          <a:bodyPr>
            <a:normAutofit fontScale="85000" lnSpcReduction="20000"/>
          </a:bodyPr>
          <a:lstStyle/>
          <a:p>
            <a:pPr marL="0" marR="0" lvl="0" indent="0" algn="l" defTabSz="914400" rtl="0" eaLnBrk="1" fontAlgn="auto" latinLnBrk="0" hangingPunct="1">
              <a:lnSpc>
                <a:spcPct val="100000"/>
              </a:lnSpc>
              <a:spcBef>
                <a:spcPct val="20000"/>
              </a:spcBef>
              <a:spcAft>
                <a:spcPts val="0"/>
              </a:spcAft>
              <a:buClrTx/>
              <a:buSzTx/>
              <a:buNone/>
              <a:tabLst/>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Ekonomski najpovoljnija ponuda - pogrešni podkriteriji za dodjelu ugovora</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endParaRPr kumimoji="0" lang="bs-Latn-BA" sz="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Kompetentnost ključnog osoblja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Relativno iskustvo ponuđača i angažovanog osoblja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Kvalifikacijska struktura zaposlenog osoblja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Kadrovska struktura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Prilagođenost projekta zahtjevima ugovornog organa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Referenc lista sličnih usluga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Broj benzinskih stanica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Udaljenost benzinskih stanica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Visina isplaćenih šteta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Broj riješenih šteta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Vrijednost ukupne aktive</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Ostvareni obim premije</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Ukupan dnevni tiraž</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Broj prodatih primjeraka po danu</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Donacija</a:t>
            </a:r>
          </a:p>
          <a:p>
            <a:pPr marL="548640" lvl="1" indent="-342900" defTabSz="914400">
              <a:lnSpc>
                <a:spcPct val="100000"/>
              </a:lnSpc>
              <a:spcBef>
                <a:spcPct val="20000"/>
              </a:spcBef>
              <a:buSzTx/>
              <a:buFont typeface="Wingdings" panose="05000000000000000000" pitchFamily="2" charset="2"/>
              <a:buChar char="Ø"/>
              <a:defRPr/>
            </a:pPr>
            <a:r>
              <a:rPr kumimoji="0" lang="bs-Latn-BA"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Dosadašnja saradnja</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777F2D63-7E44-FE17-39D7-7B32E3A2BA66}"/>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C431FAB2-9525-FCB0-97EA-543E06CAFD8C}"/>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BB97EA7A-359E-FCC2-11D3-67B460E1A93F}"/>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18</a:t>
            </a:fld>
            <a:endParaRPr lang="en-US">
              <a:solidFill>
                <a:prstClr val="black">
                  <a:tint val="75000"/>
                </a:prstClr>
              </a:solidFill>
            </a:endParaRPr>
          </a:p>
        </p:txBody>
      </p:sp>
      <p:pic>
        <p:nvPicPr>
          <p:cNvPr id="7" name="Picture 6">
            <a:extLst>
              <a:ext uri="{FF2B5EF4-FFF2-40B4-BE49-F238E27FC236}">
                <a16:creationId xmlns:a16="http://schemas.microsoft.com/office/drawing/2014/main" id="{91983CBE-BA95-AEA1-4819-E4A3BD4C63DD}"/>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430812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9747A-5F80-283F-1537-365E18E099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76FA09-F45A-12C5-9072-9F32414C0150}"/>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dodjelu ugovora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8B0C549-1B63-7E4D-CAC5-DD5D859C261B}"/>
              </a:ext>
            </a:extLst>
          </p:cNvPr>
          <p:cNvSpPr>
            <a:spLocks noGrp="1"/>
          </p:cNvSpPr>
          <p:nvPr>
            <p:ph idx="1"/>
          </p:nvPr>
        </p:nvSpPr>
        <p:spPr>
          <a:xfrm>
            <a:off x="767408" y="1268760"/>
            <a:ext cx="10657184" cy="453650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Primjena kriterija za dodjelu ugovora u dosadašnjoj praksi</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endParaRPr kumimoji="0" lang="bs-Latn-BA"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Pretežna primjena kriterija najniže cijene</a:t>
            </a: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Slijede se pravila nabavke samo kao procedure, a ne kao načina da se traži najbolji mogući ishod</a:t>
            </a:r>
          </a:p>
          <a:p>
            <a:pPr marL="548640" lvl="1" indent="-342900" algn="just" defTabSz="914400">
              <a:lnSpc>
                <a:spcPct val="100000"/>
              </a:lnSpc>
              <a:spcBef>
                <a:spcPct val="20000"/>
              </a:spcBef>
              <a:buSzTx/>
              <a:buFont typeface="Wingdings" panose="05000000000000000000" pitchFamily="2" charset="2"/>
              <a:buChar char="Ø"/>
              <a:defRPr/>
            </a:pP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Primjena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kriterija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ekonomski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najpovoljnije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ponude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je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zapravo</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vrlo</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rijetka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što</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je u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suprotnosti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evropskom</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praksom</a:t>
            </a:r>
            <a:endPar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rimjena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kriterija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najniže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cijene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je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krajnje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neprimjerena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u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slučaju</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mnogih</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predmeta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nabavke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za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koje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su</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kvalitet</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ili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dugoročni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troškovi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presudni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za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pozitivan</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ishod</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postupka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javne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nabavke</a:t>
            </a:r>
            <a:endPar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rimjena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kriterija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ekonomski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najpovoljnije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ponude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je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složenija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jer</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zahtijeva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puno</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veću</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stručnu</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osposobljenost</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više</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priprema</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a:t>
            </a:r>
            <a:r>
              <a:rPr kumimoji="0" lang="en-GB"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GB" sz="225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analiza</a:t>
            </a:r>
            <a:endPar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83C9A9DB-C66A-71F9-895E-39A074F1C8F2}"/>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F9F67F5B-D84F-2839-1D39-E268B7713A06}"/>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BA2E279F-B998-8E21-92BB-BA4FE7DCF8B7}"/>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19</a:t>
            </a:fld>
            <a:endParaRPr lang="en-US">
              <a:solidFill>
                <a:prstClr val="black">
                  <a:tint val="75000"/>
                </a:prstClr>
              </a:solidFill>
            </a:endParaRPr>
          </a:p>
        </p:txBody>
      </p:sp>
      <p:pic>
        <p:nvPicPr>
          <p:cNvPr id="7" name="Picture 6">
            <a:extLst>
              <a:ext uri="{FF2B5EF4-FFF2-40B4-BE49-F238E27FC236}">
                <a16:creationId xmlns:a16="http://schemas.microsoft.com/office/drawing/2014/main" id="{97CC4E03-CBA6-7C77-AC9E-8AD0B0C49F58}"/>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224909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6633"/>
            <a:ext cx="8229600" cy="720079"/>
          </a:xfrm>
        </p:spPr>
        <p:txBody>
          <a:bodyPr>
            <a:normAutofit/>
          </a:bodyPr>
          <a:lstStyle/>
          <a:p>
            <a:pPr algn="ctr"/>
            <a:r>
              <a:rPr lang="bs-Latn-BA" sz="3200" b="1" dirty="0">
                <a:latin typeface="Times New Roman" pitchFamily="18" charset="0"/>
                <a:cs typeface="Times New Roman" pitchFamily="18" charset="0"/>
              </a:rPr>
              <a:t>Tenderska dokumentacija</a:t>
            </a:r>
            <a:endParaRPr lang="bs-Latn-BA" sz="3200" dirty="0">
              <a:latin typeface="Times New Roman" pitchFamily="18" charset="0"/>
              <a:cs typeface="Times New Roman" pitchFamily="18" charset="0"/>
            </a:endParaRPr>
          </a:p>
        </p:txBody>
      </p:sp>
      <p:sp>
        <p:nvSpPr>
          <p:cNvPr id="3" name="Content Placeholder 2"/>
          <p:cNvSpPr>
            <a:spLocks noGrp="1"/>
          </p:cNvSpPr>
          <p:nvPr>
            <p:ph idx="1"/>
          </p:nvPr>
        </p:nvSpPr>
        <p:spPr>
          <a:xfrm>
            <a:off x="695400" y="1268760"/>
            <a:ext cx="10729192" cy="4896543"/>
          </a:xfrm>
        </p:spPr>
        <p:txBody>
          <a:bodyPr>
            <a:normAutofit/>
          </a:bodyPr>
          <a:lstStyle/>
          <a:p>
            <a:pPr marL="457200" lvl="2" indent="-457200" algn="just">
              <a:buFont typeface="Wingdings" panose="05000000000000000000" pitchFamily="2" charset="2"/>
              <a:buChar char="Ø"/>
            </a:pPr>
            <a:r>
              <a:rPr lang="bs-Latn-BA" sz="2600" dirty="0">
                <a:latin typeface="Times New Roman" pitchFamily="18" charset="0"/>
                <a:cs typeface="Times New Roman" pitchFamily="18" charset="0"/>
              </a:rPr>
              <a:t>Zakon o javnim nabavkama („Službeni glasnik BiH“, broj: 39/14, 59/22 i 50/24)</a:t>
            </a:r>
          </a:p>
          <a:p>
            <a:pPr marL="457200" lvl="2" indent="-457200" algn="just">
              <a:buFont typeface="Wingdings" panose="05000000000000000000" pitchFamily="2" charset="2"/>
              <a:buChar char="Ø"/>
            </a:pPr>
            <a:endParaRPr lang="bs-Latn-BA" sz="800" dirty="0">
              <a:latin typeface="Times New Roman" pitchFamily="18" charset="0"/>
              <a:cs typeface="Times New Roman" pitchFamily="18" charset="0"/>
            </a:endParaRPr>
          </a:p>
          <a:p>
            <a:pPr marL="457200" lvl="2" indent="-457200" algn="just">
              <a:buFont typeface="Wingdings" panose="05000000000000000000" pitchFamily="2" charset="2"/>
              <a:buChar char="Ø"/>
            </a:pPr>
            <a:r>
              <a:rPr lang="bs-Latn-BA" sz="2600" dirty="0">
                <a:latin typeface="Times New Roman" pitchFamily="18" charset="0"/>
                <a:cs typeface="Times New Roman" pitchFamily="18" charset="0"/>
              </a:rPr>
              <a:t> Uputstvo za pripremu modela tenderske dokumentacije i ponuda („Službeni glasnik BiH“, broj 90/14 i 20/15)</a:t>
            </a:r>
          </a:p>
          <a:p>
            <a:pPr marL="457200" lvl="2" indent="-457200" algn="just">
              <a:buFont typeface="Wingdings" panose="05000000000000000000" pitchFamily="2" charset="2"/>
              <a:buChar char="Ø"/>
            </a:pPr>
            <a:endParaRPr lang="bs-Latn-BA" sz="800" dirty="0">
              <a:latin typeface="Times New Roman" pitchFamily="18" charset="0"/>
              <a:cs typeface="Times New Roman" pitchFamily="18" charset="0"/>
            </a:endParaRPr>
          </a:p>
          <a:p>
            <a:pPr marL="457200" lvl="2" indent="-457200" algn="just">
              <a:buFont typeface="Wingdings" panose="05000000000000000000" pitchFamily="2" charset="2"/>
              <a:buChar char="Ø"/>
            </a:pPr>
            <a:r>
              <a:rPr lang="bs-Latn-BA" sz="2600" dirty="0">
                <a:latin typeface="Times New Roman" pitchFamily="18" charset="0"/>
                <a:cs typeface="Times New Roman" pitchFamily="18" charset="0"/>
              </a:rPr>
              <a:t>Ostali podzakonski akti</a:t>
            </a:r>
          </a:p>
          <a:p>
            <a:pPr marL="457200" lvl="2" indent="-457200" algn="just">
              <a:buFont typeface="Wingdings" panose="05000000000000000000" pitchFamily="2" charset="2"/>
              <a:buChar char="Ø"/>
            </a:pPr>
            <a:endParaRPr lang="bs-Latn-BA" sz="800" dirty="0">
              <a:latin typeface="Times New Roman" pitchFamily="18" charset="0"/>
              <a:cs typeface="Times New Roman" pitchFamily="18" charset="0"/>
            </a:endParaRPr>
          </a:p>
          <a:p>
            <a:pPr marL="457200" lvl="2" indent="-457200" algn="just">
              <a:buFont typeface="Wingdings" panose="05000000000000000000" pitchFamily="2" charset="2"/>
              <a:buChar char="Ø"/>
            </a:pPr>
            <a:r>
              <a:rPr lang="bs-Latn-BA" sz="2600" dirty="0">
                <a:latin typeface="Times New Roman" pitchFamily="18" charset="0"/>
                <a:cs typeface="Times New Roman" pitchFamily="18" charset="0"/>
              </a:rPr>
              <a:t>Materijalni propisi, uz poštivanje osnovnih principa</a:t>
            </a:r>
          </a:p>
          <a:p>
            <a:pPr marL="0" lvl="2" indent="0" algn="just">
              <a:buNone/>
            </a:pPr>
            <a:endParaRPr lang="bs-Latn-BA" sz="2600" dirty="0">
              <a:latin typeface="Times New Roman" pitchFamily="18" charset="0"/>
              <a:cs typeface="Times New Roman" pitchFamily="18" charset="0"/>
            </a:endParaRPr>
          </a:p>
          <a:p>
            <a:pPr marL="342900" lvl="2" indent="-342900" algn="just">
              <a:buFont typeface="Wingdings" pitchFamily="2" charset="2"/>
              <a:buChar char="Ø"/>
            </a:pPr>
            <a:endParaRPr lang="en-US" dirty="0">
              <a:latin typeface="Times New Roman" pitchFamily="18" charset="0"/>
              <a:cs typeface="Times New Roman" pitchFamily="18" charset="0"/>
            </a:endParaRPr>
          </a:p>
          <a:p>
            <a:pPr marL="0" lvl="2" indent="0" algn="just">
              <a:buNone/>
            </a:pPr>
            <a:endParaRPr lang="bs-Latn-BA" sz="2500" dirty="0">
              <a:solidFill>
                <a:srgbClr val="000000"/>
              </a:solidFill>
              <a:latin typeface="Times New Roman"/>
            </a:endParaRPr>
          </a:p>
          <a:p>
            <a:pPr algn="just">
              <a:buFont typeface="Wingdings" pitchFamily="2" charset="2"/>
              <a:buChar char="Ø"/>
            </a:pPr>
            <a:endParaRPr lang="bs-Latn-BA" sz="2400" dirty="0"/>
          </a:p>
          <a:p>
            <a:endParaRPr lang="bs-Latn-BA" dirty="0"/>
          </a:p>
        </p:txBody>
      </p:sp>
      <p:sp>
        <p:nvSpPr>
          <p:cNvPr id="5" name="Footer Placeholder 4"/>
          <p:cNvSpPr>
            <a:spLocks noGrp="1"/>
          </p:cNvSpPr>
          <p:nvPr>
            <p:ph type="ftr" sz="quarter" idx="11"/>
          </p:nvPr>
        </p:nvSpPr>
        <p:spPr/>
        <p:txBody>
          <a:bodyPr/>
          <a:lstStyle/>
          <a:p>
            <a:r>
              <a:rPr lang="bs-Latn-BA" dirty="0"/>
              <a:t>Edukacija korisnika sistema javnih nabavki</a:t>
            </a:r>
            <a:endParaRPr lang="en-US" dirty="0"/>
          </a:p>
        </p:txBody>
      </p:sp>
      <p:sp>
        <p:nvSpPr>
          <p:cNvPr id="4" name="Date Placeholder 3"/>
          <p:cNvSpPr>
            <a:spLocks noGrp="1"/>
          </p:cNvSpPr>
          <p:nvPr>
            <p:ph type="dt" sz="half" idx="10"/>
          </p:nvPr>
        </p:nvSpPr>
        <p:spPr/>
        <p:txBody>
          <a:bodyPr/>
          <a:lstStyle/>
          <a:p>
            <a:r>
              <a:rPr lang="bs-Latn-BA" dirty="0"/>
              <a:t>04.03.2026.</a:t>
            </a:r>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2</a:t>
            </a:fld>
            <a:endParaRPr lang="en-US" dirty="0"/>
          </a:p>
        </p:txBody>
      </p:sp>
      <p:pic>
        <p:nvPicPr>
          <p:cNvPr id="7" name="Picture 6">
            <a:extLst>
              <a:ext uri="{FF2B5EF4-FFF2-40B4-BE49-F238E27FC236}">
                <a16:creationId xmlns:a16="http://schemas.microsoft.com/office/drawing/2014/main" id="{A728A809-C487-E2F5-92F6-BB576E538201}"/>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841118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416A3-D725-A89E-6904-548B7C97D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7BBE3-1181-3A78-A287-DFC48A499993}"/>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Tehničke specifikacije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7BD04CE-CC5B-3FE4-E54C-B5CE4DC285E2}"/>
              </a:ext>
            </a:extLst>
          </p:cNvPr>
          <p:cNvSpPr>
            <a:spLocks noGrp="1"/>
          </p:cNvSpPr>
          <p:nvPr>
            <p:ph idx="1"/>
          </p:nvPr>
        </p:nvSpPr>
        <p:spPr>
          <a:xfrm>
            <a:off x="767408" y="1268760"/>
            <a:ext cx="10657184" cy="4536504"/>
          </a:xfrm>
        </p:spPr>
        <p:txBody>
          <a:bodyPr>
            <a:normAutofit/>
          </a:bodyPr>
          <a:lstStyle/>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hr-HR" altLang="en-US" sz="21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Ključni korak u postupku nabavke</a:t>
            </a: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hr-HR" altLang="en-US" sz="21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Skup preciznih, jasnih i objektivnih zahtjeva - preduslov koji ponuđačima daje mogućnost da na zahtjeve ugovornog organa odgovore na realan i konkurentan način</a:t>
            </a:r>
            <a:endPar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U fazi podnošenja ponuda </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instrukcija</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ponu</a:t>
            </a: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đ</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a:t>
            </a: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č</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ima</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o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svim</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tehni</a:t>
            </a: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č</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kim</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detaljima</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koje</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njihove</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ponude</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moraju</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sadr</a:t>
            </a: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ž</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avati</a:t>
            </a:r>
            <a:endPar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U fazi realizacije ugovora – „nalog“ dat dobavljaču za izvršenje posla</a:t>
            </a:r>
            <a:endPar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TS</a:t>
            </a: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omogućavaju najveću moguću konkurenciju i </a:t>
            </a:r>
            <a:r>
              <a:rPr kumimoji="0" lang="hr-HR" altLang="en-US" sz="21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odražavaju stvarne potrebe ugovornog organa i procjena budžeta alociranog za nabavku</a:t>
            </a: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Kvalitetna</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TS </a:t>
            </a: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š</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tedi</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resurse</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u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postupku</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JN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i</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realizaciji</a:t>
            </a:r>
            <a:r>
              <a:rPr kumimoji="0" lang="en-US"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ugovora</a:t>
            </a:r>
            <a:endPar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bs-Latn-BA" altLang="en-US"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Loša TS – izmjene TD, odugovlačenje postupka, žalbe, poništenje, problemi u realizaciji (Ekstremni slučaj - </a:t>
            </a:r>
            <a:r>
              <a:rPr kumimoji="0" lang="bs-Latn-BA" altLang="en-US" sz="21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kupovina onoga što ugovornom organu nije potrebno, jer ne može zadovoljiti njegove zahtjeve)</a:t>
            </a:r>
            <a:endParaRPr kumimoji="0" lang="en-US" altLang="en-US" sz="21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50BBE85E-80F9-9544-D71F-F98F8F6C71AE}"/>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FE90BC2F-D9AB-1D98-549B-7EAF6A8FA7AB}"/>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D85EDB53-ABB6-5829-DF8D-82128169F6EB}"/>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20</a:t>
            </a:fld>
            <a:endParaRPr lang="en-US">
              <a:solidFill>
                <a:prstClr val="black">
                  <a:tint val="75000"/>
                </a:prstClr>
              </a:solidFill>
            </a:endParaRPr>
          </a:p>
        </p:txBody>
      </p:sp>
      <p:pic>
        <p:nvPicPr>
          <p:cNvPr id="7" name="Picture 6">
            <a:extLst>
              <a:ext uri="{FF2B5EF4-FFF2-40B4-BE49-F238E27FC236}">
                <a16:creationId xmlns:a16="http://schemas.microsoft.com/office/drawing/2014/main" id="{CB47E60C-2BB6-EDE1-B92D-43CAFCFCDB50}"/>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84504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61C20-703B-96E6-89C0-1C4582D42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2B9F23-D447-A354-DD59-D17FB6EF75BE}"/>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Tehničke specifikacije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5788CAF-46ED-816B-C71D-910E7DCC8BC4}"/>
              </a:ext>
            </a:extLst>
          </p:cNvPr>
          <p:cNvSpPr>
            <a:spLocks noGrp="1"/>
          </p:cNvSpPr>
          <p:nvPr>
            <p:ph idx="1"/>
          </p:nvPr>
        </p:nvSpPr>
        <p:spPr>
          <a:xfrm>
            <a:off x="767408" y="1268760"/>
            <a:ext cx="10657184" cy="4536504"/>
          </a:xfrm>
        </p:spPr>
        <p:txBody>
          <a:bodyPr>
            <a:normAutofit/>
          </a:bodyPr>
          <a:lstStyle/>
          <a:p>
            <a:pPr marL="742950" marR="0" lvl="1" indent="-285750" algn="just" defTabSz="914400" rtl="0" eaLnBrk="1" fontAlgn="base" latinLnBrk="0" hangingPunct="1">
              <a:lnSpc>
                <a:spcPct val="90000"/>
              </a:lnSpc>
              <a:spcBef>
                <a:spcPct val="20000"/>
              </a:spcBef>
              <a:spcAft>
                <a:spcPct val="0"/>
              </a:spcAft>
              <a:buClrTx/>
              <a:buSzTx/>
              <a:buFont typeface="Wingdings" panose="05000000000000000000" pitchFamily="2" charset="2"/>
              <a:buChar char="Ø"/>
              <a:tabLst/>
              <a:defRPr/>
            </a:pP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Objektivn</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e</a:t>
            </a:r>
          </a:p>
          <a:p>
            <a:pPr marL="742950" marR="0" lvl="1" indent="-285750" algn="just" defTabSz="914400" rtl="0" eaLnBrk="1" fontAlgn="base" latinLnBrk="0" hangingPunct="1">
              <a:lnSpc>
                <a:spcPct val="90000"/>
              </a:lnSpc>
              <a:spcBef>
                <a:spcPct val="20000"/>
              </a:spcBef>
              <a:spcAft>
                <a:spcPct val="0"/>
              </a:spcAft>
              <a:buClrTx/>
              <a:buSzTx/>
              <a:buFont typeface="Wingdings" panose="05000000000000000000" pitchFamily="2" charset="2"/>
              <a:buChar char="Ø"/>
              <a:tabLst/>
              <a:defRPr/>
            </a:pPr>
            <a:endParaRPr kumimoji="0" lang="en-US" alt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742950" marR="0" lvl="1" indent="-285750" algn="just" defTabSz="914400" rtl="0" eaLnBrk="1" fontAlgn="base" latinLnBrk="0" hangingPunct="1">
              <a:lnSpc>
                <a:spcPct val="90000"/>
              </a:lnSpc>
              <a:spcBef>
                <a:spcPct val="20000"/>
              </a:spcBef>
              <a:spcAft>
                <a:spcPct val="0"/>
              </a:spcAft>
              <a:buClrTx/>
              <a:buSzTx/>
              <a:buFont typeface="Wingdings" panose="05000000000000000000" pitchFamily="2" charset="2"/>
              <a:buChar char="Ø"/>
              <a:tabLst/>
              <a:defRPr/>
            </a:pP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Nediskriminatorn</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e</a:t>
            </a:r>
          </a:p>
          <a:p>
            <a:pPr marL="742950" marR="0" lvl="1" indent="-285750" algn="just" defTabSz="914400" rtl="0" eaLnBrk="1" fontAlgn="base" latinLnBrk="0" hangingPunct="1">
              <a:lnSpc>
                <a:spcPct val="90000"/>
              </a:lnSpc>
              <a:spcBef>
                <a:spcPct val="20000"/>
              </a:spcBef>
              <a:spcAft>
                <a:spcPct val="0"/>
              </a:spcAft>
              <a:buClrTx/>
              <a:buSzTx/>
              <a:buFont typeface="Wingdings" panose="05000000000000000000" pitchFamily="2" charset="2"/>
              <a:buChar char="Ø"/>
              <a:tabLst/>
              <a:defRPr/>
            </a:pPr>
            <a:endParaRPr kumimoji="0" lang="en-US" alt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742950" marR="0" lvl="1" indent="-285750" algn="just" defTabSz="914400" rtl="0" eaLnBrk="1" fontAlgn="base" latinLnBrk="0" hangingPunct="1">
              <a:lnSpc>
                <a:spcPct val="90000"/>
              </a:lnSpc>
              <a:spcBef>
                <a:spcPct val="20000"/>
              </a:spcBef>
              <a:spcAft>
                <a:spcPct val="0"/>
              </a:spcAft>
              <a:buClrTx/>
              <a:buSzTx/>
              <a:buFont typeface="Wingdings" panose="05000000000000000000" pitchFamily="2" charset="2"/>
              <a:buChar char="Ø"/>
              <a:tabLst/>
              <a:defRPr/>
            </a:pP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Precizn</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e</a:t>
            </a:r>
          </a:p>
          <a:p>
            <a:pPr marL="742950" marR="0" lvl="1" indent="-285750" algn="just" defTabSz="914400" rtl="0" eaLnBrk="1" fontAlgn="base" latinLnBrk="0" hangingPunct="1">
              <a:lnSpc>
                <a:spcPct val="90000"/>
              </a:lnSpc>
              <a:spcBef>
                <a:spcPct val="20000"/>
              </a:spcBef>
              <a:spcAft>
                <a:spcPct val="0"/>
              </a:spcAft>
              <a:buClrTx/>
              <a:buSzTx/>
              <a:buFont typeface="Wingdings" panose="05000000000000000000" pitchFamily="2" charset="2"/>
              <a:buChar char="Ø"/>
              <a:tabLst/>
              <a:defRPr/>
            </a:pPr>
            <a:endParaRPr kumimoji="0" lang="en-US" alt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742950" marR="0" lvl="1" indent="-285750" algn="just" defTabSz="914400" rtl="0" eaLnBrk="1" fontAlgn="base" latinLnBrk="0" hangingPunct="1">
              <a:lnSpc>
                <a:spcPct val="90000"/>
              </a:lnSpc>
              <a:spcBef>
                <a:spcPct val="20000"/>
              </a:spcBef>
              <a:spcAft>
                <a:spcPct val="0"/>
              </a:spcAft>
              <a:buClrTx/>
              <a:buSzTx/>
              <a:buFont typeface="Wingdings" panose="05000000000000000000" pitchFamily="2" charset="2"/>
              <a:buChar char="Ø"/>
              <a:tabLst/>
              <a:defRPr/>
            </a:pP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Bez</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prostora</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za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manipulaciju</a:t>
            </a:r>
            <a:endPar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457200" marR="0" lvl="1" indent="0" algn="just" defTabSz="914400" rtl="0" eaLnBrk="1" fontAlgn="base" latinLnBrk="0" hangingPunct="1">
              <a:lnSpc>
                <a:spcPct val="90000"/>
              </a:lnSpc>
              <a:spcBef>
                <a:spcPct val="20000"/>
              </a:spcBef>
              <a:spcAft>
                <a:spcPct val="0"/>
              </a:spcAft>
              <a:buClrTx/>
              <a:buSzTx/>
              <a:buFont typeface="Arial" panose="020B0604020202020204" pitchFamily="34" charset="0"/>
              <a:buNone/>
              <a:tabLst/>
              <a:defRPr/>
            </a:pPr>
            <a:endParaRPr kumimoji="0" lang="en-US" alt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742950" marR="0" lvl="1" indent="-285750" algn="just" defTabSz="914400" rtl="0" eaLnBrk="1" fontAlgn="base" latinLnBrk="0" hangingPunct="1">
              <a:lnSpc>
                <a:spcPct val="90000"/>
              </a:lnSpc>
              <a:spcBef>
                <a:spcPct val="20000"/>
              </a:spcBef>
              <a:spcAft>
                <a:spcPct val="0"/>
              </a:spcAft>
              <a:buClrTx/>
              <a:buSzTx/>
              <a:buFont typeface="Wingdings" panose="05000000000000000000" pitchFamily="2" charset="2"/>
              <a:buChar char="Ø"/>
              <a:tabLst/>
              <a:defRPr/>
            </a:pP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Stimuli</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s</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ati</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maksimalnu</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konkurenciju</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49A2437F-7CA0-B491-2A4D-182BDA436AC7}"/>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DA6BD3D6-3925-5861-36CA-0E81DF8CF977}"/>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2305A28D-EECD-FF38-95C6-9CF4B0CC6854}"/>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21</a:t>
            </a:fld>
            <a:endParaRPr lang="en-US">
              <a:solidFill>
                <a:prstClr val="black">
                  <a:tint val="75000"/>
                </a:prstClr>
              </a:solidFill>
            </a:endParaRPr>
          </a:p>
        </p:txBody>
      </p:sp>
      <p:pic>
        <p:nvPicPr>
          <p:cNvPr id="7" name="Picture 6">
            <a:extLst>
              <a:ext uri="{FF2B5EF4-FFF2-40B4-BE49-F238E27FC236}">
                <a16:creationId xmlns:a16="http://schemas.microsoft.com/office/drawing/2014/main" id="{89C73EF0-A8FC-9DE3-B3AF-177327881D10}"/>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773087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4B268-32B4-F487-468B-2694630C58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8FF391-10BD-AF83-23A9-9E597B8E435D}"/>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Tehničke specifikacije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A567D2D-26A8-E3B3-DDAF-FF25A3360742}"/>
              </a:ext>
            </a:extLst>
          </p:cNvPr>
          <p:cNvSpPr>
            <a:spLocks noGrp="1"/>
          </p:cNvSpPr>
          <p:nvPr>
            <p:ph idx="1"/>
          </p:nvPr>
        </p:nvSpPr>
        <p:spPr>
          <a:xfrm>
            <a:off x="767408" y="1268760"/>
            <a:ext cx="10657184" cy="4536504"/>
          </a:xfrm>
        </p:spPr>
        <p:txBody>
          <a:bodyPr>
            <a:normAutofit/>
          </a:bodyPr>
          <a:lstStyle/>
          <a:p>
            <a:pPr algn="just">
              <a:buNone/>
            </a:pPr>
            <a:r>
              <a:rPr lang="bs-Latn-BA" altLang="en-US" sz="2400" dirty="0"/>
              <a:t> </a:t>
            </a:r>
            <a:r>
              <a:rPr lang="en-US" altLang="en-US" sz="2400" dirty="0">
                <a:latin typeface="Times New Roman" panose="02020603050405020304" pitchFamily="18" charset="0"/>
              </a:rPr>
              <a:t>Obi</a:t>
            </a:r>
            <a:r>
              <a:rPr lang="bs-Latn-BA" altLang="en-US" sz="2400" dirty="0">
                <a:latin typeface="Times New Roman" panose="02020603050405020304" pitchFamily="18" charset="0"/>
              </a:rPr>
              <a:t>č</a:t>
            </a:r>
            <a:r>
              <a:rPr lang="en-US" altLang="en-US" sz="2400" dirty="0">
                <a:latin typeface="Times New Roman" panose="02020603050405020304" pitchFamily="18" charset="0"/>
              </a:rPr>
              <a:t>no se </a:t>
            </a:r>
            <a:r>
              <a:rPr lang="bs-Latn-BA" altLang="en-US" sz="2400" dirty="0">
                <a:latin typeface="Times New Roman" panose="02020603050405020304" pitchFamily="18" charset="0"/>
              </a:rPr>
              <a:t>tiču</a:t>
            </a:r>
            <a:endParaRPr lang="en-US" altLang="en-US" sz="2400" dirty="0">
              <a:latin typeface="Times New Roman" panose="02020603050405020304" pitchFamily="18" charset="0"/>
            </a:endParaRPr>
          </a:p>
          <a:p>
            <a:pPr>
              <a:buNone/>
            </a:pPr>
            <a:endParaRPr lang="en-US" altLang="en-US" sz="800" dirty="0">
              <a:latin typeface="Times New Roman" panose="02020603050405020304" pitchFamily="18" charset="0"/>
            </a:endParaRPr>
          </a:p>
          <a:p>
            <a:pPr lvl="1">
              <a:buFont typeface="Wingdings" panose="05000000000000000000" pitchFamily="2" charset="2"/>
              <a:buChar char="Ø"/>
            </a:pPr>
            <a:r>
              <a:rPr lang="en-US" altLang="en-US" sz="2200" dirty="0" err="1">
                <a:latin typeface="Times New Roman" panose="02020603050405020304" pitchFamily="18" charset="0"/>
              </a:rPr>
              <a:t>Kvalitet</a:t>
            </a:r>
            <a:r>
              <a:rPr lang="bs-Latn-BA" altLang="en-US" sz="2200" dirty="0">
                <a:latin typeface="Times New Roman" panose="02020603050405020304" pitchFamily="18" charset="0"/>
              </a:rPr>
              <a:t>a</a:t>
            </a:r>
            <a:endParaRPr lang="en-US" altLang="en-US" sz="2200" dirty="0">
              <a:latin typeface="Times New Roman" panose="02020603050405020304" pitchFamily="18" charset="0"/>
            </a:endParaRPr>
          </a:p>
          <a:p>
            <a:pPr lvl="1">
              <a:buFont typeface="Wingdings" panose="05000000000000000000" pitchFamily="2" charset="2"/>
              <a:buChar char="Ø"/>
            </a:pPr>
            <a:r>
              <a:rPr lang="bs-Latn-BA" altLang="en-US" sz="2200" dirty="0">
                <a:latin typeface="Times New Roman" panose="02020603050405020304" pitchFamily="18" charset="0"/>
              </a:rPr>
              <a:t>R</a:t>
            </a:r>
            <a:r>
              <a:rPr lang="en-US" altLang="en-US" sz="2200" dirty="0">
                <a:latin typeface="Times New Roman" panose="02020603050405020304" pitchFamily="18" charset="0"/>
              </a:rPr>
              <a:t>je</a:t>
            </a:r>
            <a:r>
              <a:rPr lang="bs-Latn-BA" altLang="en-US" sz="2200" dirty="0">
                <a:latin typeface="Times New Roman" panose="02020603050405020304" pitchFamily="18" charset="0"/>
              </a:rPr>
              <a:t>š</a:t>
            </a:r>
            <a:r>
              <a:rPr lang="en-US" altLang="en-US" sz="2200" dirty="0" err="1">
                <a:latin typeface="Times New Roman" panose="02020603050405020304" pitchFamily="18" charset="0"/>
              </a:rPr>
              <a:t>enj</a:t>
            </a:r>
            <a:r>
              <a:rPr lang="bs-Latn-BA" altLang="en-US" sz="2200" dirty="0">
                <a:latin typeface="Times New Roman" panose="02020603050405020304" pitchFamily="18" charset="0"/>
              </a:rPr>
              <a:t>a</a:t>
            </a:r>
            <a:endParaRPr lang="en-US" altLang="en-US" sz="2200" dirty="0">
              <a:latin typeface="Times New Roman" panose="02020603050405020304" pitchFamily="18" charset="0"/>
            </a:endParaRPr>
          </a:p>
          <a:p>
            <a:pPr lvl="1">
              <a:buFont typeface="Wingdings" panose="05000000000000000000" pitchFamily="2" charset="2"/>
              <a:buChar char="Ø"/>
            </a:pPr>
            <a:r>
              <a:rPr lang="en-US" altLang="en-US" sz="2200" dirty="0" err="1">
                <a:latin typeface="Times New Roman" panose="02020603050405020304" pitchFamily="18" charset="0"/>
              </a:rPr>
              <a:t>Dimenzij</a:t>
            </a:r>
            <a:r>
              <a:rPr lang="bs-Latn-BA" altLang="en-US" sz="2200" dirty="0">
                <a:latin typeface="Times New Roman" panose="02020603050405020304" pitchFamily="18" charset="0"/>
              </a:rPr>
              <a:t>a</a:t>
            </a:r>
            <a:endParaRPr lang="en-US" altLang="en-US" sz="2200" dirty="0">
              <a:latin typeface="Times New Roman" panose="02020603050405020304" pitchFamily="18" charset="0"/>
            </a:endParaRPr>
          </a:p>
          <a:p>
            <a:pPr lvl="1">
              <a:buFont typeface="Wingdings" panose="05000000000000000000" pitchFamily="2" charset="2"/>
              <a:buChar char="Ø"/>
            </a:pPr>
            <a:r>
              <a:rPr lang="en-US" altLang="en-US" sz="2200" dirty="0">
                <a:latin typeface="Times New Roman" panose="02020603050405020304" pitchFamily="18" charset="0"/>
              </a:rPr>
              <a:t>Standard</a:t>
            </a:r>
            <a:r>
              <a:rPr lang="bs-Latn-BA" altLang="en-US" sz="2200" dirty="0">
                <a:latin typeface="Times New Roman" panose="02020603050405020304" pitchFamily="18" charset="0"/>
              </a:rPr>
              <a:t>a</a:t>
            </a:r>
            <a:endParaRPr lang="en-US" altLang="en-US" sz="2200" dirty="0">
              <a:latin typeface="Times New Roman" panose="02020603050405020304" pitchFamily="18" charset="0"/>
            </a:endParaRPr>
          </a:p>
          <a:p>
            <a:pPr lvl="1">
              <a:buFont typeface="Wingdings" panose="05000000000000000000" pitchFamily="2" charset="2"/>
              <a:buChar char="Ø"/>
            </a:pPr>
            <a:r>
              <a:rPr lang="en-US" altLang="en-US" sz="2200" dirty="0" err="1">
                <a:latin typeface="Times New Roman" panose="02020603050405020304" pitchFamily="18" charset="0"/>
              </a:rPr>
              <a:t>Sigurnost</a:t>
            </a:r>
            <a:r>
              <a:rPr lang="bs-Latn-BA" altLang="en-US" sz="2200" dirty="0">
                <a:latin typeface="Times New Roman" panose="02020603050405020304" pitchFamily="18" charset="0"/>
              </a:rPr>
              <a:t>i</a:t>
            </a:r>
            <a:endParaRPr lang="en-US" altLang="en-US" sz="2200" dirty="0">
              <a:latin typeface="Times New Roman" panose="02020603050405020304" pitchFamily="18" charset="0"/>
            </a:endParaRPr>
          </a:p>
          <a:p>
            <a:pPr lvl="1">
              <a:buFont typeface="Wingdings" panose="05000000000000000000" pitchFamily="2" charset="2"/>
              <a:buChar char="Ø"/>
            </a:pPr>
            <a:r>
              <a:rPr lang="en-US" altLang="en-US" sz="2200" dirty="0" err="1">
                <a:latin typeface="Times New Roman" panose="02020603050405020304" pitchFamily="18" charset="0"/>
              </a:rPr>
              <a:t>Terminologij</a:t>
            </a:r>
            <a:r>
              <a:rPr lang="bs-Latn-BA" altLang="en-US" sz="2200" dirty="0">
                <a:latin typeface="Times New Roman" panose="02020603050405020304" pitchFamily="18" charset="0"/>
              </a:rPr>
              <a:t>e</a:t>
            </a:r>
            <a:endParaRPr lang="en-US" altLang="en-US" sz="2200" dirty="0">
              <a:latin typeface="Times New Roman" panose="02020603050405020304" pitchFamily="18" charset="0"/>
            </a:endParaRPr>
          </a:p>
          <a:p>
            <a:pPr lvl="1">
              <a:buFont typeface="Wingdings" panose="05000000000000000000" pitchFamily="2" charset="2"/>
              <a:buChar char="Ø"/>
            </a:pPr>
            <a:r>
              <a:rPr lang="en-US" altLang="en-US" sz="2200" dirty="0" err="1">
                <a:latin typeface="Times New Roman" panose="02020603050405020304" pitchFamily="18" charset="0"/>
              </a:rPr>
              <a:t>Testiranj</a:t>
            </a:r>
            <a:r>
              <a:rPr lang="bs-Latn-BA" altLang="en-US" sz="2200" dirty="0">
                <a:latin typeface="Times New Roman" panose="02020603050405020304" pitchFamily="18" charset="0"/>
              </a:rPr>
              <a:t>a</a:t>
            </a:r>
          </a:p>
          <a:p>
            <a:pPr lvl="1">
              <a:buFont typeface="Wingdings" panose="05000000000000000000" pitchFamily="2" charset="2"/>
              <a:buChar char="Ø"/>
            </a:pPr>
            <a:r>
              <a:rPr lang="bs-Latn-BA" altLang="en-US" sz="2200" dirty="0">
                <a:latin typeface="Times New Roman" panose="02020603050405020304" pitchFamily="18" charset="0"/>
              </a:rPr>
              <a:t>Uzoraka</a:t>
            </a:r>
            <a:endParaRPr lang="en-US" altLang="en-US" sz="2200" dirty="0">
              <a:latin typeface="Times New Roman" panose="02020603050405020304" pitchFamily="18" charset="0"/>
            </a:endParaRPr>
          </a:p>
          <a:p>
            <a:pPr lvl="1">
              <a:buFont typeface="Wingdings" panose="05000000000000000000" pitchFamily="2" charset="2"/>
              <a:buChar char="Ø"/>
            </a:pPr>
            <a:r>
              <a:rPr lang="en-US" altLang="en-US" sz="2200" dirty="0">
                <a:latin typeface="Times New Roman" panose="02020603050405020304" pitchFamily="18" charset="0"/>
              </a:rPr>
              <a:t>Ambala</a:t>
            </a:r>
            <a:r>
              <a:rPr lang="bs-Latn-BA" altLang="en-US" sz="2200" dirty="0">
                <a:latin typeface="Times New Roman" panose="02020603050405020304" pitchFamily="18" charset="0"/>
              </a:rPr>
              <a:t>že</a:t>
            </a:r>
            <a:endParaRPr lang="hr-HR" altLang="en-US" sz="2200" dirty="0">
              <a:latin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25D938E8-AC2C-0F40-0E01-B0F95C9B145E}"/>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75D6F7F9-BF6C-ADF2-79A4-DC965678425F}"/>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EF83A941-572A-F70F-5803-A49DD9221FCE}"/>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22</a:t>
            </a:fld>
            <a:endParaRPr lang="en-US">
              <a:solidFill>
                <a:prstClr val="black">
                  <a:tint val="75000"/>
                </a:prstClr>
              </a:solidFill>
            </a:endParaRPr>
          </a:p>
        </p:txBody>
      </p:sp>
      <p:pic>
        <p:nvPicPr>
          <p:cNvPr id="7" name="Picture 6">
            <a:extLst>
              <a:ext uri="{FF2B5EF4-FFF2-40B4-BE49-F238E27FC236}">
                <a16:creationId xmlns:a16="http://schemas.microsoft.com/office/drawing/2014/main" id="{2D0EAA85-D00A-4C6D-5C69-4BB6A37FF6D0}"/>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395877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1A25D-CC93-04A8-C33B-020E8EA69B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CA6D4E-D2B6-0981-7B11-8701EBAEC49A}"/>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Tehničke specifikacije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79C8B0F-F702-2F87-C83F-58E9A54DB3E8}"/>
              </a:ext>
            </a:extLst>
          </p:cNvPr>
          <p:cNvSpPr>
            <a:spLocks noGrp="1"/>
          </p:cNvSpPr>
          <p:nvPr>
            <p:ph idx="1"/>
          </p:nvPr>
        </p:nvSpPr>
        <p:spPr>
          <a:xfrm>
            <a:off x="695400" y="1268760"/>
            <a:ext cx="10873208" cy="4536504"/>
          </a:xfrm>
        </p:spPr>
        <p:txBody>
          <a:bodyPr>
            <a:normAutofit/>
          </a:bodyPr>
          <a:lstStyle/>
          <a:p>
            <a:pPr marL="342900" marR="0" lvl="0" indent="-342900" algn="just" defTabSz="914400" rtl="0" eaLnBrk="1" fontAlgn="base" latinLnBrk="0" hangingPunct="1">
              <a:lnSpc>
                <a:spcPct val="90000"/>
              </a:lnSpc>
              <a:spcBef>
                <a:spcPct val="20000"/>
              </a:spcBef>
              <a:spcAft>
                <a:spcPct val="0"/>
              </a:spcAft>
              <a:buClrTx/>
              <a:buSzTx/>
              <a:buFontTx/>
              <a:buNone/>
              <a:tabLst/>
              <a:defRPr/>
            </a:pPr>
            <a:r>
              <a:rPr lang="bs-Latn-BA" altLang="en-US" sz="2400" dirty="0"/>
              <a:t> </a:t>
            </a:r>
            <a:r>
              <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Vrste</a:t>
            </a:r>
          </a:p>
          <a:p>
            <a:pPr marL="342900" marR="0" lvl="0" indent="-342900" algn="just" defTabSz="914400" rtl="0" eaLnBrk="1" fontAlgn="base" latinLnBrk="0" hangingPunct="1">
              <a:lnSpc>
                <a:spcPct val="90000"/>
              </a:lnSpc>
              <a:spcBef>
                <a:spcPct val="20000"/>
              </a:spcBef>
              <a:spcAft>
                <a:spcPct val="0"/>
              </a:spcAft>
              <a:buClrTx/>
              <a:buSzTx/>
              <a:buFontTx/>
              <a:buNone/>
              <a:tabLst/>
              <a:defRPr/>
            </a:pPr>
            <a:endParaRPr kumimoji="0" lang="bs-Latn-BA" alt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548640" lvl="1" indent="-342900" algn="just" defTabSz="914400" eaLnBrk="0" fontAlgn="base" hangingPunct="0">
              <a:lnSpc>
                <a:spcPct val="100000"/>
              </a:lnSpc>
              <a:spcBef>
                <a:spcPct val="20000"/>
              </a:spcBef>
              <a:spcAft>
                <a:spcPct val="0"/>
              </a:spcAft>
              <a:buSzTx/>
              <a:buFont typeface="Wingdings" panose="05000000000000000000" pitchFamily="2" charset="2"/>
              <a:buChar char="Ø"/>
              <a:defRPr/>
            </a:pPr>
            <a:r>
              <a:rPr kumimoji="0" lang="bs-Latn-BA" altLang="en-US" sz="265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Generička</a:t>
            </a:r>
            <a:r>
              <a:rPr kumimoji="0" lang="bs-Latn-BA" altLang="en-US" sz="2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koja odgovara najvećem mogućem broju privrednih subjekata (uopšten opis – mineralna voda, flaširana, staklo ili pvc,1 litar, ...)</a:t>
            </a:r>
          </a:p>
          <a:p>
            <a:pPr marL="548640" lvl="1" indent="-342900" algn="just" defTabSz="914400" eaLnBrk="0" fontAlgn="base" hangingPunct="0">
              <a:lnSpc>
                <a:spcPct val="100000"/>
              </a:lnSpc>
              <a:spcBef>
                <a:spcPct val="20000"/>
              </a:spcBef>
              <a:spcAft>
                <a:spcPct val="0"/>
              </a:spcAft>
              <a:buSzTx/>
              <a:buFont typeface="Wingdings" panose="05000000000000000000" pitchFamily="2" charset="2"/>
              <a:buChar char="Ø"/>
              <a:defRPr/>
            </a:pPr>
            <a:endParaRPr kumimoji="0" lang="en-US" alt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eaLnBrk="0" fontAlgn="base" hangingPunct="0">
              <a:lnSpc>
                <a:spcPct val="100000"/>
              </a:lnSpc>
              <a:spcBef>
                <a:spcPct val="20000"/>
              </a:spcBef>
              <a:spcAft>
                <a:spcPct val="0"/>
              </a:spcAft>
              <a:buSzTx/>
              <a:buFont typeface="Wingdings" panose="05000000000000000000" pitchFamily="2" charset="2"/>
              <a:buChar char="Ø"/>
              <a:defRPr/>
            </a:pPr>
            <a:r>
              <a:rPr kumimoji="0" lang="bs-Latn-BA" altLang="en-US" sz="265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Specifikacija detaljnog dizajna </a:t>
            </a:r>
            <a:r>
              <a:rPr kumimoji="0" lang="bs-Latn-BA" altLang="en-US" sz="2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(visina, širina, dužina, kvalitet, obim, opseg, trajanje, projekat, predmjer, nacrt, skica)</a:t>
            </a:r>
          </a:p>
          <a:p>
            <a:pPr marL="548640" lvl="1" indent="-342900" algn="just" defTabSz="914400" eaLnBrk="0" fontAlgn="base" hangingPunct="0">
              <a:lnSpc>
                <a:spcPct val="100000"/>
              </a:lnSpc>
              <a:spcBef>
                <a:spcPct val="20000"/>
              </a:spcBef>
              <a:spcAft>
                <a:spcPct val="0"/>
              </a:spcAft>
              <a:buSzTx/>
              <a:buFont typeface="Wingdings" panose="05000000000000000000" pitchFamily="2" charset="2"/>
              <a:buChar char="Ø"/>
              <a:defRPr/>
            </a:pPr>
            <a:endParaRPr kumimoji="0" lang="en-US" alt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48640" lvl="1" indent="-342900" algn="just" defTabSz="914400" eaLnBrk="0" fontAlgn="base" hangingPunct="0">
              <a:lnSpc>
                <a:spcPct val="100000"/>
              </a:lnSpc>
              <a:spcBef>
                <a:spcPct val="20000"/>
              </a:spcBef>
              <a:spcAft>
                <a:spcPct val="0"/>
              </a:spcAft>
              <a:buSzTx/>
              <a:buFont typeface="Wingdings" panose="05000000000000000000" pitchFamily="2" charset="2"/>
              <a:buChar char="Ø"/>
              <a:defRPr/>
            </a:pPr>
            <a:r>
              <a:rPr kumimoji="0" lang="bs-Latn-BA" altLang="en-US" sz="265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Funkcionalna</a:t>
            </a:r>
            <a:r>
              <a:rPr kumimoji="0" lang="bs-Latn-BA" altLang="en-US" sz="2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(opisuje rezultate/outpute predmeta nabavke)</a:t>
            </a:r>
            <a:endParaRPr kumimoji="0" lang="en-US" altLang="en-US" sz="265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9CA9BF1F-C7C3-A3E9-F565-D592D02B61A7}"/>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4F15CEAC-A3CB-90F7-20B7-039EAF7B2B82}"/>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717C04B5-A89D-B413-7EC0-2866FBE8099A}"/>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23</a:t>
            </a:fld>
            <a:endParaRPr lang="en-US">
              <a:solidFill>
                <a:prstClr val="black">
                  <a:tint val="75000"/>
                </a:prstClr>
              </a:solidFill>
            </a:endParaRPr>
          </a:p>
        </p:txBody>
      </p:sp>
      <p:pic>
        <p:nvPicPr>
          <p:cNvPr id="7" name="Picture 6">
            <a:extLst>
              <a:ext uri="{FF2B5EF4-FFF2-40B4-BE49-F238E27FC236}">
                <a16:creationId xmlns:a16="http://schemas.microsoft.com/office/drawing/2014/main" id="{BFF33303-43F1-4AC5-AA60-1DB4B71B0A4E}"/>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454294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0AF80-FAA1-FC7A-DF8B-CEFEE7E529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A222F9-DA7E-B442-42F5-94BC4CA7362D}"/>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Tehničke specifikacije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01FA780-F6F8-3DE7-DD47-30FBE2154197}"/>
              </a:ext>
            </a:extLst>
          </p:cNvPr>
          <p:cNvSpPr>
            <a:spLocks noGrp="1"/>
          </p:cNvSpPr>
          <p:nvPr>
            <p:ph idx="1"/>
          </p:nvPr>
        </p:nvSpPr>
        <p:spPr>
          <a:xfrm>
            <a:off x="695400" y="1268760"/>
            <a:ext cx="10873208" cy="4536504"/>
          </a:xfrm>
        </p:spPr>
        <p:txBody>
          <a:bodyPr>
            <a:normAutofit/>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bs-Latn-BA" altLang="en-US" sz="2400" dirty="0"/>
              <a:t> </a:t>
            </a: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Pripremanje</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TS u </a:t>
            </a: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praksi</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sudionici</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pripreme</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t>
            </a:r>
            <a:endPar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742950" marR="0" lvl="1" indent="-28575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Slu</a:t>
            </a:r>
            <a:r>
              <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ž</a:t>
            </a: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benik</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za JN</a:t>
            </a:r>
            <a:r>
              <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(kada je to moguće – iskustveno)</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742950" marR="0" lvl="1" indent="-28575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Tehni</a:t>
            </a:r>
            <a:r>
              <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č</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ka </a:t>
            </a: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osoba</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unutar</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ugovornog organa</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p>
          <a:p>
            <a:pPr marL="742950" marR="0" lvl="1" indent="-28575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t>
            </a: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Stakeholderi</a:t>
            </a:r>
            <a:r>
              <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unutar</a:t>
            </a: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ugovornog organa</a:t>
            </a:r>
          </a:p>
          <a:p>
            <a:pPr marL="742950" marR="0" lvl="1" indent="-28575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endParaRPr kumimoji="0" lang="bs-Latn-BA" altLang="en-US"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742950" marR="0" lvl="1" indent="-28575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endParaRPr kumimoji="0" lang="bs-Latn-BA" altLang="en-US"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1" indent="0" algn="just"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bs-Latn-BA"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Problemi na relaciji: službenik za JN – tehnička osoba/korisnik</a:t>
            </a: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0AF7682C-6E6C-0B34-469A-1553AD14C775}"/>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B3D6F669-59DD-3CBF-3861-D1BCB9EA326B}"/>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19E2F984-0442-F4C4-C260-B03BB547148F}"/>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24</a:t>
            </a:fld>
            <a:endParaRPr lang="en-US">
              <a:solidFill>
                <a:prstClr val="black">
                  <a:tint val="75000"/>
                </a:prstClr>
              </a:solidFill>
            </a:endParaRPr>
          </a:p>
        </p:txBody>
      </p:sp>
      <p:pic>
        <p:nvPicPr>
          <p:cNvPr id="7" name="Picture 6">
            <a:extLst>
              <a:ext uri="{FF2B5EF4-FFF2-40B4-BE49-F238E27FC236}">
                <a16:creationId xmlns:a16="http://schemas.microsoft.com/office/drawing/2014/main" id="{E4D3F9E4-A9FA-5DF7-8363-3133295F40C0}"/>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239265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257E3-82F3-3EC9-989E-BA9BAD18AA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EE47A0-D40A-BED2-74A4-532AF809AD3F}"/>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Tehničke specifikacije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7D71FDD-3115-AF04-7419-F4D9161339C9}"/>
              </a:ext>
            </a:extLst>
          </p:cNvPr>
          <p:cNvSpPr>
            <a:spLocks noGrp="1"/>
          </p:cNvSpPr>
          <p:nvPr>
            <p:ph idx="1"/>
          </p:nvPr>
        </p:nvSpPr>
        <p:spPr>
          <a:xfrm>
            <a:off x="695400" y="1268760"/>
            <a:ext cx="10873208" cy="4536504"/>
          </a:xfrm>
        </p:spPr>
        <p:txBody>
          <a:bodyPr>
            <a:normAutofit/>
          </a:bodyPr>
          <a:lstStyle/>
          <a:p>
            <a:pPr algn="just">
              <a:buFont typeface="Wingdings" panose="05000000000000000000" pitchFamily="2" charset="2"/>
              <a:buChar char="Ø"/>
              <a:defRPr/>
            </a:pPr>
            <a:r>
              <a:rPr lang="en-US" altLang="en-US" sz="2400" dirty="0">
                <a:latin typeface="Times New Roman" panose="02020603050405020304" pitchFamily="18" charset="0"/>
              </a:rPr>
              <a:t>Ni</a:t>
            </a:r>
            <a:r>
              <a:rPr lang="bs-Latn-BA" altLang="en-US" sz="2400" dirty="0">
                <a:latin typeface="Times New Roman" panose="02020603050405020304" pitchFamily="18" charset="0"/>
              </a:rPr>
              <a:t>š</a:t>
            </a:r>
            <a:r>
              <a:rPr lang="en-US" altLang="en-US" sz="2400" dirty="0">
                <a:latin typeface="Times New Roman" panose="02020603050405020304" pitchFamily="18" charset="0"/>
              </a:rPr>
              <a:t>ta se “ne </a:t>
            </a:r>
            <a:r>
              <a:rPr lang="en-US" altLang="en-US" sz="2400" dirty="0" err="1">
                <a:latin typeface="Times New Roman" panose="02020603050405020304" pitchFamily="18" charset="0"/>
              </a:rPr>
              <a:t>pretpostavlja</a:t>
            </a:r>
            <a:r>
              <a:rPr lang="en-US" altLang="en-US" sz="2400" dirty="0">
                <a:latin typeface="Times New Roman" panose="02020603050405020304" pitchFamily="18" charset="0"/>
              </a:rPr>
              <a:t>”</a:t>
            </a:r>
          </a:p>
          <a:p>
            <a:pPr algn="just">
              <a:buFont typeface="Wingdings" panose="05000000000000000000" pitchFamily="2" charset="2"/>
              <a:buChar char="Ø"/>
              <a:defRPr/>
            </a:pPr>
            <a:r>
              <a:rPr lang="en-US" altLang="en-US" sz="2400" dirty="0" err="1">
                <a:latin typeface="Times New Roman" panose="02020603050405020304" pitchFamily="18" charset="0"/>
              </a:rPr>
              <a:t>Preciznost</a:t>
            </a:r>
            <a:r>
              <a:rPr lang="en-US" altLang="en-US" sz="2400" dirty="0">
                <a:latin typeface="Times New Roman" panose="02020603050405020304" pitchFamily="18" charset="0"/>
              </a:rPr>
              <a:t> je </a:t>
            </a:r>
            <a:r>
              <a:rPr lang="en-US" altLang="en-US" sz="2400" dirty="0" err="1">
                <a:latin typeface="Times New Roman" panose="02020603050405020304" pitchFamily="18" charset="0"/>
              </a:rPr>
              <a:t>imperativ</a:t>
            </a:r>
            <a:r>
              <a:rPr lang="bs-Latn-BA" altLang="en-US" sz="2400" dirty="0">
                <a:latin typeface="Times New Roman" panose="02020603050405020304" pitchFamily="18" charset="0"/>
              </a:rPr>
              <a:t> - </a:t>
            </a:r>
            <a:r>
              <a:rPr lang="en-US" altLang="en-US" sz="2400" dirty="0">
                <a:latin typeface="Times New Roman" panose="02020603050405020304" pitchFamily="18" charset="0"/>
              </a:rPr>
              <a:t>male </a:t>
            </a:r>
            <a:r>
              <a:rPr lang="en-US" altLang="en-US" sz="2400" dirty="0" err="1">
                <a:latin typeface="Times New Roman" panose="02020603050405020304" pitchFamily="18" charset="0"/>
              </a:rPr>
              <a:t>gre</a:t>
            </a:r>
            <a:r>
              <a:rPr lang="bs-Latn-BA" altLang="en-US" sz="2400" dirty="0">
                <a:latin typeface="Times New Roman" panose="02020603050405020304" pitchFamily="18" charset="0"/>
              </a:rPr>
              <a:t>š</a:t>
            </a:r>
            <a:r>
              <a:rPr lang="en-US" altLang="en-US" sz="2400" dirty="0" err="1">
                <a:latin typeface="Times New Roman" panose="02020603050405020304" pitchFamily="18" charset="0"/>
              </a:rPr>
              <a:t>ke</a:t>
            </a:r>
            <a:r>
              <a:rPr lang="en-US" altLang="en-US" sz="2400" dirty="0">
                <a:latin typeface="Times New Roman" panose="02020603050405020304" pitchFamily="18" charset="0"/>
              </a:rPr>
              <a:t> </a:t>
            </a:r>
            <a:r>
              <a:rPr lang="en-US" altLang="en-US" sz="2400" dirty="0" err="1">
                <a:latin typeface="Times New Roman" panose="02020603050405020304" pitchFamily="18" charset="0"/>
              </a:rPr>
              <a:t>mogu</a:t>
            </a:r>
            <a:r>
              <a:rPr lang="en-US" altLang="en-US" sz="2400" dirty="0">
                <a:latin typeface="Times New Roman" panose="02020603050405020304" pitchFamily="18" charset="0"/>
              </a:rPr>
              <a:t> </a:t>
            </a:r>
            <a:r>
              <a:rPr lang="en-US" altLang="en-US" sz="2400" dirty="0" err="1">
                <a:latin typeface="Times New Roman" panose="02020603050405020304" pitchFamily="18" charset="0"/>
              </a:rPr>
              <a:t>ugroziti</a:t>
            </a:r>
            <a:r>
              <a:rPr lang="en-US" altLang="en-US" sz="2400" dirty="0">
                <a:latin typeface="Times New Roman" panose="02020603050405020304" pitchFamily="18" charset="0"/>
              </a:rPr>
              <a:t> </a:t>
            </a:r>
            <a:r>
              <a:rPr lang="en-US" altLang="en-US" sz="2400" dirty="0" err="1">
                <a:latin typeface="Times New Roman" panose="02020603050405020304" pitchFamily="18" charset="0"/>
              </a:rPr>
              <a:t>cijel</a:t>
            </a:r>
            <a:r>
              <a:rPr lang="bs-Latn-BA" altLang="en-US" sz="2400" dirty="0">
                <a:latin typeface="Times New Roman" panose="02020603050405020304" pitchFamily="18" charset="0"/>
              </a:rPr>
              <a:t>u nabavku</a:t>
            </a:r>
            <a:endParaRPr lang="en-US" altLang="en-US" sz="2400" dirty="0">
              <a:latin typeface="Times New Roman" panose="02020603050405020304" pitchFamily="18" charset="0"/>
            </a:endParaRPr>
          </a:p>
          <a:p>
            <a:pPr algn="just">
              <a:buFont typeface="Wingdings" panose="05000000000000000000" pitchFamily="2" charset="2"/>
              <a:buChar char="Ø"/>
              <a:defRPr/>
            </a:pPr>
            <a:r>
              <a:rPr lang="bs-Latn-BA" altLang="en-US" sz="2400" dirty="0">
                <a:latin typeface="Times New Roman" panose="02020603050405020304" pitchFamily="18" charset="0"/>
              </a:rPr>
              <a:t>Ne koristiti </a:t>
            </a:r>
            <a:r>
              <a:rPr lang="en-US" altLang="en-US" sz="2400" dirty="0" err="1">
                <a:latin typeface="Times New Roman" panose="02020603050405020304" pitchFamily="18" charset="0"/>
              </a:rPr>
              <a:t>rije</a:t>
            </a:r>
            <a:r>
              <a:rPr lang="bs-Latn-BA" altLang="en-US" sz="2400" dirty="0">
                <a:latin typeface="Times New Roman" panose="02020603050405020304" pitchFamily="18" charset="0"/>
              </a:rPr>
              <a:t>č</a:t>
            </a:r>
            <a:r>
              <a:rPr lang="en-US" altLang="en-US" sz="2400" dirty="0">
                <a:latin typeface="Times New Roman" panose="02020603050405020304" pitchFamily="18" charset="0"/>
              </a:rPr>
              <a:t>i:</a:t>
            </a:r>
          </a:p>
          <a:p>
            <a:pPr lvl="1">
              <a:buFont typeface="Wingdings" panose="05000000000000000000" pitchFamily="2" charset="2"/>
              <a:buChar char="ü"/>
              <a:defRPr/>
            </a:pPr>
            <a:r>
              <a:rPr lang="en-US" altLang="en-US" sz="2400" dirty="0">
                <a:latin typeface="Times New Roman" panose="02020603050405020304" pitchFamily="18" charset="0"/>
              </a:rPr>
              <a:t>Mo</a:t>
            </a:r>
            <a:r>
              <a:rPr lang="bs-Latn-BA" altLang="en-US" sz="2400" dirty="0">
                <a:latin typeface="Times New Roman" panose="02020603050405020304" pitchFamily="18" charset="0"/>
              </a:rPr>
              <a:t>ž</a:t>
            </a:r>
            <a:r>
              <a:rPr lang="en-US" altLang="en-US" sz="2400" dirty="0">
                <a:latin typeface="Times New Roman" panose="02020603050405020304" pitchFamily="18" charset="0"/>
              </a:rPr>
              <a:t>da</a:t>
            </a:r>
            <a:r>
              <a:rPr lang="bs-Latn-BA" altLang="en-US" sz="2400" dirty="0">
                <a:latin typeface="Times New Roman" panose="02020603050405020304" pitchFamily="18" charset="0"/>
              </a:rPr>
              <a:t>,</a:t>
            </a:r>
            <a:endParaRPr lang="en-US" altLang="en-US" sz="2400" dirty="0">
              <a:latin typeface="Times New Roman" panose="02020603050405020304" pitchFamily="18" charset="0"/>
            </a:endParaRPr>
          </a:p>
          <a:p>
            <a:pPr lvl="1">
              <a:buFont typeface="Wingdings" panose="05000000000000000000" pitchFamily="2" charset="2"/>
              <a:buChar char="ü"/>
              <a:defRPr/>
            </a:pPr>
            <a:r>
              <a:rPr lang="en-US" altLang="en-US" sz="2400" dirty="0" err="1">
                <a:latin typeface="Times New Roman" panose="02020603050405020304" pitchFamily="18" charset="0"/>
              </a:rPr>
              <a:t>Normalno</a:t>
            </a:r>
            <a:r>
              <a:rPr lang="bs-Latn-BA" altLang="en-US" sz="2400" dirty="0">
                <a:latin typeface="Times New Roman" panose="02020603050405020304" pitchFamily="18" charset="0"/>
              </a:rPr>
              <a:t>,</a:t>
            </a:r>
            <a:endParaRPr lang="en-US" altLang="en-US" sz="2400" dirty="0">
              <a:latin typeface="Times New Roman" panose="02020603050405020304" pitchFamily="18" charset="0"/>
            </a:endParaRPr>
          </a:p>
          <a:p>
            <a:pPr lvl="1">
              <a:buFont typeface="Wingdings" panose="05000000000000000000" pitchFamily="2" charset="2"/>
              <a:buChar char="ü"/>
              <a:defRPr/>
            </a:pPr>
            <a:r>
              <a:rPr lang="en-US" altLang="en-US" sz="2400" dirty="0" err="1">
                <a:latin typeface="Times New Roman" panose="02020603050405020304" pitchFamily="18" charset="0"/>
              </a:rPr>
              <a:t>Otprilike</a:t>
            </a:r>
            <a:r>
              <a:rPr lang="bs-Latn-BA" altLang="en-US" sz="2400" dirty="0">
                <a:latin typeface="Times New Roman" panose="02020603050405020304" pitchFamily="18" charset="0"/>
              </a:rPr>
              <a:t>,</a:t>
            </a:r>
          </a:p>
          <a:p>
            <a:pPr lvl="1">
              <a:buFont typeface="Wingdings" panose="05000000000000000000" pitchFamily="2" charset="2"/>
              <a:buChar char="ü"/>
              <a:defRPr/>
            </a:pPr>
            <a:r>
              <a:rPr lang="bs-Latn-BA" altLang="en-US" sz="2400" dirty="0">
                <a:latin typeface="Times New Roman" panose="02020603050405020304" pitchFamily="18" charset="0"/>
              </a:rPr>
              <a:t>Slično,</a:t>
            </a:r>
          </a:p>
          <a:p>
            <a:pPr lvl="1">
              <a:buFont typeface="Wingdings" panose="05000000000000000000" pitchFamily="2" charset="2"/>
              <a:buChar char="ü"/>
              <a:defRPr/>
            </a:pPr>
            <a:r>
              <a:rPr lang="bs-Latn-BA" altLang="en-US" sz="2400" dirty="0">
                <a:latin typeface="Times New Roman" panose="02020603050405020304" pitchFamily="18" charset="0"/>
              </a:rPr>
              <a:t>Cca,</a:t>
            </a:r>
            <a:endParaRPr lang="en-US" altLang="en-US" sz="2400" dirty="0">
              <a:latin typeface="Times New Roman" panose="02020603050405020304" pitchFamily="18" charset="0"/>
            </a:endParaRPr>
          </a:p>
          <a:p>
            <a:pPr lvl="1">
              <a:buFont typeface="Wingdings" panose="05000000000000000000" pitchFamily="2" charset="2"/>
              <a:buChar char="ü"/>
              <a:defRPr/>
            </a:pPr>
            <a:r>
              <a:rPr lang="en-US" altLang="en-US" sz="2400" dirty="0">
                <a:latin typeface="Times New Roman" panose="02020603050405020304" pitchFamily="18" charset="0"/>
              </a:rPr>
              <a:t>Po </a:t>
            </a:r>
            <a:r>
              <a:rPr lang="en-US" altLang="en-US" sz="2400" dirty="0" err="1">
                <a:latin typeface="Times New Roman" panose="02020603050405020304" pitchFamily="18" charset="0"/>
              </a:rPr>
              <a:t>mogu</a:t>
            </a:r>
            <a:r>
              <a:rPr lang="bs-Latn-BA" altLang="en-US" sz="2400" dirty="0">
                <a:latin typeface="Times New Roman" panose="02020603050405020304" pitchFamily="18" charset="0"/>
              </a:rPr>
              <a:t>ć</a:t>
            </a:r>
            <a:r>
              <a:rPr lang="en-US" altLang="en-US" sz="2400" dirty="0" err="1">
                <a:latin typeface="Times New Roman" panose="02020603050405020304" pitchFamily="18" charset="0"/>
              </a:rPr>
              <a:t>nosti</a:t>
            </a:r>
            <a:r>
              <a:rPr lang="bs-Latn-BA" altLang="en-US" sz="2400" dirty="0">
                <a:latin typeface="Times New Roman" panose="02020603050405020304" pitchFamily="18" charset="0"/>
              </a:rPr>
              <a:t>,</a:t>
            </a:r>
            <a:r>
              <a:rPr lang="en-US" altLang="en-US" sz="2400" dirty="0">
                <a:latin typeface="Times New Roman" panose="02020603050405020304" pitchFamily="18" charset="0"/>
              </a:rPr>
              <a:t>…</a:t>
            </a:r>
            <a:endParaRPr lang="bs-Latn-BA" altLang="en-US" sz="2400" dirty="0">
              <a:latin typeface="Times New Roman" panose="02020603050405020304" pitchFamily="18" charset="0"/>
            </a:endParaRPr>
          </a:p>
          <a:p>
            <a:pPr marL="357188" lvl="1" indent="-357188">
              <a:buFont typeface="Wingdings" panose="05000000000000000000" pitchFamily="2" charset="2"/>
              <a:buChar char="Ø"/>
              <a:defRPr/>
            </a:pPr>
            <a:r>
              <a:rPr lang="bs-Latn-BA" altLang="en-US" sz="2400" dirty="0">
                <a:latin typeface="Times New Roman" panose="02020603050405020304" pitchFamily="18" charset="0"/>
              </a:rPr>
              <a:t>Dozvoliti odstupanje (+/-), kada je to moguće</a:t>
            </a:r>
            <a:endParaRPr lang="en-US" altLang="en-US" sz="2400" dirty="0">
              <a:latin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484C5AA4-8FC1-ED68-04F8-6548A439F0AB}"/>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295BDAC1-947A-F1FF-FCB0-272517380481}"/>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BFC22198-46C4-B9EB-C2BC-74B20161C95A}"/>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25</a:t>
            </a:fld>
            <a:endParaRPr lang="en-US">
              <a:solidFill>
                <a:prstClr val="black">
                  <a:tint val="75000"/>
                </a:prstClr>
              </a:solidFill>
            </a:endParaRPr>
          </a:p>
        </p:txBody>
      </p:sp>
      <p:pic>
        <p:nvPicPr>
          <p:cNvPr id="7" name="Picture 6">
            <a:extLst>
              <a:ext uri="{FF2B5EF4-FFF2-40B4-BE49-F238E27FC236}">
                <a16:creationId xmlns:a16="http://schemas.microsoft.com/office/drawing/2014/main" id="{5CDEB50F-53BB-1A2F-2E3D-14CE20514989}"/>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056644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5AD78-36F7-D219-3ED7-8412D6448F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D4FF2A-ABA9-1879-8345-B9AD53A95FA0}"/>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Tehničke specifikacije</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29B99A-5D56-2F24-ED6D-97840390FA24}"/>
              </a:ext>
            </a:extLst>
          </p:cNvPr>
          <p:cNvSpPr>
            <a:spLocks noGrp="1"/>
          </p:cNvSpPr>
          <p:nvPr>
            <p:ph idx="1"/>
          </p:nvPr>
        </p:nvSpPr>
        <p:spPr>
          <a:xfrm>
            <a:off x="695400" y="1484784"/>
            <a:ext cx="10873208" cy="4320480"/>
          </a:xfrm>
        </p:spPr>
        <p:txBody>
          <a:bodyPr>
            <a:normAutofit/>
          </a:bodyPr>
          <a:lstStyle/>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Ukupan</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trošak</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posjedovanja</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/Total cost of ownership</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 </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TCO </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financijska</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procjena</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koja</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odre</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đ</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uje</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direktne</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i</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indirektne</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tro</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š</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kove</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t>
            </a: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endParaRPr kumimoji="0" lang="en-US" altLang="en-US"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Voditi</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ra</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č</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una</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prilikom</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pripreme</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TS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i</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kriterija</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za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dodjelu</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ugovora</a:t>
            </a:r>
            <a:endPar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endParaRPr kumimoji="0" lang="en-US" altLang="en-US"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Da li je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najni</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ž</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cijena</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uvijek</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najni</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ž</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uzev</a:t>
            </a: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š</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i</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u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obzir</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TCO)</a:t>
            </a:r>
            <a:endPar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endParaRPr kumimoji="0" lang="bs-Latn-BA" altLang="en-US"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just" defTabSz="9144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bs-Latn-BA"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Mogućnost zloupotrebe (naglašen visok kvalitet u TD – a isporuka niskog kvaliteta)</a:t>
            </a:r>
            <a:endPar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BB370205-2314-641F-EB46-11C696EE1038}"/>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2DAE7732-BD02-2ACF-D617-A1ABCFBD28DD}"/>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8534D9EE-B443-7F70-33FD-78BA65919743}"/>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26</a:t>
            </a:fld>
            <a:endParaRPr lang="en-US">
              <a:solidFill>
                <a:prstClr val="black">
                  <a:tint val="75000"/>
                </a:prstClr>
              </a:solidFill>
            </a:endParaRPr>
          </a:p>
        </p:txBody>
      </p:sp>
      <p:pic>
        <p:nvPicPr>
          <p:cNvPr id="7" name="Picture 6">
            <a:extLst>
              <a:ext uri="{FF2B5EF4-FFF2-40B4-BE49-F238E27FC236}">
                <a16:creationId xmlns:a16="http://schemas.microsoft.com/office/drawing/2014/main" id="{7D84EBFF-2C88-624D-D2E3-2D59C67BE343}"/>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4030726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88640"/>
            <a:ext cx="8229600" cy="93610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Tenderska dokumentacija - podaci o ponudi</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95400" y="1484784"/>
            <a:ext cx="10729192" cy="4641380"/>
          </a:xfrm>
        </p:spPr>
        <p:txBody>
          <a:bodyPr>
            <a:normAutofit/>
          </a:bodyPr>
          <a:lstStyle/>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Sadržaj ponude i način pripreme ponude</a:t>
            </a:r>
          </a:p>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Način dostavljanja ponude</a:t>
            </a:r>
          </a:p>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Način dostavljanja zajedničkih dokumenata (lotovi)</a:t>
            </a:r>
          </a:p>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Dopuštenost dostave alternativne ponude</a:t>
            </a:r>
          </a:p>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Obrazac za cijenu ponude</a:t>
            </a:r>
          </a:p>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Način određivanja cijene ponude (promjenjiva ili ne)</a:t>
            </a:r>
          </a:p>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Valuta ponude</a:t>
            </a:r>
          </a:p>
          <a:p>
            <a:pPr lvl="0">
              <a:buFont typeface="Wingdings" panose="05000000000000000000" pitchFamily="2" charset="2"/>
              <a:buChar char="Ø"/>
            </a:pPr>
            <a:r>
              <a:rPr lang="pl-PL" sz="2400" dirty="0">
                <a:latin typeface="Times New Roman" panose="02020603050405020304" pitchFamily="18" charset="0"/>
                <a:cs typeface="Times New Roman" panose="02020603050405020304" pitchFamily="18" charset="0"/>
              </a:rPr>
              <a:t>Jezik i pismo ponude</a:t>
            </a:r>
          </a:p>
          <a:p>
            <a:pPr lvl="0">
              <a:buFont typeface="Wingdings" panose="05000000000000000000" pitchFamily="2" charset="2"/>
              <a:buChar char="Ø"/>
            </a:pPr>
            <a:r>
              <a:rPr lang="pl-PL" sz="2400" dirty="0">
                <a:latin typeface="Times New Roman" panose="02020603050405020304" pitchFamily="18" charset="0"/>
                <a:cs typeface="Times New Roman" panose="02020603050405020304" pitchFamily="18" charset="0"/>
              </a:rPr>
              <a:t>Rok važenja ponude</a:t>
            </a:r>
          </a:p>
          <a:p>
            <a:pPr marL="0" indent="0">
              <a:buNone/>
            </a:pPr>
            <a:endParaRPr lang="bs-Latn-BA" sz="2800"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bs-Latn-BA" sz="2800"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bs-Latn-BA" sz="2800" dirty="0">
              <a:latin typeface="Times New Roman" panose="02020603050405020304" pitchFamily="18" charset="0"/>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27</a:t>
            </a:fld>
            <a:endParaRPr lang="en-US">
              <a:solidFill>
                <a:prstClr val="black">
                  <a:tint val="75000"/>
                </a:prstClr>
              </a:solidFill>
            </a:endParaRPr>
          </a:p>
        </p:txBody>
      </p:sp>
      <p:pic>
        <p:nvPicPr>
          <p:cNvPr id="7" name="Picture 6">
            <a:extLst>
              <a:ext uri="{FF2B5EF4-FFF2-40B4-BE49-F238E27FC236}">
                <a16:creationId xmlns:a16="http://schemas.microsoft.com/office/drawing/2014/main" id="{E84E2317-C09E-9DA5-768B-9BDF3FB6E74F}"/>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666917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6632"/>
            <a:ext cx="8229600" cy="720081"/>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Tenderska dokumentacija - podaci o ponudi</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3392" y="980728"/>
            <a:ext cx="10801200" cy="5145436"/>
          </a:xfrm>
        </p:spPr>
        <p:txBody>
          <a:bodyPr>
            <a:normAutofit/>
          </a:bodyPr>
          <a:lstStyle/>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Dostavljanje uzoraka</a:t>
            </a:r>
          </a:p>
          <a:p>
            <a:pPr lvl="0">
              <a:buFont typeface="Wingdings" panose="05000000000000000000" pitchFamily="2" charset="2"/>
              <a:buChar char="Ø"/>
            </a:pPr>
            <a:r>
              <a:rPr lang="pl-PL" sz="2400" dirty="0">
                <a:latin typeface="Times New Roman" panose="02020603050405020304" pitchFamily="18" charset="0"/>
                <a:cs typeface="Times New Roman" panose="02020603050405020304" pitchFamily="18" charset="0"/>
              </a:rPr>
              <a:t>Mjesto, datum i vrijeme za prijem ponuda</a:t>
            </a:r>
          </a:p>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Mjesto, datum i vrijeme otvaranja ponuda</a:t>
            </a:r>
          </a:p>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Nacrt ugovora/okvirnog sporazuma</a:t>
            </a:r>
          </a:p>
          <a:p>
            <a:pPr lvl="0">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Garancija za ozbiljnost ponude</a:t>
            </a:r>
          </a:p>
          <a:p>
            <a:pPr lvl="0">
              <a:buFont typeface="Wingdings" panose="05000000000000000000" pitchFamily="2" charset="2"/>
              <a:buChar char="Ø"/>
            </a:pPr>
            <a:r>
              <a:rPr lang="pl-PL" sz="2400" dirty="0">
                <a:latin typeface="Times New Roman" panose="02020603050405020304" pitchFamily="18" charset="0"/>
                <a:cs typeface="Times New Roman" panose="02020603050405020304" pitchFamily="18" charset="0"/>
              </a:rPr>
              <a:t>Garancija za uredno izvršenje ugovora</a:t>
            </a:r>
          </a:p>
          <a:p>
            <a:pPr lvl="0"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Obilazak mjesta ili lokacije (uglavnom za pružanje usluga ili izvođenje radova)</a:t>
            </a:r>
          </a:p>
          <a:p>
            <a:pPr lvl="0"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Period trajanja ugovora ili okvirnog sporazuma</a:t>
            </a:r>
          </a:p>
          <a:p>
            <a:pPr lvl="0"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Podugovaranje</a:t>
            </a:r>
          </a:p>
          <a:p>
            <a:pPr lvl="0" algn="just">
              <a:buFont typeface="Wingdings" panose="05000000000000000000" pitchFamily="2" charset="2"/>
              <a:buChar char="Ø"/>
            </a:pPr>
            <a:r>
              <a:rPr lang="bs-Latn-BA" sz="2400" dirty="0">
                <a:latin typeface="Times New Roman" panose="02020603050405020304" pitchFamily="18" charset="0"/>
                <a:cs typeface="Times New Roman" panose="02020603050405020304" pitchFamily="18" charset="0"/>
              </a:rPr>
              <a:t>Rok, način i uslovi plaćanja izabranom ponuđaču</a:t>
            </a:r>
          </a:p>
          <a:p>
            <a:pPr marL="0" indent="0" algn="just">
              <a:buNone/>
            </a:pPr>
            <a:endParaRPr lang="bs-Latn-BA" sz="2800" dirty="0">
              <a:latin typeface="Times New Roman" panose="02020603050405020304" pitchFamily="18" charset="0"/>
              <a:cs typeface="Times New Roman" panose="02020603050405020304" pitchFamily="18" charset="0"/>
            </a:endParaRPr>
          </a:p>
          <a:p>
            <a:pPr marL="0" indent="0" algn="just">
              <a:buNone/>
            </a:pPr>
            <a:endParaRPr lang="bs-Latn-BA" sz="28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endParaRPr lang="bs-Latn-BA" sz="28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endParaRPr lang="bs-Latn-BA" sz="2800" dirty="0">
              <a:latin typeface="Times New Roman" panose="02020603050405020304" pitchFamily="18" charset="0"/>
              <a:cs typeface="Times New Roman" panose="02020603050405020304" pitchFamily="18" charset="0"/>
            </a:endParaRPr>
          </a:p>
          <a:p>
            <a:pPr marL="0" indent="0">
              <a:buNone/>
            </a:pPr>
            <a:endParaRPr lang="bs-Latn-BA" sz="2800" dirty="0">
              <a:latin typeface="Times New Roman" panose="02020603050405020304" pitchFamily="18" charset="0"/>
              <a:cs typeface="Times New Roman" panose="02020603050405020304" pitchFamily="18" charset="0"/>
            </a:endParaRPr>
          </a:p>
          <a:p>
            <a:pPr marL="0" indent="0">
              <a:buNone/>
            </a:pPr>
            <a:endParaRPr lang="bs-Latn-BA" sz="2800" dirty="0">
              <a:latin typeface="Times New Roman" panose="02020603050405020304" pitchFamily="18" charset="0"/>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28</a:t>
            </a:fld>
            <a:endParaRPr lang="en-US">
              <a:solidFill>
                <a:prstClr val="black">
                  <a:tint val="75000"/>
                </a:prstClr>
              </a:solidFill>
            </a:endParaRPr>
          </a:p>
        </p:txBody>
      </p:sp>
      <p:pic>
        <p:nvPicPr>
          <p:cNvPr id="7" name="Picture 6">
            <a:extLst>
              <a:ext uri="{FF2B5EF4-FFF2-40B4-BE49-F238E27FC236}">
                <a16:creationId xmlns:a16="http://schemas.microsoft.com/office/drawing/2014/main" id="{1A013CA7-2760-901A-A57A-790C87CA438E}"/>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706093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6632"/>
            <a:ext cx="8229600" cy="720080"/>
          </a:xfrm>
        </p:spPr>
        <p:txBody>
          <a:bodyPr>
            <a:normAutofit/>
          </a:bodyPr>
          <a:lstStyle/>
          <a:p>
            <a:pPr algn="ctr"/>
            <a:r>
              <a:rPr kumimoji="0" lang="bs-Latn-BA" sz="3200" b="1" i="0" u="none" strike="noStrike" kern="1200" cap="none" spc="0" normalizeH="0" baseline="0" noProof="0" dirty="0">
                <a:ln>
                  <a:noFill/>
                </a:ln>
                <a:solidFill>
                  <a:srgbClr val="3691AA">
                    <a:lumMod val="50000"/>
                  </a:srgbClr>
                </a:solidFill>
                <a:effectLst/>
                <a:uLnTx/>
                <a:uFillTx/>
                <a:latin typeface="Times New Roman" panose="02020603050405020304" pitchFamily="18" charset="0"/>
                <a:ea typeface="+mj-ea"/>
                <a:cs typeface="Times New Roman" panose="02020603050405020304" pitchFamily="18" charset="0"/>
              </a:rPr>
              <a:t>Tenderska dokumentacija - podaci o ponudi</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3392" y="1196752"/>
            <a:ext cx="10801200" cy="4929412"/>
          </a:xfrm>
        </p:spPr>
        <p:txBody>
          <a:bodyPr>
            <a:normAutofit/>
          </a:bodyPr>
          <a:lstStyle/>
          <a:p>
            <a:pPr lvl="0" algn="just">
              <a:buFont typeface="Wingdings" panose="05000000000000000000" pitchFamily="2" charset="2"/>
              <a:buChar char="Ø"/>
            </a:pPr>
            <a:r>
              <a:rPr lang="bs-Latn-BA" sz="2600" dirty="0">
                <a:solidFill>
                  <a:prstClr val="black"/>
                </a:solidFill>
                <a:latin typeface="Times New Roman" panose="02020603050405020304" pitchFamily="18" charset="0"/>
                <a:cs typeface="Times New Roman" panose="02020603050405020304" pitchFamily="18" charset="0"/>
              </a:rPr>
              <a:t>Trošak ponude i preuzimanje tenderske dokumentacije</a:t>
            </a:r>
          </a:p>
          <a:p>
            <a:pPr lvl="0" algn="just">
              <a:buFont typeface="Wingdings" panose="05000000000000000000" pitchFamily="2" charset="2"/>
              <a:buChar char="Ø"/>
            </a:pPr>
            <a:r>
              <a:rPr lang="bs-Latn-BA" sz="2600" dirty="0">
                <a:solidFill>
                  <a:prstClr val="black"/>
                </a:solidFill>
                <a:latin typeface="Times New Roman" panose="02020603050405020304" pitchFamily="18" charset="0"/>
                <a:cs typeface="Times New Roman" panose="02020603050405020304" pitchFamily="18" charset="0"/>
              </a:rPr>
              <a:t>Ispravka i/ili izmjena tenderske dokumentacije, traženje pojašnjenja</a:t>
            </a:r>
          </a:p>
          <a:p>
            <a:pPr lvl="0" algn="just">
              <a:buFont typeface="Wingdings" panose="05000000000000000000" pitchFamily="2" charset="2"/>
              <a:buChar char="Ø"/>
            </a:pPr>
            <a:r>
              <a:rPr lang="bs-Latn-BA" sz="2600" dirty="0">
                <a:solidFill>
                  <a:prstClr val="black"/>
                </a:solidFill>
                <a:latin typeface="Times New Roman" panose="02020603050405020304" pitchFamily="18" charset="0"/>
                <a:cs typeface="Times New Roman" panose="02020603050405020304" pitchFamily="18" charset="0"/>
              </a:rPr>
              <a:t>Povjerljivost dokumentacije privrednih subjekata</a:t>
            </a:r>
          </a:p>
          <a:p>
            <a:pPr lvl="0" algn="just">
              <a:buFont typeface="Wingdings" panose="05000000000000000000" pitchFamily="2" charset="2"/>
              <a:buChar char="Ø"/>
            </a:pPr>
            <a:r>
              <a:rPr lang="pl-PL" sz="2600" dirty="0">
                <a:solidFill>
                  <a:prstClr val="black"/>
                </a:solidFill>
                <a:latin typeface="Times New Roman" panose="02020603050405020304" pitchFamily="18" charset="0"/>
                <a:cs typeface="Times New Roman" panose="02020603050405020304" pitchFamily="18" charset="0"/>
              </a:rPr>
              <a:t>Izmjena, dopuna i povlačenje ponuda</a:t>
            </a:r>
          </a:p>
          <a:p>
            <a:pPr lvl="0" algn="just">
              <a:buFont typeface="Wingdings" panose="05000000000000000000" pitchFamily="2" charset="2"/>
              <a:buChar char="Ø"/>
            </a:pPr>
            <a:r>
              <a:rPr lang="bs-Latn-BA" sz="2600" dirty="0">
                <a:solidFill>
                  <a:prstClr val="black"/>
                </a:solidFill>
                <a:latin typeface="Times New Roman" panose="02020603050405020304" pitchFamily="18" charset="0"/>
                <a:cs typeface="Times New Roman" panose="02020603050405020304" pitchFamily="18" charset="0"/>
              </a:rPr>
              <a:t>Neprirodno niska ponuđena cijena</a:t>
            </a:r>
          </a:p>
          <a:p>
            <a:pPr lvl="0" algn="just">
              <a:buFont typeface="Wingdings" panose="05000000000000000000" pitchFamily="2" charset="2"/>
              <a:buChar char="Ø"/>
            </a:pPr>
            <a:r>
              <a:rPr lang="bs-Latn-BA" sz="2600" dirty="0">
                <a:solidFill>
                  <a:prstClr val="black"/>
                </a:solidFill>
                <a:latin typeface="Times New Roman" panose="02020603050405020304" pitchFamily="18" charset="0"/>
                <a:cs typeface="Times New Roman" panose="02020603050405020304" pitchFamily="18" charset="0"/>
              </a:rPr>
              <a:t>Pouka o pravnom lijeku</a:t>
            </a:r>
          </a:p>
          <a:p>
            <a:pPr lvl="0" algn="just">
              <a:buFont typeface="Wingdings" panose="05000000000000000000" pitchFamily="2" charset="2"/>
              <a:buChar char="Ø"/>
            </a:pPr>
            <a:r>
              <a:rPr lang="bs-Latn-BA" sz="2600" dirty="0">
                <a:solidFill>
                  <a:prstClr val="black"/>
                </a:solidFill>
                <a:latin typeface="Times New Roman" panose="02020603050405020304" pitchFamily="18" charset="0"/>
                <a:cs typeface="Times New Roman" panose="02020603050405020304" pitchFamily="18" charset="0"/>
              </a:rPr>
              <a:t>Prilozi</a:t>
            </a:r>
          </a:p>
          <a:p>
            <a:pPr lvl="0" algn="just">
              <a:buFont typeface="Wingdings" panose="05000000000000000000" pitchFamily="2" charset="2"/>
              <a:buChar char="Ø"/>
            </a:pPr>
            <a:endParaRPr lang="bs-Latn-BA" sz="28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endParaRPr lang="bs-Latn-BA" sz="2800" dirty="0">
              <a:latin typeface="Times New Roman" panose="02020603050405020304" pitchFamily="18" charset="0"/>
              <a:cs typeface="Times New Roman" panose="02020603050405020304" pitchFamily="18" charset="0"/>
            </a:endParaRPr>
          </a:p>
          <a:p>
            <a:pPr marL="0" indent="0">
              <a:buNone/>
            </a:pPr>
            <a:endParaRPr lang="bs-Latn-BA" sz="2800" dirty="0">
              <a:latin typeface="Times New Roman" panose="02020603050405020304" pitchFamily="18" charset="0"/>
              <a:cs typeface="Times New Roman" panose="02020603050405020304" pitchFamily="18" charset="0"/>
            </a:endParaRPr>
          </a:p>
          <a:p>
            <a:pPr marL="0" indent="0">
              <a:buNone/>
            </a:pPr>
            <a:endParaRPr lang="bs-Latn-BA" sz="2800" dirty="0">
              <a:latin typeface="Times New Roman" panose="02020603050405020304" pitchFamily="18" charset="0"/>
              <a:cs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29</a:t>
            </a:fld>
            <a:endParaRPr lang="en-US">
              <a:solidFill>
                <a:prstClr val="black">
                  <a:tint val="75000"/>
                </a:prstClr>
              </a:solidFill>
            </a:endParaRPr>
          </a:p>
        </p:txBody>
      </p:sp>
      <p:pic>
        <p:nvPicPr>
          <p:cNvPr id="7" name="Picture 6">
            <a:extLst>
              <a:ext uri="{FF2B5EF4-FFF2-40B4-BE49-F238E27FC236}">
                <a16:creationId xmlns:a16="http://schemas.microsoft.com/office/drawing/2014/main" id="{A660A72F-F5FF-5E9C-28AA-A0A750562C19}"/>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612648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34DCA-F90F-5ED6-F056-9764E21440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AC0EA-1182-CB7E-9145-7C2D6DD2E3DC}"/>
              </a:ext>
            </a:extLst>
          </p:cNvPr>
          <p:cNvSpPr>
            <a:spLocks noGrp="1"/>
          </p:cNvSpPr>
          <p:nvPr>
            <p:ph type="title"/>
          </p:nvPr>
        </p:nvSpPr>
        <p:spPr>
          <a:xfrm>
            <a:off x="1981200" y="116633"/>
            <a:ext cx="8229600" cy="648071"/>
          </a:xfrm>
        </p:spPr>
        <p:txBody>
          <a:bodyPr>
            <a:normAutofit/>
          </a:bodyPr>
          <a:lstStyle/>
          <a:p>
            <a:pPr algn="ctr"/>
            <a:r>
              <a:rPr lang="bs-Latn-BA" sz="3200" b="1" dirty="0">
                <a:latin typeface="Times New Roman" pitchFamily="18" charset="0"/>
                <a:cs typeface="Times New Roman" pitchFamily="18" charset="0"/>
              </a:rPr>
              <a:t>Tenderska dokumentacija</a:t>
            </a:r>
            <a:endParaRPr lang="bs-Latn-BA" sz="3200" dirty="0">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id="{B1D6F82F-46C3-1DD5-6BFC-EFD9E3B9A38E}"/>
              </a:ext>
            </a:extLst>
          </p:cNvPr>
          <p:cNvSpPr>
            <a:spLocks noGrp="1"/>
          </p:cNvSpPr>
          <p:nvPr>
            <p:ph idx="1"/>
          </p:nvPr>
        </p:nvSpPr>
        <p:spPr>
          <a:xfrm>
            <a:off x="695400" y="908720"/>
            <a:ext cx="10729192" cy="5256583"/>
          </a:xfrm>
        </p:spPr>
        <p:txBody>
          <a:bodyPr>
            <a:normAutofit lnSpcReduction="10000"/>
          </a:bodyPr>
          <a:lstStyle/>
          <a:p>
            <a:pPr marL="457200" lvl="1" indent="-285750" algn="just">
              <a:buFont typeface="Wingdings" panose="05000000000000000000" pitchFamily="2" charset="2"/>
              <a:buChar char="Ø"/>
            </a:pPr>
            <a:r>
              <a:rPr lang="sr-Latn-BA" sz="2600" dirty="0">
                <a:latin typeface="Times New Roman" panose="02020603050405020304" pitchFamily="18" charset="0"/>
                <a:cs typeface="Times New Roman" panose="02020603050405020304" pitchFamily="18" charset="0"/>
              </a:rPr>
              <a:t>Tenderska dokumentacija je dokumentacija koja sadrži minimum jasnih i odgovarajućih informacija u odnosu na izabrani postupak dodjele ugovora, a objavljuje je ili kandidatima/ponuđačima predstavlja ugovorni organ; ova dokumentacija uključuje obavještenje o nabavci, poziv za dostavu zahtjeva za učešće/ponuda (početnih i konačnih), tehničke specifikacije, kriterije za kvalifikaciju i izbor najpovoljnije ponude, nacrt ili osnovne elemente ugovora i druge relevantne dokumente i objašnjenja.</a:t>
            </a:r>
            <a:endParaRPr lang="bs-Latn-BA" sz="2600" dirty="0">
              <a:latin typeface="Times New Roman" pitchFamily="18" charset="0"/>
              <a:cs typeface="Times New Roman" pitchFamily="18" charset="0"/>
            </a:endParaRPr>
          </a:p>
          <a:p>
            <a:pPr marL="342900" lvl="2" indent="-342900" algn="just">
              <a:buFont typeface="Wingdings" pitchFamily="2" charset="2"/>
              <a:buChar char="Ø"/>
            </a:pPr>
            <a:endParaRPr lang="en-US" sz="900" dirty="0">
              <a:latin typeface="Times New Roman" pitchFamily="18" charset="0"/>
              <a:cs typeface="Times New Roman" pitchFamily="18" charset="0"/>
            </a:endParaRPr>
          </a:p>
          <a:p>
            <a:pPr marL="457200" lvl="2" indent="-285750" algn="just">
              <a:buFont typeface="Wingdings" panose="05000000000000000000" pitchFamily="2" charset="2"/>
              <a:buChar char="Ø"/>
            </a:pPr>
            <a:r>
              <a:rPr lang="en-US" sz="2600" dirty="0" err="1">
                <a:latin typeface="Times New Roman" pitchFamily="18" charset="0"/>
                <a:cs typeface="Times New Roman" pitchFamily="18" charset="0"/>
              </a:rPr>
              <a:t>Tenderska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dokumentacija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kod</a:t>
            </a:r>
            <a:r>
              <a:rPr lang="en-US" sz="2600" dirty="0">
                <a:latin typeface="Times New Roman" pitchFamily="18" charset="0"/>
                <a:cs typeface="Times New Roman" pitchFamily="18" charset="0"/>
              </a:rPr>
              <a:t> </a:t>
            </a:r>
            <a:r>
              <a:rPr lang="bs-Latn-BA" sz="2600" dirty="0">
                <a:latin typeface="Times New Roman" pitchFamily="18" charset="0"/>
                <a:cs typeface="Times New Roman" pitchFamily="18" charset="0"/>
              </a:rPr>
              <a:t>jednofaznih postupaka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izrađuje</a:t>
            </a:r>
            <a:r>
              <a:rPr lang="en-US" sz="2600" dirty="0">
                <a:latin typeface="Times New Roman" pitchFamily="18" charset="0"/>
                <a:cs typeface="Times New Roman" pitchFamily="18" charset="0"/>
              </a:rPr>
              <a:t> se u </a:t>
            </a:r>
            <a:r>
              <a:rPr lang="en-US" sz="2600" dirty="0" err="1">
                <a:latin typeface="Times New Roman" pitchFamily="18" charset="0"/>
                <a:cs typeface="Times New Roman" pitchFamily="18" charset="0"/>
              </a:rPr>
              <a:t>jednom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dijelu</a:t>
            </a:r>
            <a:r>
              <a:rPr lang="bs-Latn-BA" sz="2600" dirty="0">
                <a:latin typeface="Times New Roman" pitchFamily="18" charset="0"/>
                <a:cs typeface="Times New Roman" pitchFamily="18" charset="0"/>
              </a:rPr>
              <a:t>.</a:t>
            </a:r>
          </a:p>
          <a:p>
            <a:pPr marL="171450" lvl="2" algn="just">
              <a:buFont typeface="Wingdings" panose="05000000000000000000" pitchFamily="2" charset="2"/>
              <a:buChar char="Ø"/>
            </a:pPr>
            <a:endParaRPr lang="en-US" sz="900" dirty="0">
              <a:latin typeface="Times New Roman" pitchFamily="18" charset="0"/>
              <a:cs typeface="Times New Roman" pitchFamily="18" charset="0"/>
            </a:endParaRPr>
          </a:p>
          <a:p>
            <a:pPr marL="342900" lvl="2" indent="-147638" algn="just">
              <a:buFont typeface="Wingdings" panose="05000000000000000000" pitchFamily="2" charset="2"/>
              <a:buChar char="Ø"/>
            </a:pPr>
            <a:r>
              <a:rPr lang="en-US" sz="2600" dirty="0" err="1">
                <a:latin typeface="Times New Roman" pitchFamily="18" charset="0"/>
                <a:cs typeface="Times New Roman" pitchFamily="18" charset="0"/>
              </a:rPr>
              <a:t>Tenderska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dokumentacija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izrađuje</a:t>
            </a:r>
            <a:r>
              <a:rPr lang="en-US" sz="2600" dirty="0">
                <a:latin typeface="Times New Roman" pitchFamily="18" charset="0"/>
                <a:cs typeface="Times New Roman" pitchFamily="18" charset="0"/>
              </a:rPr>
              <a:t> se u </a:t>
            </a:r>
            <a:r>
              <a:rPr lang="en-US" sz="2600" dirty="0" err="1">
                <a:latin typeface="Times New Roman" pitchFamily="18" charset="0"/>
                <a:cs typeface="Times New Roman" pitchFamily="18" charset="0"/>
              </a:rPr>
              <a:t>dva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dijela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ako</a:t>
            </a:r>
            <a:r>
              <a:rPr lang="en-US" sz="2600" dirty="0">
                <a:latin typeface="Times New Roman" pitchFamily="18" charset="0"/>
                <a:cs typeface="Times New Roman" pitchFamily="18" charset="0"/>
              </a:rPr>
              <a:t> se </a:t>
            </a:r>
            <a:r>
              <a:rPr lang="en-US" sz="2600" dirty="0" err="1">
                <a:latin typeface="Times New Roman" pitchFamily="18" charset="0"/>
                <a:cs typeface="Times New Roman" pitchFamily="18" charset="0"/>
              </a:rPr>
              <a:t>provodi</a:t>
            </a:r>
            <a:r>
              <a:rPr lang="en-US" sz="2600" dirty="0">
                <a:latin typeface="Times New Roman" pitchFamily="18" charset="0"/>
                <a:cs typeface="Times New Roman" pitchFamily="18" charset="0"/>
              </a:rPr>
              <a:t>:</a:t>
            </a:r>
          </a:p>
          <a:p>
            <a:pPr marL="548640" lvl="4" indent="-147638" algn="just">
              <a:buFont typeface="Wingdings" panose="05000000000000000000" pitchFamily="2" charset="2"/>
              <a:buChar char="ü"/>
            </a:pPr>
            <a:r>
              <a:rPr lang="en-US" sz="2200" dirty="0" err="1">
                <a:latin typeface="Times New Roman" pitchFamily="18" charset="0"/>
                <a:cs typeface="Times New Roman" pitchFamily="18" charset="0"/>
              </a:rPr>
              <a:t>Ograničeni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postupak</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javne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nabavke</a:t>
            </a:r>
            <a:r>
              <a:rPr lang="en-US" sz="2200" dirty="0">
                <a:latin typeface="Times New Roman" pitchFamily="18" charset="0"/>
                <a:cs typeface="Times New Roman" pitchFamily="18" charset="0"/>
              </a:rPr>
              <a:t>/</a:t>
            </a:r>
            <a:r>
              <a:rPr lang="en-US" sz="2200" dirty="0" err="1">
                <a:latin typeface="Times New Roman" pitchFamily="18" charset="0"/>
                <a:cs typeface="Times New Roman" pitchFamily="18" charset="0"/>
              </a:rPr>
              <a:t>Pregovarački</a:t>
            </a:r>
            <a:r>
              <a:rPr lang="bs-Latn-BA"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postupak</a:t>
            </a:r>
            <a:r>
              <a:rPr lang="en-US" sz="2200" dirty="0">
                <a:latin typeface="Times New Roman" pitchFamily="18" charset="0"/>
                <a:cs typeface="Times New Roman" pitchFamily="18" charset="0"/>
              </a:rPr>
              <a:t> bez </a:t>
            </a:r>
            <a:r>
              <a:rPr lang="en-US" sz="2200" dirty="0" err="1">
                <a:latin typeface="Times New Roman" pitchFamily="18" charset="0"/>
                <a:cs typeface="Times New Roman" pitchFamily="18" charset="0"/>
              </a:rPr>
              <a:t>objave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obavještenja</a:t>
            </a:r>
            <a:r>
              <a:rPr lang="en-US" sz="2200" dirty="0">
                <a:latin typeface="Times New Roman" pitchFamily="18" charset="0"/>
                <a:cs typeface="Times New Roman" pitchFamily="18" charset="0"/>
              </a:rPr>
              <a:t>/</a:t>
            </a:r>
            <a:r>
              <a:rPr lang="en-US" sz="2200" dirty="0" err="1">
                <a:latin typeface="Times New Roman" pitchFamily="18" charset="0"/>
                <a:cs typeface="Times New Roman" pitchFamily="18" charset="0"/>
              </a:rPr>
              <a:t>Pregovarački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postupak</a:t>
            </a:r>
            <a:r>
              <a:rPr lang="en-US" sz="2200" dirty="0">
                <a:latin typeface="Times New Roman" pitchFamily="18" charset="0"/>
                <a:cs typeface="Times New Roman" pitchFamily="18" charset="0"/>
              </a:rPr>
              <a:t> s </a:t>
            </a:r>
            <a:r>
              <a:rPr lang="en-US" sz="2200" dirty="0" err="1">
                <a:latin typeface="Times New Roman" pitchFamily="18" charset="0"/>
                <a:cs typeface="Times New Roman" pitchFamily="18" charset="0"/>
              </a:rPr>
              <a:t>objavom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obavještenja</a:t>
            </a:r>
            <a:r>
              <a:rPr lang="en-US" sz="2200" dirty="0">
                <a:latin typeface="Times New Roman" pitchFamily="18" charset="0"/>
                <a:cs typeface="Times New Roman" pitchFamily="18" charset="0"/>
              </a:rPr>
              <a:t>/</a:t>
            </a:r>
            <a:r>
              <a:rPr lang="en-US" sz="2200" dirty="0" err="1">
                <a:latin typeface="Times New Roman" pitchFamily="18" charset="0"/>
                <a:cs typeface="Times New Roman" pitchFamily="18" charset="0"/>
              </a:rPr>
              <a:t>Takmičarski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dijalog</a:t>
            </a:r>
            <a:r>
              <a:rPr lang="en-US" sz="2200" dirty="0">
                <a:latin typeface="Times New Roman" pitchFamily="18" charset="0"/>
                <a:cs typeface="Times New Roman" pitchFamily="18" charset="0"/>
              </a:rPr>
              <a:t> </a:t>
            </a:r>
          </a:p>
          <a:p>
            <a:pPr marL="548640" lvl="4" indent="-147638" algn="just">
              <a:buFont typeface="Wingdings" panose="05000000000000000000" pitchFamily="2" charset="2"/>
              <a:buChar char="ü"/>
            </a:pPr>
            <a:r>
              <a:rPr lang="en-US" sz="2200" dirty="0">
                <a:latin typeface="Times New Roman" pitchFamily="18" charset="0"/>
                <a:cs typeface="Times New Roman" pitchFamily="18" charset="0"/>
              </a:rPr>
              <a:t>Prvi </a:t>
            </a:r>
            <a:r>
              <a:rPr lang="en-US" sz="2200" dirty="0" err="1">
                <a:latin typeface="Times New Roman" pitchFamily="18" charset="0"/>
                <a:cs typeface="Times New Roman" pitchFamily="18" charset="0"/>
              </a:rPr>
              <a:t>dio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tenderske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dokumentacije</a:t>
            </a:r>
            <a:r>
              <a:rPr lang="en-US" sz="2200" dirty="0">
                <a:latin typeface="Times New Roman" pitchFamily="18" charset="0"/>
                <a:cs typeface="Times New Roman" pitchFamily="18" charset="0"/>
              </a:rPr>
              <a:t> je </a:t>
            </a:r>
            <a:r>
              <a:rPr lang="en-US" sz="2200" dirty="0" err="1">
                <a:latin typeface="Times New Roman" pitchFamily="18" charset="0"/>
                <a:cs typeface="Times New Roman" pitchFamily="18" charset="0"/>
              </a:rPr>
              <a:t>osnova</a:t>
            </a:r>
            <a:r>
              <a:rPr lang="en-US" sz="2200" dirty="0">
                <a:latin typeface="Times New Roman" pitchFamily="18" charset="0"/>
                <a:cs typeface="Times New Roman" pitchFamily="18" charset="0"/>
              </a:rPr>
              <a:t> za </a:t>
            </a:r>
            <a:r>
              <a:rPr lang="en-US" sz="2200" dirty="0" err="1">
                <a:latin typeface="Times New Roman" pitchFamily="18" charset="0"/>
                <a:cs typeface="Times New Roman" pitchFamily="18" charset="0"/>
              </a:rPr>
              <a:t>izradu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zahtjeva</a:t>
            </a:r>
            <a:r>
              <a:rPr lang="en-US" sz="2200" dirty="0">
                <a:latin typeface="Times New Roman" pitchFamily="18" charset="0"/>
                <a:cs typeface="Times New Roman" pitchFamily="18" charset="0"/>
              </a:rPr>
              <a:t> za </a:t>
            </a:r>
            <a:r>
              <a:rPr lang="en-US" sz="2200" dirty="0" err="1">
                <a:latin typeface="Times New Roman" pitchFamily="18" charset="0"/>
                <a:cs typeface="Times New Roman" pitchFamily="18" charset="0"/>
              </a:rPr>
              <a:t>učešće</a:t>
            </a:r>
            <a:r>
              <a:rPr lang="en-US" sz="2200" dirty="0">
                <a:latin typeface="Times New Roman" pitchFamily="18" charset="0"/>
                <a:cs typeface="Times New Roman" pitchFamily="18" charset="0"/>
              </a:rPr>
              <a:t> </a:t>
            </a:r>
          </a:p>
          <a:p>
            <a:pPr marL="548640" lvl="4" indent="-147638" algn="just">
              <a:buFont typeface="Wingdings" panose="05000000000000000000" pitchFamily="2" charset="2"/>
              <a:buChar char="ü"/>
            </a:pPr>
            <a:r>
              <a:rPr lang="en-US" sz="2200" dirty="0">
                <a:latin typeface="Times New Roman" pitchFamily="18" charset="0"/>
                <a:cs typeface="Times New Roman" pitchFamily="18" charset="0"/>
              </a:rPr>
              <a:t>Drugi </a:t>
            </a:r>
            <a:r>
              <a:rPr lang="en-US" sz="2200" dirty="0" err="1">
                <a:latin typeface="Times New Roman" pitchFamily="18" charset="0"/>
                <a:cs typeface="Times New Roman" pitchFamily="18" charset="0"/>
              </a:rPr>
              <a:t>dio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tenderske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dokumentacije</a:t>
            </a:r>
            <a:r>
              <a:rPr lang="en-US" sz="2200" dirty="0">
                <a:latin typeface="Times New Roman" pitchFamily="18" charset="0"/>
                <a:cs typeface="Times New Roman" pitchFamily="18" charset="0"/>
              </a:rPr>
              <a:t> je </a:t>
            </a:r>
            <a:r>
              <a:rPr lang="en-US" sz="2200" dirty="0" err="1">
                <a:latin typeface="Times New Roman" pitchFamily="18" charset="0"/>
                <a:cs typeface="Times New Roman" pitchFamily="18" charset="0"/>
              </a:rPr>
              <a:t>osnova</a:t>
            </a:r>
            <a:r>
              <a:rPr lang="en-US" sz="2200" dirty="0">
                <a:latin typeface="Times New Roman" pitchFamily="18" charset="0"/>
                <a:cs typeface="Times New Roman" pitchFamily="18" charset="0"/>
              </a:rPr>
              <a:t> za </a:t>
            </a:r>
            <a:r>
              <a:rPr lang="en-US" sz="2200" dirty="0" err="1">
                <a:latin typeface="Times New Roman" pitchFamily="18" charset="0"/>
                <a:cs typeface="Times New Roman" pitchFamily="18" charset="0"/>
              </a:rPr>
              <a:t>izradu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ponuda</a:t>
            </a:r>
            <a:r>
              <a:rPr lang="en-US" sz="2200" dirty="0">
                <a:latin typeface="Times New Roman" pitchFamily="18" charset="0"/>
                <a:cs typeface="Times New Roman" pitchFamily="18" charset="0"/>
              </a:rPr>
              <a:t> (</a:t>
            </a:r>
            <a:r>
              <a:rPr lang="bs-Latn-BA" sz="2200" dirty="0">
                <a:latin typeface="Times New Roman" pitchFamily="18" charset="0"/>
                <a:cs typeface="Times New Roman" pitchFamily="18" charset="0"/>
              </a:rPr>
              <a:t>početne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konačne</a:t>
            </a:r>
            <a:r>
              <a:rPr lang="en-US" sz="2200" dirty="0">
                <a:latin typeface="Times New Roman" pitchFamily="18" charset="0"/>
                <a:cs typeface="Times New Roman" pitchFamily="18" charset="0"/>
              </a:rPr>
              <a:t>)</a:t>
            </a:r>
          </a:p>
          <a:p>
            <a:pPr marL="342900" lvl="2" indent="-342900" algn="just">
              <a:buFont typeface="Wingdings" pitchFamily="2" charset="2"/>
              <a:buChar char="Ø"/>
            </a:pPr>
            <a:endParaRPr lang="en-US" dirty="0">
              <a:latin typeface="Times New Roman" pitchFamily="18" charset="0"/>
              <a:cs typeface="Times New Roman" pitchFamily="18" charset="0"/>
            </a:endParaRPr>
          </a:p>
          <a:p>
            <a:pPr marL="342900" lvl="2" indent="-342900" algn="just">
              <a:buFont typeface="Wingdings" pitchFamily="2" charset="2"/>
              <a:buChar char="Ø"/>
            </a:pPr>
            <a:endParaRPr lang="bs-Latn-BA" sz="2500" dirty="0">
              <a:solidFill>
                <a:srgbClr val="000000"/>
              </a:solidFill>
              <a:latin typeface="Times New Roman"/>
            </a:endParaRPr>
          </a:p>
          <a:p>
            <a:pPr algn="just">
              <a:buFont typeface="Wingdings" pitchFamily="2" charset="2"/>
              <a:buChar char="Ø"/>
            </a:pPr>
            <a:endParaRPr lang="bs-Latn-BA" sz="2400" dirty="0"/>
          </a:p>
          <a:p>
            <a:endParaRPr lang="bs-Latn-BA" dirty="0"/>
          </a:p>
        </p:txBody>
      </p:sp>
      <p:sp>
        <p:nvSpPr>
          <p:cNvPr id="5" name="Footer Placeholder 4">
            <a:extLst>
              <a:ext uri="{FF2B5EF4-FFF2-40B4-BE49-F238E27FC236}">
                <a16:creationId xmlns:a16="http://schemas.microsoft.com/office/drawing/2014/main" id="{71475B51-5B4C-6697-B27F-68C1E7190BD1}"/>
              </a:ext>
            </a:extLst>
          </p:cNvPr>
          <p:cNvSpPr>
            <a:spLocks noGrp="1"/>
          </p:cNvSpPr>
          <p:nvPr>
            <p:ph type="ftr" sz="quarter" idx="11"/>
          </p:nvPr>
        </p:nvSpPr>
        <p:spPr/>
        <p:txBody>
          <a:bodyPr/>
          <a:lstStyle/>
          <a:p>
            <a:r>
              <a:rPr lang="bs-Latn-BA" dirty="0"/>
              <a:t>Edukacija korisnika sistema javnih nabavki</a:t>
            </a:r>
            <a:endParaRPr lang="en-US" dirty="0"/>
          </a:p>
        </p:txBody>
      </p:sp>
      <p:sp>
        <p:nvSpPr>
          <p:cNvPr id="4" name="Date Placeholder 3">
            <a:extLst>
              <a:ext uri="{FF2B5EF4-FFF2-40B4-BE49-F238E27FC236}">
                <a16:creationId xmlns:a16="http://schemas.microsoft.com/office/drawing/2014/main" id="{E4D5F02F-3D64-C6C0-D1B6-6796E087F2A1}"/>
              </a:ext>
            </a:extLst>
          </p:cNvPr>
          <p:cNvSpPr>
            <a:spLocks noGrp="1"/>
          </p:cNvSpPr>
          <p:nvPr>
            <p:ph type="dt" sz="half" idx="10"/>
          </p:nvPr>
        </p:nvSpPr>
        <p:spPr/>
        <p:txBody>
          <a:bodyPr/>
          <a:lstStyle/>
          <a:p>
            <a:r>
              <a:rPr lang="bs-Latn-BA" dirty="0"/>
              <a:t>04.03.2026.</a:t>
            </a:r>
            <a:endParaRPr lang="en-US" dirty="0"/>
          </a:p>
        </p:txBody>
      </p:sp>
      <p:sp>
        <p:nvSpPr>
          <p:cNvPr id="6" name="Slide Number Placeholder 5">
            <a:extLst>
              <a:ext uri="{FF2B5EF4-FFF2-40B4-BE49-F238E27FC236}">
                <a16:creationId xmlns:a16="http://schemas.microsoft.com/office/drawing/2014/main" id="{FE54469A-8E9B-E7A3-2486-21A332D9B660}"/>
              </a:ext>
            </a:extLst>
          </p:cNvPr>
          <p:cNvSpPr>
            <a:spLocks noGrp="1"/>
          </p:cNvSpPr>
          <p:nvPr>
            <p:ph type="sldNum" sz="quarter" idx="12"/>
          </p:nvPr>
        </p:nvSpPr>
        <p:spPr/>
        <p:txBody>
          <a:bodyPr/>
          <a:lstStyle/>
          <a:p>
            <a:fld id="{5EE963A5-A76A-496F-BBA2-ABE69D2D945A}" type="slidenum">
              <a:rPr lang="en-US" smtClean="0"/>
              <a:pPr/>
              <a:t>3</a:t>
            </a:fld>
            <a:endParaRPr lang="en-US" dirty="0"/>
          </a:p>
        </p:txBody>
      </p:sp>
      <p:pic>
        <p:nvPicPr>
          <p:cNvPr id="7" name="Picture 6">
            <a:extLst>
              <a:ext uri="{FF2B5EF4-FFF2-40B4-BE49-F238E27FC236}">
                <a16:creationId xmlns:a16="http://schemas.microsoft.com/office/drawing/2014/main" id="{AFC92304-B39F-7604-DA83-55CE942953E4}"/>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240726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2B8D7-08FB-91B2-0091-AE7DBEA6AB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D5D1EC-B29E-6F76-97E9-B4144604363B}"/>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D7E10FF-8E6F-C174-B062-91CBB0F7F05F}"/>
              </a:ext>
            </a:extLst>
          </p:cNvPr>
          <p:cNvSpPr>
            <a:spLocks noGrp="1"/>
          </p:cNvSpPr>
          <p:nvPr>
            <p:ph idx="1"/>
          </p:nvPr>
        </p:nvSpPr>
        <p:spPr>
          <a:xfrm>
            <a:off x="695400" y="1196752"/>
            <a:ext cx="10873208" cy="4608512"/>
          </a:xfrm>
        </p:spPr>
        <p:txBody>
          <a:bodyPr>
            <a:normAutofit/>
          </a:bodyPr>
          <a:lstStyle/>
          <a:p>
            <a:pPr marL="0" lvl="0" indent="0" algn="just" defTabSz="914400" fontAlgn="base">
              <a:lnSpc>
                <a:spcPct val="100000"/>
              </a:lnSpc>
              <a:spcBef>
                <a:spcPct val="20000"/>
              </a:spcBef>
              <a:spcAft>
                <a:spcPct val="0"/>
              </a:spcAft>
              <a:buSzTx/>
              <a:buNone/>
              <a:defRPr/>
            </a:pPr>
            <a:r>
              <a:rPr lang="hr-BA" sz="2400" dirty="0">
                <a:latin typeface="Times New Roman" panose="02020603050405020304" pitchFamily="18" charset="0"/>
                <a:cs typeface="Times New Roman" panose="02020603050405020304" pitchFamily="18" charset="0"/>
              </a:rPr>
              <a:t>P</a:t>
            </a:r>
            <a:r>
              <a:rPr lang="en-US" sz="2400" dirty="0" err="1">
                <a:latin typeface="Times New Roman" panose="02020603050405020304" pitchFamily="18" charset="0"/>
                <a:cs typeface="Times New Roman" panose="02020603050405020304" pitchFamily="18" charset="0"/>
              </a:rPr>
              <a:t>onuda</a:t>
            </a:r>
            <a:r>
              <a:rPr lang="en-US" sz="2400" dirty="0">
                <a:latin typeface="Times New Roman" panose="02020603050405020304" pitchFamily="18" charset="0"/>
                <a:cs typeface="Times New Roman" panose="02020603050405020304" pitchFamily="18" charset="0"/>
              </a:rPr>
              <a:t> je </a:t>
            </a:r>
            <a:r>
              <a:rPr lang="en-US" sz="2400" dirty="0" err="1">
                <a:latin typeface="Times New Roman" panose="02020603050405020304" pitchFamily="18" charset="0"/>
                <a:cs typeface="Times New Roman" panose="02020603050405020304" pitchFamily="18" charset="0"/>
              </a:rPr>
              <a:t>dokument</a:t>
            </a:r>
            <a:r>
              <a:rPr lang="en-US" sz="2400" dirty="0">
                <a:latin typeface="Times New Roman" panose="02020603050405020304" pitchFamily="18" charset="0"/>
                <a:cs typeface="Times New Roman" panose="02020603050405020304" pitchFamily="18" charset="0"/>
              </a:rPr>
              <a:t> koji </a:t>
            </a:r>
            <a:r>
              <a:rPr lang="en-US" sz="2400" dirty="0" err="1">
                <a:latin typeface="Times New Roman" panose="02020603050405020304" pitchFamily="18" charset="0"/>
                <a:cs typeface="Times New Roman" panose="02020603050405020304" pitchFamily="18" charset="0"/>
              </a:rPr>
              <a:t>podnosi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ponuđač</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čemu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nudi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isporuku</a:t>
            </a:r>
            <a:r>
              <a:rPr lang="en-US" sz="2400" dirty="0">
                <a:latin typeface="Times New Roman" panose="02020603050405020304" pitchFamily="18" charset="0"/>
                <a:cs typeface="Times New Roman" panose="02020603050405020304" pitchFamily="18" charset="0"/>
              </a:rPr>
              <a:t> robe, </a:t>
            </a:r>
            <a:r>
              <a:rPr lang="en-US" sz="2400" dirty="0" err="1">
                <a:latin typeface="Times New Roman" panose="02020603050405020304" pitchFamily="18" charset="0"/>
                <a:cs typeface="Times New Roman" panose="02020603050405020304" pitchFamily="18" charset="0"/>
              </a:rPr>
              <a:t>pružanje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usluge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izvođenje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radova</a:t>
            </a:r>
            <a:r>
              <a:rPr lang="en-US" sz="2400" dirty="0">
                <a:latin typeface="Times New Roman" panose="02020603050405020304" pitchFamily="18" charset="0"/>
                <a:cs typeface="Times New Roman" panose="02020603050405020304" pitchFamily="18" charset="0"/>
              </a:rPr>
              <a:t>, pod </a:t>
            </a:r>
            <a:r>
              <a:rPr lang="en-US" sz="2400" dirty="0" err="1">
                <a:latin typeface="Times New Roman" panose="02020603050405020304" pitchFamily="18" charset="0"/>
                <a:cs typeface="Times New Roman" panose="02020603050405020304" pitchFamily="18" charset="0"/>
              </a:rPr>
              <a:t>uslovima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koje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određuje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ugovorni</a:t>
            </a:r>
            <a:r>
              <a:rPr lang="en-US" sz="2400" dirty="0">
                <a:latin typeface="Times New Roman" panose="02020603050405020304" pitchFamily="18" charset="0"/>
                <a:cs typeface="Times New Roman" panose="02020603050405020304" pitchFamily="18" charset="0"/>
              </a:rPr>
              <a:t> organ u </a:t>
            </a:r>
            <a:r>
              <a:rPr lang="en-US" sz="2400" dirty="0" err="1">
                <a:latin typeface="Times New Roman" panose="02020603050405020304" pitchFamily="18" charset="0"/>
                <a:cs typeface="Times New Roman" panose="02020603050405020304" pitchFamily="18" charset="0"/>
              </a:rPr>
              <a:t>tenderskoj</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dokumentaciji</a:t>
            </a:r>
            <a:r>
              <a:rPr lang="en-US" sz="2400" dirty="0">
                <a:latin typeface="Times New Roman" panose="02020603050405020304" pitchFamily="18" charset="0"/>
                <a:cs typeface="Times New Roman" panose="02020603050405020304" pitchFamily="18" charset="0"/>
              </a:rPr>
              <a:t>. </a:t>
            </a:r>
            <a:endParaRPr lang="bs-Latn-BA" sz="2400" dirty="0">
              <a:latin typeface="Times New Roman" panose="02020603050405020304" pitchFamily="18" charset="0"/>
              <a:cs typeface="Times New Roman" panose="02020603050405020304" pitchFamily="18" charset="0"/>
            </a:endParaRPr>
          </a:p>
          <a:p>
            <a:pPr marL="0" lvl="0" indent="0" algn="just" defTabSz="914400" fontAlgn="base">
              <a:lnSpc>
                <a:spcPct val="100000"/>
              </a:lnSpc>
              <a:spcBef>
                <a:spcPct val="20000"/>
              </a:spcBef>
              <a:spcAft>
                <a:spcPct val="0"/>
              </a:spcAft>
              <a:buSzTx/>
              <a:buNone/>
              <a:defRPr/>
            </a:pPr>
            <a:endParaRPr lang="bs-Latn-BA" sz="2400" dirty="0">
              <a:latin typeface="Times New Roman" panose="02020603050405020304" pitchFamily="18" charset="0"/>
              <a:cs typeface="Times New Roman" panose="02020603050405020304" pitchFamily="18" charset="0"/>
            </a:endParaRPr>
          </a:p>
          <a:p>
            <a:pPr marL="0" lvl="0" indent="0" algn="just" defTabSz="914400" fontAlgn="base">
              <a:lnSpc>
                <a:spcPct val="100000"/>
              </a:lnSpc>
              <a:spcBef>
                <a:spcPct val="20000"/>
              </a:spcBef>
              <a:spcAft>
                <a:spcPct val="0"/>
              </a:spcAft>
              <a:buSzTx/>
              <a:buNone/>
              <a:defRPr/>
            </a:pPr>
            <a:r>
              <a:rPr lang="bs-Latn-BA" sz="2400" dirty="0">
                <a:latin typeface="Times New Roman" panose="02020603050405020304" pitchFamily="18" charset="0"/>
                <a:cs typeface="Times New Roman" panose="02020603050405020304" pitchFamily="18" charset="0"/>
              </a:rPr>
              <a:t>Ponuda može biti:</a:t>
            </a:r>
          </a:p>
          <a:p>
            <a:pPr marL="0" lvl="0" indent="0" algn="just" defTabSz="914400" fontAlgn="base">
              <a:lnSpc>
                <a:spcPct val="100000"/>
              </a:lnSpc>
              <a:spcBef>
                <a:spcPct val="20000"/>
              </a:spcBef>
              <a:spcAft>
                <a:spcPct val="0"/>
              </a:spcAft>
              <a:buSzTx/>
              <a:buNone/>
              <a:defRPr/>
            </a:pPr>
            <a:endParaRPr lang="bs-Latn-BA" sz="800" dirty="0">
              <a:latin typeface="Times New Roman" panose="02020603050405020304" pitchFamily="18" charset="0"/>
              <a:cs typeface="Times New Roman" panose="02020603050405020304" pitchFamily="18" charset="0"/>
            </a:endParaRPr>
          </a:p>
          <a:p>
            <a:pPr marL="548640" lvl="1" indent="-342900" algn="just" defTabSz="914400" fontAlgn="base">
              <a:lnSpc>
                <a:spcPct val="100000"/>
              </a:lnSpc>
              <a:spcBef>
                <a:spcPct val="20000"/>
              </a:spcBef>
              <a:spcAft>
                <a:spcPct val="0"/>
              </a:spcAft>
              <a:buSzTx/>
              <a:buFont typeface="Wingdings" panose="05000000000000000000" pitchFamily="2" charset="2"/>
              <a:buChar char="Ø"/>
              <a:defRPr/>
            </a:pPr>
            <a:r>
              <a:rPr lang="bs-Latn-BA" sz="2250" dirty="0">
                <a:latin typeface="Times New Roman" panose="02020603050405020304" pitchFamily="18" charset="0"/>
                <a:cs typeface="Times New Roman" panose="02020603050405020304" pitchFamily="18" charset="0"/>
              </a:rPr>
              <a:t>Prihvatljiva</a:t>
            </a:r>
          </a:p>
          <a:p>
            <a:pPr marL="548640" lvl="1" indent="-342900" algn="just" defTabSz="914400" fontAlgn="base">
              <a:lnSpc>
                <a:spcPct val="100000"/>
              </a:lnSpc>
              <a:spcBef>
                <a:spcPct val="20000"/>
              </a:spcBef>
              <a:spcAft>
                <a:spcPct val="0"/>
              </a:spcAft>
              <a:buSzTx/>
              <a:buFont typeface="Wingdings" panose="05000000000000000000" pitchFamily="2" charset="2"/>
              <a:buChar char="Ø"/>
              <a:defRPr/>
            </a:pPr>
            <a:r>
              <a:rPr lang="bs-Latn-BA" sz="2250" dirty="0">
                <a:latin typeface="Times New Roman" panose="02020603050405020304" pitchFamily="18" charset="0"/>
                <a:cs typeface="Times New Roman" panose="02020603050405020304" pitchFamily="18" charset="0"/>
              </a:rPr>
              <a:t>Neprihvatljiva</a:t>
            </a:r>
          </a:p>
          <a:p>
            <a:pPr marL="548640" lvl="1" indent="-342900" algn="just" defTabSz="914400" fontAlgn="base">
              <a:lnSpc>
                <a:spcPct val="100000"/>
              </a:lnSpc>
              <a:spcBef>
                <a:spcPct val="20000"/>
              </a:spcBef>
              <a:spcAft>
                <a:spcPct val="0"/>
              </a:spcAft>
              <a:buSzTx/>
              <a:buFont typeface="Wingdings" panose="05000000000000000000" pitchFamily="2" charset="2"/>
              <a:buChar char="Ø"/>
              <a:defRPr/>
            </a:pPr>
            <a:r>
              <a:rPr lang="bs-Latn-BA" sz="2250" dirty="0">
                <a:latin typeface="Times New Roman" panose="02020603050405020304" pitchFamily="18" charset="0"/>
                <a:cs typeface="Times New Roman" panose="02020603050405020304" pitchFamily="18" charset="0"/>
              </a:rPr>
              <a:t>Nepravilna</a:t>
            </a: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2FF84353-5976-56E3-A208-6BCDF51A0F66}"/>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2BCCACC8-1765-D139-5AE0-8A643FD58881}"/>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55AAEF6C-D4A6-6A77-1B80-25AC19D506CA}"/>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30</a:t>
            </a:fld>
            <a:endParaRPr lang="en-US">
              <a:solidFill>
                <a:prstClr val="black">
                  <a:tint val="75000"/>
                </a:prstClr>
              </a:solidFill>
            </a:endParaRPr>
          </a:p>
        </p:txBody>
      </p:sp>
      <p:pic>
        <p:nvPicPr>
          <p:cNvPr id="7" name="Picture 6">
            <a:extLst>
              <a:ext uri="{FF2B5EF4-FFF2-40B4-BE49-F238E27FC236}">
                <a16:creationId xmlns:a16="http://schemas.microsoft.com/office/drawing/2014/main" id="{DCB4D8EA-EC12-4DFA-4302-36E6C27CA577}"/>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109339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BAF79-F7AA-69CF-2DB6-8167CA63AA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1CB71-D1D3-D2F2-C1DE-DED7A6362526}"/>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F91DC03-CE9A-98BF-45EE-3D4AEE3B3E89}"/>
              </a:ext>
            </a:extLst>
          </p:cNvPr>
          <p:cNvSpPr>
            <a:spLocks noGrp="1"/>
          </p:cNvSpPr>
          <p:nvPr>
            <p:ph idx="1"/>
          </p:nvPr>
        </p:nvSpPr>
        <p:spPr>
          <a:xfrm>
            <a:off x="695400" y="1052736"/>
            <a:ext cx="10873208" cy="4752528"/>
          </a:xfrm>
        </p:spPr>
        <p:txBody>
          <a:bodyPr>
            <a:normAutofit fontScale="92500"/>
          </a:bodyPr>
          <a:lstStyle/>
          <a:p>
            <a:pPr marL="342900" marR="0" lvl="2" indent="-342900" algn="just">
              <a:lnSpc>
                <a:spcPct val="115000"/>
              </a:lnSpc>
              <a:spcAft>
                <a:spcPts val="1000"/>
              </a:spcAft>
              <a:buFont typeface="Wingdings" panose="05000000000000000000" pitchFamily="2" charset="2"/>
              <a:buChar char="Ø"/>
              <a:tabLst>
                <a:tab pos="457200" algn="l"/>
              </a:tabLst>
            </a:pPr>
            <a:r>
              <a:rPr lang="sr-Latn-BA" sz="2400" u="sng" dirty="0">
                <a:solidFill>
                  <a:srgbClr val="00000A"/>
                </a:solidFill>
                <a:effectLst/>
                <a:latin typeface="Times New Roman" panose="02020603050405020304" pitchFamily="18" charset="0"/>
                <a:ea typeface="Times New Roman" panose="02020603050405020304" pitchFamily="18" charset="0"/>
              </a:rPr>
              <a:t>Prihvatljiva </a:t>
            </a:r>
            <a:r>
              <a:rPr lang="sr-Latn-BA" sz="2400" dirty="0">
                <a:solidFill>
                  <a:srgbClr val="00000A"/>
                </a:solidFill>
                <a:effectLst/>
                <a:latin typeface="Times New Roman" panose="02020603050405020304" pitchFamily="18" charset="0"/>
                <a:ea typeface="Times New Roman" panose="02020603050405020304" pitchFamily="18" charset="0"/>
              </a:rPr>
              <a:t>- koju je podnio ponuđač koji nije bio isključen u skladu sa članom 45. ovog zakona i koji ispunjava kriterije za izbor najpovoljnije ponude, te čija je ponuda u skladu sa tehničkim specifikacijama, bez da je nepravilna ili neprihvatljiva.</a:t>
            </a:r>
          </a:p>
          <a:p>
            <a:pPr marL="342900" lvl="2" indent="-342900" algn="just">
              <a:lnSpc>
                <a:spcPct val="115000"/>
              </a:lnSpc>
              <a:spcAft>
                <a:spcPts val="1000"/>
              </a:spcAft>
              <a:buFont typeface="Wingdings" panose="05000000000000000000" pitchFamily="2" charset="2"/>
              <a:buChar char="Ø"/>
              <a:tabLst>
                <a:tab pos="457200" algn="l"/>
              </a:tabLst>
            </a:pPr>
            <a:r>
              <a:rPr lang="sr-Latn-BA" sz="2400" u="sng" dirty="0">
                <a:solidFill>
                  <a:srgbClr val="00000A"/>
                </a:solidFill>
                <a:latin typeface="Times New Roman" panose="02020603050405020304" pitchFamily="18" charset="0"/>
              </a:rPr>
              <a:t>Neprihvatljiva</a:t>
            </a:r>
            <a:r>
              <a:rPr lang="sr-Latn-BA" sz="2400" dirty="0">
                <a:solidFill>
                  <a:srgbClr val="00000A"/>
                </a:solidFill>
                <a:latin typeface="Times New Roman" panose="02020603050405020304" pitchFamily="18" charset="0"/>
              </a:rPr>
              <a:t> - čija cijena prelazi planirana, odnosno osigurana novčana sredstva ugovornog organa za nabavku ili ponuda ponuđača koji ne ispunjava kriterije za kvalifikaciju privrednog subjekta.</a:t>
            </a:r>
          </a:p>
          <a:p>
            <a:pPr marL="342900" lvl="2" indent="-342900" algn="just">
              <a:lnSpc>
                <a:spcPct val="115000"/>
              </a:lnSpc>
              <a:spcAft>
                <a:spcPts val="1000"/>
              </a:spcAft>
              <a:buFont typeface="Wingdings" panose="05000000000000000000" pitchFamily="2" charset="2"/>
              <a:buChar char="Ø"/>
              <a:tabLst>
                <a:tab pos="457200" algn="l"/>
              </a:tabLst>
            </a:pPr>
            <a:r>
              <a:rPr lang="sr-Latn-BA" sz="2400" u="sng" dirty="0">
                <a:solidFill>
                  <a:srgbClr val="00000A"/>
                </a:solidFill>
                <a:latin typeface="Times New Roman" panose="02020603050405020304" pitchFamily="18" charset="0"/>
              </a:rPr>
              <a:t>Nepravilna</a:t>
            </a:r>
            <a:r>
              <a:rPr lang="sr-Latn-BA" sz="2400" dirty="0">
                <a:solidFill>
                  <a:srgbClr val="00000A"/>
                </a:solidFill>
                <a:latin typeface="Times New Roman" panose="02020603050405020304" pitchFamily="18" charset="0"/>
              </a:rPr>
              <a:t> - koja nije u skladu sa tenderskom dokumentacijom ili je primljena izvan roka za dostavu ponuda ili postoje dokazi o tajnom sporazumu ili korupciji ili nije rezultat tržišne konkurencije ili je ugovorni organ utvrdio da je cijena ponude izuzetno niska.</a:t>
            </a:r>
            <a:endParaRPr lang="en-US" sz="2400" dirty="0">
              <a:solidFill>
                <a:srgbClr val="00000A"/>
              </a:solidFill>
              <a:latin typeface="Times New Roman" panose="02020603050405020304" pitchFamily="18" charset="0"/>
            </a:endParaRPr>
          </a:p>
          <a:p>
            <a:pPr marL="0" lvl="2" indent="0" algn="just">
              <a:lnSpc>
                <a:spcPct val="115000"/>
              </a:lnSpc>
              <a:spcAft>
                <a:spcPts val="1000"/>
              </a:spcAft>
              <a:buNone/>
              <a:tabLst>
                <a:tab pos="457200" algn="l"/>
              </a:tabLst>
            </a:pPr>
            <a:endParaRPr lang="en-US" sz="2400" dirty="0">
              <a:solidFill>
                <a:srgbClr val="00000A"/>
              </a:solidFill>
              <a:latin typeface="Times New Roman" panose="02020603050405020304" pitchFamily="18" charset="0"/>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E63109E8-E889-40EB-13C5-F8EAD0ED9BEE}"/>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11B5FAFC-922F-F0A5-89D7-F33ABC622E2B}"/>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414CD04E-6957-2380-0338-CC353A351F5C}"/>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31</a:t>
            </a:fld>
            <a:endParaRPr lang="en-US">
              <a:solidFill>
                <a:prstClr val="black">
                  <a:tint val="75000"/>
                </a:prstClr>
              </a:solidFill>
            </a:endParaRPr>
          </a:p>
        </p:txBody>
      </p:sp>
      <p:pic>
        <p:nvPicPr>
          <p:cNvPr id="7" name="Picture 6">
            <a:extLst>
              <a:ext uri="{FF2B5EF4-FFF2-40B4-BE49-F238E27FC236}">
                <a16:creationId xmlns:a16="http://schemas.microsoft.com/office/drawing/2014/main" id="{AA307FED-ED86-5581-1686-D56EC8E96760}"/>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434812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0D83D-3FA6-C0BF-5C16-A8BBF8676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5127AF-8CAA-A7A2-0608-326098DD5A94}"/>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6187AFE-E08F-7AA7-41F1-BAC533D4ED25}"/>
              </a:ext>
            </a:extLst>
          </p:cNvPr>
          <p:cNvSpPr>
            <a:spLocks noGrp="1"/>
          </p:cNvSpPr>
          <p:nvPr>
            <p:ph idx="1"/>
          </p:nvPr>
        </p:nvSpPr>
        <p:spPr>
          <a:xfrm>
            <a:off x="695400" y="1052736"/>
            <a:ext cx="10873208" cy="4752528"/>
          </a:xfrm>
        </p:spPr>
        <p:txBody>
          <a:bodyPr>
            <a:normAutofit lnSpcReduction="10000"/>
          </a:bodyPr>
          <a:lstStyle/>
          <a:p>
            <a:pPr marL="342900" marR="0" lvl="1" indent="-342900" algn="just">
              <a:lnSpc>
                <a:spcPct val="115000"/>
              </a:lnSpc>
              <a:spcAft>
                <a:spcPts val="1000"/>
              </a:spcAft>
              <a:buFont typeface="Wingdings" panose="05000000000000000000" pitchFamily="2" charset="2"/>
              <a:buChar char="Ø"/>
              <a:tabLst>
                <a:tab pos="0" algn="l"/>
              </a:tabLst>
            </a:pPr>
            <a:r>
              <a:rPr lang="sr-Latn-BA" sz="2400" u="sng" dirty="0">
                <a:solidFill>
                  <a:srgbClr val="00000A"/>
                </a:solidFill>
                <a:effectLst/>
                <a:latin typeface="Times New Roman" panose="02020603050405020304" pitchFamily="18" charset="0"/>
                <a:ea typeface="Times New Roman" panose="02020603050405020304" pitchFamily="18" charset="0"/>
              </a:rPr>
              <a:t>Alternativna ponuda</a:t>
            </a:r>
            <a:r>
              <a:rPr lang="sr-Latn-BA" sz="2400" dirty="0">
                <a:solidFill>
                  <a:srgbClr val="00000A"/>
                </a:solidFill>
                <a:effectLst/>
                <a:latin typeface="Times New Roman" panose="02020603050405020304" pitchFamily="18" charset="0"/>
                <a:ea typeface="Times New Roman" panose="02020603050405020304" pitchFamily="18" charset="0"/>
              </a:rPr>
              <a:t> je ponuda u kojoj se nude drugačije karakteristike predmeta ugovora u odnosu na one koje su navedene u tenderskoj dokumentaciji, pri čemu ta ponuda mora zadovoljiti minimalne uslove koje je postavio ugovorni organ.</a:t>
            </a:r>
          </a:p>
          <a:p>
            <a:pPr marL="342900" lvl="1" indent="-342900" algn="just">
              <a:lnSpc>
                <a:spcPct val="115000"/>
              </a:lnSpc>
              <a:spcAft>
                <a:spcPts val="1000"/>
              </a:spcAft>
              <a:buFont typeface="Wingdings" panose="05000000000000000000" pitchFamily="2" charset="2"/>
              <a:buChar char="Ø"/>
              <a:tabLst>
                <a:tab pos="0" algn="l"/>
              </a:tabLst>
            </a:pPr>
            <a:r>
              <a:rPr lang="sr-Latn-BA" sz="2400" dirty="0">
                <a:solidFill>
                  <a:srgbClr val="00000A"/>
                </a:solidFill>
                <a:latin typeface="Times New Roman" panose="02020603050405020304" pitchFamily="18" charset="0"/>
              </a:rPr>
              <a:t>Alternativna ponuda je ponuda kojom ponuđač daje alternativni prijedlog za predmet javne nabavke. </a:t>
            </a:r>
          </a:p>
          <a:p>
            <a:pPr marL="342900" marR="0" lvl="1" indent="-342900" algn="just">
              <a:lnSpc>
                <a:spcPct val="115000"/>
              </a:lnSpc>
              <a:spcAft>
                <a:spcPts val="1000"/>
              </a:spcAft>
              <a:buFont typeface="Wingdings" panose="05000000000000000000" pitchFamily="2" charset="2"/>
              <a:buChar char="Ø"/>
              <a:tabLst>
                <a:tab pos="0" algn="l"/>
              </a:tabLst>
            </a:pPr>
            <a:r>
              <a:rPr lang="en-US" sz="2400" dirty="0" err="1">
                <a:solidFill>
                  <a:srgbClr val="00000A"/>
                </a:solidFill>
                <a:effectLst/>
                <a:latin typeface="Times New Roman" panose="02020603050405020304" pitchFamily="18" charset="0"/>
                <a:ea typeface="Times New Roman" panose="02020603050405020304" pitchFamily="18" charset="0"/>
              </a:rPr>
              <a:t>Alternativna</a:t>
            </a:r>
            <a:r>
              <a:rPr lang="en-US" sz="2400" dirty="0">
                <a:solidFill>
                  <a:srgbClr val="00000A"/>
                </a:solidFill>
                <a:effectLst/>
                <a:latin typeface="Times New Roman" panose="02020603050405020304" pitchFamily="18" charset="0"/>
                <a:ea typeface="Times New Roman" panose="02020603050405020304" pitchFamily="18" charset="0"/>
              </a:rPr>
              <a:t> </a:t>
            </a:r>
            <a:r>
              <a:rPr lang="en-US" sz="2400" dirty="0" err="1">
                <a:solidFill>
                  <a:srgbClr val="00000A"/>
                </a:solidFill>
                <a:effectLst/>
                <a:latin typeface="Times New Roman" panose="02020603050405020304" pitchFamily="18" charset="0"/>
                <a:ea typeface="Times New Roman" panose="02020603050405020304" pitchFamily="18" charset="0"/>
              </a:rPr>
              <a:t>ponuda</a:t>
            </a:r>
            <a:r>
              <a:rPr lang="en-US" sz="2400" dirty="0">
                <a:solidFill>
                  <a:srgbClr val="00000A"/>
                </a:solidFill>
                <a:effectLst/>
                <a:latin typeface="Times New Roman" panose="02020603050405020304" pitchFamily="18" charset="0"/>
                <a:ea typeface="Times New Roman" panose="02020603050405020304" pitchFamily="18" charset="0"/>
              </a:rPr>
              <a:t> </a:t>
            </a:r>
            <a:r>
              <a:rPr lang="en-US" sz="2400" dirty="0" err="1">
                <a:solidFill>
                  <a:srgbClr val="00000A"/>
                </a:solidFill>
                <a:effectLst/>
                <a:latin typeface="Times New Roman" panose="02020603050405020304" pitchFamily="18" charset="0"/>
                <a:ea typeface="Times New Roman" panose="02020603050405020304" pitchFamily="18" charset="0"/>
              </a:rPr>
              <a:t>dopuštena</a:t>
            </a:r>
            <a:r>
              <a:rPr lang="en-US" sz="2400" dirty="0">
                <a:solidFill>
                  <a:srgbClr val="00000A"/>
                </a:solidFill>
                <a:effectLst/>
                <a:latin typeface="Times New Roman" panose="02020603050405020304" pitchFamily="18" charset="0"/>
                <a:ea typeface="Times New Roman" panose="02020603050405020304" pitchFamily="18" charset="0"/>
              </a:rPr>
              <a:t> je </a:t>
            </a:r>
            <a:r>
              <a:rPr lang="en-US" sz="2400" dirty="0" err="1">
                <a:solidFill>
                  <a:srgbClr val="00000A"/>
                </a:solidFill>
                <a:effectLst/>
                <a:latin typeface="Times New Roman" panose="02020603050405020304" pitchFamily="18" charset="0"/>
                <a:ea typeface="Times New Roman" panose="02020603050405020304" pitchFamily="18" charset="0"/>
              </a:rPr>
              <a:t>samo</a:t>
            </a:r>
            <a:r>
              <a:rPr lang="en-US" sz="2400" dirty="0">
                <a:solidFill>
                  <a:srgbClr val="00000A"/>
                </a:solidFill>
                <a:effectLst/>
                <a:latin typeface="Times New Roman" panose="02020603050405020304" pitchFamily="18" charset="0"/>
                <a:ea typeface="Times New Roman" panose="02020603050405020304" pitchFamily="18" charset="0"/>
              </a:rPr>
              <a:t> </a:t>
            </a:r>
            <a:r>
              <a:rPr lang="en-US" sz="2400" dirty="0" err="1">
                <a:solidFill>
                  <a:srgbClr val="00000A"/>
                </a:solidFill>
                <a:effectLst/>
                <a:latin typeface="Times New Roman" panose="02020603050405020304" pitchFamily="18" charset="0"/>
                <a:ea typeface="Times New Roman" panose="02020603050405020304" pitchFamily="18" charset="0"/>
              </a:rPr>
              <a:t>onda</a:t>
            </a:r>
            <a:r>
              <a:rPr lang="en-US" sz="2400" dirty="0">
                <a:solidFill>
                  <a:srgbClr val="00000A"/>
                </a:solidFill>
                <a:effectLst/>
                <a:latin typeface="Times New Roman" panose="02020603050405020304" pitchFamily="18" charset="0"/>
                <a:ea typeface="Times New Roman" panose="02020603050405020304" pitchFamily="18" charset="0"/>
              </a:rPr>
              <a:t> </a:t>
            </a:r>
            <a:r>
              <a:rPr lang="en-US" sz="2400" dirty="0" err="1">
                <a:solidFill>
                  <a:srgbClr val="00000A"/>
                </a:solidFill>
                <a:effectLst/>
                <a:latin typeface="Times New Roman" panose="02020603050405020304" pitchFamily="18" charset="0"/>
                <a:ea typeface="Times New Roman" panose="02020603050405020304" pitchFamily="18" charset="0"/>
              </a:rPr>
              <a:t>kada</a:t>
            </a:r>
            <a:r>
              <a:rPr lang="en-US" sz="2400" dirty="0">
                <a:solidFill>
                  <a:srgbClr val="00000A"/>
                </a:solidFill>
                <a:effectLst/>
                <a:latin typeface="Times New Roman" panose="02020603050405020304" pitchFamily="18" charset="0"/>
                <a:ea typeface="Times New Roman" panose="02020603050405020304" pitchFamily="18" charset="0"/>
              </a:rPr>
              <a:t> je </a:t>
            </a:r>
            <a:r>
              <a:rPr lang="en-US" sz="2400" dirty="0" err="1">
                <a:solidFill>
                  <a:srgbClr val="00000A"/>
                </a:solidFill>
                <a:effectLst/>
                <a:latin typeface="Times New Roman" panose="02020603050405020304" pitchFamily="18" charset="0"/>
                <a:ea typeface="Times New Roman" panose="02020603050405020304" pitchFamily="18" charset="0"/>
              </a:rPr>
              <a:t>kriterij</a:t>
            </a:r>
            <a:r>
              <a:rPr lang="en-US" sz="2400" dirty="0">
                <a:solidFill>
                  <a:srgbClr val="00000A"/>
                </a:solidFill>
                <a:effectLst/>
                <a:latin typeface="Times New Roman" panose="02020603050405020304" pitchFamily="18" charset="0"/>
                <a:ea typeface="Times New Roman" panose="02020603050405020304" pitchFamily="18" charset="0"/>
              </a:rPr>
              <a:t> za </a:t>
            </a:r>
            <a:r>
              <a:rPr lang="en-US" sz="2400" dirty="0" err="1">
                <a:solidFill>
                  <a:srgbClr val="00000A"/>
                </a:solidFill>
                <a:effectLst/>
                <a:latin typeface="Times New Roman" panose="02020603050405020304" pitchFamily="18" charset="0"/>
                <a:ea typeface="Times New Roman" panose="02020603050405020304" pitchFamily="18" charset="0"/>
              </a:rPr>
              <a:t>dodjelu</a:t>
            </a:r>
            <a:r>
              <a:rPr lang="en-US" sz="2400" dirty="0">
                <a:solidFill>
                  <a:srgbClr val="00000A"/>
                </a:solidFill>
                <a:effectLst/>
                <a:latin typeface="Times New Roman" panose="02020603050405020304" pitchFamily="18" charset="0"/>
                <a:ea typeface="Times New Roman" panose="02020603050405020304" pitchFamily="18" charset="0"/>
              </a:rPr>
              <a:t> </a:t>
            </a:r>
            <a:r>
              <a:rPr lang="en-US" sz="2400" dirty="0" err="1">
                <a:solidFill>
                  <a:srgbClr val="00000A"/>
                </a:solidFill>
                <a:effectLst/>
                <a:latin typeface="Times New Roman" panose="02020603050405020304" pitchFamily="18" charset="0"/>
                <a:ea typeface="Times New Roman" panose="02020603050405020304" pitchFamily="18" charset="0"/>
              </a:rPr>
              <a:t>ugovora</a:t>
            </a:r>
            <a:r>
              <a:rPr lang="en-US" sz="2400" dirty="0">
                <a:solidFill>
                  <a:srgbClr val="00000A"/>
                </a:solidFill>
                <a:effectLst/>
                <a:latin typeface="Times New Roman" panose="02020603050405020304" pitchFamily="18" charset="0"/>
                <a:ea typeface="Times New Roman" panose="02020603050405020304" pitchFamily="18" charset="0"/>
              </a:rPr>
              <a:t> </a:t>
            </a:r>
            <a:r>
              <a:rPr lang="en-US" sz="2400" dirty="0" err="1">
                <a:solidFill>
                  <a:srgbClr val="00000A"/>
                </a:solidFill>
                <a:effectLst/>
                <a:latin typeface="Times New Roman" panose="02020603050405020304" pitchFamily="18" charset="0"/>
                <a:ea typeface="Times New Roman" panose="02020603050405020304" pitchFamily="18" charset="0"/>
              </a:rPr>
              <a:t>ekonomski</a:t>
            </a:r>
            <a:r>
              <a:rPr lang="en-US" sz="2400" dirty="0">
                <a:solidFill>
                  <a:srgbClr val="00000A"/>
                </a:solidFill>
                <a:effectLst/>
                <a:latin typeface="Times New Roman" panose="02020603050405020304" pitchFamily="18" charset="0"/>
                <a:ea typeface="Times New Roman" panose="02020603050405020304" pitchFamily="18" charset="0"/>
              </a:rPr>
              <a:t> </a:t>
            </a:r>
            <a:r>
              <a:rPr lang="en-US" sz="2400" dirty="0" err="1">
                <a:solidFill>
                  <a:srgbClr val="00000A"/>
                </a:solidFill>
                <a:effectLst/>
                <a:latin typeface="Times New Roman" panose="02020603050405020304" pitchFamily="18" charset="0"/>
                <a:ea typeface="Times New Roman" panose="02020603050405020304" pitchFamily="18" charset="0"/>
              </a:rPr>
              <a:t>najpovoljnija</a:t>
            </a:r>
            <a:r>
              <a:rPr lang="en-US" sz="2400" dirty="0">
                <a:solidFill>
                  <a:srgbClr val="00000A"/>
                </a:solidFill>
                <a:effectLst/>
                <a:latin typeface="Times New Roman" panose="02020603050405020304" pitchFamily="18" charset="0"/>
                <a:ea typeface="Times New Roman" panose="02020603050405020304" pitchFamily="18" charset="0"/>
              </a:rPr>
              <a:t> </a:t>
            </a:r>
            <a:r>
              <a:rPr lang="en-US" sz="2400" dirty="0" err="1">
                <a:solidFill>
                  <a:srgbClr val="00000A"/>
                </a:solidFill>
                <a:effectLst/>
                <a:latin typeface="Times New Roman" panose="02020603050405020304" pitchFamily="18" charset="0"/>
                <a:ea typeface="Times New Roman" panose="02020603050405020304" pitchFamily="18" charset="0"/>
              </a:rPr>
              <a:t>ponuda</a:t>
            </a:r>
            <a:r>
              <a:rPr lang="en-US" sz="2400" dirty="0">
                <a:solidFill>
                  <a:srgbClr val="00000A"/>
                </a:solidFill>
                <a:effectLst/>
                <a:latin typeface="Times New Roman" panose="02020603050405020304" pitchFamily="18" charset="0"/>
                <a:ea typeface="Times New Roman" panose="02020603050405020304" pitchFamily="18" charset="0"/>
              </a:rPr>
              <a:t>. </a:t>
            </a:r>
          </a:p>
          <a:p>
            <a:pPr marL="342900" lvl="2" indent="-342900" algn="just">
              <a:lnSpc>
                <a:spcPct val="115000"/>
              </a:lnSpc>
              <a:spcAft>
                <a:spcPts val="1000"/>
              </a:spcAft>
              <a:buFont typeface="Wingdings" panose="05000000000000000000" pitchFamily="2" charset="2"/>
              <a:buChar char="Ø"/>
              <a:tabLst>
                <a:tab pos="457200" algn="l"/>
              </a:tabLst>
            </a:pPr>
            <a:r>
              <a:rPr lang="en-US" sz="2400" dirty="0" err="1">
                <a:solidFill>
                  <a:srgbClr val="00000A"/>
                </a:solidFill>
                <a:latin typeface="Times New Roman" panose="02020603050405020304" pitchFamily="18" charset="0"/>
              </a:rPr>
              <a:t>Ugovorni</a:t>
            </a:r>
            <a:r>
              <a:rPr lang="en-US" sz="2400" dirty="0">
                <a:solidFill>
                  <a:srgbClr val="00000A"/>
                </a:solidFill>
                <a:latin typeface="Times New Roman" panose="02020603050405020304" pitchFamily="18" charset="0"/>
              </a:rPr>
              <a:t> organ koji </a:t>
            </a:r>
            <a:r>
              <a:rPr lang="en-US" sz="2400" dirty="0" err="1">
                <a:solidFill>
                  <a:srgbClr val="00000A"/>
                </a:solidFill>
                <a:latin typeface="Times New Roman" panose="02020603050405020304" pitchFamily="18" charset="0"/>
              </a:rPr>
              <a:t>daje</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mogućnost</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podnošenja</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alternativnih</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ponuda</a:t>
            </a:r>
            <a:r>
              <a:rPr lang="en-US" sz="2400" dirty="0">
                <a:solidFill>
                  <a:srgbClr val="00000A"/>
                </a:solidFill>
                <a:latin typeface="Times New Roman" panose="02020603050405020304" pitchFamily="18" charset="0"/>
              </a:rPr>
              <a:t> ne </a:t>
            </a:r>
            <a:r>
              <a:rPr lang="en-US" sz="2400" dirty="0" err="1">
                <a:solidFill>
                  <a:srgbClr val="00000A"/>
                </a:solidFill>
                <a:latin typeface="Times New Roman" panose="02020603050405020304" pitchFamily="18" charset="0"/>
              </a:rPr>
              <a:t>može</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odbiti</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alternativnu</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ponudu</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samo</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na</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osnovu</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činjenice</a:t>
            </a:r>
            <a:r>
              <a:rPr lang="en-US" sz="2400" dirty="0">
                <a:solidFill>
                  <a:srgbClr val="00000A"/>
                </a:solidFill>
                <a:latin typeface="Times New Roman" panose="02020603050405020304" pitchFamily="18" charset="0"/>
              </a:rPr>
              <a:t> da bi </a:t>
            </a:r>
            <a:r>
              <a:rPr lang="en-US" sz="2400" dirty="0" err="1">
                <a:solidFill>
                  <a:srgbClr val="00000A"/>
                </a:solidFill>
                <a:latin typeface="Times New Roman" panose="02020603050405020304" pitchFamily="18" charset="0"/>
              </a:rPr>
              <a:t>ona</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vodila</a:t>
            </a:r>
            <a:r>
              <a:rPr lang="en-US" sz="2400" dirty="0">
                <a:solidFill>
                  <a:srgbClr val="00000A"/>
                </a:solidFill>
                <a:latin typeface="Times New Roman" panose="02020603050405020304" pitchFamily="18" charset="0"/>
              </a:rPr>
              <a:t> ka </a:t>
            </a:r>
            <a:r>
              <a:rPr lang="en-US" sz="2400" dirty="0" err="1">
                <a:solidFill>
                  <a:srgbClr val="00000A"/>
                </a:solidFill>
                <a:latin typeface="Times New Roman" panose="02020603050405020304" pitchFamily="18" charset="0"/>
              </a:rPr>
              <a:t>promjeni</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vrste</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i</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karaktera</a:t>
            </a:r>
            <a:r>
              <a:rPr lang="en-US" sz="2400" dirty="0">
                <a:solidFill>
                  <a:srgbClr val="00000A"/>
                </a:solidFill>
                <a:latin typeface="Times New Roman" panose="02020603050405020304" pitchFamily="18" charset="0"/>
              </a:rPr>
              <a:t> </a:t>
            </a:r>
            <a:r>
              <a:rPr lang="en-US" sz="2400" dirty="0" err="1">
                <a:solidFill>
                  <a:srgbClr val="00000A"/>
                </a:solidFill>
                <a:latin typeface="Times New Roman" panose="02020603050405020304" pitchFamily="18" charset="0"/>
              </a:rPr>
              <a:t>ugovora</a:t>
            </a:r>
            <a:r>
              <a:rPr lang="en-US" sz="2400" dirty="0">
                <a:solidFill>
                  <a:srgbClr val="00000A"/>
                </a:solidFill>
                <a:latin typeface="Times New Roman" panose="02020603050405020304" pitchFamily="18" charset="0"/>
              </a:rPr>
              <a:t>.</a:t>
            </a: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1C27112C-8B6F-00B8-9DE6-02B0BC4DAB65}"/>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F1399DAA-EFA3-F230-4EA7-DCD74A0401F9}"/>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D20A1725-594F-5634-E893-CF0260E2F946}"/>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32</a:t>
            </a:fld>
            <a:endParaRPr lang="en-US">
              <a:solidFill>
                <a:prstClr val="black">
                  <a:tint val="75000"/>
                </a:prstClr>
              </a:solidFill>
            </a:endParaRPr>
          </a:p>
        </p:txBody>
      </p:sp>
      <p:pic>
        <p:nvPicPr>
          <p:cNvPr id="7" name="Picture 6">
            <a:extLst>
              <a:ext uri="{FF2B5EF4-FFF2-40B4-BE49-F238E27FC236}">
                <a16:creationId xmlns:a16="http://schemas.microsoft.com/office/drawing/2014/main" id="{103F4038-2CD2-EFFE-F4CC-443216BD050A}"/>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814433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69908-19A1-8DA6-236A-C8A6DDD334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89BCE6-9457-CAE5-972B-9D49631AB364}"/>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A7581C8-667D-8ECA-8A55-CD1341F4E253}"/>
              </a:ext>
            </a:extLst>
          </p:cNvPr>
          <p:cNvSpPr>
            <a:spLocks noGrp="1"/>
          </p:cNvSpPr>
          <p:nvPr>
            <p:ph idx="1"/>
          </p:nvPr>
        </p:nvSpPr>
        <p:spPr>
          <a:xfrm>
            <a:off x="695400" y="1268760"/>
            <a:ext cx="10873208" cy="4536504"/>
          </a:xfrm>
        </p:spPr>
        <p:txBody>
          <a:bodyPr>
            <a:normAutofit/>
          </a:bodyPr>
          <a:lstStyle/>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 postupku javne nabavke ponuđač se pridržava zahtjeva i uslova iz tenderske dokumentacije.</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Mogućnost izmjene, dopune, odustajanja – prije isteka </a:t>
            </a: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roka za dostavu ponuda. </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endParaRPr kumimoji="0" lang="bs-Latn-BA"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pl-PL"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Svaki ponuđač može podnijeti samo jednu ponudu.</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endParaRPr kumimoji="0" lang="pl-PL"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pl-PL"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Pojašnjenje TD</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endParaRPr kumimoji="0" lang="pl-PL"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pl-PL"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Žalba na TD</a:t>
            </a: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B83EC7BC-0FE0-824D-94C7-0C4F706CBBAA}"/>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C8A04746-CF75-730E-6E78-83BB2C186FA6}"/>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1852C41A-EBE3-3570-F56F-6806605BBCC6}"/>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33</a:t>
            </a:fld>
            <a:endParaRPr lang="en-US">
              <a:solidFill>
                <a:prstClr val="black">
                  <a:tint val="75000"/>
                </a:prstClr>
              </a:solidFill>
            </a:endParaRPr>
          </a:p>
        </p:txBody>
      </p:sp>
      <p:pic>
        <p:nvPicPr>
          <p:cNvPr id="7" name="Picture 6">
            <a:extLst>
              <a:ext uri="{FF2B5EF4-FFF2-40B4-BE49-F238E27FC236}">
                <a16:creationId xmlns:a16="http://schemas.microsoft.com/office/drawing/2014/main" id="{78ABACBA-3484-2E44-8762-9012B0ECADCC}"/>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145708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35316-8B84-6B3A-6009-980DDE2F38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B8BCEA-10F9-0F66-31AA-8C7B215F71A2}"/>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B0FBB81-EE06-D966-B779-B9E121BF8F45}"/>
              </a:ext>
            </a:extLst>
          </p:cNvPr>
          <p:cNvSpPr>
            <a:spLocks noGrp="1"/>
          </p:cNvSpPr>
          <p:nvPr>
            <p:ph idx="1"/>
          </p:nvPr>
        </p:nvSpPr>
        <p:spPr>
          <a:xfrm>
            <a:off x="695400" y="908720"/>
            <a:ext cx="10873208" cy="489654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Sadržaj ponude</a:t>
            </a: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bs-Latn-BA"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Ime i sjedište ponuđača, a za grupu ponuđača podatke o svakom članu grupe ponuđača, kao i jasno određenje člana grupe koji je ovlašteni predstavnik grupe ponuđača za učešće u postupku javne nabavke, za komunikaciju i za zaključivanje ugovora,</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Dokaz o garanciji (ako se traži),</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Cijenu sa svim elementima koji je čine, kao i potrebnim objašnjenjima, na način kako je definisano u tenderskoj dokumentaciji,</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a:t>
            </a: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8BD14DDB-6B0B-6B7D-7118-5646508CDFA2}"/>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5EA6205F-2CFA-F144-C2E4-8952A8BDBC7B}"/>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C601D83B-90CD-68AA-5A6B-3D79E7F6AC58}"/>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34</a:t>
            </a:fld>
            <a:endParaRPr lang="en-US">
              <a:solidFill>
                <a:prstClr val="black">
                  <a:tint val="75000"/>
                </a:prstClr>
              </a:solidFill>
            </a:endParaRPr>
          </a:p>
        </p:txBody>
      </p:sp>
      <p:pic>
        <p:nvPicPr>
          <p:cNvPr id="7" name="Picture 6">
            <a:extLst>
              <a:ext uri="{FF2B5EF4-FFF2-40B4-BE49-F238E27FC236}">
                <a16:creationId xmlns:a16="http://schemas.microsoft.com/office/drawing/2014/main" id="{2CF403E6-BE5D-FB59-726D-D4D88F679F21}"/>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704784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E41DB-366A-C8A6-D4D7-911124C0E6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1420BB-B779-DBC3-64E4-6136581CED7D}"/>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1C46A1-4170-8F94-C89A-3DE69ADE582B}"/>
              </a:ext>
            </a:extLst>
          </p:cNvPr>
          <p:cNvSpPr>
            <a:spLocks noGrp="1"/>
          </p:cNvSpPr>
          <p:nvPr>
            <p:ph idx="1"/>
          </p:nvPr>
        </p:nvSpPr>
        <p:spPr>
          <a:xfrm>
            <a:off x="695400" y="908720"/>
            <a:ext cx="10873208" cy="489654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Sadržaj ponude</a:t>
            </a: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bs-Latn-BA"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Dokaze o ličnoj, poslovnoj, finansijskoj, tehničkoj i profesionalnoj sposobnosti, prema zahtjevima iz tenderske dokumentacije (osim u fazi dostavljanja ponuda u ograničenom, pregovaračkom postupku sa ili bez objave obavještenja i takmičarskom dijalogu), </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Navode da je riječ o alternativnoj ponudi (ako je dopuštena),</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Datum ponude,</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Potpis podnosioca ponude ili ovlaštenog lica na osnovu punomoći koja u tom slučaju mora biti priložena u originalu ili ovjerenoj kopiji,</a:t>
            </a:r>
            <a:endParaRPr kumimoji="0" lang="bs-Latn-BA" sz="2400" b="0" i="0" u="none" strike="noStrike" kern="1200" cap="none" spc="0" normalizeH="0" baseline="0" noProof="0" dirty="0">
              <a:ln>
                <a:noFill/>
              </a:ln>
              <a:solidFill>
                <a:prstClr val="black"/>
              </a:solidFill>
              <a:effectLst/>
              <a:uLnTx/>
              <a:uFillTx/>
              <a:latin typeface="Calibri"/>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833032FC-4F51-0532-1D63-F68D0EA1999A}"/>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50DBAC2D-4030-FF09-6143-EB1C9C1F58B3}"/>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7FED10C3-8ECB-C6DE-2745-21DC4F48A0B2}"/>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35</a:t>
            </a:fld>
            <a:endParaRPr lang="en-US">
              <a:solidFill>
                <a:prstClr val="black">
                  <a:tint val="75000"/>
                </a:prstClr>
              </a:solidFill>
            </a:endParaRPr>
          </a:p>
        </p:txBody>
      </p:sp>
      <p:pic>
        <p:nvPicPr>
          <p:cNvPr id="7" name="Picture 6">
            <a:extLst>
              <a:ext uri="{FF2B5EF4-FFF2-40B4-BE49-F238E27FC236}">
                <a16:creationId xmlns:a16="http://schemas.microsoft.com/office/drawing/2014/main" id="{CCC6E58F-104E-EFEC-09FD-0E274F792086}"/>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923494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3FC8C-B99D-E07E-4113-CB22FDF6B4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42272E-79E5-29FB-67E6-1A309D88B459}"/>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B3D3BFE-E3C3-95FB-1576-124AD8F6E90D}"/>
              </a:ext>
            </a:extLst>
          </p:cNvPr>
          <p:cNvSpPr>
            <a:spLocks noGrp="1"/>
          </p:cNvSpPr>
          <p:nvPr>
            <p:ph idx="1"/>
          </p:nvPr>
        </p:nvSpPr>
        <p:spPr>
          <a:xfrm>
            <a:off x="695400" y="908720"/>
            <a:ext cx="10873208" cy="489654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Sadržaj ponude</a:t>
            </a: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bs-Latn-BA"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Ponuda mora biti ovjerena pečatom podnosioca ponude, ako po zakonu države u kojoj je sjedište podnosioca ponude podnosilac ponude ima pečat ili dokaz da po zakonu države u kojoj je sjedište podnosioca ponude podnosilac ponude nema pečat,</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pl-PL"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Popis dokumentacije priložene uz ponudu,</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pl-PL"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P</a:t>
            </a: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onuda mora biti čvrsto uvezana i sve strane ponude numerisane (izuzev dokaza o garanciji, te štampane literature, brošura, kataloga i sl.).</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100" b="0" i="0" u="none" strike="noStrike" kern="1200" cap="none" spc="0" normalizeH="0" baseline="0" noProof="0" dirty="0">
              <a:ln>
                <a:noFill/>
              </a:ln>
              <a:solidFill>
                <a:srgbClr val="000000"/>
              </a:solidFill>
              <a:effectLst/>
              <a:uLnTx/>
              <a:uFillTx/>
              <a:latin typeface="Times New Roman"/>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2CEA62EB-FE6E-90BB-B474-3E8CD55D2788}"/>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1046857A-DB28-48BF-7C0A-3935BFB4005C}"/>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66BF5043-2EEF-F0AD-51BD-6A9F22EA8C6C}"/>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36</a:t>
            </a:fld>
            <a:endParaRPr lang="en-US">
              <a:solidFill>
                <a:prstClr val="black">
                  <a:tint val="75000"/>
                </a:prstClr>
              </a:solidFill>
            </a:endParaRPr>
          </a:p>
        </p:txBody>
      </p:sp>
      <p:pic>
        <p:nvPicPr>
          <p:cNvPr id="7" name="Picture 6">
            <a:extLst>
              <a:ext uri="{FF2B5EF4-FFF2-40B4-BE49-F238E27FC236}">
                <a16:creationId xmlns:a16="http://schemas.microsoft.com/office/drawing/2014/main" id="{CE814438-1FE1-7BE9-D1D7-0A938F45B7AE}"/>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23136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88D7B-BBDF-F211-E5C7-0CE10E6119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5BAC6-C17C-49A3-21BF-1BD43B685286}"/>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B87BCDF-62E8-910E-78E0-A2411C0F6B21}"/>
              </a:ext>
            </a:extLst>
          </p:cNvPr>
          <p:cNvSpPr>
            <a:spLocks noGrp="1"/>
          </p:cNvSpPr>
          <p:nvPr>
            <p:ph idx="1"/>
          </p:nvPr>
        </p:nvSpPr>
        <p:spPr>
          <a:xfrm>
            <a:off x="695400" y="908720"/>
            <a:ext cx="10873208" cy="489654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lang="bs-Latn-BA" sz="2400" dirty="0">
                <a:solidFill>
                  <a:srgbClr val="000000"/>
                </a:solidFill>
                <a:latin typeface="Times New Roman" panose="02020603050405020304" pitchFamily="18" charset="0"/>
              </a:rPr>
              <a:t>Period važenja</a:t>
            </a:r>
            <a:endPar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bs-Latn-BA"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Period važenja ponude određuje ugovorni organ u tenderskoj dokumentaciji. Period važenja ne može biti kraći od roka navedenog u tenderskoj dokumentaciji, ali ugovorni organ ne može utvrdi rok kraći od 30 dana. Ako ponuđač u ponudi ne navede period njenog važenja, smatra se da ponuda važi za period naznačen u tenderskoj dokumentaciji.</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U periodu važenja ponude, ugovorni organ može zahtijevati od ponuđača, u pisanoj formi, da produži period važenja do određenog roka. Svaki ponuđač ima pravo odbiti takav zahtjev i u tom slučaju ne gubi pravo na povrat garancije za ozbiljnost ponude.</a:t>
            </a:r>
            <a:endParaRPr kumimoji="0" lang="bs-Latn-BA"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100" b="0" i="0" u="none" strike="noStrike" kern="1200" cap="none" spc="0" normalizeH="0" baseline="0" noProof="0" dirty="0">
              <a:ln>
                <a:noFill/>
              </a:ln>
              <a:solidFill>
                <a:srgbClr val="000000"/>
              </a:solidFill>
              <a:effectLst/>
              <a:uLnTx/>
              <a:uFillTx/>
              <a:latin typeface="Times New Roman"/>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D8C5F331-2FF2-E655-1888-891FE37CD2FA}"/>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E1BCC831-0D79-DC42-3C5D-8E0B22FE47B8}"/>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3B5B1D37-526A-0DE6-EB8E-2CBADF3E708C}"/>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37</a:t>
            </a:fld>
            <a:endParaRPr lang="en-US">
              <a:solidFill>
                <a:prstClr val="black">
                  <a:tint val="75000"/>
                </a:prstClr>
              </a:solidFill>
            </a:endParaRPr>
          </a:p>
        </p:txBody>
      </p:sp>
      <p:pic>
        <p:nvPicPr>
          <p:cNvPr id="7" name="Picture 6">
            <a:extLst>
              <a:ext uri="{FF2B5EF4-FFF2-40B4-BE49-F238E27FC236}">
                <a16:creationId xmlns:a16="http://schemas.microsoft.com/office/drawing/2014/main" id="{84A508AA-DDA3-1667-12F4-D53F60A5CACA}"/>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702472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4FE07-B1BD-BAE7-7AF9-B9223B07D7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29109C-268E-5BDF-E8A8-4BD33AF04E77}"/>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3136EF1-4898-D28D-28F9-4E0C28DF662C}"/>
              </a:ext>
            </a:extLst>
          </p:cNvPr>
          <p:cNvSpPr>
            <a:spLocks noGrp="1"/>
          </p:cNvSpPr>
          <p:nvPr>
            <p:ph idx="1"/>
          </p:nvPr>
        </p:nvSpPr>
        <p:spPr>
          <a:xfrm>
            <a:off x="695400" y="908720"/>
            <a:ext cx="10873208" cy="489654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lang="bs-Latn-BA" sz="2400" dirty="0">
                <a:solidFill>
                  <a:srgbClr val="000000"/>
                </a:solidFill>
                <a:latin typeface="Times New Roman" panose="02020603050405020304" pitchFamily="18" charset="0"/>
              </a:rPr>
              <a:t>Period važenja</a:t>
            </a:r>
            <a:endPar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bs-Latn-BA"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Ako ponuđač ne odgovori na pismeni zahtjev ugovornog organa u pogledu produženja perioda važenja ponude ili ne pristane produžiti rok važenja ponude ili ne osigura produženje garancije za ozbiljnost ponude, smatra se da je ponuđač odbio zahtjev ugovornog organa, te se njegova ponuda ne razmatra u daljnjem toku postupka.</a:t>
            </a: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Ponuđač koji pristane produžiti period važenja ponude, i o tome u pisanoj formi obavijesti ugovorni organ, produžava period važenja ponude i dužan je osigurati produženje garancije za ozbiljnost ponude. U periodu produženja važenja ponude ponuda se ne može mijenjati. </a:t>
            </a:r>
            <a:endPar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100" b="0" i="0" u="none" strike="noStrike" kern="1200" cap="none" spc="0" normalizeH="0" baseline="0" noProof="0" dirty="0">
              <a:ln>
                <a:noFill/>
              </a:ln>
              <a:solidFill>
                <a:srgbClr val="000000"/>
              </a:solidFill>
              <a:effectLst/>
              <a:uLnTx/>
              <a:uFillTx/>
              <a:latin typeface="Times New Roman"/>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1CE118E0-1A6B-A42F-9E29-7A182C31E398}"/>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9632BBD5-F743-D7DA-5B1E-E7149B9EB1D7}"/>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77113993-B82C-D2A5-A36F-05BA36D7D3CD}"/>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38</a:t>
            </a:fld>
            <a:endParaRPr lang="en-US">
              <a:solidFill>
                <a:prstClr val="black">
                  <a:tint val="75000"/>
                </a:prstClr>
              </a:solidFill>
            </a:endParaRPr>
          </a:p>
        </p:txBody>
      </p:sp>
      <p:pic>
        <p:nvPicPr>
          <p:cNvPr id="7" name="Picture 6">
            <a:extLst>
              <a:ext uri="{FF2B5EF4-FFF2-40B4-BE49-F238E27FC236}">
                <a16:creationId xmlns:a16="http://schemas.microsoft.com/office/drawing/2014/main" id="{388EC50C-F411-272A-1D3D-53BEAE3588CD}"/>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4071485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54224-39D9-E426-C32F-5812A8AC9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18E18C-2587-BD2D-9EDF-36AB2DD85513}"/>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4854A4B-1FDC-F894-3BAD-2A769F2F883A}"/>
              </a:ext>
            </a:extLst>
          </p:cNvPr>
          <p:cNvSpPr>
            <a:spLocks noGrp="1"/>
          </p:cNvSpPr>
          <p:nvPr>
            <p:ph idx="1"/>
          </p:nvPr>
        </p:nvSpPr>
        <p:spPr>
          <a:xfrm>
            <a:off x="695400" y="908720"/>
            <a:ext cx="10873208" cy="489654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None/>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Garancije</a:t>
            </a: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bs-Latn-BA"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pl-PL" sz="24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Garancija za ozbiljnost ponude </a:t>
            </a:r>
            <a:r>
              <a:rPr kumimoji="0" lang="pl-PL"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je garancija u slučaju da ponuđač odustane od svoje ponude u roku važenja ponude</a:t>
            </a:r>
          </a:p>
          <a:p>
            <a:pPr marL="742950" marR="0" lvl="1" indent="-285750" algn="just" defTabSz="914400"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pl-PL"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Samo za nabavke jednake ili veće od 100.000,00 KM </a:t>
            </a:r>
          </a:p>
          <a:p>
            <a:pPr marL="742950" marR="0" lvl="1" indent="-285750" algn="just" defTabSz="914400"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pl-PL"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Ne veća od 1,5% procijenjene vrijednosti ugovora</a:t>
            </a:r>
          </a:p>
          <a:p>
            <a:pPr marL="457200" marR="0" lvl="1" indent="0" algn="just" defTabSz="914400" rtl="0" eaLnBrk="1" fontAlgn="auto" latinLnBrk="0" hangingPunct="1">
              <a:lnSpc>
                <a:spcPct val="100000"/>
              </a:lnSpc>
              <a:spcBef>
                <a:spcPct val="20000"/>
              </a:spcBef>
              <a:spcAft>
                <a:spcPts val="0"/>
              </a:spcAft>
              <a:buClrTx/>
              <a:buSzTx/>
              <a:buNone/>
              <a:tabLst/>
              <a:defRPr/>
            </a:pPr>
            <a:endParaRPr kumimoji="0" lang="pl-PL" sz="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bs-Latn-BA" sz="24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Garancija za uredno izvršenje ugovora </a:t>
            </a: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je garancija u slučaju da ponuđač kojem je dodijeljen ugovor ne izvršava svoje obaveze iz ugovora ili ih neuredno izvršava</a:t>
            </a:r>
          </a:p>
          <a:p>
            <a:pPr marL="742950" marR="0" lvl="1" indent="-285750" algn="just" defTabSz="914400"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bs-Latn-BA"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Ne veća od 10%</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od vrijednosti ugovora </a:t>
            </a:r>
          </a:p>
          <a:p>
            <a:pPr marL="457200" marR="0" lvl="1" indent="0" algn="just" defTabSz="914400" rtl="0" eaLnBrk="1" fontAlgn="auto" latinLnBrk="0" hangingPunct="1">
              <a:lnSpc>
                <a:spcPct val="100000"/>
              </a:lnSpc>
              <a:spcBef>
                <a:spcPct val="20000"/>
              </a:spcBef>
              <a:spcAft>
                <a:spcPts val="0"/>
              </a:spcAft>
              <a:buClrTx/>
              <a:buSzTx/>
              <a:buNone/>
              <a:tabLst/>
              <a:defRPr/>
            </a:pPr>
            <a:endParaRPr kumimoji="0" lang="pl-PL" sz="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1" indent="0" algn="just" defTabSz="914400" rtl="0" eaLnBrk="1" fontAlgn="auto" latinLnBrk="0" hangingPunct="1">
              <a:lnSpc>
                <a:spcPct val="100000"/>
              </a:lnSpc>
              <a:spcBef>
                <a:spcPct val="20000"/>
              </a:spcBef>
              <a:spcAft>
                <a:spcPts val="0"/>
              </a:spcAft>
              <a:buClrTx/>
              <a:buSzTx/>
              <a:buNone/>
              <a:tabLst/>
              <a:defRPr/>
            </a:pPr>
            <a:r>
              <a:rPr kumimoji="0" lang="bs-Latn-BA"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Grupa ponuđača dostavlja garanciju koja odgovara traženom iznosu bez obzira da li je dostavlja jedan član, više ili svi članovi grupe ponuđača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100" b="0" i="0" u="none" strike="noStrike" kern="1200" cap="none" spc="0" normalizeH="0" baseline="0" noProof="0" dirty="0">
              <a:ln>
                <a:noFill/>
              </a:ln>
              <a:solidFill>
                <a:srgbClr val="000000"/>
              </a:solidFill>
              <a:effectLst/>
              <a:uLnTx/>
              <a:uFillTx/>
              <a:latin typeface="Times New Roman"/>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3DA9C74E-4799-C235-CAFC-2B801D7B8F80}"/>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2B0FC20C-906A-B3E9-4CDF-0E2AE23BCC63}"/>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592CD1BF-2C93-1AA6-F559-325B469D5A5F}"/>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39</a:t>
            </a:fld>
            <a:endParaRPr lang="en-US">
              <a:solidFill>
                <a:prstClr val="black">
                  <a:tint val="75000"/>
                </a:prstClr>
              </a:solidFill>
            </a:endParaRPr>
          </a:p>
        </p:txBody>
      </p:sp>
      <p:pic>
        <p:nvPicPr>
          <p:cNvPr id="7" name="Picture 6">
            <a:extLst>
              <a:ext uri="{FF2B5EF4-FFF2-40B4-BE49-F238E27FC236}">
                <a16:creationId xmlns:a16="http://schemas.microsoft.com/office/drawing/2014/main" id="{F02CF00C-528E-755C-4EF6-4B13B87DE1AF}"/>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015345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6C008-1F26-8463-EA14-ED1FB5874B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7F729D-4430-C915-A1F7-89F1EFDF2CF7}"/>
              </a:ext>
            </a:extLst>
          </p:cNvPr>
          <p:cNvSpPr>
            <a:spLocks noGrp="1"/>
          </p:cNvSpPr>
          <p:nvPr>
            <p:ph type="title"/>
          </p:nvPr>
        </p:nvSpPr>
        <p:spPr>
          <a:xfrm>
            <a:off x="1981200" y="116634"/>
            <a:ext cx="8229600" cy="571446"/>
          </a:xfrm>
        </p:spPr>
        <p:txBody>
          <a:bodyPr>
            <a:normAutofit/>
          </a:bodyPr>
          <a:lstStyle/>
          <a:p>
            <a:pPr algn="ctr"/>
            <a:r>
              <a:rPr lang="bs-Latn-BA" sz="3200" b="1" dirty="0">
                <a:latin typeface="Times New Roman" pitchFamily="18" charset="0"/>
                <a:cs typeface="Times New Roman" pitchFamily="18" charset="0"/>
              </a:rPr>
              <a:t>Tenderska dokumentacija</a:t>
            </a:r>
            <a:endParaRPr lang="bs-Latn-BA" sz="3200" dirty="0">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id="{1CD8F908-BCEB-1E28-0B3C-563AD9934812}"/>
              </a:ext>
            </a:extLst>
          </p:cNvPr>
          <p:cNvSpPr>
            <a:spLocks noGrp="1"/>
          </p:cNvSpPr>
          <p:nvPr>
            <p:ph idx="1"/>
          </p:nvPr>
        </p:nvSpPr>
        <p:spPr>
          <a:xfrm>
            <a:off x="695400" y="764704"/>
            <a:ext cx="10729192" cy="5400599"/>
          </a:xfrm>
        </p:spPr>
        <p:txBody>
          <a:bodyPr>
            <a:normAutofit lnSpcReduction="10000"/>
          </a:bodyPr>
          <a:lstStyle/>
          <a:p>
            <a:pPr marL="285750" marR="0" lvl="0" indent="-285750" algn="just">
              <a:lnSpc>
                <a:spcPct val="107000"/>
              </a:lnSpc>
              <a:buFont typeface="Wingdings" panose="05000000000000000000" pitchFamily="2" charset="2"/>
              <a:buChar char="Ø"/>
            </a:pP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Ugovorni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organ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objavljuje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tendersku</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dokumentaciju</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Portalu</a:t>
            </a:r>
            <a:r>
              <a:rPr lang="bs-Latn-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JN</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Novčana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naknada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za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tendersku</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dokumentaciju</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ne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može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zahtijevati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85750" marR="0" lvl="0" indent="-285750" algn="just">
              <a:lnSpc>
                <a:spcPct val="107000"/>
              </a:lnSpc>
              <a:buFont typeface="Wingdings" panose="05000000000000000000" pitchFamily="2" charset="2"/>
              <a:buChar char="Ø"/>
            </a:pP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Tenderska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dokumentacija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objavljuje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istovremeno</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obavještenjem</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nabavci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Za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višefazne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postupke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istovremeno</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obavještenjem</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nabavci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objavljuje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prvi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dio</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tenderske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dokumentacije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ostali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dijelovi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tenderske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dokumentacije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će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dostupni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Portalu</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bs-Latn-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JN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samo</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kvalifikovanim</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kandidatima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85750" marR="0" lvl="0" indent="-285750" algn="just">
              <a:lnSpc>
                <a:spcPct val="107000"/>
              </a:lnSpc>
              <a:buFont typeface="Wingdings" panose="05000000000000000000" pitchFamily="2" charset="2"/>
              <a:buChar char="Ø"/>
            </a:pPr>
            <a:r>
              <a:rPr lang="hr-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 slučajevima iz člana 21. tač. a), b) i c) Zakona ugovorni organ objavljuje na Portalu JN informacije o pregovaračkom postupku bez objave obavještenja o nabavci koji namjerava provoditi na način da će tendersku dokumentaciju učiniti dostupnom za sve zainteresirane kandidate.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Ostali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dijelovi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tenderske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dokumentacije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će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dostupni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Portalu</a:t>
            </a:r>
            <a:r>
              <a:rPr lang="bs-Latn-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JN</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samo</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kvalifikovanim</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kandidatima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85750" marR="0" lvl="0" indent="-285750" algn="just">
              <a:lnSpc>
                <a:spcPct val="107000"/>
              </a:lnSpc>
              <a:buFont typeface="Wingdings" panose="05000000000000000000" pitchFamily="2" charset="2"/>
              <a:buChar char="Ø"/>
            </a:pPr>
            <a:r>
              <a:rPr lang="hr-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 slučajevima iz člana 21. tačka d) Zakona ugovorni organ može objaviti na Portalu JN informacije o pregovaračkom postupku bez objave obavještenja o nabavci koji namjerava provoditi na način da će tendersku dokumentaciju učiniti dostupnom za sve zainteresirane kandidate.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Ostali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dijelovi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tenderske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dokumentacije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će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dostupni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Portalu</a:t>
            </a:r>
            <a:r>
              <a:rPr lang="bs-Latn-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JN</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samo</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kvalifikovanim</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kandidatima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85750" marR="0" lvl="0" indent="-285750" algn="just">
              <a:lnSpc>
                <a:spcPct val="107000"/>
              </a:lnSpc>
              <a:spcAft>
                <a:spcPts val="800"/>
              </a:spcAft>
              <a:buFont typeface="Wingdings" panose="05000000000000000000" pitchFamily="2" charset="2"/>
              <a:buChar char="Ø"/>
            </a:pP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Postavljanje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zahtjeva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za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pojašnjenje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odgovora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pojašnjenjem</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tenderske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dokumentacije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može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izvršiti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samo</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način</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kako</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je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definisano</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Portalu</a:t>
            </a:r>
            <a:r>
              <a:rPr lang="bs-Latn-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JN.</a:t>
            </a:r>
            <a:endPar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marR="0" lvl="0" indent="-285750" algn="just">
              <a:lnSpc>
                <a:spcPct val="107000"/>
              </a:lnSpc>
              <a:buFont typeface="Wingdings" panose="05000000000000000000" pitchFamily="2" charset="2"/>
              <a:buChar char="Ø"/>
            </a:pP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objavljeni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Portalu</a:t>
            </a:r>
            <a:r>
              <a:rPr lang="bs-Latn-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JN</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ne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mogu</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brisati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mijenjati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bs-Latn-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marR="0" lvl="0" indent="-285750" algn="just">
              <a:lnSpc>
                <a:spcPct val="107000"/>
              </a:lnSpc>
              <a:buFont typeface="Wingdings" panose="05000000000000000000" pitchFamily="2" charset="2"/>
              <a:buChar char="Ø"/>
            </a:pP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Izmjene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dopune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tenderske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dokumentacije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vrše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način</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ugovorni</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organ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objavljuje</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novi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dokument</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Portalu</a:t>
            </a:r>
            <a:r>
              <a:rPr lang="bs-Latn-BA"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JN</a:t>
            </a:r>
            <a:r>
              <a:rPr lang="en-US"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342900" lvl="2" indent="-342900" algn="just">
              <a:buFont typeface="Wingdings" pitchFamily="2" charset="2"/>
              <a:buChar char="Ø"/>
            </a:pPr>
            <a:endParaRPr lang="en-US" dirty="0">
              <a:latin typeface="Times New Roman" pitchFamily="18" charset="0"/>
              <a:cs typeface="Times New Roman" pitchFamily="18" charset="0"/>
            </a:endParaRPr>
          </a:p>
          <a:p>
            <a:pPr marL="342900" lvl="2" indent="-342900" algn="just">
              <a:buFont typeface="Wingdings" pitchFamily="2" charset="2"/>
              <a:buChar char="Ø"/>
            </a:pPr>
            <a:endParaRPr lang="bs-Latn-BA" sz="2500" dirty="0">
              <a:solidFill>
                <a:srgbClr val="000000"/>
              </a:solidFill>
              <a:latin typeface="Times New Roman"/>
            </a:endParaRPr>
          </a:p>
          <a:p>
            <a:pPr algn="just">
              <a:buFont typeface="Wingdings" pitchFamily="2" charset="2"/>
              <a:buChar char="Ø"/>
            </a:pPr>
            <a:endParaRPr lang="bs-Latn-BA" sz="2400" dirty="0"/>
          </a:p>
          <a:p>
            <a:endParaRPr lang="bs-Latn-BA" dirty="0"/>
          </a:p>
        </p:txBody>
      </p:sp>
      <p:sp>
        <p:nvSpPr>
          <p:cNvPr id="5" name="Footer Placeholder 4">
            <a:extLst>
              <a:ext uri="{FF2B5EF4-FFF2-40B4-BE49-F238E27FC236}">
                <a16:creationId xmlns:a16="http://schemas.microsoft.com/office/drawing/2014/main" id="{B4AB441B-45D2-AB8A-3746-CB1533370C6A}"/>
              </a:ext>
            </a:extLst>
          </p:cNvPr>
          <p:cNvSpPr>
            <a:spLocks noGrp="1"/>
          </p:cNvSpPr>
          <p:nvPr>
            <p:ph type="ftr" sz="quarter" idx="11"/>
          </p:nvPr>
        </p:nvSpPr>
        <p:spPr/>
        <p:txBody>
          <a:bodyPr/>
          <a:lstStyle/>
          <a:p>
            <a:r>
              <a:rPr lang="bs-Latn-BA" dirty="0"/>
              <a:t>Edukacija korisnika sistema javnih nabavki</a:t>
            </a:r>
            <a:endParaRPr lang="en-US" dirty="0"/>
          </a:p>
        </p:txBody>
      </p:sp>
      <p:sp>
        <p:nvSpPr>
          <p:cNvPr id="4" name="Date Placeholder 3">
            <a:extLst>
              <a:ext uri="{FF2B5EF4-FFF2-40B4-BE49-F238E27FC236}">
                <a16:creationId xmlns:a16="http://schemas.microsoft.com/office/drawing/2014/main" id="{662E082C-83E9-8F43-C4FE-C7B1D7F56B97}"/>
              </a:ext>
            </a:extLst>
          </p:cNvPr>
          <p:cNvSpPr>
            <a:spLocks noGrp="1"/>
          </p:cNvSpPr>
          <p:nvPr>
            <p:ph type="dt" sz="half" idx="10"/>
          </p:nvPr>
        </p:nvSpPr>
        <p:spPr/>
        <p:txBody>
          <a:bodyPr/>
          <a:lstStyle/>
          <a:p>
            <a:r>
              <a:rPr lang="bs-Latn-BA" dirty="0"/>
              <a:t>04.03.2026.</a:t>
            </a:r>
            <a:endParaRPr lang="en-US" dirty="0"/>
          </a:p>
        </p:txBody>
      </p:sp>
      <p:sp>
        <p:nvSpPr>
          <p:cNvPr id="6" name="Slide Number Placeholder 5">
            <a:extLst>
              <a:ext uri="{FF2B5EF4-FFF2-40B4-BE49-F238E27FC236}">
                <a16:creationId xmlns:a16="http://schemas.microsoft.com/office/drawing/2014/main" id="{8C341969-7CBC-D35A-CFA6-AFD2D211E329}"/>
              </a:ext>
            </a:extLst>
          </p:cNvPr>
          <p:cNvSpPr>
            <a:spLocks noGrp="1"/>
          </p:cNvSpPr>
          <p:nvPr>
            <p:ph type="sldNum" sz="quarter" idx="12"/>
          </p:nvPr>
        </p:nvSpPr>
        <p:spPr/>
        <p:txBody>
          <a:bodyPr/>
          <a:lstStyle/>
          <a:p>
            <a:fld id="{5EE963A5-A76A-496F-BBA2-ABE69D2D945A}" type="slidenum">
              <a:rPr lang="en-US" smtClean="0"/>
              <a:pPr/>
              <a:t>4</a:t>
            </a:fld>
            <a:endParaRPr lang="en-US" dirty="0"/>
          </a:p>
        </p:txBody>
      </p:sp>
      <p:pic>
        <p:nvPicPr>
          <p:cNvPr id="7" name="Picture 6">
            <a:extLst>
              <a:ext uri="{FF2B5EF4-FFF2-40B4-BE49-F238E27FC236}">
                <a16:creationId xmlns:a16="http://schemas.microsoft.com/office/drawing/2014/main" id="{19DDC36F-8D9F-E30E-D472-3A9286982F26}"/>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416687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F6043-39B9-60B5-3DFC-6261DFD434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5C3186-105D-9EA6-D24A-58151E2A39BE}"/>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82788F-ED9F-5FDD-24D1-C6F24331C0AE}"/>
              </a:ext>
            </a:extLst>
          </p:cNvPr>
          <p:cNvSpPr>
            <a:spLocks noGrp="1"/>
          </p:cNvSpPr>
          <p:nvPr>
            <p:ph idx="1"/>
          </p:nvPr>
        </p:nvSpPr>
        <p:spPr>
          <a:xfrm>
            <a:off x="695400" y="1124744"/>
            <a:ext cx="10873208" cy="4680520"/>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bs-Latn-BA" sz="3000" b="0" i="0" u="none" strike="noStrike" kern="1200" cap="none" spc="0" normalizeH="0" baseline="0" noProof="0" dirty="0">
                <a:ln>
                  <a:noFill/>
                </a:ln>
                <a:solidFill>
                  <a:srgbClr val="000000"/>
                </a:solidFill>
                <a:effectLst/>
                <a:uLnTx/>
                <a:uFillTx/>
                <a:latin typeface="Times New Roman"/>
                <a:ea typeface="+mn-ea"/>
                <a:cs typeface="+mn-cs"/>
              </a:rPr>
              <a:t>Važno</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800" b="0" i="0" u="none" strike="noStrike" kern="1200" cap="none" spc="0" normalizeH="0" baseline="0" noProof="0" dirty="0">
              <a:ln>
                <a:noFill/>
              </a:ln>
              <a:solidFill>
                <a:srgbClr val="000000"/>
              </a:solidFill>
              <a:effectLst/>
              <a:uLnTx/>
              <a:uFillTx/>
              <a:latin typeface="Times New Roman"/>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3000" b="0" i="0" u="none" strike="noStrike" kern="1200" cap="none" spc="0" normalizeH="0" baseline="0" noProof="0" dirty="0">
                <a:ln>
                  <a:noFill/>
                </a:ln>
                <a:solidFill>
                  <a:srgbClr val="000000"/>
                </a:solidFill>
                <a:effectLst/>
                <a:uLnTx/>
                <a:uFillTx/>
                <a:latin typeface="Times New Roman"/>
                <a:ea typeface="+mn-ea"/>
                <a:cs typeface="+mn-cs"/>
              </a:rPr>
              <a:t>Kandidat/ponuđač koji je samostalno podnio zahtjev za učešće, odnosno ponudu, ne može biti član grupe kandidata/ponuđača u istom postupku javne nabavke. Član grupe kandidata/ponuđača ne može biti član druge grupe kandidata/ponuđača u istom postupku javne nabavke. </a:t>
            </a:r>
            <a:endParaRPr kumimoji="0" lang="bs-Latn-BA" sz="3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100" b="0" i="0" u="none" strike="noStrike" kern="1200" cap="none" spc="0" normalizeH="0" baseline="0" noProof="0" dirty="0">
              <a:ln>
                <a:noFill/>
              </a:ln>
              <a:solidFill>
                <a:srgbClr val="000000"/>
              </a:solidFill>
              <a:effectLst/>
              <a:uLnTx/>
              <a:uFillTx/>
              <a:latin typeface="Times New Roman"/>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AD5E30D6-C78E-3DE0-FBED-4787BCBFF647}"/>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0900D038-C018-3424-7DC0-0DBE7E55A86E}"/>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89A14984-D911-F9E7-2CE2-7E51B16E771E}"/>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40</a:t>
            </a:fld>
            <a:endParaRPr lang="en-US">
              <a:solidFill>
                <a:prstClr val="black">
                  <a:tint val="75000"/>
                </a:prstClr>
              </a:solidFill>
            </a:endParaRPr>
          </a:p>
        </p:txBody>
      </p:sp>
      <p:pic>
        <p:nvPicPr>
          <p:cNvPr id="7" name="Picture 6">
            <a:extLst>
              <a:ext uri="{FF2B5EF4-FFF2-40B4-BE49-F238E27FC236}">
                <a16:creationId xmlns:a16="http://schemas.microsoft.com/office/drawing/2014/main" id="{9FEB6D65-C09B-ADD3-9E53-43576D5F1562}"/>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911204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CEF57-F6C3-71AC-928E-7D31B54054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7C5E30-37E6-0B2B-DB89-11B1E6DFC4D7}"/>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1561C82-7186-EEB6-3009-74CDFFA8220E}"/>
              </a:ext>
            </a:extLst>
          </p:cNvPr>
          <p:cNvSpPr>
            <a:spLocks noGrp="1"/>
          </p:cNvSpPr>
          <p:nvPr>
            <p:ph idx="1"/>
          </p:nvPr>
        </p:nvSpPr>
        <p:spPr>
          <a:xfrm>
            <a:off x="695400" y="908720"/>
            <a:ext cx="10873208" cy="4896544"/>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bs-Latn-BA" sz="3000" b="0" i="0" u="none" strike="noStrike" kern="1200" cap="none" spc="0" normalizeH="0" baseline="0" noProof="0" dirty="0">
                <a:ln>
                  <a:noFill/>
                </a:ln>
                <a:solidFill>
                  <a:srgbClr val="000000"/>
                </a:solidFill>
                <a:effectLst/>
                <a:uLnTx/>
                <a:uFillTx/>
                <a:latin typeface="Times New Roman"/>
                <a:ea typeface="+mn-ea"/>
                <a:cs typeface="+mn-cs"/>
              </a:rPr>
              <a:t>Propusti i greške ponuđača</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800" b="0" i="0" u="none" strike="noStrike" kern="1200" cap="none" spc="0" normalizeH="0" baseline="0" noProof="0" dirty="0">
              <a:ln>
                <a:noFill/>
              </a:ln>
              <a:solidFill>
                <a:srgbClr val="000000"/>
              </a:solidFill>
              <a:effectLst/>
              <a:uLnTx/>
              <a:uFillTx/>
              <a:latin typeface="Times New Roman"/>
              <a:ea typeface="+mn-ea"/>
              <a:cs typeface="+mn-cs"/>
            </a:endParaRPr>
          </a:p>
          <a:p>
            <a:pPr marL="662940" lvl="1" indent="-457200" algn="just" defTabSz="914400">
              <a:lnSpc>
                <a:spcPct val="100000"/>
              </a:lnSpc>
              <a:spcBef>
                <a:spcPct val="20000"/>
              </a:spcBef>
              <a:buSzTx/>
              <a:buFont typeface="Wingdings" panose="05000000000000000000" pitchFamily="2" charset="2"/>
              <a:buChar char="Ø"/>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Nepreuzimanje TD sa Portala JN</a:t>
            </a:r>
          </a:p>
          <a:p>
            <a:pPr marL="662940" lvl="1" indent="-457200" algn="just" defTabSz="914400">
              <a:lnSpc>
                <a:spcPct val="100000"/>
              </a:lnSpc>
              <a:spcBef>
                <a:spcPct val="20000"/>
              </a:spcBef>
              <a:buSzTx/>
              <a:buFont typeface="Wingdings" panose="05000000000000000000" pitchFamily="2" charset="2"/>
              <a:buChar char="Ø"/>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Zanemarivanje notifikacija u profilu ponuđača</a:t>
            </a:r>
          </a:p>
          <a:p>
            <a:pPr marL="662940" lvl="1" indent="-457200" algn="just" defTabSz="914400">
              <a:lnSpc>
                <a:spcPct val="100000"/>
              </a:lnSpc>
              <a:spcBef>
                <a:spcPct val="20000"/>
              </a:spcBef>
              <a:buSzTx/>
              <a:buFont typeface="Wingdings" panose="05000000000000000000" pitchFamily="2" charset="2"/>
              <a:buChar char="Ø"/>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Nedostatak u potvrdi o uredno izvršenim ugovorima</a:t>
            </a:r>
          </a:p>
          <a:p>
            <a:pPr marL="662940" lvl="1" indent="-457200" algn="just" defTabSz="914400">
              <a:lnSpc>
                <a:spcPct val="100000"/>
              </a:lnSpc>
              <a:spcBef>
                <a:spcPct val="20000"/>
              </a:spcBef>
              <a:buSzTx/>
              <a:buFont typeface="Wingdings" panose="05000000000000000000" pitchFamily="2" charset="2"/>
              <a:buChar char="Ø"/>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Površno analiziranje TD</a:t>
            </a:r>
          </a:p>
          <a:p>
            <a:pPr marL="662940" lvl="1" indent="-457200" algn="just" defTabSz="914400">
              <a:lnSpc>
                <a:spcPct val="100000"/>
              </a:lnSpc>
              <a:spcBef>
                <a:spcPct val="20000"/>
              </a:spcBef>
              <a:buSzTx/>
              <a:buFont typeface="Wingdings" panose="05000000000000000000" pitchFamily="2" charset="2"/>
              <a:buChar char="Ø"/>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Nekorištenje instituta pojašnjenja TD</a:t>
            </a:r>
          </a:p>
          <a:p>
            <a:pPr marL="662940" lvl="1" indent="-457200" algn="just" defTabSz="914400">
              <a:lnSpc>
                <a:spcPct val="100000"/>
              </a:lnSpc>
              <a:spcBef>
                <a:spcPct val="20000"/>
              </a:spcBef>
              <a:buSzTx/>
              <a:buFont typeface="Wingdings" panose="05000000000000000000" pitchFamily="2" charset="2"/>
              <a:buChar char="Ø"/>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Dostavljanje dvije ponude</a:t>
            </a:r>
          </a:p>
          <a:p>
            <a:pPr marL="662940" lvl="1" indent="-457200" algn="just" defTabSz="914400">
              <a:lnSpc>
                <a:spcPct val="100000"/>
              </a:lnSpc>
              <a:spcBef>
                <a:spcPct val="20000"/>
              </a:spcBef>
              <a:buSzTx/>
              <a:buFont typeface="Wingdings" panose="05000000000000000000" pitchFamily="2" charset="2"/>
              <a:buChar char="Ø"/>
              <a:defRPr/>
            </a:pPr>
            <a:r>
              <a:rPr kumimoji="0" lang="bs-Latn-BA"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Nedostatak u ponudi, bilo koje prirode</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3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100" b="0" i="0" u="none" strike="noStrike" kern="1200" cap="none" spc="0" normalizeH="0" baseline="0" noProof="0" dirty="0">
              <a:ln>
                <a:noFill/>
              </a:ln>
              <a:solidFill>
                <a:srgbClr val="000000"/>
              </a:solidFill>
              <a:effectLst/>
              <a:uLnTx/>
              <a:uFillTx/>
              <a:latin typeface="Times New Roman"/>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6EAC1E15-4B33-9D8C-8CF0-85CF7E1F65D8}"/>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B0DC4CF2-D84D-C3A7-BFA9-34B0269CE3DD}"/>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E8C73D0C-035C-1A5E-9356-B85B3703DE0C}"/>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41</a:t>
            </a:fld>
            <a:endParaRPr lang="en-US">
              <a:solidFill>
                <a:prstClr val="black">
                  <a:tint val="75000"/>
                </a:prstClr>
              </a:solidFill>
            </a:endParaRPr>
          </a:p>
        </p:txBody>
      </p:sp>
      <p:pic>
        <p:nvPicPr>
          <p:cNvPr id="7" name="Picture 6">
            <a:extLst>
              <a:ext uri="{FF2B5EF4-FFF2-40B4-BE49-F238E27FC236}">
                <a16:creationId xmlns:a16="http://schemas.microsoft.com/office/drawing/2014/main" id="{7865BB43-91C6-1F33-8FF4-72FB8B90C231}"/>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303716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F39E8-B1A6-3B74-68E4-F62687E375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74307-1EB9-75CB-3962-414D6AC7E498}"/>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C98F9DA-30A0-3DAF-C155-10764047859C}"/>
              </a:ext>
            </a:extLst>
          </p:cNvPr>
          <p:cNvSpPr>
            <a:spLocks noGrp="1"/>
          </p:cNvSpPr>
          <p:nvPr>
            <p:ph idx="1"/>
          </p:nvPr>
        </p:nvSpPr>
        <p:spPr>
          <a:xfrm>
            <a:off x="695400" y="1124744"/>
            <a:ext cx="10873208" cy="4680520"/>
          </a:xfrm>
        </p:spPr>
        <p:txBody>
          <a:bodyPr>
            <a:norm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bs-Latn-BA" sz="3000" b="0" i="0" u="none" strike="noStrike" kern="1200" cap="none" spc="0" normalizeH="0" baseline="0" noProof="0" dirty="0">
                <a:ln>
                  <a:noFill/>
                </a:ln>
                <a:solidFill>
                  <a:srgbClr val="000000"/>
                </a:solidFill>
                <a:effectLst/>
                <a:uLnTx/>
                <a:uFillTx/>
                <a:latin typeface="Times New Roman"/>
                <a:ea typeface="+mn-ea"/>
                <a:cs typeface="+mn-cs"/>
              </a:rPr>
              <a:t>Propusti i greške ponuđača</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800" b="0" i="0" u="none" strike="noStrike" kern="1200" cap="none" spc="0" normalizeH="0" baseline="0" noProof="0" dirty="0">
              <a:ln>
                <a:noFill/>
              </a:ln>
              <a:solidFill>
                <a:srgbClr val="000000"/>
              </a:solidFill>
              <a:effectLst/>
              <a:uLnTx/>
              <a:uFillTx/>
              <a:latin typeface="Times New Roman"/>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800" b="0" i="0" u="none" strike="noStrike" kern="1200" cap="none" spc="0" normalizeH="0" baseline="0" noProof="0" dirty="0">
              <a:ln>
                <a:noFill/>
              </a:ln>
              <a:solidFill>
                <a:srgbClr val="000000"/>
              </a:solidFill>
              <a:effectLst/>
              <a:uLnTx/>
              <a:uFillTx/>
              <a:latin typeface="Times New Roman"/>
              <a:ea typeface="+mn-ea"/>
              <a:cs typeface="+mn-cs"/>
            </a:endParaRPr>
          </a:p>
          <a:p>
            <a:pPr marL="662940" lvl="1" indent="-457200" algn="just" defTabSz="914400">
              <a:lnSpc>
                <a:spcPct val="100000"/>
              </a:lnSpc>
              <a:spcBef>
                <a:spcPct val="20000"/>
              </a:spcBef>
              <a:buSzTx/>
              <a:buFont typeface="Wingdings" panose="05000000000000000000" pitchFamily="2" charset="2"/>
              <a:buChar char="Ø"/>
              <a:defRPr/>
            </a:pPr>
            <a:r>
              <a:rPr lang="bs-Latn-BA" sz="2400" dirty="0">
                <a:solidFill>
                  <a:prstClr val="black"/>
                </a:solidFill>
                <a:latin typeface="Times New Roman" panose="02020603050405020304" pitchFamily="18" charset="0"/>
                <a:cs typeface="Times New Roman" panose="02020603050405020304" pitchFamily="18" charset="0"/>
              </a:rPr>
              <a:t>Zakašnjela ponuda</a:t>
            </a:r>
          </a:p>
          <a:p>
            <a:pPr marL="662940" lvl="1" indent="-457200" algn="just" defTabSz="914400">
              <a:lnSpc>
                <a:spcPct val="100000"/>
              </a:lnSpc>
              <a:spcBef>
                <a:spcPct val="20000"/>
              </a:spcBef>
              <a:buSzTx/>
              <a:buFont typeface="Wingdings" panose="05000000000000000000" pitchFamily="2" charset="2"/>
              <a:buChar char="Ø"/>
              <a:defRPr/>
            </a:pPr>
            <a:r>
              <a:rPr lang="bs-Latn-BA" sz="2400" dirty="0">
                <a:solidFill>
                  <a:prstClr val="black"/>
                </a:solidFill>
                <a:latin typeface="Times New Roman" panose="02020603050405020304" pitchFamily="18" charset="0"/>
                <a:cs typeface="Times New Roman" panose="02020603050405020304" pitchFamily="18" charset="0"/>
              </a:rPr>
              <a:t>Kašnjenje u dostavljanju dokumentacije nakon odluke o izboru</a:t>
            </a:r>
          </a:p>
          <a:p>
            <a:pPr marL="662940" lvl="1" indent="-457200" algn="just" defTabSz="914400">
              <a:lnSpc>
                <a:spcPct val="100000"/>
              </a:lnSpc>
              <a:spcBef>
                <a:spcPct val="20000"/>
              </a:spcBef>
              <a:buSzTx/>
              <a:buFont typeface="Wingdings" panose="05000000000000000000" pitchFamily="2" charset="2"/>
              <a:buChar char="Ø"/>
              <a:defRPr/>
            </a:pPr>
            <a:r>
              <a:rPr lang="bs-Latn-BA" sz="2400" dirty="0">
                <a:solidFill>
                  <a:prstClr val="black"/>
                </a:solidFill>
                <a:latin typeface="Times New Roman" panose="02020603050405020304" pitchFamily="18" charset="0"/>
                <a:cs typeface="Times New Roman" panose="02020603050405020304" pitchFamily="18" charset="0"/>
              </a:rPr>
              <a:t>Dostavljanje ponude e-mailom ili faksom kada se postupak direktnog sporazuma provodi putem sistema „e-Nabavke“</a:t>
            </a:r>
          </a:p>
          <a:p>
            <a:pPr marL="662940" lvl="1" indent="-457200" algn="just" defTabSz="914400">
              <a:lnSpc>
                <a:spcPct val="100000"/>
              </a:lnSpc>
              <a:spcBef>
                <a:spcPct val="20000"/>
              </a:spcBef>
              <a:buSzTx/>
              <a:buFont typeface="Wingdings" panose="05000000000000000000" pitchFamily="2" charset="2"/>
              <a:buChar char="Ø"/>
              <a:defRPr/>
            </a:pPr>
            <a:r>
              <a:rPr lang="bs-Latn-BA" sz="2400" dirty="0">
                <a:solidFill>
                  <a:prstClr val="black"/>
                </a:solidFill>
                <a:latin typeface="Times New Roman" panose="02020603050405020304" pitchFamily="18" charset="0"/>
                <a:cs typeface="Times New Roman" panose="02020603050405020304" pitchFamily="18" charset="0"/>
              </a:rPr>
              <a:t>Nedostaci vezani uz žalbu</a:t>
            </a:r>
          </a:p>
          <a:p>
            <a:pPr marL="662940" lvl="1" indent="-457200" algn="just" defTabSz="914400">
              <a:lnSpc>
                <a:spcPct val="100000"/>
              </a:lnSpc>
              <a:spcBef>
                <a:spcPct val="20000"/>
              </a:spcBef>
              <a:buSzTx/>
              <a:buFont typeface="Wingdings" panose="05000000000000000000" pitchFamily="2" charset="2"/>
              <a:buChar char="Ø"/>
              <a:defRPr/>
            </a:pPr>
            <a:r>
              <a:rPr lang="bs-Latn-BA" sz="2400" dirty="0">
                <a:solidFill>
                  <a:prstClr val="black"/>
                </a:solidFill>
                <a:latin typeface="Times New Roman" panose="02020603050405020304" pitchFamily="18" charset="0"/>
                <a:cs typeface="Times New Roman" panose="02020603050405020304" pitchFamily="18" charset="0"/>
              </a:rPr>
              <a:t>Generalno – propuštanje rokova</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3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100" b="0" i="0" u="none" strike="noStrike" kern="1200" cap="none" spc="0" normalizeH="0" baseline="0" noProof="0" dirty="0">
              <a:ln>
                <a:noFill/>
              </a:ln>
              <a:solidFill>
                <a:srgbClr val="000000"/>
              </a:solidFill>
              <a:effectLst/>
              <a:uLnTx/>
              <a:uFillTx/>
              <a:latin typeface="Times New Roman"/>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83E30C39-5EC0-CB20-9F2F-FBA20EEA5D0D}"/>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D7EFDDD1-21E4-5250-81DD-5740AB9CB909}"/>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ED7A1A98-50F5-D680-A400-9B173AD9DE8C}"/>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42</a:t>
            </a:fld>
            <a:endParaRPr lang="en-US">
              <a:solidFill>
                <a:prstClr val="black">
                  <a:tint val="75000"/>
                </a:prstClr>
              </a:solidFill>
            </a:endParaRPr>
          </a:p>
        </p:txBody>
      </p:sp>
      <p:pic>
        <p:nvPicPr>
          <p:cNvPr id="7" name="Picture 6">
            <a:extLst>
              <a:ext uri="{FF2B5EF4-FFF2-40B4-BE49-F238E27FC236}">
                <a16:creationId xmlns:a16="http://schemas.microsoft.com/office/drawing/2014/main" id="{AE9C24D3-4604-0292-A1E2-8AE9FA5A2EF3}"/>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681744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37A4B-6E80-CDDC-E310-EC06C6BFAD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EF9112-BB83-29DD-CC13-553839C97DDE}"/>
              </a:ext>
            </a:extLst>
          </p:cNvPr>
          <p:cNvSpPr>
            <a:spLocks noGrp="1"/>
          </p:cNvSpPr>
          <p:nvPr>
            <p:ph type="title"/>
          </p:nvPr>
        </p:nvSpPr>
        <p:spPr>
          <a:xfrm>
            <a:off x="1981200" y="188640"/>
            <a:ext cx="8229600" cy="504056"/>
          </a:xfrm>
        </p:spPr>
        <p:txBody>
          <a:bodyPr>
            <a:normAutofit fontScale="90000"/>
          </a:bodyPr>
          <a:lstStyle/>
          <a:p>
            <a:pPr algn="ctr"/>
            <a:r>
              <a:rPr lang="bs-Latn-BA" sz="3200" b="1" dirty="0">
                <a:latin typeface="Times New Roman" panose="02020603050405020304" pitchFamily="18" charset="0"/>
                <a:cs typeface="Times New Roman" panose="02020603050405020304" pitchFamily="18" charset="0"/>
              </a:rPr>
              <a:t>Ponuda</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1A6CC6C-9261-3A05-B2B5-53D29C836D6D}"/>
              </a:ext>
            </a:extLst>
          </p:cNvPr>
          <p:cNvSpPr>
            <a:spLocks noGrp="1"/>
          </p:cNvSpPr>
          <p:nvPr>
            <p:ph idx="1"/>
          </p:nvPr>
        </p:nvSpPr>
        <p:spPr>
          <a:xfrm>
            <a:off x="695400" y="1124744"/>
            <a:ext cx="10873208" cy="4680520"/>
          </a:xfrm>
        </p:spPr>
        <p:txBody>
          <a:bodyPr>
            <a:normAutofit fontScale="85000" lnSpcReduction="20000"/>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bs-Latn-BA" sz="3000" b="0" i="0" u="none" strike="noStrike" kern="1200" cap="none" spc="0" normalizeH="0" baseline="0" noProof="0" dirty="0">
                <a:ln>
                  <a:noFill/>
                </a:ln>
                <a:solidFill>
                  <a:srgbClr val="000000"/>
                </a:solidFill>
                <a:effectLst/>
                <a:uLnTx/>
                <a:uFillTx/>
                <a:latin typeface="Times New Roman"/>
                <a:ea typeface="+mn-ea"/>
                <a:cs typeface="+mn-cs"/>
              </a:rPr>
              <a:t>Zaključno</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800" b="0" i="0" u="none" strike="noStrike" kern="1200" cap="none" spc="0" normalizeH="0" baseline="0" noProof="0" dirty="0">
              <a:ln>
                <a:noFill/>
              </a:ln>
              <a:solidFill>
                <a:srgbClr val="000000"/>
              </a:solidFill>
              <a:effectLst/>
              <a:uLnTx/>
              <a:uFillTx/>
              <a:latin typeface="Times New Roman"/>
              <a:ea typeface="+mn-ea"/>
              <a:cs typeface="+mn-cs"/>
            </a:endParaRPr>
          </a:p>
          <a:p>
            <a:pPr marL="377190" lvl="1" algn="just" defTabSz="914400">
              <a:lnSpc>
                <a:spcPct val="100000"/>
              </a:lnSpc>
              <a:spcBef>
                <a:spcPct val="20000"/>
              </a:spcBef>
              <a:buSzTx/>
              <a:buFont typeface="Wingdings" panose="05000000000000000000" pitchFamily="2" charset="2"/>
              <a:buChar char="Ø"/>
              <a:defRPr/>
            </a:pPr>
            <a:endParaRPr kumimoji="0" lang="bs-Latn-BA" sz="65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Detaljna analiza tenderska dokumentacije</a:t>
            </a: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Institut pojašnjenja ukoliko je nešto nejasno ili dvosmisleno u tenderskoj dokumentaciji</a:t>
            </a:r>
          </a:p>
          <a:p>
            <a:pPr marL="548640" lvl="1" indent="-342900" defTabSz="914400">
              <a:lnSpc>
                <a:spcPct val="100000"/>
              </a:lnSpc>
              <a:spcBef>
                <a:spcPct val="20000"/>
              </a:spcBef>
              <a:buSzTx/>
              <a:buFont typeface="Wingdings" panose="05000000000000000000" pitchFamily="2" charset="2"/>
              <a:buChar char="Ø"/>
              <a:defRPr/>
            </a:pPr>
            <a:r>
              <a:rPr lang="bs-Latn-BA" sz="2250" dirty="0">
                <a:solidFill>
                  <a:prstClr val="black"/>
                </a:solidFill>
                <a:latin typeface="Times New Roman" panose="02020603050405020304" pitchFamily="18" charset="0"/>
                <a:cs typeface="Times New Roman" panose="02020603050405020304" pitchFamily="18" charset="0"/>
              </a:rPr>
              <a:t>Institut žalbe</a:t>
            </a:r>
            <a:endPar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548640" lvl="1" indent="-342900" defTabSz="914400">
              <a:lnSpc>
                <a:spcPct val="100000"/>
              </a:lnSpc>
              <a:spcBef>
                <a:spcPct val="20000"/>
              </a:spcBef>
              <a:buSzTx/>
              <a:buFont typeface="Wingdings" panose="05000000000000000000" pitchFamily="2" charset="2"/>
              <a:buChar char="Ø"/>
              <a:defRPr/>
            </a:pPr>
            <a:r>
              <a:rPr lang="bs-Latn-BA" sz="2250" dirty="0">
                <a:solidFill>
                  <a:prstClr val="black"/>
                </a:solidFill>
                <a:latin typeface="Times New Roman" panose="02020603050405020304" pitchFamily="18" charset="0"/>
                <a:cs typeface="Times New Roman" panose="02020603050405020304" pitchFamily="18" charset="0"/>
              </a:rPr>
              <a:t>B</a:t>
            </a: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lagovremeno predati</a:t>
            </a: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Čvrsto uvezati</a:t>
            </a:r>
          </a:p>
          <a:p>
            <a:pPr marL="548640" lvl="1" indent="-342900" defTabSz="914400">
              <a:lnSpc>
                <a:spcPct val="100000"/>
              </a:lnSpc>
              <a:spcBef>
                <a:spcPct val="20000"/>
              </a:spcBef>
              <a:buSzTx/>
              <a:buFont typeface="Wingdings" panose="05000000000000000000" pitchFamily="2" charset="2"/>
              <a:buChar char="Ø"/>
              <a:defRPr/>
            </a:pPr>
            <a:r>
              <a:rPr lang="bs-Latn-BA" sz="2250" dirty="0">
                <a:solidFill>
                  <a:prstClr val="black"/>
                </a:solidFill>
                <a:latin typeface="Times New Roman" panose="02020603050405020304" pitchFamily="18" charset="0"/>
                <a:cs typeface="Times New Roman" panose="02020603050405020304" pitchFamily="18" charset="0"/>
              </a:rPr>
              <a:t>Pripremiti n</a:t>
            </a: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 jednom od službenih jezika u BiH</a:t>
            </a: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Pravilno numerisati</a:t>
            </a: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Dokazi u pogledu kvalifikacije</a:t>
            </a: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Drugi potrebni dokumenti u skladu sa tenderskom dokumentacijom (garancija, period važenja,...)</a:t>
            </a: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Ispunjavanje uslova propisanih tehničkom specifikacijom</a:t>
            </a: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Računski ispravna</a:t>
            </a:r>
          </a:p>
          <a:p>
            <a:pPr marL="548640" lvl="1" indent="-342900" defTabSz="914400">
              <a:lnSpc>
                <a:spcPct val="100000"/>
              </a:lnSpc>
              <a:spcBef>
                <a:spcPct val="20000"/>
              </a:spcBef>
              <a:buSzTx/>
              <a:buFont typeface="Wingdings" panose="05000000000000000000" pitchFamily="2" charset="2"/>
              <a:buChar char="Ø"/>
              <a:defRPr/>
            </a:pPr>
            <a:r>
              <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 skladu sa kriterijima za dodjelu ugovora</a:t>
            </a:r>
          </a:p>
          <a:p>
            <a:pPr marL="548640" lvl="1" indent="-342900" defTabSz="914400">
              <a:lnSpc>
                <a:spcPct val="100000"/>
              </a:lnSpc>
              <a:spcBef>
                <a:spcPct val="20000"/>
              </a:spcBef>
              <a:buSzTx/>
              <a:buFont typeface="Wingdings" panose="05000000000000000000" pitchFamily="2" charset="2"/>
              <a:buChar char="Ø"/>
              <a:defRPr/>
            </a:pPr>
            <a:r>
              <a:rPr lang="bs-Latn-BA" sz="2250" dirty="0">
                <a:solidFill>
                  <a:prstClr val="black"/>
                </a:solidFill>
                <a:latin typeface="Times New Roman" panose="02020603050405020304" pitchFamily="18" charset="0"/>
                <a:cs typeface="Times New Roman" panose="02020603050405020304" pitchFamily="18" charset="0"/>
              </a:rPr>
              <a:t>Ostali uslovi iz TD</a:t>
            </a:r>
            <a:endParaRPr kumimoji="0" lang="bs-Latn-BA" sz="225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3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100" b="0" i="0" u="none" strike="noStrike" kern="1200" cap="none" spc="0" normalizeH="0" baseline="0" noProof="0" dirty="0">
              <a:ln>
                <a:noFill/>
              </a:ln>
              <a:solidFill>
                <a:srgbClr val="000000"/>
              </a:solidFill>
              <a:effectLst/>
              <a:uLnTx/>
              <a:uFillTx/>
              <a:latin typeface="Times New Roman"/>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F552A892-3327-6616-C583-742245C9298D}"/>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024098BD-4BF6-E44F-28FE-F8BBF192BA90}"/>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B524EADC-92DE-87AE-F419-14C33ECDA6B4}"/>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43</a:t>
            </a:fld>
            <a:endParaRPr lang="en-US">
              <a:solidFill>
                <a:prstClr val="black">
                  <a:tint val="75000"/>
                </a:prstClr>
              </a:solidFill>
            </a:endParaRPr>
          </a:p>
        </p:txBody>
      </p:sp>
      <p:pic>
        <p:nvPicPr>
          <p:cNvPr id="7" name="Picture 6">
            <a:extLst>
              <a:ext uri="{FF2B5EF4-FFF2-40B4-BE49-F238E27FC236}">
                <a16:creationId xmlns:a16="http://schemas.microsoft.com/office/drawing/2014/main" id="{B3934C8E-2806-AF2D-A033-0058D5EDDC0A}"/>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40635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28B36-5805-4818-461F-C59461C2AE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2E9E9-1047-8748-F37E-1FB12130821B}"/>
              </a:ext>
            </a:extLst>
          </p:cNvPr>
          <p:cNvSpPr>
            <a:spLocks noGrp="1"/>
          </p:cNvSpPr>
          <p:nvPr>
            <p:ph type="title"/>
          </p:nvPr>
        </p:nvSpPr>
        <p:spPr>
          <a:xfrm>
            <a:off x="1981200" y="188640"/>
            <a:ext cx="8229600" cy="504056"/>
          </a:xfrm>
        </p:spPr>
        <p:txBody>
          <a:bodyPr>
            <a:normAutofit fontScale="90000"/>
          </a:bodyPr>
          <a:lstStyle/>
          <a:p>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4DD1309-051B-5267-7B41-34E70072842C}"/>
              </a:ext>
            </a:extLst>
          </p:cNvPr>
          <p:cNvSpPr>
            <a:spLocks noGrp="1"/>
          </p:cNvSpPr>
          <p:nvPr>
            <p:ph idx="1"/>
          </p:nvPr>
        </p:nvSpPr>
        <p:spPr>
          <a:xfrm>
            <a:off x="695400" y="1124744"/>
            <a:ext cx="10873208" cy="4680520"/>
          </a:xfrm>
        </p:spPr>
        <p:txBody>
          <a:bodyPr>
            <a:normAutofit/>
          </a:bodyPr>
          <a:lstStyle/>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sl-SI" sz="1800" b="0" i="0" u="none" strike="noStrike" kern="1200" cap="none" spc="0" normalizeH="0" baseline="0" noProof="0" dirty="0">
                <a:ln>
                  <a:noFill/>
                </a:ln>
                <a:solidFill>
                  <a:srgbClr val="3691AA">
                    <a:lumMod val="50000"/>
                  </a:srgbClr>
                </a:solidFill>
                <a:effectLst/>
                <a:uLnTx/>
                <a:uFillTx/>
                <a:latin typeface="Georgia"/>
                <a:ea typeface="+mj-ea"/>
                <a:cs typeface="+mj-cs"/>
              </a:rPr>
              <a:t>		</a:t>
            </a:r>
          </a:p>
          <a:p>
            <a:pPr marL="0" indent="0" defTabSz="914400">
              <a:lnSpc>
                <a:spcPct val="100000"/>
              </a:lnSpc>
              <a:spcBef>
                <a:spcPct val="20000"/>
              </a:spcBef>
              <a:buSzTx/>
              <a:buNone/>
              <a:defRPr/>
            </a:pPr>
            <a:r>
              <a:rPr lang="bs-Latn-BA" sz="3200" dirty="0">
                <a:solidFill>
                  <a:srgbClr val="3691AA">
                    <a:lumMod val="50000"/>
                  </a:srgbClr>
                </a:solidFill>
                <a:latin typeface="Times New Roman" panose="02020603050405020304" pitchFamily="18" charset="0"/>
                <a:ea typeface="+mj-ea"/>
                <a:cs typeface="Times New Roman" panose="02020603050405020304" pitchFamily="18" charset="0"/>
              </a:rPr>
              <a:t>		</a:t>
            </a:r>
            <a:r>
              <a:rPr lang="bs-Latn-BA" sz="4000" dirty="0">
                <a:solidFill>
                  <a:srgbClr val="3691AA">
                    <a:lumMod val="50000"/>
                  </a:srgbClr>
                </a:solidFill>
                <a:latin typeface="Times New Roman" panose="02020603050405020304" pitchFamily="18" charset="0"/>
                <a:ea typeface="+mj-ea"/>
                <a:cs typeface="Times New Roman" panose="02020603050405020304" pitchFamily="18" charset="0"/>
              </a:rPr>
              <a:t>Hvala na pažnji!</a:t>
            </a: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bs-Latn-BA" sz="4000" b="1" i="1"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sl-SI" sz="1800" b="0" i="0" u="none" strike="noStrike" kern="1200" cap="none" spc="0" normalizeH="0" baseline="0" noProof="0" dirty="0">
                <a:ln>
                  <a:noFill/>
                </a:ln>
                <a:solidFill>
                  <a:srgbClr val="3691AA">
                    <a:lumMod val="50000"/>
                  </a:srgbClr>
                </a:solidFill>
                <a:effectLst/>
                <a:uLnTx/>
                <a:uFillTx/>
                <a:latin typeface="Georgia"/>
                <a:ea typeface="+mj-ea"/>
                <a:cs typeface="+mj-cs"/>
              </a:rPr>
              <a:t>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sl-SI" sz="1800" dirty="0">
              <a:solidFill>
                <a:srgbClr val="3691AA">
                  <a:lumMod val="50000"/>
                </a:srgbClr>
              </a:solidFill>
              <a:latin typeface="Georgia"/>
              <a:ea typeface="+mj-ea"/>
              <a:cs typeface="+mj-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sl-SI" sz="1800" b="0" i="0" u="none" strike="noStrike" kern="1200" cap="none" spc="0" normalizeH="0" baseline="0" noProof="0" dirty="0">
              <a:ln>
                <a:noFill/>
              </a:ln>
              <a:solidFill>
                <a:srgbClr val="3691AA">
                  <a:lumMod val="50000"/>
                </a:srgbClr>
              </a:solidFill>
              <a:effectLst/>
              <a:uLnTx/>
              <a:uFillTx/>
              <a:latin typeface="Georgia"/>
              <a:ea typeface="+mj-ea"/>
              <a:cs typeface="+mj-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sl-SI" sz="1800" dirty="0">
              <a:solidFill>
                <a:srgbClr val="3691AA">
                  <a:lumMod val="50000"/>
                </a:srgbClr>
              </a:solidFill>
              <a:latin typeface="Georgia"/>
              <a:ea typeface="+mj-ea"/>
              <a:cs typeface="+mj-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sl-SI" sz="1800" b="0" i="0" u="none" strike="noStrike" kern="1200" cap="none" spc="0" normalizeH="0" baseline="0" noProof="0" dirty="0">
                <a:ln>
                  <a:noFill/>
                </a:ln>
                <a:solidFill>
                  <a:srgbClr val="3691AA">
                    <a:lumMod val="50000"/>
                  </a:srgbClr>
                </a:solidFill>
                <a:effectLst/>
                <a:uLnTx/>
                <a:uFillTx/>
                <a:latin typeface="Georgia"/>
                <a:ea typeface="+mj-ea"/>
                <a:cs typeface="+mj-cs"/>
              </a:rPr>
              <a:t>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sl-SI" sz="1800" dirty="0">
                <a:solidFill>
                  <a:srgbClr val="3691AA">
                    <a:lumMod val="50000"/>
                  </a:srgbClr>
                </a:solidFill>
                <a:latin typeface="Georgia"/>
                <a:ea typeface="+mj-ea"/>
                <a:cs typeface="+mj-cs"/>
              </a:rPr>
              <a:t>			                                    </a:t>
            </a:r>
            <a:r>
              <a:rPr kumimoji="0" lang="sl-SI" sz="2400" b="0" i="0" u="none" strike="noStrike" kern="1200" cap="none" spc="0" normalizeH="0" baseline="0" noProof="0" dirty="0">
                <a:ln>
                  <a:noFill/>
                </a:ln>
                <a:solidFill>
                  <a:srgbClr val="3691AA">
                    <a:lumMod val="50000"/>
                  </a:srgbClr>
                </a:solidFill>
                <a:effectLst/>
                <a:uLnTx/>
                <a:uFillTx/>
                <a:latin typeface="Times New Roman" panose="02020603050405020304" pitchFamily="18" charset="0"/>
                <a:ea typeface="+mj-ea"/>
                <a:cs typeface="Times New Roman" panose="02020603050405020304" pitchFamily="18" charset="0"/>
              </a:rPr>
              <a:t>Agencija za javne nabavke Bosne i Hercegovine</a:t>
            </a:r>
            <a:endParaRPr lang="sl-SI" sz="2400" dirty="0">
              <a:solidFill>
                <a:srgbClr val="3691AA">
                  <a:lumMod val="50000"/>
                </a:srgbClr>
              </a:solidFill>
              <a:latin typeface="Times New Roman" panose="02020603050405020304" pitchFamily="18" charset="0"/>
              <a:ea typeface="+mj-ea"/>
              <a:cs typeface="Times New Roman" panose="02020603050405020304" pitchFamily="18"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sl-SI" sz="1800" b="0" i="0" u="none" strike="noStrike" kern="1200" cap="none" spc="0" normalizeH="0" baseline="0" noProof="0" dirty="0">
                <a:ln>
                  <a:noFill/>
                </a:ln>
                <a:solidFill>
                  <a:srgbClr val="3691AA">
                    <a:lumMod val="50000"/>
                  </a:srgbClr>
                </a:solidFill>
                <a:effectLst/>
                <a:uLnTx/>
                <a:uFillTx/>
                <a:latin typeface="Times New Roman" panose="02020603050405020304" pitchFamily="18" charset="0"/>
                <a:ea typeface="+mj-ea"/>
                <a:cs typeface="Times New Roman" panose="02020603050405020304" pitchFamily="18" charset="0"/>
              </a:rPr>
              <a:t>					</a:t>
            </a:r>
            <a:r>
              <a:rPr lang="sl-SI" sz="1800" dirty="0">
                <a:solidFill>
                  <a:srgbClr val="3691AA">
                    <a:lumMod val="50000"/>
                  </a:srgbClr>
                </a:solidFill>
                <a:latin typeface="Times New Roman" panose="02020603050405020304" pitchFamily="18" charset="0"/>
                <a:ea typeface="+mj-ea"/>
                <a:cs typeface="Times New Roman" panose="02020603050405020304" pitchFamily="18" charset="0"/>
              </a:rPr>
              <a:t>	                </a:t>
            </a:r>
            <a:r>
              <a:rPr kumimoji="0" lang="sl-SI" sz="1800" b="0" i="0" u="none" strike="noStrike" kern="1200" cap="none" spc="0" normalizeH="0" baseline="0" noProof="0" dirty="0">
                <a:ln>
                  <a:noFill/>
                </a:ln>
                <a:solidFill>
                  <a:srgbClr val="3691AA">
                    <a:lumMod val="50000"/>
                  </a:srgbClr>
                </a:solidFill>
                <a:effectLst/>
                <a:uLnTx/>
                <a:uFillTx/>
                <a:latin typeface="Times New Roman" panose="02020603050405020304" pitchFamily="18" charset="0"/>
                <a:ea typeface="+mj-ea"/>
                <a:cs typeface="Times New Roman" panose="02020603050405020304" pitchFamily="18" charset="0"/>
              </a:rPr>
              <a:t>Admir Ćebić, dipl. ecc.					                                      Pomoćnik direktora </a:t>
            </a:r>
            <a:endParaRPr kumimoji="0" lang="bs-Latn-BA" sz="3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s-Latn-BA" sz="1100" b="0" i="0" u="none" strike="noStrike" kern="1200" cap="none" spc="0" normalizeH="0" baseline="0" noProof="0" dirty="0">
              <a:ln>
                <a:noFill/>
              </a:ln>
              <a:solidFill>
                <a:srgbClr val="000000"/>
              </a:solidFill>
              <a:effectLst/>
              <a:uLnTx/>
              <a:uFillTx/>
              <a:latin typeface="Times New Roman"/>
              <a:ea typeface="+mn-ea"/>
              <a:cs typeface="+mn-cs"/>
            </a:endParaRPr>
          </a:p>
          <a:p>
            <a:pPr marL="0" marR="0" lvl="2" indent="0" algn="just">
              <a:lnSpc>
                <a:spcPct val="115000"/>
              </a:lnSpc>
              <a:spcAft>
                <a:spcPts val="1000"/>
              </a:spcAft>
              <a:buNone/>
              <a:tabLst>
                <a:tab pos="457200" algn="l"/>
              </a:tabLst>
            </a:pPr>
            <a:endParaRPr lang="en-US" sz="2400" dirty="0">
              <a:solidFill>
                <a:srgbClr val="00000A"/>
              </a:solidFill>
              <a:effectLst/>
              <a:latin typeface="Times New Roman" panose="02020603050405020304" pitchFamily="18" charset="0"/>
              <a:ea typeface="Times New Roman" panose="02020603050405020304" pitchFamily="18" charset="0"/>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920031C7-0C27-238F-1059-80DA86CE70D5}"/>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DB682F14-C975-4C3E-BE52-C09E1AF0BFCF}"/>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3A57BF01-0ECA-5F98-B18E-CC00CBC7A0C0}"/>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44</a:t>
            </a:fld>
            <a:endParaRPr lang="en-US">
              <a:solidFill>
                <a:prstClr val="black">
                  <a:tint val="75000"/>
                </a:prstClr>
              </a:solidFill>
            </a:endParaRPr>
          </a:p>
        </p:txBody>
      </p:sp>
      <p:pic>
        <p:nvPicPr>
          <p:cNvPr id="8" name="Picture 7">
            <a:extLst>
              <a:ext uri="{FF2B5EF4-FFF2-40B4-BE49-F238E27FC236}">
                <a16:creationId xmlns:a16="http://schemas.microsoft.com/office/drawing/2014/main" id="{5B8ADD0F-AFBF-EA41-8915-E113B8E62B42}"/>
              </a:ext>
            </a:extLst>
          </p:cNvPr>
          <p:cNvPicPr>
            <a:picLocks noChangeAspect="1"/>
          </p:cNvPicPr>
          <p:nvPr/>
        </p:nvPicPr>
        <p:blipFill>
          <a:blip r:embed="rId2"/>
          <a:stretch>
            <a:fillRect/>
          </a:stretch>
        </p:blipFill>
        <p:spPr>
          <a:xfrm>
            <a:off x="9264353" y="1135801"/>
            <a:ext cx="2016224" cy="1141071"/>
          </a:xfrm>
          <a:prstGeom prst="rect">
            <a:avLst/>
          </a:prstGeom>
        </p:spPr>
      </p:pic>
    </p:spTree>
    <p:extLst>
      <p:ext uri="{BB962C8B-B14F-4D97-AF65-F5344CB8AC3E}">
        <p14:creationId xmlns:p14="http://schemas.microsoft.com/office/powerpoint/2010/main" val="3911014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36DB5-FE8D-9051-4357-92932B9666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CE50C1-7B49-74AE-4919-E345C353B5D9}"/>
              </a:ext>
            </a:extLst>
          </p:cNvPr>
          <p:cNvSpPr>
            <a:spLocks noGrp="1"/>
          </p:cNvSpPr>
          <p:nvPr>
            <p:ph type="title"/>
          </p:nvPr>
        </p:nvSpPr>
        <p:spPr>
          <a:xfrm>
            <a:off x="1981200" y="116634"/>
            <a:ext cx="8229600" cy="571446"/>
          </a:xfrm>
        </p:spPr>
        <p:txBody>
          <a:bodyPr>
            <a:normAutofit/>
          </a:bodyPr>
          <a:lstStyle/>
          <a:p>
            <a:pPr algn="ctr"/>
            <a:r>
              <a:rPr lang="bs-Latn-BA" sz="3200" b="1" dirty="0">
                <a:latin typeface="Times New Roman" pitchFamily="18" charset="0"/>
                <a:cs typeface="Times New Roman" pitchFamily="18" charset="0"/>
              </a:rPr>
              <a:t>Tenderska dokumentacija</a:t>
            </a:r>
            <a:endParaRPr lang="bs-Latn-BA" sz="3200" dirty="0">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id="{B043AC3E-0B40-3E65-7303-9E552D9FC551}"/>
              </a:ext>
            </a:extLst>
          </p:cNvPr>
          <p:cNvSpPr>
            <a:spLocks noGrp="1"/>
          </p:cNvSpPr>
          <p:nvPr>
            <p:ph idx="1"/>
          </p:nvPr>
        </p:nvSpPr>
        <p:spPr>
          <a:xfrm>
            <a:off x="695400" y="764704"/>
            <a:ext cx="10729192" cy="5400599"/>
          </a:xfrm>
        </p:spPr>
        <p:txBody>
          <a:bodyPr>
            <a:normAutofit fontScale="70000" lnSpcReduction="20000"/>
          </a:bodyPr>
          <a:lstStyle/>
          <a:p>
            <a:pPr marL="0" lvl="2" indent="0" algn="just">
              <a:buNone/>
            </a:pPr>
            <a:r>
              <a:rPr lang="bs-Latn-BA" sz="2500" dirty="0">
                <a:solidFill>
                  <a:srgbClr val="000000"/>
                </a:solidFill>
                <a:latin typeface="Times New Roman"/>
              </a:rPr>
              <a:t>Tenderska dokumentacija sadrži minimalno sljedeće informacije:</a:t>
            </a:r>
          </a:p>
          <a:p>
            <a:pPr marL="342900" lvl="2" indent="-342900" algn="just">
              <a:buFont typeface="Wingdings" pitchFamily="2" charset="2"/>
              <a:buChar char="Ø"/>
            </a:pPr>
            <a:endParaRPr lang="bs-Latn-BA" sz="2500" dirty="0">
              <a:solidFill>
                <a:srgbClr val="000000"/>
              </a:solidFill>
              <a:latin typeface="Times New Roman"/>
            </a:endParaRPr>
          </a:p>
          <a:p>
            <a:pPr marL="548640" lvl="3" indent="-342900" algn="just">
              <a:buFont typeface="Wingdings" panose="05000000000000000000" pitchFamily="2" charset="2"/>
              <a:buChar char="ü"/>
            </a:pPr>
            <a:r>
              <a:rPr lang="bs-Latn-BA" sz="2350" dirty="0">
                <a:solidFill>
                  <a:srgbClr val="000000"/>
                </a:solidFill>
                <a:latin typeface="Times New Roman"/>
              </a:rPr>
              <a:t>naziv i adresu ugovornog organa, te lice za kontakt od kojeg kandidati/ponuđači mogu tražiti informacije ili pojašnjenje;izabrani postupak dodjele ugovora i podatak o tome da li se predviđa zaključivanje okvirnog sporazuma;</a:t>
            </a:r>
          </a:p>
          <a:p>
            <a:pPr marL="548640" lvl="3" indent="-342900" algn="just">
              <a:buFont typeface="Wingdings" panose="05000000000000000000" pitchFamily="2" charset="2"/>
              <a:buChar char="ü"/>
            </a:pPr>
            <a:r>
              <a:rPr lang="bs-Latn-BA" sz="2350" dirty="0">
                <a:solidFill>
                  <a:srgbClr val="000000"/>
                </a:solidFill>
                <a:latin typeface="Times New Roman"/>
              </a:rPr>
              <a:t>opis robe, usluga ili radova, te navođenje oznake i naziva iz JRJN-a;</a:t>
            </a:r>
          </a:p>
          <a:p>
            <a:pPr marL="548640" lvl="3" indent="-342900" algn="just">
              <a:buFont typeface="Wingdings" panose="05000000000000000000" pitchFamily="2" charset="2"/>
              <a:buChar char="ü"/>
            </a:pPr>
            <a:r>
              <a:rPr lang="bs-Latn-BA" sz="2350" dirty="0">
                <a:solidFill>
                  <a:srgbClr val="000000"/>
                </a:solidFill>
                <a:latin typeface="Times New Roman"/>
              </a:rPr>
              <a:t>količinske specifikacije za robu ili opis posla ili zadatka za usluge i radove i tehničke specifikacije;</a:t>
            </a:r>
          </a:p>
          <a:p>
            <a:pPr marL="548640" lvl="3" indent="-342900" algn="just">
              <a:buFont typeface="Wingdings" panose="05000000000000000000" pitchFamily="2" charset="2"/>
              <a:buChar char="ü"/>
            </a:pPr>
            <a:r>
              <a:rPr lang="bs-Latn-BA" sz="2350" dirty="0">
                <a:solidFill>
                  <a:srgbClr val="000000"/>
                </a:solidFill>
                <a:latin typeface="Times New Roman"/>
              </a:rPr>
              <a:t>mjesto isporuke robe ili izvršenja usluge ili izvođenja radova;</a:t>
            </a:r>
          </a:p>
          <a:p>
            <a:pPr marL="548640" lvl="3" indent="-342900" algn="just">
              <a:buFont typeface="Wingdings" panose="05000000000000000000" pitchFamily="2" charset="2"/>
              <a:buChar char="ü"/>
            </a:pPr>
            <a:r>
              <a:rPr lang="bs-Latn-BA" sz="2350" dirty="0">
                <a:solidFill>
                  <a:srgbClr val="000000"/>
                </a:solidFill>
                <a:latin typeface="Times New Roman"/>
              </a:rPr>
              <a:t>naznaku mogućnosti za podnošenje ponuda po lotovima;</a:t>
            </a:r>
          </a:p>
          <a:p>
            <a:pPr marL="548640" lvl="3" indent="-342900" algn="just">
              <a:buFont typeface="Wingdings" panose="05000000000000000000" pitchFamily="2" charset="2"/>
              <a:buChar char="ü"/>
            </a:pPr>
            <a:r>
              <a:rPr lang="bs-Latn-BA" sz="2350" dirty="0">
                <a:solidFill>
                  <a:srgbClr val="000000"/>
                </a:solidFill>
                <a:latin typeface="Times New Roman"/>
              </a:rPr>
              <a:t>rokove za isporuke robe; izvršenje usluga; izvođenje radova; </a:t>
            </a:r>
          </a:p>
          <a:p>
            <a:pPr marL="548640" lvl="3" indent="-342900" algn="just">
              <a:buFont typeface="Wingdings" panose="05000000000000000000" pitchFamily="2" charset="2"/>
              <a:buChar char="ü"/>
            </a:pPr>
            <a:r>
              <a:rPr lang="bs-Latn-BA" sz="2350" dirty="0">
                <a:solidFill>
                  <a:srgbClr val="000000"/>
                </a:solidFill>
                <a:latin typeface="Times New Roman"/>
              </a:rPr>
              <a:t>navođenje mogućnosti za podnošenje alternativnih ponuda i minimalne zahtjeve koji moraju biti ispunjeni u slučaju alternativnih ponuda;</a:t>
            </a:r>
          </a:p>
          <a:p>
            <a:pPr marL="548640" lvl="3" indent="-342900" algn="just">
              <a:buFont typeface="Wingdings" panose="05000000000000000000" pitchFamily="2" charset="2"/>
              <a:buChar char="ü"/>
            </a:pPr>
            <a:r>
              <a:rPr lang="bs-Latn-BA" sz="2350" dirty="0">
                <a:solidFill>
                  <a:srgbClr val="000000"/>
                </a:solidFill>
                <a:latin typeface="Times New Roman"/>
              </a:rPr>
              <a:t>minimalne uslove za kvalifikaciju kandidata, odnosno ponuđača, kao i dokaze na osnovu kojih se vrši ocjena;</a:t>
            </a:r>
          </a:p>
          <a:p>
            <a:pPr marL="548640" lvl="3" indent="-342900" algn="just">
              <a:buFont typeface="Wingdings" panose="05000000000000000000" pitchFamily="2" charset="2"/>
              <a:buChar char="ü"/>
            </a:pPr>
            <a:r>
              <a:rPr lang="bs-Latn-BA" sz="2350" dirty="0">
                <a:solidFill>
                  <a:srgbClr val="000000"/>
                </a:solidFill>
                <a:latin typeface="Times New Roman"/>
              </a:rPr>
              <a:t>kriterij za dodjelu ugovora utvrđen kao "ekonomski najpovoljnija ponuda"  s potkriterijima ili "najniža cijena“;</a:t>
            </a:r>
          </a:p>
          <a:p>
            <a:pPr marL="548640" lvl="3" indent="-342900" algn="just">
              <a:buFont typeface="Wingdings" panose="05000000000000000000" pitchFamily="2" charset="2"/>
              <a:buChar char="ü"/>
            </a:pPr>
            <a:r>
              <a:rPr lang="bs-Latn-BA" sz="2350" dirty="0">
                <a:solidFill>
                  <a:srgbClr val="000000"/>
                </a:solidFill>
                <a:latin typeface="Times New Roman"/>
              </a:rPr>
              <a:t>period važenja ponuda;</a:t>
            </a:r>
          </a:p>
          <a:p>
            <a:pPr marL="548640" lvl="3" indent="-342900" algn="just">
              <a:buFont typeface="Wingdings" panose="05000000000000000000" pitchFamily="2" charset="2"/>
              <a:buChar char="ü"/>
            </a:pPr>
            <a:r>
              <a:rPr lang="bs-Latn-BA" sz="2350" dirty="0">
                <a:solidFill>
                  <a:srgbClr val="000000"/>
                </a:solidFill>
                <a:latin typeface="Times New Roman"/>
              </a:rPr>
              <a:t>garanciju za ozbiljnost ponude, garanciju za dobro izvršenje posla i svako drugo traženo osiguranje za privremena plaćanja;</a:t>
            </a:r>
          </a:p>
          <a:p>
            <a:pPr marL="548640" lvl="3" indent="-342900" algn="just">
              <a:buFont typeface="Wingdings" panose="05000000000000000000" pitchFamily="2" charset="2"/>
              <a:buChar char="ü"/>
            </a:pPr>
            <a:r>
              <a:rPr lang="bs-Latn-BA" sz="2350" dirty="0">
                <a:solidFill>
                  <a:srgbClr val="000000"/>
                </a:solidFill>
                <a:latin typeface="Times New Roman"/>
              </a:rPr>
              <a:t>mjesto, datum i vrijeme za prijem zahtjeva za učešće, odnosno ponuda;</a:t>
            </a:r>
          </a:p>
          <a:p>
            <a:pPr marL="548640" lvl="3" indent="-342900" algn="just">
              <a:buFont typeface="Wingdings" panose="05000000000000000000" pitchFamily="2" charset="2"/>
              <a:buChar char="ü"/>
            </a:pPr>
            <a:r>
              <a:rPr lang="bs-Latn-BA" sz="2350" dirty="0">
                <a:solidFill>
                  <a:srgbClr val="000000"/>
                </a:solidFill>
                <a:latin typeface="Times New Roman"/>
              </a:rPr>
              <a:t>mjesto, datum i vrijeme otvaranja ponuda;</a:t>
            </a:r>
          </a:p>
          <a:p>
            <a:pPr marL="548640" lvl="3" indent="-342900" algn="just">
              <a:buFont typeface="Wingdings" panose="05000000000000000000" pitchFamily="2" charset="2"/>
              <a:buChar char="ü"/>
            </a:pPr>
            <a:r>
              <a:rPr lang="bs-Latn-BA" sz="2350" dirty="0">
                <a:solidFill>
                  <a:srgbClr val="000000"/>
                </a:solidFill>
                <a:latin typeface="Times New Roman"/>
              </a:rPr>
              <a:t>informaciju o kalkulaciji cijene, ako je primjenjivo;</a:t>
            </a:r>
          </a:p>
          <a:p>
            <a:pPr marL="548640" lvl="3" indent="-342900" algn="just">
              <a:buFont typeface="Wingdings" panose="05000000000000000000" pitchFamily="2" charset="2"/>
              <a:buChar char="ü"/>
            </a:pPr>
            <a:r>
              <a:rPr lang="bs-Latn-BA" sz="2350" dirty="0">
                <a:solidFill>
                  <a:srgbClr val="000000"/>
                </a:solidFill>
                <a:latin typeface="Times New Roman"/>
              </a:rPr>
              <a:t>zahtjev u pogledu upotrebe jezika;</a:t>
            </a:r>
          </a:p>
          <a:p>
            <a:pPr marL="548640" lvl="3" indent="-342900" algn="just">
              <a:buFont typeface="Wingdings" panose="05000000000000000000" pitchFamily="2" charset="2"/>
              <a:buChar char="ü"/>
            </a:pPr>
            <a:r>
              <a:rPr lang="bs-Latn-BA" sz="2350" dirty="0">
                <a:solidFill>
                  <a:srgbClr val="000000"/>
                </a:solidFill>
                <a:latin typeface="Times New Roman"/>
              </a:rPr>
              <a:t>nacrt ugovora ili osnovne elemente ugovora;</a:t>
            </a:r>
          </a:p>
          <a:p>
            <a:pPr marL="548640" lvl="3" indent="-342900" algn="just">
              <a:buFont typeface="Wingdings" panose="05000000000000000000" pitchFamily="2" charset="2"/>
              <a:buChar char="ü"/>
            </a:pPr>
            <a:r>
              <a:rPr lang="bs-Latn-BA" sz="2350" dirty="0">
                <a:solidFill>
                  <a:srgbClr val="000000"/>
                </a:solidFill>
                <a:latin typeface="Times New Roman"/>
              </a:rPr>
              <a:t>procijenjena vrijednost javne nabavke.</a:t>
            </a:r>
          </a:p>
          <a:p>
            <a:pPr marL="342900" lvl="2" indent="-342900" algn="just">
              <a:buFont typeface="Wingdings" pitchFamily="2" charset="2"/>
              <a:buChar char="Ø"/>
            </a:pPr>
            <a:endParaRPr lang="bs-Latn-BA" sz="2500" dirty="0">
              <a:solidFill>
                <a:srgbClr val="000000"/>
              </a:solidFill>
              <a:latin typeface="Times New Roman"/>
            </a:endParaRPr>
          </a:p>
          <a:p>
            <a:pPr algn="just">
              <a:buFont typeface="Wingdings" pitchFamily="2" charset="2"/>
              <a:buChar char="Ø"/>
            </a:pPr>
            <a:endParaRPr lang="bs-Latn-BA" sz="2400" dirty="0"/>
          </a:p>
          <a:p>
            <a:endParaRPr lang="bs-Latn-BA" dirty="0"/>
          </a:p>
        </p:txBody>
      </p:sp>
      <p:sp>
        <p:nvSpPr>
          <p:cNvPr id="5" name="Footer Placeholder 4">
            <a:extLst>
              <a:ext uri="{FF2B5EF4-FFF2-40B4-BE49-F238E27FC236}">
                <a16:creationId xmlns:a16="http://schemas.microsoft.com/office/drawing/2014/main" id="{6A8D0FBF-451B-C8DD-7EE8-0946846A9CC5}"/>
              </a:ext>
            </a:extLst>
          </p:cNvPr>
          <p:cNvSpPr>
            <a:spLocks noGrp="1"/>
          </p:cNvSpPr>
          <p:nvPr>
            <p:ph type="ftr" sz="quarter" idx="11"/>
          </p:nvPr>
        </p:nvSpPr>
        <p:spPr/>
        <p:txBody>
          <a:bodyPr/>
          <a:lstStyle/>
          <a:p>
            <a:r>
              <a:rPr lang="bs-Latn-BA" dirty="0"/>
              <a:t>Edukacija korisnika sistema javnih nabavki</a:t>
            </a:r>
            <a:endParaRPr lang="en-US" dirty="0"/>
          </a:p>
        </p:txBody>
      </p:sp>
      <p:sp>
        <p:nvSpPr>
          <p:cNvPr id="4" name="Date Placeholder 3">
            <a:extLst>
              <a:ext uri="{FF2B5EF4-FFF2-40B4-BE49-F238E27FC236}">
                <a16:creationId xmlns:a16="http://schemas.microsoft.com/office/drawing/2014/main" id="{7E552740-A0CB-3933-DAD3-404D1583E61B}"/>
              </a:ext>
            </a:extLst>
          </p:cNvPr>
          <p:cNvSpPr>
            <a:spLocks noGrp="1"/>
          </p:cNvSpPr>
          <p:nvPr>
            <p:ph type="dt" sz="half" idx="10"/>
          </p:nvPr>
        </p:nvSpPr>
        <p:spPr/>
        <p:txBody>
          <a:bodyPr/>
          <a:lstStyle/>
          <a:p>
            <a:r>
              <a:rPr lang="bs-Latn-BA" dirty="0"/>
              <a:t>04.03.2026.</a:t>
            </a:r>
            <a:endParaRPr lang="en-US" dirty="0"/>
          </a:p>
        </p:txBody>
      </p:sp>
      <p:sp>
        <p:nvSpPr>
          <p:cNvPr id="6" name="Slide Number Placeholder 5">
            <a:extLst>
              <a:ext uri="{FF2B5EF4-FFF2-40B4-BE49-F238E27FC236}">
                <a16:creationId xmlns:a16="http://schemas.microsoft.com/office/drawing/2014/main" id="{E5DD885D-6DAF-F1AD-9D03-10FD69DD8DF3}"/>
              </a:ext>
            </a:extLst>
          </p:cNvPr>
          <p:cNvSpPr>
            <a:spLocks noGrp="1"/>
          </p:cNvSpPr>
          <p:nvPr>
            <p:ph type="sldNum" sz="quarter" idx="12"/>
          </p:nvPr>
        </p:nvSpPr>
        <p:spPr/>
        <p:txBody>
          <a:bodyPr/>
          <a:lstStyle/>
          <a:p>
            <a:fld id="{5EE963A5-A76A-496F-BBA2-ABE69D2D945A}" type="slidenum">
              <a:rPr lang="en-US" smtClean="0"/>
              <a:pPr/>
              <a:t>5</a:t>
            </a:fld>
            <a:endParaRPr lang="en-US" dirty="0"/>
          </a:p>
        </p:txBody>
      </p:sp>
      <p:pic>
        <p:nvPicPr>
          <p:cNvPr id="7" name="Picture 6">
            <a:extLst>
              <a:ext uri="{FF2B5EF4-FFF2-40B4-BE49-F238E27FC236}">
                <a16:creationId xmlns:a16="http://schemas.microsoft.com/office/drawing/2014/main" id="{46065680-758C-C36D-E21E-5559A503DDB7}"/>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5117783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kvalifikaciju</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7408" y="1124745"/>
            <a:ext cx="10657184" cy="4680519"/>
          </a:xfrm>
        </p:spPr>
        <p:txBody>
          <a:bodyPr>
            <a:normAutofit/>
          </a:bodyPr>
          <a:lstStyle/>
          <a:p>
            <a:pPr marL="342900" lvl="2" indent="-342900" algn="just">
              <a:buFont typeface="Wingdings" pitchFamily="2" charset="2"/>
              <a:buChar char="Ø"/>
            </a:pPr>
            <a:r>
              <a:rPr lang="vi-VN" sz="2500" dirty="0">
                <a:solidFill>
                  <a:srgbClr val="000000"/>
                </a:solidFill>
                <a:latin typeface="Times New Roman"/>
              </a:rPr>
              <a:t>Ugovorni organ provjerava i ocjenjuje da li je kandidat/ponuđač pouzdan i sposoban da izvrši ugovor, u skladu sa uslovima utvrđenim u tenderskoj dokumentaciji</a:t>
            </a:r>
            <a:r>
              <a:rPr lang="bs-Latn-BA" sz="2500" dirty="0">
                <a:solidFill>
                  <a:srgbClr val="000000"/>
                </a:solidFill>
                <a:latin typeface="Times New Roman"/>
              </a:rPr>
              <a:t>.</a:t>
            </a:r>
          </a:p>
          <a:p>
            <a:pPr marL="342900" lvl="2" indent="-342900" algn="just">
              <a:buFont typeface="Wingdings" pitchFamily="2" charset="2"/>
              <a:buChar char="Ø"/>
            </a:pPr>
            <a:r>
              <a:rPr lang="vi-VN" sz="2500" dirty="0">
                <a:solidFill>
                  <a:srgbClr val="000000"/>
                </a:solidFill>
                <a:latin typeface="Times New Roman"/>
              </a:rPr>
              <a:t>Ugovorni organ u tenderskoj dokumentaciji defini</a:t>
            </a:r>
            <a:r>
              <a:rPr lang="bs-Latn-BA" sz="2500" dirty="0">
                <a:solidFill>
                  <a:srgbClr val="000000"/>
                </a:solidFill>
                <a:latin typeface="Times New Roman"/>
              </a:rPr>
              <a:t>še</a:t>
            </a:r>
            <a:r>
              <a:rPr lang="vi-VN" sz="2500" dirty="0">
                <a:solidFill>
                  <a:srgbClr val="000000"/>
                </a:solidFill>
                <a:latin typeface="Times New Roman"/>
              </a:rPr>
              <a:t> uslove za kvalifikaciju na način da utvrdi minimum zahtjeva za kvalifikaciju kandidata/ponuđača u pogledu njihove lične sposobnosti, ekonomskog i finansijskog stanja, te njihove tehničke i/ili profesionalne sposobnosti. </a:t>
            </a:r>
            <a:endParaRPr lang="bs-Latn-BA" sz="2500" dirty="0">
              <a:solidFill>
                <a:srgbClr val="000000"/>
              </a:solidFill>
              <a:latin typeface="Times New Roman"/>
            </a:endParaRPr>
          </a:p>
          <a:p>
            <a:pPr marL="342900" lvl="2" indent="-342900" algn="just">
              <a:buFont typeface="Wingdings" pitchFamily="2" charset="2"/>
              <a:buChar char="Ø"/>
            </a:pPr>
            <a:r>
              <a:rPr lang="vi-VN" sz="2500" dirty="0">
                <a:solidFill>
                  <a:srgbClr val="000000"/>
                </a:solidFill>
                <a:latin typeface="Times New Roman"/>
              </a:rPr>
              <a:t>Minimum kvalifikacionih uslova koje ugovorni organ odredi za kandidate/ponuđače, kao i dokumenti koji su potrebni za njihovo dokazivanje obavezno treba da budu srazmjerni predmetu javne nabavke i u skladu s njim. Postavljeni uslovi ne smiju imati ograničavajući karakter na konkurenciju i moraju biti jasni i precizni. </a:t>
            </a:r>
            <a:endParaRPr lang="bs-Latn-BA" sz="2500" dirty="0">
              <a:solidFill>
                <a:srgbClr val="000000"/>
              </a:solidFill>
              <a:latin typeface="Times New Roman"/>
            </a:endParaRP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6</a:t>
            </a:fld>
            <a:endParaRPr lang="en-US">
              <a:solidFill>
                <a:prstClr val="black">
                  <a:tint val="75000"/>
                </a:prstClr>
              </a:solidFill>
            </a:endParaRPr>
          </a:p>
        </p:txBody>
      </p:sp>
      <p:pic>
        <p:nvPicPr>
          <p:cNvPr id="7" name="Picture 6">
            <a:extLst>
              <a:ext uri="{FF2B5EF4-FFF2-40B4-BE49-F238E27FC236}">
                <a16:creationId xmlns:a16="http://schemas.microsoft.com/office/drawing/2014/main" id="{315D0B34-1C2A-EDC3-48F3-1C50C25534F1}"/>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847476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AA4BD-3A5D-BECE-0ED6-0B7BAD6B8C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6809DB-B615-B1A8-F908-0F29BEFB885B}"/>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kvalifikaciju</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F11BC18-59F7-150A-8D88-31DF9A1598EF}"/>
              </a:ext>
            </a:extLst>
          </p:cNvPr>
          <p:cNvSpPr>
            <a:spLocks noGrp="1"/>
          </p:cNvSpPr>
          <p:nvPr>
            <p:ph idx="1"/>
          </p:nvPr>
        </p:nvSpPr>
        <p:spPr>
          <a:xfrm>
            <a:off x="767408" y="1268760"/>
            <a:ext cx="10657184" cy="4536504"/>
          </a:xfrm>
        </p:spPr>
        <p:txBody>
          <a:bodyPr>
            <a:normAutofit/>
          </a:bodyPr>
          <a:lstStyle/>
          <a:p>
            <a:pPr marL="285750" indent="-252413" algn="just">
              <a:buFont typeface="Wingdings" pitchFamily="2" charset="2"/>
              <a:buChar char="Ø"/>
            </a:pPr>
            <a:r>
              <a:rPr lang="vi-VN" sz="2400" dirty="0">
                <a:solidFill>
                  <a:srgbClr val="000000"/>
                </a:solidFill>
                <a:latin typeface="Times New Roman"/>
              </a:rPr>
              <a:t>Ugovorni organ od kandidata/ponuđača zahtijeva samo one dokaze koji su neophodni da bi se utvrdilo da li kandidat/ponuđač zadovoljava kvalifikacione uslove koje je postavio ugovorni organ. </a:t>
            </a:r>
          </a:p>
          <a:p>
            <a:pPr marL="228600" indent="-195263" algn="just">
              <a:buFont typeface="Wingdings" pitchFamily="2" charset="2"/>
              <a:buChar char="Ø"/>
            </a:pPr>
            <a:r>
              <a:rPr lang="vi-VN" sz="2400" dirty="0">
                <a:solidFill>
                  <a:srgbClr val="000000"/>
                </a:solidFill>
                <a:latin typeface="Times New Roman"/>
              </a:rPr>
              <a:t>Ugovornom organu nije dopušteno da odbije zahtjev za učešće ili ponudu isključivo na osnovu toga što su ih podnijeli ili pravno ili fizičko lice ili grupa kandidata/ponuđača. </a:t>
            </a:r>
          </a:p>
          <a:p>
            <a:pPr marL="228600" indent="-195263" algn="just">
              <a:buFont typeface="Wingdings" pitchFamily="2" charset="2"/>
              <a:buChar char="Ø"/>
            </a:pPr>
            <a:r>
              <a:rPr lang="vi-VN" sz="2400" dirty="0">
                <a:solidFill>
                  <a:srgbClr val="000000"/>
                </a:solidFill>
                <a:latin typeface="Times New Roman"/>
              </a:rPr>
              <a:t>Samo onim kandidatima/ponuđačima čije kvalifikacije zadovoljavaju uslove utvrđene u tenderskoj dokumentaciji dopušteno je da nastave postupak javne nabavke.</a:t>
            </a:r>
            <a:endParaRPr lang="en-US" sz="2200" dirty="0">
              <a:latin typeface="Times New Roman" panose="02020603050405020304" pitchFamily="18" charset="0"/>
              <a:cs typeface="Times New Roman" panose="02020603050405020304" pitchFamily="18" charset="0"/>
            </a:endParaRPr>
          </a:p>
          <a:p>
            <a:pPr algn="just">
              <a:buFont typeface="Wingdings"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FC29AE83-8DA1-16BA-584D-16138DF0F797}"/>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720E1D1D-7361-1081-8827-5C3FEAD69B41}"/>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D8B3F947-2AE8-7221-5B8E-4B9A043911E8}"/>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7</a:t>
            </a:fld>
            <a:endParaRPr lang="en-US">
              <a:solidFill>
                <a:prstClr val="black">
                  <a:tint val="75000"/>
                </a:prstClr>
              </a:solidFill>
            </a:endParaRPr>
          </a:p>
        </p:txBody>
      </p:sp>
      <p:pic>
        <p:nvPicPr>
          <p:cNvPr id="7" name="Picture 6">
            <a:extLst>
              <a:ext uri="{FF2B5EF4-FFF2-40B4-BE49-F238E27FC236}">
                <a16:creationId xmlns:a16="http://schemas.microsoft.com/office/drawing/2014/main" id="{2C053156-51CB-60A7-28DC-4346B54D6A11}"/>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1685721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86D9F-19FD-E4AC-5CF3-EEA236FC86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B12CB7-6E46-049D-62C7-5B2C56ABC9C9}"/>
              </a:ext>
            </a:extLst>
          </p:cNvPr>
          <p:cNvSpPr>
            <a:spLocks noGrp="1"/>
          </p:cNvSpPr>
          <p:nvPr>
            <p:ph type="title"/>
          </p:nvPr>
        </p:nvSpPr>
        <p:spPr>
          <a:xfrm>
            <a:off x="1981200" y="188640"/>
            <a:ext cx="8229600" cy="671854"/>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kvalifikaciju</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90B7AA8-8DB3-C9E5-3FAE-FE702891FE9B}"/>
              </a:ext>
            </a:extLst>
          </p:cNvPr>
          <p:cNvSpPr>
            <a:spLocks noGrp="1"/>
          </p:cNvSpPr>
          <p:nvPr>
            <p:ph idx="1"/>
          </p:nvPr>
        </p:nvSpPr>
        <p:spPr>
          <a:xfrm>
            <a:off x="767408" y="1124745"/>
            <a:ext cx="10657184" cy="4680519"/>
          </a:xfrm>
        </p:spPr>
        <p:txBody>
          <a:bodyPr>
            <a:normAutofit fontScale="92500" lnSpcReduction="20000"/>
          </a:bodyPr>
          <a:lstStyle/>
          <a:p>
            <a:pPr marL="285750" lvl="0" indent="-252413" algn="just">
              <a:buFont typeface="Wingdings" panose="05000000000000000000" pitchFamily="2" charset="2"/>
              <a:buChar char="Ø"/>
            </a:pPr>
            <a:r>
              <a:rPr lang="bs-Latn-BA" sz="2800" dirty="0">
                <a:latin typeface="Times New Roman" panose="02020603050405020304" pitchFamily="18" charset="0"/>
                <a:cs typeface="Times New Roman" panose="02020603050405020304" pitchFamily="18" charset="0"/>
              </a:rPr>
              <a:t>Lična sposobnost (član 45. – porezi, doprinosi, krivična djela, stečaj, likvidacija,...)</a:t>
            </a:r>
          </a:p>
          <a:p>
            <a:pPr lvl="0" algn="just">
              <a:buFont typeface="Wingdings" panose="05000000000000000000" pitchFamily="2" charset="2"/>
              <a:buChar char="Ø"/>
            </a:pPr>
            <a:r>
              <a:rPr lang="bs-Latn-BA" sz="2800" dirty="0">
                <a:latin typeface="Times New Roman" panose="02020603050405020304" pitchFamily="18" charset="0"/>
                <a:cs typeface="Times New Roman" panose="02020603050405020304" pitchFamily="18" charset="0"/>
              </a:rPr>
              <a:t>Sposobnost obavljanja profesionalne djelatnosti (član 46. – registracija)</a:t>
            </a:r>
          </a:p>
          <a:p>
            <a:pPr marL="285750" indent="-252413" algn="just">
              <a:buFont typeface="Wingdings" panose="05000000000000000000" pitchFamily="2" charset="2"/>
              <a:buChar char="Ø"/>
            </a:pPr>
            <a:r>
              <a:rPr lang="bs-Latn-BA" sz="2800" dirty="0">
                <a:latin typeface="Times New Roman" panose="02020603050405020304" pitchFamily="18" charset="0"/>
                <a:cs typeface="Times New Roman" panose="02020603050405020304" pitchFamily="18" charset="0"/>
              </a:rPr>
              <a:t>Ekonomska i finansijska sposobnost (član 47. – potvrde banaka, poslovni bilansi, ukupan promet,...)</a:t>
            </a:r>
          </a:p>
          <a:p>
            <a:pPr marL="285750" lvl="1" indent="-285750" algn="just">
              <a:buFont typeface="Wingdings" panose="05000000000000000000" pitchFamily="2" charset="2"/>
              <a:buChar char="Ø"/>
            </a:pPr>
            <a:r>
              <a:rPr lang="bs-Latn-BA" sz="2800" dirty="0">
                <a:latin typeface="Times New Roman" panose="02020603050405020304" pitchFamily="18" charset="0"/>
                <a:cs typeface="Times New Roman" panose="02020603050405020304" pitchFamily="18" charset="0"/>
              </a:rPr>
              <a:t>Tehnička i profesionalna sposobnost (Član 48. – 51. - izvršeni ugovori, tehnička opremljenost, angažovano osoblje, uzorci,...)</a:t>
            </a:r>
            <a:endParaRPr lang="en-US" sz="2800" dirty="0">
              <a:latin typeface="Times New Roman" pitchFamily="18" charset="0"/>
              <a:cs typeface="Times New Roman" pitchFamily="18" charset="0"/>
            </a:endParaRPr>
          </a:p>
          <a:p>
            <a:pPr marL="34290" lvl="0" indent="0">
              <a:buNone/>
            </a:pPr>
            <a:endParaRPr lang="bs-Latn-BA" sz="900"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r>
              <a:rPr lang="bs-Latn-BA" sz="2800" dirty="0">
                <a:latin typeface="Times New Roman" panose="02020603050405020304" pitchFamily="18" charset="0"/>
                <a:cs typeface="Times New Roman" panose="02020603050405020304" pitchFamily="18" charset="0"/>
              </a:rPr>
              <a:t>Uslovi</a:t>
            </a:r>
          </a:p>
          <a:p>
            <a:pPr lvl="0">
              <a:buFont typeface="Wingdings" panose="05000000000000000000" pitchFamily="2" charset="2"/>
              <a:buChar char="Ø"/>
            </a:pPr>
            <a:r>
              <a:rPr lang="bs-Latn-BA" sz="2800" dirty="0">
                <a:latin typeface="Times New Roman" panose="02020603050405020304" pitchFamily="18" charset="0"/>
                <a:cs typeface="Times New Roman" panose="02020603050405020304" pitchFamily="18" charset="0"/>
              </a:rPr>
              <a:t>Dokazi</a:t>
            </a:r>
          </a:p>
          <a:p>
            <a:pPr marL="34290" lvl="0" indent="0">
              <a:buNone/>
            </a:pPr>
            <a:endParaRPr lang="bs-Latn-BA" sz="900" dirty="0">
              <a:latin typeface="Times New Roman" panose="02020603050405020304" pitchFamily="18" charset="0"/>
              <a:cs typeface="Times New Roman" panose="02020603050405020304" pitchFamily="18" charset="0"/>
            </a:endParaRPr>
          </a:p>
          <a:p>
            <a:pPr marL="33337" lvl="0" indent="0" algn="just">
              <a:buNone/>
            </a:pPr>
            <a:r>
              <a:rPr lang="bs-Latn-BA" sz="2800" u="sng" dirty="0">
                <a:latin typeface="Times New Roman" panose="02020603050405020304" pitchFamily="18" charset="0"/>
                <a:cs typeface="Times New Roman" panose="02020603050405020304" pitchFamily="18" charset="0"/>
              </a:rPr>
              <a:t>Sposobni ili nesposobni (ne postoji gradacija na manje sposobne, sposobne i više sposobne)</a:t>
            </a: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CDE32287-9352-CE3D-F290-932100F1E17B}"/>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221844CD-B191-21B7-8EC6-631028F24124}"/>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B9D4DE12-48D9-E271-A285-1EDFE819B4D5}"/>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8</a:t>
            </a:fld>
            <a:endParaRPr lang="en-US">
              <a:solidFill>
                <a:prstClr val="black">
                  <a:tint val="75000"/>
                </a:prstClr>
              </a:solidFill>
            </a:endParaRPr>
          </a:p>
        </p:txBody>
      </p:sp>
      <p:pic>
        <p:nvPicPr>
          <p:cNvPr id="7" name="Picture 6">
            <a:extLst>
              <a:ext uri="{FF2B5EF4-FFF2-40B4-BE49-F238E27FC236}">
                <a16:creationId xmlns:a16="http://schemas.microsoft.com/office/drawing/2014/main" id="{3AAF890D-7617-BE47-63A6-8E03DF24DC92}"/>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3649535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15533-66CA-91D1-929F-A1AEAAE8D3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E93AB-5221-55B4-9EE9-A4F98321F52B}"/>
              </a:ext>
            </a:extLst>
          </p:cNvPr>
          <p:cNvSpPr>
            <a:spLocks noGrp="1"/>
          </p:cNvSpPr>
          <p:nvPr>
            <p:ph type="title"/>
          </p:nvPr>
        </p:nvSpPr>
        <p:spPr>
          <a:xfrm>
            <a:off x="1981200" y="116632"/>
            <a:ext cx="8229600" cy="743862"/>
          </a:xfrm>
        </p:spPr>
        <p:txBody>
          <a:bodyPr>
            <a:normAutofit/>
          </a:bodyPr>
          <a:lstStyle/>
          <a:p>
            <a:pPr algn="ctr"/>
            <a:r>
              <a:rPr lang="bs-Latn-BA" sz="3200" b="1" dirty="0">
                <a:latin typeface="Times New Roman" panose="02020603050405020304" pitchFamily="18" charset="0"/>
                <a:cs typeface="Times New Roman" panose="02020603050405020304" pitchFamily="18" charset="0"/>
              </a:rPr>
              <a:t>Kriteriji za kvalifikaciju</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D787B5F-CB3D-16FE-1161-FEFCDC6C836C}"/>
              </a:ext>
            </a:extLst>
          </p:cNvPr>
          <p:cNvSpPr>
            <a:spLocks noGrp="1"/>
          </p:cNvSpPr>
          <p:nvPr>
            <p:ph idx="1"/>
          </p:nvPr>
        </p:nvSpPr>
        <p:spPr>
          <a:xfrm>
            <a:off x="767408" y="1052737"/>
            <a:ext cx="10657184" cy="4752528"/>
          </a:xfrm>
        </p:spPr>
        <p:txBody>
          <a:bodyPr>
            <a:normAutofit/>
          </a:bodyPr>
          <a:lstStyle/>
          <a:p>
            <a:pPr marL="34290" indent="0" algn="just">
              <a:buNone/>
            </a:pPr>
            <a:r>
              <a:rPr lang="bs-Latn-BA" sz="2800" dirty="0">
                <a:latin typeface="Times New Roman" pitchFamily="18" charset="0"/>
                <a:cs typeface="Times New Roman" pitchFamily="18" charset="0"/>
              </a:rPr>
              <a:t>Nepravilnosti</a:t>
            </a:r>
          </a:p>
          <a:p>
            <a:pPr marL="34290" indent="0" algn="just">
              <a:buNone/>
            </a:pPr>
            <a:endParaRPr lang="bs-Latn-BA" sz="800" dirty="0">
              <a:latin typeface="Times New Roman" pitchFamily="18" charset="0"/>
              <a:cs typeface="Times New Roman" pitchFamily="18" charset="0"/>
            </a:endParaRPr>
          </a:p>
          <a:p>
            <a:pPr lvl="1" algn="just">
              <a:buFont typeface="Wingdings" panose="05000000000000000000" pitchFamily="2" charset="2"/>
              <a:buChar char="Ø"/>
            </a:pPr>
            <a:r>
              <a:rPr lang="bs-Latn-BA" sz="2650" dirty="0">
                <a:latin typeface="Times New Roman" pitchFamily="18" charset="0"/>
                <a:cs typeface="Times New Roman" pitchFamily="18" charset="0"/>
              </a:rPr>
              <a:t>Kvalifikacioni uslovi nesrazmjerni predmetu nabavke</a:t>
            </a:r>
          </a:p>
          <a:p>
            <a:pPr lvl="1" algn="just">
              <a:buFont typeface="Wingdings" panose="05000000000000000000" pitchFamily="2" charset="2"/>
              <a:buChar char="Ø"/>
            </a:pPr>
            <a:r>
              <a:rPr lang="bs-Latn-BA" sz="2650" dirty="0">
                <a:latin typeface="Times New Roman" pitchFamily="18" charset="0"/>
                <a:cs typeface="Times New Roman" pitchFamily="18" charset="0"/>
              </a:rPr>
              <a:t>Zahtjev da svaki član grupe ponuđača ispunjava uslove</a:t>
            </a:r>
            <a:r>
              <a:rPr lang="en-US" sz="2650" dirty="0">
                <a:latin typeface="Times New Roman" pitchFamily="18" charset="0"/>
                <a:cs typeface="Times New Roman" pitchFamily="18" charset="0"/>
              </a:rPr>
              <a:t> </a:t>
            </a:r>
            <a:r>
              <a:rPr lang="bs-Latn-BA" sz="2650" dirty="0">
                <a:latin typeface="Times New Roman" pitchFamily="18" charset="0"/>
                <a:cs typeface="Times New Roman" pitchFamily="18" charset="0"/>
              </a:rPr>
              <a:t>(ekon. i tehn.) </a:t>
            </a:r>
          </a:p>
          <a:p>
            <a:pPr marL="514350" lvl="1" indent="-285750" algn="just">
              <a:buFont typeface="Wingdings" panose="05000000000000000000" pitchFamily="2" charset="2"/>
              <a:buChar char="Ø"/>
            </a:pPr>
            <a:r>
              <a:rPr lang="bs-Latn-BA" sz="2650" dirty="0">
                <a:latin typeface="Times New Roman" pitchFamily="18" charset="0"/>
                <a:cs typeface="Times New Roman" pitchFamily="18" charset="0"/>
              </a:rPr>
              <a:t>Zahtjev da potvrda o uredno izvršenim ugovorima mora biti izdata isključivo od ugovornog organa</a:t>
            </a:r>
          </a:p>
          <a:p>
            <a:pPr lvl="1" algn="just">
              <a:buFont typeface="Wingdings" panose="05000000000000000000" pitchFamily="2" charset="2"/>
              <a:buChar char="Ø"/>
            </a:pPr>
            <a:r>
              <a:rPr lang="bs-Latn-BA" sz="2650" dirty="0">
                <a:latin typeface="Times New Roman" pitchFamily="18" charset="0"/>
                <a:cs typeface="Times New Roman" pitchFamily="18" charset="0"/>
              </a:rPr>
              <a:t>Zahtijevanje licence kao kvalifikacionog uslova</a:t>
            </a:r>
          </a:p>
          <a:p>
            <a:pPr lvl="1" algn="just">
              <a:buFont typeface="Wingdings" panose="05000000000000000000" pitchFamily="2" charset="2"/>
              <a:buChar char="Ø"/>
            </a:pPr>
            <a:r>
              <a:rPr lang="bs-Latn-BA" sz="2650" dirty="0">
                <a:latin typeface="Times New Roman" pitchFamily="18" charset="0"/>
                <a:cs typeface="Times New Roman" pitchFamily="18" charset="0"/>
              </a:rPr>
              <a:t>Zahtjev da oprema pripada ponuđaču</a:t>
            </a:r>
          </a:p>
          <a:p>
            <a:pPr lvl="1" algn="just">
              <a:buFont typeface="Wingdings" panose="05000000000000000000" pitchFamily="2" charset="2"/>
              <a:buChar char="Ø"/>
            </a:pPr>
            <a:r>
              <a:rPr lang="bs-Latn-BA" sz="2650" dirty="0">
                <a:latin typeface="Times New Roman" pitchFamily="18" charset="0"/>
                <a:cs typeface="Times New Roman" pitchFamily="18" charset="0"/>
              </a:rPr>
              <a:t>Zahtjev da je osoblje stalno zaposleno kod ponuđača</a:t>
            </a:r>
          </a:p>
          <a:p>
            <a:pPr marL="514350" lvl="1" indent="-276225" algn="just">
              <a:buFont typeface="Wingdings" panose="05000000000000000000" pitchFamily="2" charset="2"/>
              <a:buChar char="Ø"/>
            </a:pPr>
            <a:r>
              <a:rPr lang="bs-Latn-BA" sz="2650" dirty="0">
                <a:latin typeface="Times New Roman" pitchFamily="18" charset="0"/>
                <a:cs typeface="Times New Roman" pitchFamily="18" charset="0"/>
              </a:rPr>
              <a:t>Zahtjev da izjava za član 45. ZJN ne može biti starija od 15 dana od dana predaje ponude ili krajnjeg roka za prijem ponuda</a:t>
            </a:r>
          </a:p>
          <a:p>
            <a:pPr marL="457200" lvl="1" indent="0">
              <a:buNone/>
            </a:pPr>
            <a:endParaRPr lang="en-US"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3000" dirty="0">
              <a:latin typeface="Times New Roman" panose="02020603050405020304" pitchFamily="18" charset="0"/>
              <a:cs typeface="Times New Roman" panose="02020603050405020304" pitchFamily="18" charset="0"/>
            </a:endParaRPr>
          </a:p>
          <a:p>
            <a:pPr marL="514350" lvl="1" indent="0">
              <a:buNone/>
            </a:pPr>
            <a:endParaRPr lang="en-US" sz="3000" dirty="0"/>
          </a:p>
        </p:txBody>
      </p:sp>
      <p:sp>
        <p:nvSpPr>
          <p:cNvPr id="5" name="Footer Placeholder 4">
            <a:extLst>
              <a:ext uri="{FF2B5EF4-FFF2-40B4-BE49-F238E27FC236}">
                <a16:creationId xmlns:a16="http://schemas.microsoft.com/office/drawing/2014/main" id="{70C37CAF-F99D-0CA6-9BCE-794F8378B2C7}"/>
              </a:ext>
            </a:extLst>
          </p:cNvPr>
          <p:cNvSpPr>
            <a:spLocks noGrp="1"/>
          </p:cNvSpPr>
          <p:nvPr>
            <p:ph type="ftr" sz="quarter" idx="11"/>
          </p:nvPr>
        </p:nvSpPr>
        <p:spPr/>
        <p:txBody>
          <a:bodyPr/>
          <a:lstStyle/>
          <a:p>
            <a:r>
              <a:rPr lang="bs-Latn-BA" dirty="0"/>
              <a:t>Edukacija korisnika sistema javnih nabavki</a:t>
            </a:r>
            <a:endParaRPr lang="en-US" dirty="0"/>
          </a:p>
          <a:p>
            <a:endParaRPr lang="en-US" dirty="0">
              <a:solidFill>
                <a:prstClr val="black">
                  <a:tint val="75000"/>
                </a:prstClr>
              </a:solidFill>
            </a:endParaRPr>
          </a:p>
        </p:txBody>
      </p:sp>
      <p:sp>
        <p:nvSpPr>
          <p:cNvPr id="4" name="Date Placeholder 3">
            <a:extLst>
              <a:ext uri="{FF2B5EF4-FFF2-40B4-BE49-F238E27FC236}">
                <a16:creationId xmlns:a16="http://schemas.microsoft.com/office/drawing/2014/main" id="{17655BFE-436F-4E16-70C0-AF772E761F3D}"/>
              </a:ext>
            </a:extLst>
          </p:cNvPr>
          <p:cNvSpPr>
            <a:spLocks noGrp="1"/>
          </p:cNvSpPr>
          <p:nvPr>
            <p:ph type="dt" sz="half" idx="10"/>
          </p:nvPr>
        </p:nvSpPr>
        <p:spPr/>
        <p:txBody>
          <a:bodyPr/>
          <a:lstStyle/>
          <a:p>
            <a:r>
              <a:rPr lang="bs-Latn-BA" dirty="0"/>
              <a:t>04.03.2026.</a:t>
            </a:r>
            <a:endParaRPr lang="en-US" dirty="0"/>
          </a:p>
          <a:p>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2902B57B-6012-2969-26BE-6EAEFD121FAC}"/>
              </a:ext>
            </a:extLst>
          </p:cNvPr>
          <p:cNvSpPr>
            <a:spLocks noGrp="1"/>
          </p:cNvSpPr>
          <p:nvPr>
            <p:ph type="sldNum" sz="quarter" idx="12"/>
          </p:nvPr>
        </p:nvSpPr>
        <p:spPr/>
        <p:txBody>
          <a:bodyPr/>
          <a:lstStyle/>
          <a:p>
            <a:fld id="{5EE963A5-A76A-496F-BBA2-ABE69D2D945A}" type="slidenum">
              <a:rPr lang="en-US" smtClean="0">
                <a:solidFill>
                  <a:prstClr val="black">
                    <a:tint val="75000"/>
                  </a:prstClr>
                </a:solidFill>
              </a:rPr>
              <a:pPr/>
              <a:t>9</a:t>
            </a:fld>
            <a:endParaRPr lang="en-US">
              <a:solidFill>
                <a:prstClr val="black">
                  <a:tint val="75000"/>
                </a:prstClr>
              </a:solidFill>
            </a:endParaRPr>
          </a:p>
        </p:txBody>
      </p:sp>
      <p:pic>
        <p:nvPicPr>
          <p:cNvPr id="7" name="Picture 6">
            <a:extLst>
              <a:ext uri="{FF2B5EF4-FFF2-40B4-BE49-F238E27FC236}">
                <a16:creationId xmlns:a16="http://schemas.microsoft.com/office/drawing/2014/main" id="{02FD9A87-B435-35BC-5EA5-239D88D088B3}"/>
              </a:ext>
            </a:extLst>
          </p:cNvPr>
          <p:cNvPicPr/>
          <p:nvPr/>
        </p:nvPicPr>
        <p:blipFill>
          <a:blip r:embed="rId2"/>
          <a:stretch>
            <a:fillRect/>
          </a:stretch>
        </p:blipFill>
        <p:spPr>
          <a:xfrm>
            <a:off x="10776520" y="6069515"/>
            <a:ext cx="1331957" cy="710037"/>
          </a:xfrm>
          <a:prstGeom prst="rect">
            <a:avLst/>
          </a:prstGeom>
        </p:spPr>
      </p:pic>
    </p:spTree>
    <p:extLst>
      <p:ext uri="{BB962C8B-B14F-4D97-AF65-F5344CB8AC3E}">
        <p14:creationId xmlns:p14="http://schemas.microsoft.com/office/powerpoint/2010/main" val="277321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cean 16 x 9">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761_TF02895256" id="{B3393234-C45F-4A7A-8733-4B761660B572}" vid="{5F4BD00A-2C91-4D09-ACFC-6057A91463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2916</TotalTime>
  <Words>3662</Words>
  <Application>Microsoft Office PowerPoint</Application>
  <PresentationFormat>Widescreen</PresentationFormat>
  <Paragraphs>614</Paragraphs>
  <Slides>44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Arial Narrow</vt:lpstr>
      <vt:lpstr>Calibri</vt:lpstr>
      <vt:lpstr>Georgia</vt:lpstr>
      <vt:lpstr>Times New Roman</vt:lpstr>
      <vt:lpstr>Wingdings</vt:lpstr>
      <vt:lpstr>Wingdings 3</vt:lpstr>
      <vt:lpstr>Ocean 16 x 9</vt:lpstr>
      <vt:lpstr> </vt:lpstr>
      <vt:lpstr>Tenderska dokumentacija</vt:lpstr>
      <vt:lpstr>Tenderska dokumentacija</vt:lpstr>
      <vt:lpstr>Tenderska dokumentacija</vt:lpstr>
      <vt:lpstr>Tenderska dokumentacija</vt:lpstr>
      <vt:lpstr>Kriteriji za kvalifikaciju</vt:lpstr>
      <vt:lpstr>Kriteriji za kvalifikaciju</vt:lpstr>
      <vt:lpstr>Kriteriji za kvalifikaciju</vt:lpstr>
      <vt:lpstr>Kriteriji za kvalifikaciju</vt:lpstr>
      <vt:lpstr>Kriteriji za dodjelu ugovora</vt:lpstr>
      <vt:lpstr>Kriteriji za dodjelu ugovora</vt:lpstr>
      <vt:lpstr>Kriteriji za dodjelu ugovora</vt:lpstr>
      <vt:lpstr>Kriteriji za dodjelu ugovora</vt:lpstr>
      <vt:lpstr>Kriteriji za dodjelu ugovora</vt:lpstr>
      <vt:lpstr>Kriteriji za dodjelu ugovora</vt:lpstr>
      <vt:lpstr>Kriteriji za dodjelu ugovora</vt:lpstr>
      <vt:lpstr>Kriteriji za dodjelu ugovora</vt:lpstr>
      <vt:lpstr>Kriteriji za dodjelu ugovora</vt:lpstr>
      <vt:lpstr>Kriteriji za dodjelu ugovora</vt:lpstr>
      <vt:lpstr>Tehničke specifikacije</vt:lpstr>
      <vt:lpstr>Tehničke specifikacije</vt:lpstr>
      <vt:lpstr>Tehničke specifikacije</vt:lpstr>
      <vt:lpstr>Tehničke specifikacije</vt:lpstr>
      <vt:lpstr>Tehničke specifikacije</vt:lpstr>
      <vt:lpstr>Tehničke specifikacije</vt:lpstr>
      <vt:lpstr>Tehničke specifikacije</vt:lpstr>
      <vt:lpstr>Tenderska dokumentacija - podaci o ponudi</vt:lpstr>
      <vt:lpstr>Tenderska dokumentacija - podaci o ponudi</vt:lpstr>
      <vt:lpstr>Tenderska dokumentacija - podaci o ponudi</vt:lpstr>
      <vt:lpstr>Ponuda</vt:lpstr>
      <vt:lpstr>Ponuda</vt:lpstr>
      <vt:lpstr>Ponuda</vt:lpstr>
      <vt:lpstr>Ponuda</vt:lpstr>
      <vt:lpstr>Ponuda</vt:lpstr>
      <vt:lpstr>Ponuda</vt:lpstr>
      <vt:lpstr>Ponuda</vt:lpstr>
      <vt:lpstr>Ponuda</vt:lpstr>
      <vt:lpstr>Ponuda</vt:lpstr>
      <vt:lpstr>Ponuda</vt:lpstr>
      <vt:lpstr>Ponuda</vt:lpstr>
      <vt:lpstr>Ponuda</vt:lpstr>
      <vt:lpstr>Ponuda</vt:lpstr>
      <vt:lpstr>Ponuda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Procurement Agency of Bosnia and Herzegovina</dc:title>
  <dc:creator>Dario</dc:creator>
  <cp:lastModifiedBy>Admir Cebic</cp:lastModifiedBy>
  <cp:revision>233</cp:revision>
  <dcterms:created xsi:type="dcterms:W3CDTF">2012-04-04T18:34:00Z</dcterms:created>
  <dcterms:modified xsi:type="dcterms:W3CDTF">2026-02-26T11:56:00Z</dcterms:modified>
</cp:coreProperties>
</file>