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  <p:sldMasterId id="2147483660" r:id="rId2"/>
  </p:sldMasterIdLst>
  <p:notesMasterIdLst>
    <p:notesMasterId r:id="rId25"/>
  </p:notesMasterIdLst>
  <p:sldIdLst>
    <p:sldId id="264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319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321" r:id="rId23"/>
    <p:sldId id="300" r:id="rId2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9E3EB"/>
    <a:srgbClr val="A4BCD0"/>
    <a:srgbClr val="82A4B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218" autoAdjust="0"/>
    <p:restoredTop sz="94660"/>
  </p:normalViewPr>
  <p:slideViewPr>
    <p:cSldViewPr>
      <p:cViewPr varScale="1">
        <p:scale>
          <a:sx n="106" d="100"/>
          <a:sy n="106" d="100"/>
        </p:scale>
        <p:origin x="1902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bs-Latn-B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45B5F20-F7B6-44FC-B5A6-D11DE95C5784}" type="datetimeFigureOut">
              <a:rPr lang="bs-Latn-BA" smtClean="0"/>
              <a:pPr/>
              <a:t>26. 2. 2026.</a:t>
            </a:fld>
            <a:endParaRPr lang="bs-Latn-B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bs-Latn-B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bs-Latn-B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bs-Latn-B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787740D-A6BE-4D0C-A5D6-9B85018B8C0F}" type="slidenum">
              <a:rPr lang="bs-Latn-BA" smtClean="0"/>
              <a:pPr/>
              <a:t>‹#›</a:t>
            </a:fld>
            <a:endParaRPr lang="bs-Latn-BA"/>
          </a:p>
        </p:txBody>
      </p:sp>
    </p:spTree>
    <p:extLst>
      <p:ext uri="{BB962C8B-B14F-4D97-AF65-F5344CB8AC3E}">
        <p14:creationId xmlns:p14="http://schemas.microsoft.com/office/powerpoint/2010/main" val="18819327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787740D-A6BE-4D0C-A5D6-9B85018B8C0F}" type="slidenum">
              <a:rPr lang="bs-Latn-BA" smtClean="0"/>
              <a:pPr/>
              <a:t>8</a:t>
            </a:fld>
            <a:endParaRPr lang="bs-Latn-BA"/>
          </a:p>
        </p:txBody>
      </p:sp>
    </p:spTree>
    <p:extLst>
      <p:ext uri="{BB962C8B-B14F-4D97-AF65-F5344CB8AC3E}">
        <p14:creationId xmlns:p14="http://schemas.microsoft.com/office/powerpoint/2010/main" val="133683196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787740D-A6BE-4D0C-A5D6-9B85018B8C0F}" type="slidenum">
              <a:rPr lang="bs-Latn-BA" smtClean="0"/>
              <a:pPr/>
              <a:t>11</a:t>
            </a:fld>
            <a:endParaRPr lang="bs-Latn-BA"/>
          </a:p>
        </p:txBody>
      </p:sp>
    </p:spTree>
    <p:extLst>
      <p:ext uri="{BB962C8B-B14F-4D97-AF65-F5344CB8AC3E}">
        <p14:creationId xmlns:p14="http://schemas.microsoft.com/office/powerpoint/2010/main" val="30699085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FFA273-851D-43F0-9D14-5D89C4BC5B53}" type="datetime1">
              <a:rPr lang="hr-BA" smtClean="0"/>
              <a:pPr/>
              <a:t>26. 2. 2026.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2012 | Public Procurement Agency of Bosnia and Herzegovina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963A5-A76A-496F-BBA2-ABE69D2D94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8B8194-550F-4B18-9C31-A82C3E443AC8}" type="datetime1">
              <a:rPr lang="hr-BA" smtClean="0"/>
              <a:pPr/>
              <a:t>26. 2. 2026.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2012 | Public Procurement Agency of Bosnia and Herzegovina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963A5-A76A-496F-BBA2-ABE69D2D94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A93EA9-45FC-42DB-AF3E-9955674230C8}" type="datetime1">
              <a:rPr lang="hr-BA" smtClean="0"/>
              <a:pPr/>
              <a:t>26. 2. 2026.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2012 | Public Procurement Agency of Bosnia and Herzegovina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963A5-A76A-496F-BBA2-ABE69D2D94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FFA273-851D-43F0-9D14-5D89C4BC5B53}" type="datetime1">
              <a:rPr lang="hr-BA" smtClean="0">
                <a:solidFill>
                  <a:prstClr val="black">
                    <a:tint val="75000"/>
                  </a:prstClr>
                </a:solidFill>
              </a:rPr>
              <a:pPr/>
              <a:t>26. 2. 2026.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Copyright © 2012 | Public Procurement Agency of Bosnia and Herzegovina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963A5-A76A-496F-BBA2-ABE69D2D945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3048887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38B9CF-C93B-4EA2-B80C-D5F49BB4B590}" type="datetime1">
              <a:rPr lang="hr-BA" smtClean="0">
                <a:solidFill>
                  <a:prstClr val="black">
                    <a:tint val="75000"/>
                  </a:prstClr>
                </a:solidFill>
              </a:rPr>
              <a:pPr/>
              <a:t>26. 2. 2026.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Copyright © 2012 | Public Procurement Agency of Bosnia and Herzegovina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963A5-A76A-496F-BBA2-ABE69D2D945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7756477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166E1-9532-4447-B84E-8990EC175654}" type="datetime1">
              <a:rPr lang="hr-BA" smtClean="0">
                <a:solidFill>
                  <a:prstClr val="black">
                    <a:tint val="75000"/>
                  </a:prstClr>
                </a:solidFill>
              </a:rPr>
              <a:pPr/>
              <a:t>26. 2. 2026.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Copyright © 2012 | Public Procurement Agency of Bosnia and Herzegovina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963A5-A76A-496F-BBA2-ABE69D2D945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141105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0E68E9-85EE-4FB0-B269-7F279AD29F09}" type="datetime1">
              <a:rPr lang="hr-BA" smtClean="0">
                <a:solidFill>
                  <a:prstClr val="black">
                    <a:tint val="75000"/>
                  </a:prstClr>
                </a:solidFill>
              </a:rPr>
              <a:pPr/>
              <a:t>26. 2. 2026.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Copyright © 2012 | Public Procurement Agency of Bosnia and Herzegovina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963A5-A76A-496F-BBA2-ABE69D2D945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9903739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3B9041-EAEA-4DF5-B643-0C47558099D5}" type="datetime1">
              <a:rPr lang="hr-BA" smtClean="0">
                <a:solidFill>
                  <a:prstClr val="black">
                    <a:tint val="75000"/>
                  </a:prstClr>
                </a:solidFill>
              </a:rPr>
              <a:pPr/>
              <a:t>26. 2. 2026.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Copyright © 2012 | Public Procurement Agency of Bosnia and Herzegovina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963A5-A76A-496F-BBA2-ABE69D2D945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1710996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06EC0A-7316-4330-8051-654DC8483277}" type="datetime1">
              <a:rPr lang="hr-BA" smtClean="0">
                <a:solidFill>
                  <a:prstClr val="black">
                    <a:tint val="75000"/>
                  </a:prstClr>
                </a:solidFill>
              </a:rPr>
              <a:pPr/>
              <a:t>26. 2. 2026.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Copyright © 2012 | Public Procurement Agency of Bosnia and Herzegovina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963A5-A76A-496F-BBA2-ABE69D2D945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408122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C7F33E-3867-4AB9-8150-AB5275B46A4C}" type="datetime1">
              <a:rPr lang="hr-BA" smtClean="0">
                <a:solidFill>
                  <a:prstClr val="black">
                    <a:tint val="75000"/>
                  </a:prstClr>
                </a:solidFill>
              </a:rPr>
              <a:pPr/>
              <a:t>26. 2. 2026.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Copyright © 2012 | Public Procurement Agency of Bosnia and Herzegovina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963A5-A76A-496F-BBA2-ABE69D2D945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3379491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7858C-29D5-46CA-947B-815939215FE3}" type="datetime1">
              <a:rPr lang="hr-BA" smtClean="0">
                <a:solidFill>
                  <a:prstClr val="black">
                    <a:tint val="75000"/>
                  </a:prstClr>
                </a:solidFill>
              </a:rPr>
              <a:pPr/>
              <a:t>26. 2. 2026.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Copyright © 2012 | Public Procurement Agency of Bosnia and Herzegovina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963A5-A76A-496F-BBA2-ABE69D2D945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091816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38B9CF-C93B-4EA2-B80C-D5F49BB4B590}" type="datetime1">
              <a:rPr lang="hr-BA" smtClean="0"/>
              <a:pPr/>
              <a:t>26. 2. 2026.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2012 | Public Procurement Agency of Bosnia and Herzegovina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963A5-A76A-496F-BBA2-ABE69D2D94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96FC9F-C364-47C0-A268-296FAE3FDDF0}" type="datetime1">
              <a:rPr lang="hr-BA" smtClean="0">
                <a:solidFill>
                  <a:prstClr val="black">
                    <a:tint val="75000"/>
                  </a:prstClr>
                </a:solidFill>
              </a:rPr>
              <a:pPr/>
              <a:t>26. 2. 2026.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Copyright © 2012 | Public Procurement Agency of Bosnia and Herzegovina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963A5-A76A-496F-BBA2-ABE69D2D945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4242735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8B8194-550F-4B18-9C31-A82C3E443AC8}" type="datetime1">
              <a:rPr lang="hr-BA" smtClean="0">
                <a:solidFill>
                  <a:prstClr val="black">
                    <a:tint val="75000"/>
                  </a:prstClr>
                </a:solidFill>
              </a:rPr>
              <a:pPr/>
              <a:t>26. 2. 2026.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Copyright © 2012 | Public Procurement Agency of Bosnia and Herzegovina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963A5-A76A-496F-BBA2-ABE69D2D945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856922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A93EA9-45FC-42DB-AF3E-9955674230C8}" type="datetime1">
              <a:rPr lang="hr-BA" smtClean="0">
                <a:solidFill>
                  <a:prstClr val="black">
                    <a:tint val="75000"/>
                  </a:prstClr>
                </a:solidFill>
              </a:rPr>
              <a:pPr/>
              <a:t>26. 2. 2026.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Copyright © 2012 | Public Procurement Agency of Bosnia and Herzegovina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963A5-A76A-496F-BBA2-ABE69D2D945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319978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166E1-9532-4447-B84E-8990EC175654}" type="datetime1">
              <a:rPr lang="hr-BA" smtClean="0"/>
              <a:pPr/>
              <a:t>26. 2. 2026.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2012 | Public Procurement Agency of Bosnia and Herzegovina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963A5-A76A-496F-BBA2-ABE69D2D94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0E68E9-85EE-4FB0-B269-7F279AD29F09}" type="datetime1">
              <a:rPr lang="hr-BA" smtClean="0"/>
              <a:pPr/>
              <a:t>26. 2. 2026.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2012 | Public Procurement Agency of Bosnia and Herzegovina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963A5-A76A-496F-BBA2-ABE69D2D94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3B9041-EAEA-4DF5-B643-0C47558099D5}" type="datetime1">
              <a:rPr lang="hr-BA" smtClean="0"/>
              <a:pPr/>
              <a:t>26. 2. 2026.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2012 | Public Procurement Agency of Bosnia and Herzegovina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963A5-A76A-496F-BBA2-ABE69D2D94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06EC0A-7316-4330-8051-654DC8483277}" type="datetime1">
              <a:rPr lang="hr-BA" smtClean="0"/>
              <a:pPr/>
              <a:t>26. 2. 2026.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2012 | Public Procurement Agency of Bosnia and Herzegovina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963A5-A76A-496F-BBA2-ABE69D2D94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C7F33E-3867-4AB9-8150-AB5275B46A4C}" type="datetime1">
              <a:rPr lang="hr-BA" smtClean="0"/>
              <a:pPr/>
              <a:t>26. 2. 2026.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2012 | Public Procurement Agency of Bosnia and Herzegovina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963A5-A76A-496F-BBA2-ABE69D2D94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7858C-29D5-46CA-947B-815939215FE3}" type="datetime1">
              <a:rPr lang="hr-BA" smtClean="0"/>
              <a:pPr/>
              <a:t>26. 2. 2026.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2012 | Public Procurement Agency of Bosnia and Herzegovina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963A5-A76A-496F-BBA2-ABE69D2D94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96FC9F-C364-47C0-A268-296FAE3FDDF0}" type="datetime1">
              <a:rPr lang="hr-BA" smtClean="0"/>
              <a:pPr/>
              <a:t>26. 2. 2026.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2012 | Public Procurement Agency of Bosnia and Herzegovina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963A5-A76A-496F-BBA2-ABE69D2D94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189E42-01BF-4660-AE45-8B1BD7B3DE02}" type="datetime1">
              <a:rPr lang="hr-BA" smtClean="0"/>
              <a:pPr/>
              <a:t>26. 2. 2026.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Copyright © 2012 | Public Procurement Agency of Bosnia and Herzegovina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E963A5-A76A-496F-BBA2-ABE69D2D945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A4BCD0"/>
            </a:gs>
            <a:gs pos="61000">
              <a:schemeClr val="bg1"/>
            </a:gs>
            <a:gs pos="38000">
              <a:schemeClr val="bg1">
                <a:lumMod val="95000"/>
              </a:schemeClr>
            </a:gs>
            <a:gs pos="100000">
              <a:srgbClr val="D9E3EB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189E42-01BF-4660-AE45-8B1BD7B3DE02}" type="datetime1">
              <a:rPr lang="hr-BA" smtClean="0">
                <a:solidFill>
                  <a:prstClr val="black">
                    <a:tint val="75000"/>
                  </a:prstClr>
                </a:solidFill>
              </a:rPr>
              <a:pPr/>
              <a:t>26. 2. 2026.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Copyright © 2012 | Public Procurement Agency of Bosnia and Herzegovina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E963A5-A76A-496F-BBA2-ABE69D2D945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120736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980729"/>
            <a:ext cx="7772400" cy="1368152"/>
          </a:xfrm>
        </p:spPr>
        <p:txBody>
          <a:bodyPr>
            <a:normAutofit/>
          </a:bodyPr>
          <a:lstStyle/>
          <a:p>
            <a:br>
              <a:rPr lang="bs-Latn-BA" sz="3200" dirty="0">
                <a:latin typeface="Arial Narrow" pitchFamily="34" charset="0"/>
                <a:ea typeface="Tahoma" pitchFamily="34" charset="0"/>
                <a:cs typeface="Tahoma" pitchFamily="34" charset="0"/>
              </a:rPr>
            </a:br>
            <a:endParaRPr lang="en-US" sz="3200" dirty="0">
              <a:latin typeface="Arial Narrow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5507" y="2755040"/>
            <a:ext cx="8928992" cy="452275"/>
          </a:xfrm>
        </p:spPr>
        <p:txBody>
          <a:bodyPr>
            <a:normAutofit/>
          </a:bodyPr>
          <a:lstStyle/>
          <a:p>
            <a:pPr>
              <a:lnSpc>
                <a:spcPts val="2520"/>
              </a:lnSpc>
            </a:pPr>
            <a:r>
              <a:rPr lang="en-US" sz="2400" b="1" i="1" dirty="0">
                <a:solidFill>
                  <a:schemeClr val="tx1"/>
                </a:solidFill>
                <a:latin typeface="Times New Roman" panose="02020603050405020304" pitchFamily="18" charset="0"/>
                <a:ea typeface="Calibri (MS) Bold Italics"/>
                <a:cs typeface="Times New Roman" panose="02020603050405020304" pitchFamily="18" charset="0"/>
                <a:sym typeface="Calibri (MS) Bold Italics"/>
              </a:rPr>
              <a:t>КВАЛИФИКАЦИЈА У ПОСТУПКУ ЈАВНЕ НАБАВКЕ</a:t>
            </a:r>
          </a:p>
        </p:txBody>
      </p:sp>
      <p:cxnSp>
        <p:nvCxnSpPr>
          <p:cNvPr id="5" name="Straight Connector 4"/>
          <p:cNvCxnSpPr/>
          <p:nvPr/>
        </p:nvCxnSpPr>
        <p:spPr>
          <a:xfrm>
            <a:off x="0" y="2492896"/>
            <a:ext cx="9144000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7" name="Picture 3" descr="C:\Users\dario.kihli\Desktop\Prezentacija\shutterstock_37102225.jp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5522" b="30503"/>
          <a:stretch/>
        </p:blipFill>
        <p:spPr bwMode="auto">
          <a:xfrm>
            <a:off x="-1996" y="348432"/>
            <a:ext cx="9144000" cy="13816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8" name="Straight Connector 7"/>
          <p:cNvCxnSpPr/>
          <p:nvPr/>
        </p:nvCxnSpPr>
        <p:spPr>
          <a:xfrm>
            <a:off x="0" y="3931288"/>
            <a:ext cx="9144000" cy="0"/>
          </a:xfrm>
          <a:prstGeom prst="line">
            <a:avLst/>
          </a:prstGeom>
          <a:ln w="28575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itle 1"/>
          <p:cNvSpPr txBox="1">
            <a:spLocks/>
          </p:cNvSpPr>
          <p:nvPr/>
        </p:nvSpPr>
        <p:spPr>
          <a:xfrm>
            <a:off x="685800" y="3933056"/>
            <a:ext cx="7772400" cy="172819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bs-Latn-BA" sz="1600" b="1" dirty="0">
              <a:solidFill>
                <a:prstClr val="black"/>
              </a:solidFill>
              <a:latin typeface="Arial Narrow" pitchFamily="34" charset="0"/>
              <a:ea typeface="Tahoma" pitchFamily="34" charset="0"/>
              <a:cs typeface="Tahoma" pitchFamily="34" charset="0"/>
            </a:endParaRPr>
          </a:p>
          <a:p>
            <a:endParaRPr lang="bs-Latn-BA" sz="1600" b="1" dirty="0">
              <a:solidFill>
                <a:prstClr val="black"/>
              </a:solidFill>
              <a:latin typeface="Arial Narrow" pitchFamily="34" charset="0"/>
              <a:ea typeface="Tahoma" pitchFamily="34" charset="0"/>
              <a:cs typeface="Tahoma" pitchFamily="34" charset="0"/>
            </a:endParaRPr>
          </a:p>
          <a:p>
            <a:endParaRPr lang="bs-Latn-BA" sz="1600" b="1" dirty="0">
              <a:solidFill>
                <a:prstClr val="black"/>
              </a:solidFill>
              <a:latin typeface="Arial Narrow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530CB94-6B51-1F01-2C55-E455DF212704}"/>
              </a:ext>
            </a:extLst>
          </p:cNvPr>
          <p:cNvSpPr txBox="1"/>
          <p:nvPr/>
        </p:nvSpPr>
        <p:spPr>
          <a:xfrm flipH="1">
            <a:off x="2275347" y="6247958"/>
            <a:ext cx="4589313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s-Cyrl-BA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Фебруар</a:t>
            </a:r>
            <a:r>
              <a:rPr lang="bs-Latn-BA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2026. </a:t>
            </a:r>
            <a:r>
              <a:rPr lang="bs-Cyrl-BA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године</a:t>
            </a:r>
            <a:endParaRPr lang="en-US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" name="Picture 4">
            <a:extLst>
              <a:ext uri="{FF2B5EF4-FFF2-40B4-BE49-F238E27FC236}">
                <a16:creationId xmlns:a16="http://schemas.microsoft.com/office/drawing/2014/main" id="{A723158B-E9A2-02F4-8F29-51C2A5710C61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2" b="49710"/>
          <a:stretch>
            <a:fillRect/>
          </a:stretch>
        </p:blipFill>
        <p:spPr bwMode="auto">
          <a:xfrm>
            <a:off x="1246649" y="4077072"/>
            <a:ext cx="6650701" cy="20820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3DB7471A-669F-497F-895C-17A0C3DE5C51}"/>
              </a:ext>
            </a:extLst>
          </p:cNvPr>
          <p:cNvSpPr txBox="1"/>
          <p:nvPr/>
        </p:nvSpPr>
        <p:spPr>
          <a:xfrm>
            <a:off x="5606778" y="3597784"/>
            <a:ext cx="4581144" cy="30713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ts val="1620"/>
              </a:lnSpc>
            </a:pPr>
            <a:r>
              <a:rPr lang="en-US" sz="1800" dirty="0" err="1">
                <a:latin typeface="Times New Roman" panose="02020603050405020304" pitchFamily="18" charset="0"/>
                <a:ea typeface="Century Gothic Paneuropean"/>
                <a:cs typeface="Times New Roman" panose="02020603050405020304" pitchFamily="18" charset="0"/>
                <a:sym typeface="Century Gothic Paneuropean"/>
              </a:rPr>
              <a:t>Драгана</a:t>
            </a:r>
            <a:r>
              <a:rPr lang="en-US" sz="1800" dirty="0">
                <a:latin typeface="Times New Roman" panose="02020603050405020304" pitchFamily="18" charset="0"/>
                <a:ea typeface="Century Gothic Paneuropean"/>
                <a:cs typeface="Times New Roman" panose="02020603050405020304" pitchFamily="18" charset="0"/>
                <a:sym typeface="Century Gothic Paneuropean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ea typeface="Century Gothic Paneuropean"/>
                <a:cs typeface="Times New Roman" panose="02020603050405020304" pitchFamily="18" charset="0"/>
                <a:sym typeface="Century Gothic Paneuropean"/>
              </a:rPr>
              <a:t>Рибић</a:t>
            </a:r>
            <a:r>
              <a:rPr lang="en-US" sz="1800" dirty="0">
                <a:latin typeface="Times New Roman" panose="02020603050405020304" pitchFamily="18" charset="0"/>
                <a:ea typeface="Century Gothic Paneuropean"/>
                <a:cs typeface="Times New Roman" panose="02020603050405020304" pitchFamily="18" charset="0"/>
                <a:sym typeface="Century Gothic Paneuropean"/>
              </a:rPr>
              <a:t>, </a:t>
            </a:r>
            <a:r>
              <a:rPr lang="en-US" sz="1800" dirty="0" err="1">
                <a:latin typeface="Times New Roman" panose="02020603050405020304" pitchFamily="18" charset="0"/>
                <a:ea typeface="Century Gothic Paneuropean"/>
                <a:cs typeface="Times New Roman" panose="02020603050405020304" pitchFamily="18" charset="0"/>
                <a:sym typeface="Century Gothic Paneuropean"/>
              </a:rPr>
              <a:t>дипл.правник</a:t>
            </a:r>
            <a:endParaRPr lang="en-US" sz="1800" dirty="0">
              <a:latin typeface="Times New Roman" panose="02020603050405020304" pitchFamily="18" charset="0"/>
              <a:ea typeface="Century Gothic Paneuropean"/>
              <a:cs typeface="Times New Roman" panose="02020603050405020304" pitchFamily="18" charset="0"/>
              <a:sym typeface="Century Gothic Paneuropean"/>
            </a:endParaRPr>
          </a:p>
        </p:txBody>
      </p:sp>
    </p:spTree>
    <p:extLst>
      <p:ext uri="{BB962C8B-B14F-4D97-AF65-F5344CB8AC3E}">
        <p14:creationId xmlns:p14="http://schemas.microsoft.com/office/powerpoint/2010/main" val="24516579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550406" y="620539"/>
            <a:ext cx="8043188" cy="561692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1980"/>
              </a:lnSpc>
              <a:spcBef>
                <a:spcPts val="600"/>
              </a:spcBef>
            </a:pP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д)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изјаву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о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укупном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промету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кандидата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/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понуђача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и,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када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је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то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примјерено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, о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промету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у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сегменту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пословања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који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је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предмет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уговора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,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за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период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не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дужи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од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три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посљедње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финансијске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године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или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од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датума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регистрације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,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односно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почетка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пословања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,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ако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је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кандидат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/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понуђач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регистрован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,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односно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почео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с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радом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прије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мање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од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три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године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;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изјава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која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се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прилаже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овјерава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се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код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надлежног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органа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.</a:t>
            </a:r>
          </a:p>
          <a:p>
            <a:pPr marL="521017" lvl="1" indent="-342900" algn="just">
              <a:lnSpc>
                <a:spcPts val="1980"/>
              </a:lnSpc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(2)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Ако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захтијева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један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или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више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докумената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из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става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(1)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овог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члана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,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уговорни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орган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дужан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је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у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тендерској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документацији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јасно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и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прецизно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дефинисати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доказе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које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је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кандидат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/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понуђач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дужан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доставити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у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сврху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доказивања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економске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и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финансијске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способности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.</a:t>
            </a:r>
          </a:p>
          <a:p>
            <a:pPr marL="521017" lvl="1" indent="-342900" algn="just">
              <a:lnSpc>
                <a:spcPts val="1980"/>
              </a:lnSpc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(3)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Кандидат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/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понуђач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може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,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гдје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је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то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одговарајуће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и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за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одређени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уговор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, у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понуди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назначити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да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располаже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капацитетима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других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субјеката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,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без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обзира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на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правну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природу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односа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који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с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њима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има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. У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том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случају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,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мора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доказати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уговорном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органу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да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ће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на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располагању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имати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потребне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ресурсе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.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Под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истим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условима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група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кандидата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/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понуђача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може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се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ослонити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на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капацитете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учесника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групе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или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других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привредних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субјеката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.</a:t>
            </a:r>
          </a:p>
          <a:p>
            <a:pPr marL="521017" lvl="1" indent="-342900" algn="just">
              <a:lnSpc>
                <a:spcPts val="1980"/>
              </a:lnSpc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(4)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Документи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наведени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у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ставу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(1)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овог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члана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достављају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се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као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обичне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копије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заједно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са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изјавом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коју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овјерава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кандидат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/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понуђач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, у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форми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и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на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начин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који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прописује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Агенција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подзаконским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актом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561260" y="332656"/>
            <a:ext cx="8021479" cy="128637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2520"/>
              </a:lnSpc>
            </a:pPr>
            <a:r>
              <a:rPr lang="en-US" sz="2800" b="1" dirty="0" err="1">
                <a:latin typeface="Times New Roman" panose="02020603050405020304" pitchFamily="18" charset="0"/>
                <a:ea typeface="Calibri (MS) Bold"/>
                <a:cs typeface="Times New Roman" panose="02020603050405020304" pitchFamily="18" charset="0"/>
                <a:sym typeface="Calibri (MS) Bold"/>
              </a:rPr>
              <a:t>Члан</a:t>
            </a:r>
            <a:r>
              <a:rPr lang="en-US" sz="2800" b="1" dirty="0">
                <a:latin typeface="Times New Roman" panose="02020603050405020304" pitchFamily="18" charset="0"/>
                <a:ea typeface="Calibri (MS) Bold"/>
                <a:cs typeface="Times New Roman" panose="02020603050405020304" pitchFamily="18" charset="0"/>
                <a:sym typeface="Calibri (MS) Bold"/>
              </a:rPr>
              <a:t> 48.</a:t>
            </a:r>
          </a:p>
          <a:p>
            <a:pPr algn="ctr">
              <a:lnSpc>
                <a:spcPts val="2520"/>
              </a:lnSpc>
            </a:pPr>
            <a:r>
              <a:rPr lang="en-US" sz="2800" b="1" dirty="0" err="1">
                <a:latin typeface="Times New Roman" panose="02020603050405020304" pitchFamily="18" charset="0"/>
                <a:ea typeface="Calibri (MS) Bold"/>
                <a:cs typeface="Times New Roman" panose="02020603050405020304" pitchFamily="18" charset="0"/>
                <a:sym typeface="Calibri (MS) Bold"/>
              </a:rPr>
              <a:t>Оп</a:t>
            </a:r>
            <a:r>
              <a:rPr lang="sr-Cyrl-RS" sz="2800" b="1" dirty="0">
                <a:latin typeface="Times New Roman" panose="02020603050405020304" pitchFamily="18" charset="0"/>
                <a:ea typeface="Calibri (MS) Bold"/>
                <a:cs typeface="Times New Roman" panose="02020603050405020304" pitchFamily="18" charset="0"/>
                <a:sym typeface="Calibri (MS) Bold"/>
              </a:rPr>
              <a:t>шти</a:t>
            </a:r>
            <a:r>
              <a:rPr lang="en-US" sz="2800" b="1" dirty="0">
                <a:latin typeface="Times New Roman" panose="02020603050405020304" pitchFamily="18" charset="0"/>
                <a:ea typeface="Calibri (MS) Bold"/>
                <a:cs typeface="Times New Roman" panose="02020603050405020304" pitchFamily="18" charset="0"/>
                <a:sym typeface="Calibri (MS) Bold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ea typeface="Calibri (MS) Bold"/>
                <a:cs typeface="Times New Roman" panose="02020603050405020304" pitchFamily="18" charset="0"/>
                <a:sym typeface="Calibri (MS) Bold"/>
              </a:rPr>
              <a:t>услови</a:t>
            </a:r>
            <a:r>
              <a:rPr lang="en-US" sz="2800" b="1" dirty="0">
                <a:latin typeface="Times New Roman" panose="02020603050405020304" pitchFamily="18" charset="0"/>
                <a:ea typeface="Calibri (MS) Bold"/>
                <a:cs typeface="Times New Roman" panose="02020603050405020304" pitchFamily="18" charset="0"/>
                <a:sym typeface="Calibri (MS) Bold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ea typeface="Calibri (MS) Bold"/>
                <a:cs typeface="Times New Roman" panose="02020603050405020304" pitchFamily="18" charset="0"/>
                <a:sym typeface="Calibri (MS) Bold"/>
              </a:rPr>
              <a:t>за</a:t>
            </a:r>
            <a:r>
              <a:rPr lang="en-US" sz="2800" b="1" dirty="0">
                <a:latin typeface="Times New Roman" panose="02020603050405020304" pitchFamily="18" charset="0"/>
                <a:ea typeface="Calibri (MS) Bold"/>
                <a:cs typeface="Times New Roman" panose="02020603050405020304" pitchFamily="18" charset="0"/>
                <a:sym typeface="Calibri (MS) Bold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ea typeface="Calibri (MS) Bold"/>
                <a:cs typeface="Times New Roman" panose="02020603050405020304" pitchFamily="18" charset="0"/>
                <a:sym typeface="Calibri (MS) Bold"/>
              </a:rPr>
              <a:t>техничку</a:t>
            </a:r>
            <a:r>
              <a:rPr lang="en-US" sz="2800" b="1" dirty="0">
                <a:latin typeface="Times New Roman" panose="02020603050405020304" pitchFamily="18" charset="0"/>
                <a:ea typeface="Calibri (MS) Bold"/>
                <a:cs typeface="Times New Roman" panose="02020603050405020304" pitchFamily="18" charset="0"/>
                <a:sym typeface="Calibri (MS) Bold"/>
              </a:rPr>
              <a:t> и </a:t>
            </a:r>
            <a:r>
              <a:rPr lang="en-US" sz="2800" b="1" dirty="0" err="1">
                <a:latin typeface="Times New Roman" panose="02020603050405020304" pitchFamily="18" charset="0"/>
                <a:ea typeface="Calibri (MS) Bold"/>
                <a:cs typeface="Times New Roman" panose="02020603050405020304" pitchFamily="18" charset="0"/>
                <a:sym typeface="Calibri (MS) Bold"/>
              </a:rPr>
              <a:t>професионалну</a:t>
            </a:r>
            <a:r>
              <a:rPr lang="en-US" sz="2800" b="1" dirty="0">
                <a:latin typeface="Times New Roman" panose="02020603050405020304" pitchFamily="18" charset="0"/>
                <a:ea typeface="Calibri (MS) Bold"/>
                <a:cs typeface="Times New Roman" panose="02020603050405020304" pitchFamily="18" charset="0"/>
                <a:sym typeface="Calibri (MS) Bold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ea typeface="Calibri (MS) Bold"/>
                <a:cs typeface="Times New Roman" panose="02020603050405020304" pitchFamily="18" charset="0"/>
                <a:sym typeface="Calibri (MS) Bold"/>
              </a:rPr>
              <a:t>способност</a:t>
            </a:r>
            <a:endParaRPr lang="en-US" sz="2800" b="1" dirty="0">
              <a:latin typeface="Times New Roman" panose="02020603050405020304" pitchFamily="18" charset="0"/>
              <a:ea typeface="Calibri (MS) Bold"/>
              <a:cs typeface="Times New Roman" panose="02020603050405020304" pitchFamily="18" charset="0"/>
              <a:sym typeface="Calibri (MS) Bold"/>
            </a:endParaRPr>
          </a:p>
          <a:p>
            <a:pPr algn="ctr">
              <a:lnSpc>
                <a:spcPts val="2520"/>
              </a:lnSpc>
            </a:pPr>
            <a:endParaRPr lang="en-US" sz="2800" b="1" dirty="0">
              <a:latin typeface="Times New Roman" panose="02020603050405020304" pitchFamily="18" charset="0"/>
              <a:ea typeface="Calibri (MS) Bold"/>
              <a:cs typeface="Times New Roman" panose="02020603050405020304" pitchFamily="18" charset="0"/>
              <a:sym typeface="Calibri (MS) Bold"/>
            </a:endParaRPr>
          </a:p>
        </p:txBody>
      </p:sp>
      <p:sp>
        <p:nvSpPr>
          <p:cNvPr id="3" name="TextBox 3"/>
          <p:cNvSpPr txBox="1"/>
          <p:nvPr/>
        </p:nvSpPr>
        <p:spPr>
          <a:xfrm>
            <a:off x="287523" y="1619034"/>
            <a:ext cx="8568952" cy="489877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492204" lvl="1" indent="-342900" algn="just">
              <a:lnSpc>
                <a:spcPts val="1980"/>
              </a:lnSpc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(1)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Уговорни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орган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може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,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зависно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од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врсте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,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количине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или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обима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,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или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намјене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предмета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набавке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,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захтијевати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доказе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који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се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односе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на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техничку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и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професионалну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способност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.</a:t>
            </a:r>
          </a:p>
          <a:p>
            <a:pPr marL="492204" lvl="1" indent="-342900" algn="just">
              <a:lnSpc>
                <a:spcPts val="1980"/>
              </a:lnSpc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(2)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Ако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уговорни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орган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захтијева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доказ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о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уредно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извршеним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уговорима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,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тај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доказ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подноси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се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у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форми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списка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извршених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уговора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уз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потврду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коју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даје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друга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уговорна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страна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о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њиховој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реализацији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. У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случају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да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се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таква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потврда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из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објективних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разлога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не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може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добити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од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уговорне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стране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која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није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уговорни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орган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,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вриједи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изјава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привредног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субјекта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о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уредно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извршеним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уговорима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,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уз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предочавање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доказа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о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учињеним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покушајима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да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се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такве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потврде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осигурају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.</a:t>
            </a:r>
          </a:p>
          <a:p>
            <a:pPr marL="492204" lvl="1" indent="-342900" algn="just">
              <a:lnSpc>
                <a:spcPts val="1980"/>
              </a:lnSpc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(3)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Потврда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о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уредно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извршеним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уговорима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мора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садржавати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сљедеће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податке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:</a:t>
            </a:r>
          </a:p>
          <a:p>
            <a:pPr algn="just">
              <a:lnSpc>
                <a:spcPts val="1980"/>
              </a:lnSpc>
              <a:spcBef>
                <a:spcPts val="600"/>
              </a:spcBef>
            </a:pP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а)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назив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и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сједиште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уговорних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страна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или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привредних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субјеката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;</a:t>
            </a:r>
          </a:p>
          <a:p>
            <a:pPr algn="just">
              <a:lnSpc>
                <a:spcPts val="1980"/>
              </a:lnSpc>
              <a:spcBef>
                <a:spcPts val="600"/>
              </a:spcBef>
            </a:pP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б)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предмет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уговора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;</a:t>
            </a:r>
          </a:p>
          <a:p>
            <a:pPr algn="just">
              <a:lnSpc>
                <a:spcPts val="1980"/>
              </a:lnSpc>
              <a:spcBef>
                <a:spcPts val="600"/>
              </a:spcBef>
            </a:pP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ц)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вриједност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уговора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;</a:t>
            </a:r>
          </a:p>
          <a:p>
            <a:pPr algn="just">
              <a:lnSpc>
                <a:spcPts val="1980"/>
              </a:lnSpc>
              <a:spcBef>
                <a:spcPts val="600"/>
              </a:spcBef>
            </a:pP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д)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вријеме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и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мјесто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извршења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уговора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;</a:t>
            </a:r>
          </a:p>
          <a:p>
            <a:pPr marL="298609" lvl="1" indent="-149305">
              <a:lnSpc>
                <a:spcPts val="1980"/>
              </a:lnSpc>
              <a:spcBef>
                <a:spcPts val="600"/>
              </a:spcBef>
            </a:pP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е)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наводе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о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уредно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извршеним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уговорима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415404" y="492298"/>
            <a:ext cx="8313191" cy="587340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492204" lvl="1" indent="-342900" algn="just">
              <a:lnSpc>
                <a:spcPts val="1980"/>
              </a:lnSpc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(4)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Кандидат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/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понуђач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може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,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гдје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је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то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одговарајуће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и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за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одређени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уговор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, у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понуди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назначити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да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располаже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капацитетима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других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субјеката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,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без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обзира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на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правну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природу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односа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који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с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њима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има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. У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том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случају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,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мора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доказати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уговорном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органу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да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ће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на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располагању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имати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потребне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ресурсе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.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Под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истим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условима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група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понуђача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може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се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ослонити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на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капацитете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учесника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групе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или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других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привредних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субјеката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.</a:t>
            </a:r>
          </a:p>
          <a:p>
            <a:pPr marL="492204" lvl="1" indent="-342900" algn="just">
              <a:lnSpc>
                <a:spcPts val="1980"/>
              </a:lnSpc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(5)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Уговорни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орган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може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тражити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од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кандидата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/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понуђача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да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писмено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појасне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достављене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референце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.</a:t>
            </a:r>
          </a:p>
          <a:p>
            <a:pPr marL="492204" lvl="1" indent="-342900" algn="just">
              <a:lnSpc>
                <a:spcPts val="1980"/>
              </a:lnSpc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(6)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Ако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се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у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тендерској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документацији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захтијева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осигурање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цертификата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које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издају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независна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тијела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, а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којима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се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потврђује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да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кандидат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/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понуђач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задовољава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одређене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стандарде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осигурања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квалитета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,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уговорни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орган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дужан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је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позвати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се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на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системе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осигурања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квалитета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који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се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заснивају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на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одговарајућим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европским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серијама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стандарда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које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су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потврдила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тијела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која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су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ускладу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с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европским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серијама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стандарда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које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се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тичу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издавања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цертификата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.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Уговорни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орган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дужан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је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прихватити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и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друге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доказе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о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еквивалентним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мјерама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осигурања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квалитета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од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кандидата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/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понуђача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који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немају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приступа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таквим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цертификатима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.</a:t>
            </a:r>
          </a:p>
          <a:p>
            <a:pPr marL="492204" lvl="1" indent="-342900" algn="just">
              <a:lnSpc>
                <a:spcPts val="1980"/>
              </a:lnSpc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(7)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Ако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захтијева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један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или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више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докумената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којим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кандидат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/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понуђач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доказује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техничку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и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професионалну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способност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,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уговорни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орган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дужан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је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у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тендерској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документацији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јасно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и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прецизно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дефинисати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те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захтјеве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418924" y="116632"/>
            <a:ext cx="8306150" cy="96180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2520"/>
              </a:lnSpc>
            </a:pPr>
            <a:r>
              <a:rPr lang="en-US" sz="2800" b="1" dirty="0" err="1">
                <a:latin typeface="Times New Roman" panose="02020603050405020304" pitchFamily="18" charset="0"/>
                <a:ea typeface="Calibri (MS) Bold"/>
                <a:cs typeface="Times New Roman" panose="02020603050405020304" pitchFamily="18" charset="0"/>
                <a:sym typeface="Calibri (MS) Bold"/>
              </a:rPr>
              <a:t>Члан</a:t>
            </a:r>
            <a:r>
              <a:rPr lang="en-US" sz="2800" b="1" dirty="0">
                <a:latin typeface="Times New Roman" panose="02020603050405020304" pitchFamily="18" charset="0"/>
                <a:ea typeface="Calibri (MS) Bold"/>
                <a:cs typeface="Times New Roman" panose="02020603050405020304" pitchFamily="18" charset="0"/>
                <a:sym typeface="Calibri (MS) Bold"/>
              </a:rPr>
              <a:t> 49.</a:t>
            </a:r>
          </a:p>
          <a:p>
            <a:pPr algn="ctr">
              <a:lnSpc>
                <a:spcPts val="2520"/>
              </a:lnSpc>
            </a:pPr>
            <a:r>
              <a:rPr lang="en-US" sz="2800" b="1" dirty="0" err="1">
                <a:latin typeface="Times New Roman" panose="02020603050405020304" pitchFamily="18" charset="0"/>
                <a:ea typeface="Calibri (MS) Bold"/>
                <a:cs typeface="Times New Roman" panose="02020603050405020304" pitchFamily="18" charset="0"/>
                <a:sym typeface="Calibri (MS) Bold"/>
              </a:rPr>
              <a:t>Техничка</a:t>
            </a:r>
            <a:r>
              <a:rPr lang="en-US" sz="2800" b="1" dirty="0">
                <a:latin typeface="Times New Roman" panose="02020603050405020304" pitchFamily="18" charset="0"/>
                <a:ea typeface="Calibri (MS) Bold"/>
                <a:cs typeface="Times New Roman" panose="02020603050405020304" pitchFamily="18" charset="0"/>
                <a:sym typeface="Calibri (MS) Bold"/>
              </a:rPr>
              <a:t> и </a:t>
            </a:r>
            <a:r>
              <a:rPr lang="en-US" sz="2800" b="1" dirty="0" err="1">
                <a:latin typeface="Times New Roman" panose="02020603050405020304" pitchFamily="18" charset="0"/>
                <a:ea typeface="Calibri (MS) Bold"/>
                <a:cs typeface="Times New Roman" panose="02020603050405020304" pitchFamily="18" charset="0"/>
                <a:sym typeface="Calibri (MS) Bold"/>
              </a:rPr>
              <a:t>професионална</a:t>
            </a:r>
            <a:r>
              <a:rPr lang="en-US" sz="2800" b="1" dirty="0">
                <a:latin typeface="Times New Roman" panose="02020603050405020304" pitchFamily="18" charset="0"/>
                <a:ea typeface="Calibri (MS) Bold"/>
                <a:cs typeface="Times New Roman" panose="02020603050405020304" pitchFamily="18" charset="0"/>
                <a:sym typeface="Calibri (MS) Bold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ea typeface="Calibri (MS) Bold"/>
                <a:cs typeface="Times New Roman" panose="02020603050405020304" pitchFamily="18" charset="0"/>
                <a:sym typeface="Calibri (MS) Bold"/>
              </a:rPr>
              <a:t>способност</a:t>
            </a:r>
            <a:r>
              <a:rPr lang="en-US" sz="2800" b="1" dirty="0">
                <a:latin typeface="Times New Roman" panose="02020603050405020304" pitchFamily="18" charset="0"/>
                <a:ea typeface="Calibri (MS) Bold"/>
                <a:cs typeface="Times New Roman" panose="02020603050405020304" pitchFamily="18" charset="0"/>
                <a:sym typeface="Calibri (MS) Bold"/>
              </a:rPr>
              <a:t> у </a:t>
            </a:r>
            <a:r>
              <a:rPr lang="en-US" sz="2800" b="1" dirty="0" err="1">
                <a:latin typeface="Times New Roman" panose="02020603050405020304" pitchFamily="18" charset="0"/>
                <a:ea typeface="Calibri (MS) Bold"/>
                <a:cs typeface="Times New Roman" panose="02020603050405020304" pitchFamily="18" charset="0"/>
                <a:sym typeface="Calibri (MS) Bold"/>
              </a:rPr>
              <a:t>поступку</a:t>
            </a:r>
            <a:r>
              <a:rPr lang="en-US" sz="2800" b="1" dirty="0">
                <a:latin typeface="Times New Roman" panose="02020603050405020304" pitchFamily="18" charset="0"/>
                <a:ea typeface="Calibri (MS) Bold"/>
                <a:cs typeface="Times New Roman" panose="02020603050405020304" pitchFamily="18" charset="0"/>
                <a:sym typeface="Calibri (MS) Bold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ea typeface="Calibri (MS) Bold"/>
                <a:cs typeface="Times New Roman" panose="02020603050405020304" pitchFamily="18" charset="0"/>
                <a:sym typeface="Calibri (MS) Bold"/>
              </a:rPr>
              <a:t>набавке</a:t>
            </a:r>
            <a:r>
              <a:rPr lang="en-US" sz="2800" b="1" dirty="0">
                <a:latin typeface="Times New Roman" panose="02020603050405020304" pitchFamily="18" charset="0"/>
                <a:ea typeface="Calibri (MS) Bold"/>
                <a:cs typeface="Times New Roman" panose="02020603050405020304" pitchFamily="18" charset="0"/>
                <a:sym typeface="Calibri (MS) Bold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ea typeface="Calibri (MS) Bold"/>
                <a:cs typeface="Times New Roman" panose="02020603050405020304" pitchFamily="18" charset="0"/>
                <a:sym typeface="Calibri (MS) Bold"/>
              </a:rPr>
              <a:t>робе</a:t>
            </a:r>
            <a:endParaRPr lang="en-US" sz="2800" b="1" dirty="0">
              <a:latin typeface="Times New Roman" panose="02020603050405020304" pitchFamily="18" charset="0"/>
              <a:ea typeface="Calibri (MS) Bold"/>
              <a:cs typeface="Times New Roman" panose="02020603050405020304" pitchFamily="18" charset="0"/>
              <a:sym typeface="Calibri (MS) Bold"/>
            </a:endParaRPr>
          </a:p>
        </p:txBody>
      </p:sp>
      <p:sp>
        <p:nvSpPr>
          <p:cNvPr id="3" name="TextBox 3"/>
          <p:cNvSpPr txBox="1"/>
          <p:nvPr/>
        </p:nvSpPr>
        <p:spPr>
          <a:xfrm>
            <a:off x="287523" y="1556792"/>
            <a:ext cx="8568952" cy="448840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1980"/>
              </a:lnSpc>
              <a:spcBef>
                <a:spcPts val="600"/>
              </a:spcBef>
            </a:pP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У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поступку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јавне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набавке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робе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уговорни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орган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може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захтјевати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један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или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више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доказа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о</a:t>
            </a:r>
            <a:r>
              <a:rPr lang="bs-Latn-BA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техничкој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и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професионалној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способности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кандидата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/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понуђача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, и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то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:</a:t>
            </a:r>
          </a:p>
          <a:p>
            <a:pPr marL="521017" lvl="1" indent="-342900" algn="just">
              <a:lnSpc>
                <a:spcPts val="1980"/>
              </a:lnSpc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а)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списак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извршених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уговора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у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складу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с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чланом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48.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став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(2)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овог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закона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, а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који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су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у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вези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с</a:t>
            </a:r>
            <a:r>
              <a:rPr lang="bs-Latn-BA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предметном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набавком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,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за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период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не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дужи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од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три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године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или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од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датума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регистрације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,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односно</a:t>
            </a:r>
            <a:r>
              <a:rPr lang="bs-Latn-BA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почетка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пословања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,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ако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је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кандидат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/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понуђач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регистрован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,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односно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почео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с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радом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прије</a:t>
            </a:r>
            <a:r>
              <a:rPr lang="bs-Latn-BA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мање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од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три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године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;</a:t>
            </a:r>
          </a:p>
          <a:p>
            <a:pPr marL="521017" lvl="1" indent="-342900" algn="just">
              <a:lnSpc>
                <a:spcPts val="1980"/>
              </a:lnSpc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б)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опис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техничке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опремљености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и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оспособљености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кандидата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/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понуђача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,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мјере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за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осигурање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квалитета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и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његову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опремљеност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и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оспособљеност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за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испитивања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и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истраживања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;</a:t>
            </a:r>
          </a:p>
          <a:p>
            <a:pPr marL="521017" lvl="1" indent="-342900" algn="just">
              <a:lnSpc>
                <a:spcPts val="1980"/>
              </a:lnSpc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ц)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наводе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о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ангажованом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техничком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особљу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и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техничким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органима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,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за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послове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постављања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и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инсталације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робе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која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се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набавља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, а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за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које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се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не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може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захтијевати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да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су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запослени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код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кандидата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/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понуђача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;</a:t>
            </a:r>
          </a:p>
          <a:p>
            <a:pPr marL="521017" lvl="1" indent="-342900" algn="just">
              <a:lnSpc>
                <a:spcPts val="1980"/>
              </a:lnSpc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д)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узорке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,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описе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и/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или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фотографије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робе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која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је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предмет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испоруке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, а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чију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је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вјеродостојност</a:t>
            </a:r>
            <a:endParaRPr lang="en-US" sz="2000" dirty="0">
              <a:latin typeface="Times New Roman" panose="02020603050405020304" pitchFamily="18" charset="0"/>
              <a:ea typeface="Calibri (MS)"/>
              <a:cs typeface="Times New Roman" panose="02020603050405020304" pitchFamily="18" charset="0"/>
              <a:sym typeface="Calibri (MS)"/>
            </a:endParaRPr>
          </a:p>
          <a:p>
            <a:pPr marL="492204" lvl="1" indent="-342900" algn="just">
              <a:lnSpc>
                <a:spcPts val="1980"/>
              </a:lnSpc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кандидат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/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понуђач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обавезан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потврдити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ако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то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уговорни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орган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захтијева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;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397909" y="1052736"/>
            <a:ext cx="8348181" cy="271869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492204" lvl="1" indent="-342900" algn="just">
              <a:lnSpc>
                <a:spcPts val="198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е)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увјерење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које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издаје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надлежна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институција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или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агенција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за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контролу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квалитета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, а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којим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се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потврђује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да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на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одговарајући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начин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тачно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означена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роба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одговара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одређеним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спецификацијама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или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нормама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;</a:t>
            </a:r>
          </a:p>
          <a:p>
            <a:pPr marL="492204" lvl="1" indent="-342900" algn="just">
              <a:lnSpc>
                <a:spcPts val="1980"/>
              </a:lnSpc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ф)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потврду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кандидата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/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понуђача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о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прихватању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поступка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контроле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робе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сложеније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врсте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или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робе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која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изузетно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треба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служити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некој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посебној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сврси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,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коју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проводи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уговорни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орган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или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у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његово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име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надлежни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орган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земље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сједишта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привредног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субјекта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, а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која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се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односи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на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производне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капацитете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привредног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субјекта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и,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ако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је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потребно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,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на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начин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израде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студија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и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истраживања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,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те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мјере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за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контролу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квалитета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које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користи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привредни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субјекат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408153" y="301783"/>
            <a:ext cx="8327693" cy="91948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2340"/>
              </a:lnSpc>
            </a:pPr>
            <a:r>
              <a:rPr lang="en-US" sz="2800" b="1" dirty="0" err="1">
                <a:latin typeface="Times New Roman" panose="02020603050405020304" pitchFamily="18" charset="0"/>
                <a:ea typeface="Century Gothic Paneuropean Bold"/>
                <a:cs typeface="Times New Roman" panose="02020603050405020304" pitchFamily="18" charset="0"/>
                <a:sym typeface="Century Gothic Paneuropean Bold"/>
              </a:rPr>
              <a:t>Члан</a:t>
            </a:r>
            <a:r>
              <a:rPr lang="en-US" sz="2800" b="1" dirty="0">
                <a:latin typeface="Times New Roman" panose="02020603050405020304" pitchFamily="18" charset="0"/>
                <a:ea typeface="Century Gothic Paneuropean Bold"/>
                <a:cs typeface="Times New Roman" panose="02020603050405020304" pitchFamily="18" charset="0"/>
                <a:sym typeface="Century Gothic Paneuropean Bold"/>
              </a:rPr>
              <a:t> 50.</a:t>
            </a:r>
          </a:p>
          <a:p>
            <a:pPr algn="ctr">
              <a:lnSpc>
                <a:spcPts val="2340"/>
              </a:lnSpc>
            </a:pPr>
            <a:r>
              <a:rPr lang="en-US" sz="2800" b="1" dirty="0" err="1">
                <a:latin typeface="Times New Roman" panose="02020603050405020304" pitchFamily="18" charset="0"/>
                <a:ea typeface="Century Gothic Paneuropean Bold"/>
                <a:cs typeface="Times New Roman" panose="02020603050405020304" pitchFamily="18" charset="0"/>
                <a:sym typeface="Century Gothic Paneuropean Bold"/>
              </a:rPr>
              <a:t>Техничка</a:t>
            </a:r>
            <a:r>
              <a:rPr lang="en-US" sz="2800" b="1" dirty="0">
                <a:latin typeface="Times New Roman" panose="02020603050405020304" pitchFamily="18" charset="0"/>
                <a:ea typeface="Century Gothic Paneuropean Bold"/>
                <a:cs typeface="Times New Roman" panose="02020603050405020304" pitchFamily="18" charset="0"/>
                <a:sym typeface="Century Gothic Paneuropean Bold"/>
              </a:rPr>
              <a:t> и </a:t>
            </a:r>
            <a:r>
              <a:rPr lang="en-US" sz="2800" b="1" dirty="0" err="1">
                <a:latin typeface="Times New Roman" panose="02020603050405020304" pitchFamily="18" charset="0"/>
                <a:ea typeface="Century Gothic Paneuropean Bold"/>
                <a:cs typeface="Times New Roman" panose="02020603050405020304" pitchFamily="18" charset="0"/>
                <a:sym typeface="Century Gothic Paneuropean Bold"/>
              </a:rPr>
              <a:t>професионална</a:t>
            </a:r>
            <a:r>
              <a:rPr lang="en-US" sz="2800" b="1" dirty="0">
                <a:latin typeface="Times New Roman" panose="02020603050405020304" pitchFamily="18" charset="0"/>
                <a:ea typeface="Century Gothic Paneuropean Bold"/>
                <a:cs typeface="Times New Roman" panose="02020603050405020304" pitchFamily="18" charset="0"/>
                <a:sym typeface="Century Gothic Paneuropean Bold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ea typeface="Century Gothic Paneuropean Bold"/>
                <a:cs typeface="Times New Roman" panose="02020603050405020304" pitchFamily="18" charset="0"/>
                <a:sym typeface="Century Gothic Paneuropean Bold"/>
              </a:rPr>
              <a:t>способност</a:t>
            </a:r>
            <a:r>
              <a:rPr lang="en-US" sz="2800" b="1" dirty="0">
                <a:latin typeface="Times New Roman" panose="02020603050405020304" pitchFamily="18" charset="0"/>
                <a:ea typeface="Century Gothic Paneuropean Bold"/>
                <a:cs typeface="Times New Roman" panose="02020603050405020304" pitchFamily="18" charset="0"/>
                <a:sym typeface="Century Gothic Paneuropean Bold"/>
              </a:rPr>
              <a:t> у </a:t>
            </a:r>
            <a:r>
              <a:rPr lang="en-US" sz="2800" b="1" dirty="0" err="1">
                <a:latin typeface="Times New Roman" panose="02020603050405020304" pitchFamily="18" charset="0"/>
                <a:ea typeface="Century Gothic Paneuropean Bold"/>
                <a:cs typeface="Times New Roman" panose="02020603050405020304" pitchFamily="18" charset="0"/>
                <a:sym typeface="Century Gothic Paneuropean Bold"/>
              </a:rPr>
              <a:t>поступку</a:t>
            </a:r>
            <a:r>
              <a:rPr lang="en-US" sz="2800" b="1" dirty="0">
                <a:latin typeface="Times New Roman" panose="02020603050405020304" pitchFamily="18" charset="0"/>
                <a:ea typeface="Century Gothic Paneuropean Bold"/>
                <a:cs typeface="Times New Roman" panose="02020603050405020304" pitchFamily="18" charset="0"/>
                <a:sym typeface="Century Gothic Paneuropean Bold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ea typeface="Century Gothic Paneuropean Bold"/>
                <a:cs typeface="Times New Roman" panose="02020603050405020304" pitchFamily="18" charset="0"/>
                <a:sym typeface="Century Gothic Paneuropean Bold"/>
              </a:rPr>
              <a:t>набавке</a:t>
            </a:r>
            <a:r>
              <a:rPr lang="en-US" sz="2800" b="1" dirty="0">
                <a:latin typeface="Times New Roman" panose="02020603050405020304" pitchFamily="18" charset="0"/>
                <a:ea typeface="Century Gothic Paneuropean Bold"/>
                <a:cs typeface="Times New Roman" panose="02020603050405020304" pitchFamily="18" charset="0"/>
                <a:sym typeface="Century Gothic Paneuropean Bold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ea typeface="Century Gothic Paneuropean Bold"/>
                <a:cs typeface="Times New Roman" panose="02020603050405020304" pitchFamily="18" charset="0"/>
                <a:sym typeface="Century Gothic Paneuropean Bold"/>
              </a:rPr>
              <a:t>услуга</a:t>
            </a:r>
            <a:endParaRPr lang="en-US" sz="2800" b="1" dirty="0">
              <a:latin typeface="Times New Roman" panose="02020603050405020304" pitchFamily="18" charset="0"/>
              <a:ea typeface="Century Gothic Paneuropean Bold"/>
              <a:cs typeface="Times New Roman" panose="02020603050405020304" pitchFamily="18" charset="0"/>
              <a:sym typeface="Century Gothic Paneuropean Bold"/>
            </a:endParaRPr>
          </a:p>
        </p:txBody>
      </p:sp>
      <p:sp>
        <p:nvSpPr>
          <p:cNvPr id="3" name="TextBox 3"/>
          <p:cNvSpPr txBox="1"/>
          <p:nvPr/>
        </p:nvSpPr>
        <p:spPr>
          <a:xfrm>
            <a:off x="260587" y="1700808"/>
            <a:ext cx="8622823" cy="415498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1980"/>
              </a:lnSpc>
              <a:spcBef>
                <a:spcPts val="600"/>
              </a:spcBef>
            </a:pP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У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поступку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јавне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набавке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услуга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уговорни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орган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може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захтијевати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један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или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више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доказа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 о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техничкој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и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професионалној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способности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кандидата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/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понуђача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, и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то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:</a:t>
            </a:r>
          </a:p>
          <a:p>
            <a:pPr marL="521017" lvl="1" indent="-342900" algn="just">
              <a:lnSpc>
                <a:spcPts val="1980"/>
              </a:lnSpc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а)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списак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извршених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уговора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у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складу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с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чланом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48.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став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(2)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овог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закона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, а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који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су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у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вези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с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предметном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набавком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,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за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период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не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дужи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од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три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године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или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од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датума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регистрације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,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односно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почетка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пословања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,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ако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је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кандидат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/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понуђач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регистрован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,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односно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почео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с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радом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прије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мање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од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три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године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;</a:t>
            </a:r>
          </a:p>
          <a:p>
            <a:pPr marL="521017" lvl="1" indent="-342900" algn="just">
              <a:lnSpc>
                <a:spcPts val="1980"/>
              </a:lnSpc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б)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образовне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и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професионалне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квалификације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пружаоца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услуга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и/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или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квалификације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његовог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руководећег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особља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, и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нарочито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квалификације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лица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која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су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одговорна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за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пружање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конкретних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услуга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;</a:t>
            </a:r>
          </a:p>
          <a:p>
            <a:pPr marL="521017" lvl="1" indent="-342900" algn="just">
              <a:lnSpc>
                <a:spcPts val="1980"/>
              </a:lnSpc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ц)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изјаву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о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ангажованом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техничком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особљу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или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техничким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органима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, а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за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које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се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не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може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захтјевати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да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су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запослени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код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кандидата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/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понуђача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;</a:t>
            </a:r>
          </a:p>
          <a:p>
            <a:pPr marL="521017" lvl="1" indent="-342900" algn="just">
              <a:lnSpc>
                <a:spcPts val="1980"/>
              </a:lnSpc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д)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изјаву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пружаоца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услуга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о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просјечном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годишњем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броју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запослених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и о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броју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руководећег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особља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у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посљедње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три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године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;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337412" y="1133500"/>
            <a:ext cx="8469176" cy="459100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492204" lvl="1" indent="-342900">
              <a:lnSpc>
                <a:spcPts val="1980"/>
              </a:lnSpc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е)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изјаву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о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техничкој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опремљености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и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оспособљености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и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мјерама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којима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располаже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пружалац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услуга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за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извршење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конкретних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услуга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и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осигурање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квалитета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;</a:t>
            </a:r>
          </a:p>
          <a:p>
            <a:pPr marL="492204" lvl="1" indent="-342900">
              <a:lnSpc>
                <a:spcPts val="1980"/>
              </a:lnSpc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ф)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потврду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кандидата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/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понуђача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о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прихватању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поступка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контроле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услуга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сложеније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врсте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или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услуге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која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изузетно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треба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служити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некој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посебној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сврси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,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коју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проводи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уговорни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орган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или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у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његово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име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надлежни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орган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земље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сједишта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привредног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субјекта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, а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која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се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односи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на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производне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капацитете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привредног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субјекта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и,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ако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је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потребно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,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на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начин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израде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студија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и 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истраживања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,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те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мјере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за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контролу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квалитета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које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користи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привредни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субјекат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;</a:t>
            </a:r>
          </a:p>
          <a:p>
            <a:pPr marL="492204" lvl="1" indent="-342900">
              <a:lnSpc>
                <a:spcPts val="1980"/>
              </a:lnSpc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г)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изјаву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кандидата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/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понуђача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да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прихвата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предузимање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мјера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за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управљање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заштитом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околине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и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мјера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енергетске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ефикасности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које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ће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привредни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субјекат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примјењивати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приликом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пружања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услуга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.</a:t>
            </a:r>
          </a:p>
          <a:p>
            <a:pPr marL="492204" lvl="1" indent="-342900">
              <a:lnSpc>
                <a:spcPts val="1980"/>
              </a:lnSpc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У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случају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ограниченог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поступка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,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преговарачког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поступка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с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објавом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обавјештења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,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преговарачког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поступка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без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објаве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обавјештења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о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набавци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и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такмичарског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дијалога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документи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се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достављају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као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обичне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копије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заједно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са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изјавом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коју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овјерава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кандидат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/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понуђач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.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487412" y="332656"/>
            <a:ext cx="8169175" cy="88421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2160"/>
              </a:lnSpc>
            </a:pPr>
            <a:r>
              <a:rPr lang="en-US" sz="2800" b="1" dirty="0" err="1">
                <a:latin typeface="Times New Roman" panose="02020603050405020304" pitchFamily="18" charset="0"/>
                <a:ea typeface="Century Gothic Paneuropean Bold"/>
                <a:cs typeface="Times New Roman" panose="02020603050405020304" pitchFamily="18" charset="0"/>
                <a:sym typeface="Century Gothic Paneuropean Bold"/>
              </a:rPr>
              <a:t>Члан</a:t>
            </a:r>
            <a:r>
              <a:rPr lang="en-US" sz="2800" b="1" dirty="0">
                <a:latin typeface="Times New Roman" panose="02020603050405020304" pitchFamily="18" charset="0"/>
                <a:ea typeface="Century Gothic Paneuropean Bold"/>
                <a:cs typeface="Times New Roman" panose="02020603050405020304" pitchFamily="18" charset="0"/>
                <a:sym typeface="Century Gothic Paneuropean Bold"/>
              </a:rPr>
              <a:t> 51.</a:t>
            </a:r>
          </a:p>
          <a:p>
            <a:pPr algn="ctr">
              <a:lnSpc>
                <a:spcPts val="2160"/>
              </a:lnSpc>
            </a:pPr>
            <a:r>
              <a:rPr lang="en-US" sz="2800" b="1" dirty="0" err="1">
                <a:latin typeface="Times New Roman" panose="02020603050405020304" pitchFamily="18" charset="0"/>
                <a:ea typeface="Century Gothic Paneuropean Bold"/>
                <a:cs typeface="Times New Roman" panose="02020603050405020304" pitchFamily="18" charset="0"/>
                <a:sym typeface="Century Gothic Paneuropean Bold"/>
              </a:rPr>
              <a:t>Техничка</a:t>
            </a:r>
            <a:r>
              <a:rPr lang="en-US" sz="2800" b="1" dirty="0">
                <a:latin typeface="Times New Roman" panose="02020603050405020304" pitchFamily="18" charset="0"/>
                <a:ea typeface="Century Gothic Paneuropean Bold"/>
                <a:cs typeface="Times New Roman" panose="02020603050405020304" pitchFamily="18" charset="0"/>
                <a:sym typeface="Century Gothic Paneuropean Bold"/>
              </a:rPr>
              <a:t> и </a:t>
            </a:r>
            <a:r>
              <a:rPr lang="en-US" sz="2800" b="1" dirty="0" err="1">
                <a:latin typeface="Times New Roman" panose="02020603050405020304" pitchFamily="18" charset="0"/>
                <a:ea typeface="Century Gothic Paneuropean Bold"/>
                <a:cs typeface="Times New Roman" panose="02020603050405020304" pitchFamily="18" charset="0"/>
                <a:sym typeface="Century Gothic Paneuropean Bold"/>
              </a:rPr>
              <a:t>професионална</a:t>
            </a:r>
            <a:r>
              <a:rPr lang="en-US" sz="2800" b="1" dirty="0">
                <a:latin typeface="Times New Roman" panose="02020603050405020304" pitchFamily="18" charset="0"/>
                <a:ea typeface="Century Gothic Paneuropean Bold"/>
                <a:cs typeface="Times New Roman" panose="02020603050405020304" pitchFamily="18" charset="0"/>
                <a:sym typeface="Century Gothic Paneuropean Bold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ea typeface="Century Gothic Paneuropean Bold"/>
                <a:cs typeface="Times New Roman" panose="02020603050405020304" pitchFamily="18" charset="0"/>
                <a:sym typeface="Century Gothic Paneuropean Bold"/>
              </a:rPr>
              <a:t>способност</a:t>
            </a:r>
            <a:r>
              <a:rPr lang="en-US" sz="2800" b="1" dirty="0">
                <a:latin typeface="Times New Roman" panose="02020603050405020304" pitchFamily="18" charset="0"/>
                <a:ea typeface="Century Gothic Paneuropean Bold"/>
                <a:cs typeface="Times New Roman" panose="02020603050405020304" pitchFamily="18" charset="0"/>
                <a:sym typeface="Century Gothic Paneuropean Bold"/>
              </a:rPr>
              <a:t> у </a:t>
            </a:r>
            <a:r>
              <a:rPr lang="en-US" sz="2800" b="1" dirty="0" err="1">
                <a:latin typeface="Times New Roman" panose="02020603050405020304" pitchFamily="18" charset="0"/>
                <a:ea typeface="Century Gothic Paneuropean Bold"/>
                <a:cs typeface="Times New Roman" panose="02020603050405020304" pitchFamily="18" charset="0"/>
                <a:sym typeface="Century Gothic Paneuropean Bold"/>
              </a:rPr>
              <a:t>поступку</a:t>
            </a:r>
            <a:r>
              <a:rPr lang="en-US" sz="2800" b="1" dirty="0">
                <a:latin typeface="Times New Roman" panose="02020603050405020304" pitchFamily="18" charset="0"/>
                <a:ea typeface="Century Gothic Paneuropean Bold"/>
                <a:cs typeface="Times New Roman" panose="02020603050405020304" pitchFamily="18" charset="0"/>
                <a:sym typeface="Century Gothic Paneuropean Bold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ea typeface="Century Gothic Paneuropean Bold"/>
                <a:cs typeface="Times New Roman" panose="02020603050405020304" pitchFamily="18" charset="0"/>
                <a:sym typeface="Century Gothic Paneuropean Bold"/>
              </a:rPr>
              <a:t>набавке</a:t>
            </a:r>
            <a:r>
              <a:rPr lang="en-US" sz="2800" b="1" dirty="0">
                <a:latin typeface="Times New Roman" panose="02020603050405020304" pitchFamily="18" charset="0"/>
                <a:ea typeface="Century Gothic Paneuropean Bold"/>
                <a:cs typeface="Times New Roman" panose="02020603050405020304" pitchFamily="18" charset="0"/>
                <a:sym typeface="Century Gothic Paneuropean Bold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ea typeface="Century Gothic Paneuropean Bold"/>
                <a:cs typeface="Times New Roman" panose="02020603050405020304" pitchFamily="18" charset="0"/>
                <a:sym typeface="Century Gothic Paneuropean Bold"/>
              </a:rPr>
              <a:t>радова</a:t>
            </a:r>
            <a:endParaRPr lang="en-US" sz="2800" b="1" dirty="0">
              <a:latin typeface="Times New Roman" panose="02020603050405020304" pitchFamily="18" charset="0"/>
              <a:ea typeface="Century Gothic Paneuropean Bold"/>
              <a:cs typeface="Times New Roman" panose="02020603050405020304" pitchFamily="18" charset="0"/>
              <a:sym typeface="Century Gothic Paneuropean Bold"/>
            </a:endParaRPr>
          </a:p>
        </p:txBody>
      </p:sp>
      <p:sp>
        <p:nvSpPr>
          <p:cNvPr id="3" name="TextBox 3"/>
          <p:cNvSpPr txBox="1"/>
          <p:nvPr/>
        </p:nvSpPr>
        <p:spPr>
          <a:xfrm>
            <a:off x="498268" y="1844824"/>
            <a:ext cx="8158319" cy="423430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1832"/>
              </a:lnSpc>
              <a:spcBef>
                <a:spcPts val="600"/>
              </a:spcBef>
            </a:pP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Техничка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и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професионлна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способност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у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поступцима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набавке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радова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:</a:t>
            </a:r>
          </a:p>
          <a:p>
            <a:pPr algn="just">
              <a:lnSpc>
                <a:spcPts val="1832"/>
              </a:lnSpc>
              <a:spcBef>
                <a:spcPts val="600"/>
              </a:spcBef>
            </a:pP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Дефинисано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чланом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51 ЗЈН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БиХ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на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сличан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начин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као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и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код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услуга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,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осим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за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тачке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е и ф:</a:t>
            </a:r>
          </a:p>
          <a:p>
            <a:pPr marL="507659" lvl="1" indent="-342900" algn="just">
              <a:lnSpc>
                <a:spcPts val="1832"/>
              </a:lnSpc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е)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потврду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о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грађевинским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машинама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и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техничкој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опреми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којом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извођач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располаже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у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сврху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извршења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уговора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;</a:t>
            </a:r>
          </a:p>
          <a:p>
            <a:pPr marL="507659" lvl="1" indent="-342900" algn="just">
              <a:lnSpc>
                <a:spcPts val="1832"/>
              </a:lnSpc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ф)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изјаву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кандидата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/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понуђача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да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прихвата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предузимање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мјера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управљања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заштитом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околине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и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мјера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енергетске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ефикасности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које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ће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привредни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субјекат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примјењивати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приликом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извођења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радова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.</a:t>
            </a:r>
          </a:p>
          <a:p>
            <a:pPr marL="507659" lvl="1" indent="-342900" algn="just">
              <a:lnSpc>
                <a:spcPts val="1832"/>
              </a:lnSpc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Тачке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г)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нема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за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доказивање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техничке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и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професионалне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способности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у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поступку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набавке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радова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</a:p>
          <a:p>
            <a:pPr marL="507659" lvl="1" indent="-342900" algn="just">
              <a:lnSpc>
                <a:spcPts val="1832"/>
              </a:lnSpc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У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случају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ограниченог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поступка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,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преговарачког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поступка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с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објавом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обавјештења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,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преговарачког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поступка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без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објаве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обавјештења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о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набавци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и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такмичарског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дијалога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документи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се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достављају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као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обичне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копије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заједно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са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изјавом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коју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овјерава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кандидат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/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понуђач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.</a:t>
            </a:r>
          </a:p>
          <a:p>
            <a:pPr algn="just">
              <a:lnSpc>
                <a:spcPts val="1832"/>
              </a:lnSpc>
              <a:spcBef>
                <a:spcPts val="600"/>
              </a:spcBef>
            </a:pPr>
            <a:endParaRPr lang="en-US" sz="2000" dirty="0">
              <a:latin typeface="Times New Roman" panose="02020603050405020304" pitchFamily="18" charset="0"/>
              <a:ea typeface="Calibri (MS)"/>
              <a:cs typeface="Times New Roman" panose="02020603050405020304" pitchFamily="18" charset="0"/>
              <a:sym typeface="Calibri (MS)"/>
            </a:endParaRPr>
          </a:p>
          <a:p>
            <a:pPr marL="276213" lvl="1" indent="-138107" algn="just">
              <a:lnSpc>
                <a:spcPts val="1832"/>
              </a:lnSpc>
              <a:spcBef>
                <a:spcPts val="600"/>
              </a:spcBef>
            </a:pPr>
            <a:endParaRPr lang="en-US" sz="2000" dirty="0">
              <a:latin typeface="Times New Roman" panose="02020603050405020304" pitchFamily="18" charset="0"/>
              <a:ea typeface="Calibri (MS)"/>
              <a:cs typeface="Times New Roman" panose="02020603050405020304" pitchFamily="18" charset="0"/>
              <a:sym typeface="Calibri (MS)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298392" y="116632"/>
            <a:ext cx="8547216" cy="99001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2520"/>
              </a:lnSpc>
            </a:pPr>
            <a:r>
              <a:rPr lang="en-US" sz="2800" b="1" dirty="0" err="1">
                <a:latin typeface="Times New Roman" panose="02020603050405020304" pitchFamily="18" charset="0"/>
                <a:ea typeface="Calibri (MS) Bold"/>
                <a:cs typeface="Times New Roman" panose="02020603050405020304" pitchFamily="18" charset="0"/>
                <a:sym typeface="Calibri (MS) Bold"/>
              </a:rPr>
              <a:t>Члан</a:t>
            </a:r>
            <a:r>
              <a:rPr lang="en-US" sz="2800" b="1" dirty="0">
                <a:latin typeface="Times New Roman" panose="02020603050405020304" pitchFamily="18" charset="0"/>
                <a:ea typeface="Calibri (MS) Bold"/>
                <a:cs typeface="Times New Roman" panose="02020603050405020304" pitchFamily="18" charset="0"/>
                <a:sym typeface="Calibri (MS) Bold"/>
              </a:rPr>
              <a:t> 52.</a:t>
            </a:r>
          </a:p>
          <a:p>
            <a:pPr algn="ctr">
              <a:lnSpc>
                <a:spcPts val="2520"/>
              </a:lnSpc>
            </a:pPr>
            <a:r>
              <a:rPr lang="en-US" sz="2800" b="1" dirty="0" err="1">
                <a:latin typeface="Times New Roman" panose="02020603050405020304" pitchFamily="18" charset="0"/>
                <a:ea typeface="Calibri (MS) Bold"/>
                <a:cs typeface="Times New Roman" panose="02020603050405020304" pitchFamily="18" charset="0"/>
                <a:sym typeface="Calibri (MS) Bold"/>
              </a:rPr>
              <a:t>Дисквалификација</a:t>
            </a:r>
            <a:r>
              <a:rPr lang="en-US" sz="2800" b="1" dirty="0">
                <a:latin typeface="Times New Roman" panose="02020603050405020304" pitchFamily="18" charset="0"/>
                <a:ea typeface="Calibri (MS) Bold"/>
                <a:cs typeface="Times New Roman" panose="02020603050405020304" pitchFamily="18" charset="0"/>
                <a:sym typeface="Calibri (MS) Bold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ea typeface="Calibri (MS) Bold"/>
                <a:cs typeface="Times New Roman" panose="02020603050405020304" pitchFamily="18" charset="0"/>
                <a:sym typeface="Calibri (MS) Bold"/>
              </a:rPr>
              <a:t>по</a:t>
            </a:r>
            <a:r>
              <a:rPr lang="en-US" sz="2800" b="1" dirty="0">
                <a:latin typeface="Times New Roman" panose="02020603050405020304" pitchFamily="18" charset="0"/>
                <a:ea typeface="Calibri (MS) Bold"/>
                <a:cs typeface="Times New Roman" panose="02020603050405020304" pitchFamily="18" charset="0"/>
                <a:sym typeface="Calibri (MS) Bold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ea typeface="Calibri (MS) Bold"/>
                <a:cs typeface="Times New Roman" panose="02020603050405020304" pitchFamily="18" charset="0"/>
                <a:sym typeface="Calibri (MS) Bold"/>
              </a:rPr>
              <a:t>основу</a:t>
            </a:r>
            <a:r>
              <a:rPr lang="en-US" sz="2800" b="1" dirty="0">
                <a:latin typeface="Times New Roman" panose="02020603050405020304" pitchFamily="18" charset="0"/>
                <a:ea typeface="Calibri (MS) Bold"/>
                <a:cs typeface="Times New Roman" panose="02020603050405020304" pitchFamily="18" charset="0"/>
                <a:sym typeface="Calibri (MS) Bold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ea typeface="Calibri (MS) Bold"/>
                <a:cs typeface="Times New Roman" panose="02020603050405020304" pitchFamily="18" charset="0"/>
                <a:sym typeface="Calibri (MS) Bold"/>
              </a:rPr>
              <a:t>сукоба</a:t>
            </a:r>
            <a:r>
              <a:rPr lang="en-US" sz="2800" b="1" dirty="0">
                <a:latin typeface="Times New Roman" panose="02020603050405020304" pitchFamily="18" charset="0"/>
                <a:ea typeface="Calibri (MS) Bold"/>
                <a:cs typeface="Times New Roman" panose="02020603050405020304" pitchFamily="18" charset="0"/>
                <a:sym typeface="Calibri (MS) Bold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ea typeface="Calibri (MS) Bold"/>
                <a:cs typeface="Times New Roman" panose="02020603050405020304" pitchFamily="18" charset="0"/>
                <a:sym typeface="Calibri (MS) Bold"/>
              </a:rPr>
              <a:t>интереса</a:t>
            </a:r>
            <a:r>
              <a:rPr lang="en-US" sz="2800" b="1" dirty="0">
                <a:latin typeface="Times New Roman" panose="02020603050405020304" pitchFamily="18" charset="0"/>
                <a:ea typeface="Calibri (MS) Bold"/>
                <a:cs typeface="Times New Roman" panose="02020603050405020304" pitchFamily="18" charset="0"/>
                <a:sym typeface="Calibri (MS) Bold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ea typeface="Calibri (MS) Bold"/>
                <a:cs typeface="Times New Roman" panose="02020603050405020304" pitchFamily="18" charset="0"/>
                <a:sym typeface="Calibri (MS) Bold"/>
              </a:rPr>
              <a:t>или</a:t>
            </a:r>
            <a:r>
              <a:rPr lang="en-US" sz="2800" b="1" dirty="0">
                <a:latin typeface="Times New Roman" panose="02020603050405020304" pitchFamily="18" charset="0"/>
                <a:ea typeface="Calibri (MS) Bold"/>
                <a:cs typeface="Times New Roman" panose="02020603050405020304" pitchFamily="18" charset="0"/>
                <a:sym typeface="Calibri (MS) Bold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ea typeface="Calibri (MS) Bold"/>
                <a:cs typeface="Times New Roman" panose="02020603050405020304" pitchFamily="18" charset="0"/>
                <a:sym typeface="Calibri (MS) Bold"/>
              </a:rPr>
              <a:t>корупције</a:t>
            </a:r>
            <a:endParaRPr lang="en-US" sz="2800" b="1" dirty="0">
              <a:latin typeface="Times New Roman" panose="02020603050405020304" pitchFamily="18" charset="0"/>
              <a:ea typeface="Calibri (MS) Bold"/>
              <a:cs typeface="Times New Roman" panose="02020603050405020304" pitchFamily="18" charset="0"/>
              <a:sym typeface="Calibri (MS) Bold"/>
            </a:endParaRPr>
          </a:p>
        </p:txBody>
      </p:sp>
      <p:sp>
        <p:nvSpPr>
          <p:cNvPr id="3" name="TextBox 3"/>
          <p:cNvSpPr txBox="1"/>
          <p:nvPr/>
        </p:nvSpPr>
        <p:spPr>
          <a:xfrm>
            <a:off x="261442" y="1268760"/>
            <a:ext cx="8621116" cy="570386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1800"/>
              </a:lnSpc>
              <a:spcBef>
                <a:spcPts val="600"/>
              </a:spcBef>
            </a:pP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(1)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Уговорни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орган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предузима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одговарајуће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мјере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како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би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ефикасно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спријечио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,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препознао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и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уклонио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сукобе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 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интереса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у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вези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с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поступком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јавне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набавке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, а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ради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избјегавања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нарушавања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тржишног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такмичења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и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осигурања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једнаког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поступања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према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свим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привредним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субјектима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.</a:t>
            </a:r>
          </a:p>
          <a:p>
            <a:pPr algn="just">
              <a:lnSpc>
                <a:spcPts val="1800"/>
              </a:lnSpc>
              <a:spcBef>
                <a:spcPts val="600"/>
              </a:spcBef>
            </a:pP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(2)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Сукоб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интереса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између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уговорног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органа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и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привредног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субјекта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обухвата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ситуације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када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представници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уговорног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органа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,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који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су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укључени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у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провођење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поступка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јавне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набавке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или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могу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утицати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на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резултат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 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тог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поступка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,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имају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,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директно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или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индиректно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,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финансијски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,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привредни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или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било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који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други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лични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интерес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који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би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се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могао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сматрати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штетним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за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њихову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непристрасност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и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независност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у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оквиру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поступка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, а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нарочито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:</a:t>
            </a:r>
          </a:p>
          <a:p>
            <a:pPr algn="just">
              <a:lnSpc>
                <a:spcPts val="1800"/>
              </a:lnSpc>
              <a:spcBef>
                <a:spcPts val="600"/>
              </a:spcBef>
            </a:pP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ако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представник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уговорног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органа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истовремено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обавља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управљачке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послове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у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привредном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субјекту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;</a:t>
            </a:r>
          </a:p>
          <a:p>
            <a:pPr marL="504825" lvl="1" indent="-342900" algn="just">
              <a:lnSpc>
                <a:spcPts val="1800"/>
              </a:lnSpc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ако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је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представник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уговорног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органа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власник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пословног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учешћа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,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дионица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односно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других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права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на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основу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којих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учествује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у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управљању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,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односно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у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капиталу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тога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привредног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субјекта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са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више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од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0,5 %.</a:t>
            </a:r>
          </a:p>
          <a:p>
            <a:pPr algn="just">
              <a:lnSpc>
                <a:spcPts val="1800"/>
              </a:lnSpc>
              <a:spcBef>
                <a:spcPts val="600"/>
              </a:spcBef>
            </a:pP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(3) 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Представником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уговорног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органа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у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смислу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овога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члана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сматра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се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:</a:t>
            </a:r>
          </a:p>
          <a:p>
            <a:pPr marL="504825" lvl="1" indent="-342900" algn="just">
              <a:lnSpc>
                <a:spcPts val="1800"/>
              </a:lnSpc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руководилац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,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те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члан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управног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,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управљачког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и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надзорног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органа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уговорног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органа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;</a:t>
            </a:r>
          </a:p>
          <a:p>
            <a:pPr marL="504825" lvl="1" indent="-342900" algn="just">
              <a:lnSpc>
                <a:spcPts val="1800"/>
              </a:lnSpc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члан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комисије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за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јавну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набавку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;</a:t>
            </a:r>
          </a:p>
          <a:p>
            <a:pPr marL="504825" lvl="1" indent="-342900" algn="just">
              <a:lnSpc>
                <a:spcPts val="1800"/>
              </a:lnSpc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друга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особа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која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је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укључена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у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провођење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или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која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може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утицати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на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одлучивање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уговорног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органа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у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поступку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јавне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набавке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.</a:t>
            </a:r>
          </a:p>
          <a:p>
            <a:pPr marL="271463" lvl="1" indent="-135731">
              <a:lnSpc>
                <a:spcPts val="1800"/>
              </a:lnSpc>
              <a:spcBef>
                <a:spcPts val="600"/>
              </a:spcBef>
            </a:pPr>
            <a:endParaRPr lang="en-US" sz="2000" dirty="0">
              <a:latin typeface="Times New Roman" panose="02020603050405020304" pitchFamily="18" charset="0"/>
              <a:ea typeface="Calibri (MS)"/>
              <a:cs typeface="Times New Roman" panose="02020603050405020304" pitchFamily="18" charset="0"/>
              <a:sym typeface="Calibri (MS)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226915" y="388520"/>
            <a:ext cx="8690169" cy="608096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1800"/>
              </a:lnSpc>
              <a:spcBef>
                <a:spcPts val="600"/>
              </a:spcBef>
            </a:pP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(4)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Одредба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из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става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(1)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на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одговарајући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начин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примјењује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се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на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сроднике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по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крви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у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правој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линији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или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у 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побочној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линији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до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трећег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степена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,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сроднике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по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тазбини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до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другог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степена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,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брачног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или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ванбрачног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друга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,  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без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обзира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на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то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да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ли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је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брак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престао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,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те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усвојитеље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и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усвојенике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(у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даљњем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тексту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: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повезане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особе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)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представника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уговорног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органа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.</a:t>
            </a:r>
          </a:p>
          <a:p>
            <a:pPr algn="just">
              <a:lnSpc>
                <a:spcPts val="1800"/>
              </a:lnSpc>
              <a:spcBef>
                <a:spcPts val="600"/>
              </a:spcBef>
            </a:pP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(5) 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Пренос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учешћа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у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власништву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на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другу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особу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или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посебни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орган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(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повјереника-пуномоћника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)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који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ће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као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повјереник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у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оствариванју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чланских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права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и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учешћа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у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друштву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дјеловати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у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своје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име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, а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за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рачун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дужносника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у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складу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са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посебним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прописима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о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спречаванју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сукоба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интереса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,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не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утјече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на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сукоб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интереса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у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смислу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од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става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(1)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до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(4).</a:t>
            </a:r>
          </a:p>
          <a:p>
            <a:pPr algn="just">
              <a:lnSpc>
                <a:spcPts val="1800"/>
              </a:lnSpc>
              <a:spcBef>
                <a:spcPts val="600"/>
              </a:spcBef>
            </a:pP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(6)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Представник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уговорног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органа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потписује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изјаву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о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постојању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или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непостојању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сукоба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интереса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,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те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је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дужана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ажурирати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је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,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без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одгађања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,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ако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наступе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промјене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. </a:t>
            </a:r>
          </a:p>
          <a:p>
            <a:pPr algn="just">
              <a:lnSpc>
                <a:spcPts val="1800"/>
              </a:lnSpc>
              <a:spcBef>
                <a:spcPts val="600"/>
              </a:spcBef>
            </a:pP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(7)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Уговорни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орган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,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на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основу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изјава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својих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представника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:</a:t>
            </a:r>
          </a:p>
          <a:p>
            <a:pPr marL="504825" lvl="1" indent="-342900" algn="just">
              <a:lnSpc>
                <a:spcPts val="1800"/>
              </a:lnSpc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на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својим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интернет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страницама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објављује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попис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привредних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субјеката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с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којима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је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представник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уговорног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органа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,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или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с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њим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повезане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особе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, у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сукобу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интереса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или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обавјештава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да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такви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субјекти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не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постоје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,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те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исти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ажурирају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без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одгађања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ако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наступе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промјене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;</a:t>
            </a:r>
          </a:p>
          <a:p>
            <a:pPr marL="504825" lvl="1" indent="-342900" algn="just">
              <a:lnSpc>
                <a:spcPts val="1800"/>
              </a:lnSpc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у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тендерској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документацији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о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набавци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за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поједини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поступак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јавне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набавке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наводи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попис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привредних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субјеката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с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којима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је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представник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уговорног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органа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у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сукобу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интереса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или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наводи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да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такви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субјекти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не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постоје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.</a:t>
            </a:r>
          </a:p>
          <a:p>
            <a:pPr algn="just">
              <a:lnSpc>
                <a:spcPts val="1800"/>
              </a:lnSpc>
              <a:spcBef>
                <a:spcPts val="600"/>
              </a:spcBef>
            </a:pP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(8) 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Ако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уговорни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орган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нема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властите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интернет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странице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,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попис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објављује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на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интернет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страници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оснивача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.</a:t>
            </a:r>
          </a:p>
          <a:p>
            <a:pPr marL="271463" lvl="1" indent="-135731">
              <a:lnSpc>
                <a:spcPts val="1800"/>
              </a:lnSpc>
              <a:spcBef>
                <a:spcPts val="600"/>
              </a:spcBef>
            </a:pPr>
            <a:endParaRPr lang="en-US" sz="2000" dirty="0">
              <a:latin typeface="Times New Roman" panose="02020603050405020304" pitchFamily="18" charset="0"/>
              <a:ea typeface="Calibri (MS)"/>
              <a:cs typeface="Times New Roman" panose="02020603050405020304" pitchFamily="18" charset="0"/>
              <a:sym typeface="Calibri (MS)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990111" y="476672"/>
            <a:ext cx="7163777" cy="33663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520"/>
              </a:lnSpc>
            </a:pPr>
            <a:r>
              <a:rPr lang="en-US" sz="2800" b="1" dirty="0" err="1">
                <a:latin typeface="Times New Roman" panose="02020603050405020304" pitchFamily="18" charset="0"/>
                <a:ea typeface="Calibri (MS) Bold"/>
                <a:cs typeface="Times New Roman" panose="02020603050405020304" pitchFamily="18" charset="0"/>
                <a:sym typeface="Calibri (MS) Bold"/>
              </a:rPr>
              <a:t>Општи</a:t>
            </a:r>
            <a:r>
              <a:rPr lang="en-US" sz="2800" b="1" dirty="0">
                <a:latin typeface="Times New Roman" panose="02020603050405020304" pitchFamily="18" charset="0"/>
                <a:ea typeface="Calibri (MS) Bold"/>
                <a:cs typeface="Times New Roman" panose="02020603050405020304" pitchFamily="18" charset="0"/>
                <a:sym typeface="Calibri (MS) Bold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ea typeface="Calibri (MS) Bold"/>
                <a:cs typeface="Times New Roman" panose="02020603050405020304" pitchFamily="18" charset="0"/>
                <a:sym typeface="Calibri (MS) Bold"/>
              </a:rPr>
              <a:t>принципи</a:t>
            </a:r>
            <a:r>
              <a:rPr lang="en-US" sz="2800" b="1" dirty="0">
                <a:latin typeface="Times New Roman" panose="02020603050405020304" pitchFamily="18" charset="0"/>
                <a:ea typeface="Calibri (MS) Bold"/>
                <a:cs typeface="Times New Roman" panose="02020603050405020304" pitchFamily="18" charset="0"/>
                <a:sym typeface="Calibri (MS) Bold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ea typeface="Calibri (MS) Bold"/>
                <a:cs typeface="Times New Roman" panose="02020603050405020304" pitchFamily="18" charset="0"/>
                <a:sym typeface="Calibri (MS) Bold"/>
              </a:rPr>
              <a:t>јавних</a:t>
            </a:r>
            <a:r>
              <a:rPr lang="en-US" sz="2800" b="1" dirty="0">
                <a:latin typeface="Times New Roman" panose="02020603050405020304" pitchFamily="18" charset="0"/>
                <a:ea typeface="Calibri (MS) Bold"/>
                <a:cs typeface="Times New Roman" panose="02020603050405020304" pitchFamily="18" charset="0"/>
                <a:sym typeface="Calibri (MS) Bold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ea typeface="Calibri (MS) Bold"/>
                <a:cs typeface="Times New Roman" panose="02020603050405020304" pitchFamily="18" charset="0"/>
                <a:sym typeface="Calibri (MS) Bold"/>
              </a:rPr>
              <a:t>набавки</a:t>
            </a:r>
            <a:endParaRPr lang="en-US" sz="2800" b="1" dirty="0">
              <a:latin typeface="Times New Roman" panose="02020603050405020304" pitchFamily="18" charset="0"/>
              <a:ea typeface="Calibri (MS) Bold"/>
              <a:cs typeface="Times New Roman" panose="02020603050405020304" pitchFamily="18" charset="0"/>
              <a:sym typeface="Calibri (MS) Bold"/>
            </a:endParaRPr>
          </a:p>
        </p:txBody>
      </p:sp>
      <p:sp>
        <p:nvSpPr>
          <p:cNvPr id="3" name="TextBox 3"/>
          <p:cNvSpPr txBox="1"/>
          <p:nvPr/>
        </p:nvSpPr>
        <p:spPr>
          <a:xfrm>
            <a:off x="990110" y="2276872"/>
            <a:ext cx="7163777" cy="205184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298609" lvl="1" indent="-149305" algn="just">
              <a:lnSpc>
                <a:spcPts val="1980"/>
              </a:lnSpc>
              <a:buFont typeface="Arial"/>
              <a:buChar char="•"/>
            </a:pPr>
            <a:r>
              <a:rPr lang="en-US" sz="2000" b="1" dirty="0" err="1">
                <a:latin typeface="Times New Roman" panose="02020603050405020304" pitchFamily="18" charset="0"/>
                <a:ea typeface="Calibri (MS) Bold"/>
                <a:cs typeface="Times New Roman" panose="02020603050405020304" pitchFamily="18" charset="0"/>
                <a:sym typeface="Calibri (MS) Bold"/>
              </a:rPr>
              <a:t>Члан</a:t>
            </a:r>
            <a:r>
              <a:rPr lang="en-US" sz="2000" b="1" dirty="0">
                <a:latin typeface="Times New Roman" panose="02020603050405020304" pitchFamily="18" charset="0"/>
                <a:ea typeface="Calibri (MS) Bold"/>
                <a:cs typeface="Times New Roman" panose="02020603050405020304" pitchFamily="18" charset="0"/>
                <a:sym typeface="Calibri (MS) Bold"/>
              </a:rPr>
              <a:t> 3. ЗЈН </a:t>
            </a:r>
            <a:r>
              <a:rPr lang="en-US" sz="2000" b="1" dirty="0" err="1">
                <a:latin typeface="Times New Roman" panose="02020603050405020304" pitchFamily="18" charset="0"/>
                <a:ea typeface="Calibri (MS) Bold"/>
                <a:cs typeface="Times New Roman" panose="02020603050405020304" pitchFamily="18" charset="0"/>
                <a:sym typeface="Calibri (MS) Bold"/>
              </a:rPr>
              <a:t>БиХ</a:t>
            </a:r>
            <a:r>
              <a:rPr lang="en-US" sz="2000" b="1" dirty="0">
                <a:latin typeface="Times New Roman" panose="02020603050405020304" pitchFamily="18" charset="0"/>
                <a:ea typeface="Calibri (MS) Bold"/>
                <a:cs typeface="Times New Roman" panose="02020603050405020304" pitchFamily="18" charset="0"/>
                <a:sym typeface="Calibri (MS) Bold"/>
              </a:rPr>
              <a:t> - </a:t>
            </a:r>
            <a:r>
              <a:rPr lang="en-US" sz="2000" b="1" dirty="0" err="1">
                <a:latin typeface="Times New Roman" panose="02020603050405020304" pitchFamily="18" charset="0"/>
                <a:ea typeface="Calibri (MS) Bold"/>
                <a:cs typeface="Times New Roman" panose="02020603050405020304" pitchFamily="18" charset="0"/>
                <a:sym typeface="Calibri (MS) Bold"/>
              </a:rPr>
              <a:t>општи</a:t>
            </a:r>
            <a:r>
              <a:rPr lang="en-US" sz="2000" b="1" dirty="0">
                <a:latin typeface="Times New Roman" panose="02020603050405020304" pitchFamily="18" charset="0"/>
                <a:ea typeface="Calibri (MS) Bold"/>
                <a:cs typeface="Times New Roman" panose="02020603050405020304" pitchFamily="18" charset="0"/>
                <a:sym typeface="Calibri (MS) Bold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ea typeface="Calibri (MS) Bold"/>
                <a:cs typeface="Times New Roman" panose="02020603050405020304" pitchFamily="18" charset="0"/>
                <a:sym typeface="Calibri (MS) Bold"/>
              </a:rPr>
              <a:t>принципи</a:t>
            </a:r>
            <a:endParaRPr lang="en-US" sz="2000" b="1" dirty="0">
              <a:latin typeface="Times New Roman" panose="02020603050405020304" pitchFamily="18" charset="0"/>
              <a:ea typeface="Calibri (MS) Bold"/>
              <a:cs typeface="Times New Roman" panose="02020603050405020304" pitchFamily="18" charset="0"/>
              <a:sym typeface="Calibri (MS) Bold"/>
            </a:endParaRPr>
          </a:p>
          <a:p>
            <a:pPr marL="298609" lvl="1" indent="-149305" algn="just">
              <a:lnSpc>
                <a:spcPts val="1980"/>
              </a:lnSpc>
            </a:pPr>
            <a:endParaRPr lang="en-US" sz="2000" b="1" dirty="0">
              <a:latin typeface="Times New Roman" panose="02020603050405020304" pitchFamily="18" charset="0"/>
              <a:ea typeface="Calibri (MS) Bold"/>
              <a:cs typeface="Times New Roman" panose="02020603050405020304" pitchFamily="18" charset="0"/>
              <a:sym typeface="Calibri (MS) Bold"/>
            </a:endParaRPr>
          </a:p>
          <a:p>
            <a:pPr marL="298609" lvl="1" indent="-149305" algn="just">
              <a:lnSpc>
                <a:spcPts val="1980"/>
              </a:lnSpc>
              <a:buFont typeface="Arial"/>
              <a:buChar char="•"/>
            </a:pP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УО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дужан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је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да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поступа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транспарентно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,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да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се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у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поступку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јавне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набавке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према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кандидатима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/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понуђачима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понаша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једнако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и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недискриминирајуће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,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на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начин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да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осигура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праведну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и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активну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конкуренцију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, с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циљем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најефикаснијег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кориштења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јавних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средстава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у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вези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с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предметом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набавке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и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његовом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сврхом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.</a:t>
            </a:r>
          </a:p>
          <a:p>
            <a:pPr marL="298609" lvl="1" indent="-149305" algn="just">
              <a:lnSpc>
                <a:spcPts val="1980"/>
              </a:lnSpc>
            </a:pPr>
            <a:endParaRPr lang="en-US" sz="2000" dirty="0">
              <a:latin typeface="Times New Roman" panose="02020603050405020304" pitchFamily="18" charset="0"/>
              <a:ea typeface="Calibri (MS)"/>
              <a:cs typeface="Times New Roman" panose="02020603050405020304" pitchFamily="18" charset="0"/>
              <a:sym typeface="Calibri (MS)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550406" y="542408"/>
            <a:ext cx="8043188" cy="577318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1800"/>
              </a:lnSpc>
              <a:spcBef>
                <a:spcPts val="600"/>
              </a:spcBef>
            </a:pPr>
            <a:endParaRPr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ts val="1800"/>
              </a:lnSpc>
              <a:spcBef>
                <a:spcPts val="600"/>
              </a:spcBef>
            </a:pP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(9) 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Представник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уговорног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органа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из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става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(3) б) и ц)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овог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члана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обавезан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је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одмах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по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сазнању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о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постојању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сукоба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интереса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изузети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се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из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поступка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јавне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набавке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и о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томе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обавијестити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руководиоца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уговорног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органа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.</a:t>
            </a:r>
          </a:p>
          <a:p>
            <a:pPr algn="just">
              <a:lnSpc>
                <a:spcPts val="1800"/>
              </a:lnSpc>
              <a:spcBef>
                <a:spcPts val="600"/>
              </a:spcBef>
            </a:pP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(10)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Сваки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кандидат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/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понуђач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дужан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је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уз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понуду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доставити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и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посебну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писану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Изјаву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овјерену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код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надлежног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органа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да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није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нудио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мито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нити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учествовао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у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било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каквим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радњама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које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за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циљ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имају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корупцију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у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предметној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јавној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набавци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.</a:t>
            </a:r>
          </a:p>
          <a:p>
            <a:pPr algn="just">
              <a:lnSpc>
                <a:spcPts val="1800"/>
              </a:lnSpc>
              <a:spcBef>
                <a:spcPts val="600"/>
              </a:spcBef>
            </a:pP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(11)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Уговор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о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јавној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набавци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склопљен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супротно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одредбама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овога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члана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је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ништаван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.</a:t>
            </a:r>
          </a:p>
          <a:p>
            <a:pPr algn="just">
              <a:lnSpc>
                <a:spcPts val="1800"/>
              </a:lnSpc>
              <a:spcBef>
                <a:spcPts val="600"/>
              </a:spcBef>
            </a:pP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(12) У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поступку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јавне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набавке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понуђачи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су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дужни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поднијети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своју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понуду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без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нарушавања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тржишне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конкуренције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у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смислу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забрањених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договора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са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другим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понуђачима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.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За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 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поступке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заштите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тржишне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конкуренције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надлежан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је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Конкуренцијски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савјет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Босне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и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Херцеговине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. У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случају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постојања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основа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сумње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да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се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у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поступку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јавне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набавке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нарушава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тржишна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конкуренција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захтјев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за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покретање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поступка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пред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Конкуренцијским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савјетом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Босне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и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Херцеговине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може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поднијети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свако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привредно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или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физичко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лице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које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за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то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има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правни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или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економски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интерес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,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привредне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коморе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,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удружења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послодаваца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или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 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привредника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,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удружења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потрошача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  и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органи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извршне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власти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.</a:t>
            </a:r>
          </a:p>
          <a:p>
            <a:pPr algn="just">
              <a:lnSpc>
                <a:spcPts val="1800"/>
              </a:lnSpc>
              <a:spcBef>
                <a:spcPts val="600"/>
              </a:spcBef>
            </a:pPr>
            <a:endParaRPr lang="en-US" sz="2000" dirty="0">
              <a:latin typeface="Times New Roman" panose="02020603050405020304" pitchFamily="18" charset="0"/>
              <a:ea typeface="Calibri (MS)"/>
              <a:cs typeface="Times New Roman" panose="02020603050405020304" pitchFamily="18" charset="0"/>
              <a:sym typeface="Calibri (MS)"/>
            </a:endParaRPr>
          </a:p>
          <a:p>
            <a:pPr>
              <a:lnSpc>
                <a:spcPts val="1800"/>
              </a:lnSpc>
              <a:spcBef>
                <a:spcPts val="600"/>
              </a:spcBef>
            </a:pPr>
            <a:endParaRPr lang="en-US" sz="2000" dirty="0">
              <a:latin typeface="Times New Roman" panose="02020603050405020304" pitchFamily="18" charset="0"/>
              <a:ea typeface="Calibri (MS)"/>
              <a:cs typeface="Times New Roman" panose="02020603050405020304" pitchFamily="18" charset="0"/>
              <a:sym typeface="Calibri (MS)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2FC19E-A658-378C-5800-0FE133D9C5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51310"/>
            <a:ext cx="8229600" cy="658837"/>
          </a:xfrm>
        </p:spPr>
        <p:txBody>
          <a:bodyPr>
            <a:normAutofit/>
          </a:bodyPr>
          <a:lstStyle/>
          <a:p>
            <a:r>
              <a:rPr lang="bs-Cyrl-BA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Питања из праксе</a:t>
            </a: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14D2596-BB62-41E8-4B56-A5CB78B0C3BD}"/>
              </a:ext>
            </a:extLst>
          </p:cNvPr>
          <p:cNvSpPr txBox="1"/>
          <p:nvPr/>
        </p:nvSpPr>
        <p:spPr>
          <a:xfrm>
            <a:off x="457200" y="1052736"/>
            <a:ext cx="82296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bs-Cyrl-B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Који докази се достављају: 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bs-Cyrl-B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Члан 45. став 2 тачка а)</a:t>
            </a:r>
          </a:p>
          <a:p>
            <a:pPr algn="just"/>
            <a:r>
              <a:rPr lang="bs-Cyrl-B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(јасно навести у тендерској документацији да је потребно доставити кумулативно потврду Суда БиХ и увјерење суда према сједишту кандидата/понуђача)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bs-Cyrl-B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Члан 45. став 2 тачка ц)</a:t>
            </a:r>
          </a:p>
          <a:p>
            <a:pPr algn="just"/>
            <a:r>
              <a:rPr lang="bs-Cyrl-B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(прихватљив и репрограм тј. Споразум понуђача са надлежним пореским институцијама о репрограмираном плаћању обавеза, уз потврду да понуђач у предвиђеној динамици измирује репрограмиране обавезе)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bs-Cyrl-B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Члан 46.</a:t>
            </a:r>
          </a:p>
          <a:p>
            <a:pPr algn="just"/>
            <a:r>
              <a:rPr lang="bs-Cyrl-B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(поред ријешења/извода о регистрацији, код специфичних набавки тражити одговарајући доказ/ријешење/одобрење у складу са материјалним прописима из те области)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bs-Cyrl-B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Члан 47-51 - група понуђача доставља кумулативно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bs-Cyrl-B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Члан 52. - група понуђача – сваки члан доставља посебно</a:t>
            </a:r>
          </a:p>
        </p:txBody>
      </p:sp>
    </p:spTree>
    <p:extLst>
      <p:ext uri="{BB962C8B-B14F-4D97-AF65-F5344CB8AC3E}">
        <p14:creationId xmlns:p14="http://schemas.microsoft.com/office/powerpoint/2010/main" val="42745879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E34D81-C1A7-30DB-2BC9-3D977C8E4E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1638" y="2492896"/>
            <a:ext cx="8229600" cy="230425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bs-Cyrl-BA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Хвала на пажњи</a:t>
            </a:r>
          </a:p>
          <a:p>
            <a:pPr marL="0" indent="0" algn="ctr">
              <a:buNone/>
            </a:pPr>
            <a:endParaRPr lang="bs-Cyrl-BA" sz="17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Picture 4">
            <a:extLst>
              <a:ext uri="{FF2B5EF4-FFF2-40B4-BE49-F238E27FC236}">
                <a16:creationId xmlns:a16="http://schemas.microsoft.com/office/drawing/2014/main" id="{53901EEC-8AA0-3802-E6A5-1C663C645D2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2" b="49710"/>
          <a:stretch>
            <a:fillRect/>
          </a:stretch>
        </p:blipFill>
        <p:spPr bwMode="auto">
          <a:xfrm>
            <a:off x="4546438" y="260648"/>
            <a:ext cx="4140362" cy="12961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540753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323528" y="332656"/>
            <a:ext cx="8496944" cy="64517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2520"/>
              </a:lnSpc>
            </a:pPr>
            <a:r>
              <a:rPr lang="en-US" sz="2800" b="1" dirty="0" err="1">
                <a:latin typeface="Times New Roman" panose="02020603050405020304" pitchFamily="18" charset="0"/>
                <a:ea typeface="Calibri (MS) Bold"/>
                <a:cs typeface="Times New Roman" panose="02020603050405020304" pitchFamily="18" charset="0"/>
                <a:sym typeface="Calibri (MS) Bold"/>
              </a:rPr>
              <a:t>Члан</a:t>
            </a:r>
            <a:r>
              <a:rPr lang="en-US" sz="2800" b="1" dirty="0">
                <a:latin typeface="Times New Roman" panose="02020603050405020304" pitchFamily="18" charset="0"/>
                <a:ea typeface="Calibri (MS) Bold"/>
                <a:cs typeface="Times New Roman" panose="02020603050405020304" pitchFamily="18" charset="0"/>
                <a:sym typeface="Calibri (MS) Bold"/>
              </a:rPr>
              <a:t>  44.</a:t>
            </a:r>
          </a:p>
          <a:p>
            <a:pPr algn="ctr">
              <a:lnSpc>
                <a:spcPts val="2520"/>
              </a:lnSpc>
            </a:pPr>
            <a:r>
              <a:rPr lang="en-US" sz="2800" b="1" dirty="0" err="1">
                <a:latin typeface="Times New Roman" panose="02020603050405020304" pitchFamily="18" charset="0"/>
                <a:ea typeface="Calibri (MS) Bold"/>
                <a:cs typeface="Times New Roman" panose="02020603050405020304" pitchFamily="18" charset="0"/>
                <a:sym typeface="Calibri (MS) Bold"/>
              </a:rPr>
              <a:t>Провјера</a:t>
            </a:r>
            <a:r>
              <a:rPr lang="en-US" sz="2800" b="1" dirty="0">
                <a:latin typeface="Times New Roman" panose="02020603050405020304" pitchFamily="18" charset="0"/>
                <a:ea typeface="Calibri (MS) Bold"/>
                <a:cs typeface="Times New Roman" panose="02020603050405020304" pitchFamily="18" charset="0"/>
                <a:sym typeface="Calibri (MS) Bold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ea typeface="Calibri (MS) Bold"/>
                <a:cs typeface="Times New Roman" panose="02020603050405020304" pitchFamily="18" charset="0"/>
                <a:sym typeface="Calibri (MS) Bold"/>
              </a:rPr>
              <a:t>квалификација</a:t>
            </a:r>
            <a:r>
              <a:rPr lang="en-US" sz="2800" b="1" dirty="0">
                <a:latin typeface="Times New Roman" panose="02020603050405020304" pitchFamily="18" charset="0"/>
                <a:ea typeface="Calibri (MS) Bold"/>
                <a:cs typeface="Times New Roman" panose="02020603050405020304" pitchFamily="18" charset="0"/>
                <a:sym typeface="Calibri (MS) Bold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ea typeface="Calibri (MS) Bold"/>
                <a:cs typeface="Times New Roman" panose="02020603050405020304" pitchFamily="18" charset="0"/>
                <a:sym typeface="Calibri (MS) Bold"/>
              </a:rPr>
              <a:t>кандидата</a:t>
            </a:r>
            <a:r>
              <a:rPr lang="en-US" sz="2800" b="1" dirty="0">
                <a:latin typeface="Times New Roman" panose="02020603050405020304" pitchFamily="18" charset="0"/>
                <a:ea typeface="Calibri (MS) Bold"/>
                <a:cs typeface="Times New Roman" panose="02020603050405020304" pitchFamily="18" charset="0"/>
                <a:sym typeface="Calibri (MS) Bold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ea typeface="Calibri (MS) Bold"/>
                <a:cs typeface="Times New Roman" panose="02020603050405020304" pitchFamily="18" charset="0"/>
                <a:sym typeface="Calibri (MS) Bold"/>
              </a:rPr>
              <a:t>или</a:t>
            </a:r>
            <a:r>
              <a:rPr lang="en-US" sz="2800" b="1" dirty="0">
                <a:latin typeface="Times New Roman" panose="02020603050405020304" pitchFamily="18" charset="0"/>
                <a:ea typeface="Calibri (MS) Bold"/>
                <a:cs typeface="Times New Roman" panose="02020603050405020304" pitchFamily="18" charset="0"/>
                <a:sym typeface="Calibri (MS) Bold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ea typeface="Calibri (MS) Bold"/>
                <a:cs typeface="Times New Roman" panose="02020603050405020304" pitchFamily="18" charset="0"/>
                <a:sym typeface="Calibri (MS) Bold"/>
              </a:rPr>
              <a:t>понуђача</a:t>
            </a:r>
            <a:endParaRPr lang="en-US" sz="2800" b="1" dirty="0">
              <a:latin typeface="Times New Roman" panose="02020603050405020304" pitchFamily="18" charset="0"/>
              <a:ea typeface="Calibri (MS) Bold"/>
              <a:cs typeface="Times New Roman" panose="02020603050405020304" pitchFamily="18" charset="0"/>
              <a:sym typeface="Calibri (MS) Bold"/>
            </a:endParaRPr>
          </a:p>
        </p:txBody>
      </p:sp>
      <p:sp>
        <p:nvSpPr>
          <p:cNvPr id="3" name="TextBox 3"/>
          <p:cNvSpPr txBox="1"/>
          <p:nvPr/>
        </p:nvSpPr>
        <p:spPr>
          <a:xfrm>
            <a:off x="323529" y="1772816"/>
            <a:ext cx="8496943" cy="415857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492204" lvl="1" indent="-342900" algn="just">
              <a:lnSpc>
                <a:spcPts val="1980"/>
              </a:lnSpc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en-US" sz="2000" dirty="0" err="1">
                <a:latin typeface="Calibri (MS)"/>
                <a:ea typeface="Calibri (MS)"/>
                <a:cs typeface="Calibri (MS)"/>
                <a:sym typeface="Calibri (MS)"/>
              </a:rPr>
              <a:t>Уговорни</a:t>
            </a:r>
            <a:r>
              <a:rPr lang="en-US" sz="2000" dirty="0">
                <a:latin typeface="Calibri (MS)"/>
                <a:ea typeface="Calibri (MS)"/>
                <a:cs typeface="Calibri (MS)"/>
                <a:sym typeface="Calibri (MS)"/>
              </a:rPr>
              <a:t> </a:t>
            </a:r>
            <a:r>
              <a:rPr lang="en-US" sz="2000" dirty="0" err="1">
                <a:latin typeface="Calibri (MS)"/>
                <a:ea typeface="Calibri (MS)"/>
                <a:cs typeface="Calibri (MS)"/>
                <a:sym typeface="Calibri (MS)"/>
              </a:rPr>
              <a:t>орган</a:t>
            </a:r>
            <a:r>
              <a:rPr lang="en-US" sz="2000" dirty="0">
                <a:latin typeface="Calibri (MS)"/>
                <a:ea typeface="Calibri (MS)"/>
                <a:cs typeface="Calibri (MS)"/>
                <a:sym typeface="Calibri (MS)"/>
              </a:rPr>
              <a:t> </a:t>
            </a:r>
            <a:r>
              <a:rPr lang="en-US" sz="2000" dirty="0" err="1">
                <a:latin typeface="Calibri (MS)"/>
                <a:ea typeface="Calibri (MS)"/>
                <a:cs typeface="Calibri (MS)"/>
                <a:sym typeface="Calibri (MS)"/>
              </a:rPr>
              <a:t>провјерава</a:t>
            </a:r>
            <a:r>
              <a:rPr lang="en-US" sz="2000" dirty="0">
                <a:latin typeface="Calibri (MS)"/>
                <a:ea typeface="Calibri (MS)"/>
                <a:cs typeface="Calibri (MS)"/>
                <a:sym typeface="Calibri (MS)"/>
              </a:rPr>
              <a:t> и </a:t>
            </a:r>
            <a:r>
              <a:rPr lang="en-US" sz="2000" dirty="0" err="1">
                <a:latin typeface="Calibri (MS)"/>
                <a:ea typeface="Calibri (MS)"/>
                <a:cs typeface="Calibri (MS)"/>
                <a:sym typeface="Calibri (MS)"/>
              </a:rPr>
              <a:t>оцјењује</a:t>
            </a:r>
            <a:r>
              <a:rPr lang="en-US" sz="2000" dirty="0">
                <a:latin typeface="Calibri (MS)"/>
                <a:ea typeface="Calibri (MS)"/>
                <a:cs typeface="Calibri (MS)"/>
                <a:sym typeface="Calibri (MS)"/>
              </a:rPr>
              <a:t> </a:t>
            </a:r>
            <a:r>
              <a:rPr lang="en-US" sz="2000" dirty="0" err="1">
                <a:latin typeface="Calibri (MS)"/>
                <a:ea typeface="Calibri (MS)"/>
                <a:cs typeface="Calibri (MS)"/>
                <a:sym typeface="Calibri (MS)"/>
              </a:rPr>
              <a:t>да</a:t>
            </a:r>
            <a:r>
              <a:rPr lang="en-US" sz="2000" dirty="0">
                <a:latin typeface="Calibri (MS)"/>
                <a:ea typeface="Calibri (MS)"/>
                <a:cs typeface="Calibri (MS)"/>
                <a:sym typeface="Calibri (MS)"/>
              </a:rPr>
              <a:t> </a:t>
            </a:r>
            <a:r>
              <a:rPr lang="en-US" sz="2000" dirty="0" err="1">
                <a:latin typeface="Calibri (MS)"/>
                <a:ea typeface="Calibri (MS)"/>
                <a:cs typeface="Calibri (MS)"/>
                <a:sym typeface="Calibri (MS)"/>
              </a:rPr>
              <a:t>ли</a:t>
            </a:r>
            <a:r>
              <a:rPr lang="en-US" sz="2000" dirty="0">
                <a:latin typeface="Calibri (MS)"/>
                <a:ea typeface="Calibri (MS)"/>
                <a:cs typeface="Calibri (MS)"/>
                <a:sym typeface="Calibri (MS)"/>
              </a:rPr>
              <a:t> </a:t>
            </a:r>
            <a:r>
              <a:rPr lang="en-US" sz="2000" dirty="0" err="1">
                <a:latin typeface="Calibri (MS)"/>
                <a:ea typeface="Calibri (MS)"/>
                <a:cs typeface="Calibri (MS)"/>
                <a:sym typeface="Calibri (MS)"/>
              </a:rPr>
              <a:t>је</a:t>
            </a:r>
            <a:r>
              <a:rPr lang="en-US" sz="2000" dirty="0">
                <a:latin typeface="Calibri (MS)"/>
                <a:ea typeface="Calibri (MS)"/>
                <a:cs typeface="Calibri (MS)"/>
                <a:sym typeface="Calibri (MS)"/>
              </a:rPr>
              <a:t> </a:t>
            </a:r>
            <a:r>
              <a:rPr lang="en-US" sz="2000" dirty="0" err="1">
                <a:latin typeface="Calibri (MS)"/>
                <a:ea typeface="Calibri (MS)"/>
                <a:cs typeface="Calibri (MS)"/>
                <a:sym typeface="Calibri (MS)"/>
              </a:rPr>
              <a:t>кандидат</a:t>
            </a:r>
            <a:r>
              <a:rPr lang="en-US" sz="2000" dirty="0">
                <a:latin typeface="Calibri (MS)"/>
                <a:ea typeface="Calibri (MS)"/>
                <a:cs typeface="Calibri (MS)"/>
                <a:sym typeface="Calibri (MS)"/>
              </a:rPr>
              <a:t>/</a:t>
            </a:r>
            <a:r>
              <a:rPr lang="en-US" sz="2000" dirty="0" err="1">
                <a:latin typeface="Calibri (MS)"/>
                <a:ea typeface="Calibri (MS)"/>
                <a:cs typeface="Calibri (MS)"/>
                <a:sym typeface="Calibri (MS)"/>
              </a:rPr>
              <a:t>понуђач</a:t>
            </a:r>
            <a:r>
              <a:rPr lang="en-US" sz="2000" dirty="0">
                <a:latin typeface="Calibri (MS)"/>
                <a:ea typeface="Calibri (MS)"/>
                <a:cs typeface="Calibri (MS)"/>
                <a:sym typeface="Calibri (MS)"/>
              </a:rPr>
              <a:t> </a:t>
            </a:r>
            <a:r>
              <a:rPr lang="en-US" sz="2000" dirty="0" err="1">
                <a:latin typeface="Calibri (MS)"/>
                <a:ea typeface="Calibri (MS)"/>
                <a:cs typeface="Calibri (MS)"/>
                <a:sym typeface="Calibri (MS)"/>
              </a:rPr>
              <a:t>поуздан</a:t>
            </a:r>
            <a:r>
              <a:rPr lang="en-US" sz="2000" dirty="0">
                <a:latin typeface="Calibri (MS)"/>
                <a:ea typeface="Calibri (MS)"/>
                <a:cs typeface="Calibri (MS)"/>
                <a:sym typeface="Calibri (MS)"/>
              </a:rPr>
              <a:t> и </a:t>
            </a:r>
            <a:r>
              <a:rPr lang="en-US" sz="2000" dirty="0" err="1">
                <a:latin typeface="Calibri (MS)"/>
                <a:ea typeface="Calibri (MS)"/>
                <a:cs typeface="Calibri (MS)"/>
                <a:sym typeface="Calibri (MS)"/>
              </a:rPr>
              <a:t>способан</a:t>
            </a:r>
            <a:r>
              <a:rPr lang="en-US" sz="2000" dirty="0">
                <a:latin typeface="Calibri (MS)"/>
                <a:ea typeface="Calibri (MS)"/>
                <a:cs typeface="Calibri (MS)"/>
                <a:sym typeface="Calibri (MS)"/>
              </a:rPr>
              <a:t> </a:t>
            </a:r>
            <a:r>
              <a:rPr lang="en-US" sz="2000" dirty="0" err="1">
                <a:latin typeface="Calibri (MS)"/>
                <a:ea typeface="Calibri (MS)"/>
                <a:cs typeface="Calibri (MS)"/>
                <a:sym typeface="Calibri (MS)"/>
              </a:rPr>
              <a:t>да</a:t>
            </a:r>
            <a:r>
              <a:rPr lang="en-US" sz="2000" dirty="0">
                <a:latin typeface="Calibri (MS)"/>
                <a:ea typeface="Calibri (MS)"/>
                <a:cs typeface="Calibri (MS)"/>
                <a:sym typeface="Calibri (MS)"/>
              </a:rPr>
              <a:t> </a:t>
            </a:r>
            <a:r>
              <a:rPr lang="en-US" sz="2000" dirty="0" err="1">
                <a:latin typeface="Calibri (MS)"/>
                <a:ea typeface="Calibri (MS)"/>
                <a:cs typeface="Calibri (MS)"/>
                <a:sym typeface="Calibri (MS)"/>
              </a:rPr>
              <a:t>изврши</a:t>
            </a:r>
            <a:r>
              <a:rPr lang="en-US" sz="2000" dirty="0">
                <a:latin typeface="Calibri (MS)"/>
                <a:ea typeface="Calibri (MS)"/>
                <a:cs typeface="Calibri (MS)"/>
                <a:sym typeface="Calibri (MS)"/>
              </a:rPr>
              <a:t> </a:t>
            </a:r>
            <a:r>
              <a:rPr lang="en-US" sz="2000" dirty="0" err="1">
                <a:latin typeface="Calibri (MS)"/>
                <a:ea typeface="Calibri (MS)"/>
                <a:cs typeface="Calibri (MS)"/>
                <a:sym typeface="Calibri (MS)"/>
              </a:rPr>
              <a:t>уговор</a:t>
            </a:r>
            <a:r>
              <a:rPr lang="en-US" sz="2000" dirty="0">
                <a:latin typeface="Calibri (MS)"/>
                <a:ea typeface="Calibri (MS)"/>
                <a:cs typeface="Calibri (MS)"/>
                <a:sym typeface="Calibri (MS)"/>
              </a:rPr>
              <a:t>, у </a:t>
            </a:r>
            <a:r>
              <a:rPr lang="en-US" sz="2000" dirty="0" err="1">
                <a:latin typeface="Calibri (MS)"/>
                <a:ea typeface="Calibri (MS)"/>
                <a:cs typeface="Calibri (MS)"/>
                <a:sym typeface="Calibri (MS)"/>
              </a:rPr>
              <a:t>складу</a:t>
            </a:r>
            <a:r>
              <a:rPr lang="en-US" sz="2000" dirty="0">
                <a:latin typeface="Calibri (MS)"/>
                <a:ea typeface="Calibri (MS)"/>
                <a:cs typeface="Calibri (MS)"/>
                <a:sym typeface="Calibri (MS)"/>
              </a:rPr>
              <a:t> </a:t>
            </a:r>
            <a:r>
              <a:rPr lang="en-US" sz="2000" dirty="0" err="1">
                <a:latin typeface="Calibri (MS)"/>
                <a:ea typeface="Calibri (MS)"/>
                <a:cs typeface="Calibri (MS)"/>
                <a:sym typeface="Calibri (MS)"/>
              </a:rPr>
              <a:t>са</a:t>
            </a:r>
            <a:r>
              <a:rPr lang="en-US" sz="2000" dirty="0">
                <a:latin typeface="Calibri (MS)"/>
                <a:ea typeface="Calibri (MS)"/>
                <a:cs typeface="Calibri (MS)"/>
                <a:sym typeface="Calibri (MS)"/>
              </a:rPr>
              <a:t> </a:t>
            </a:r>
            <a:r>
              <a:rPr lang="en-US" sz="2000" dirty="0" err="1">
                <a:latin typeface="Calibri (MS)"/>
                <a:ea typeface="Calibri (MS)"/>
                <a:cs typeface="Calibri (MS)"/>
                <a:sym typeface="Calibri (MS)"/>
              </a:rPr>
              <a:t>условима</a:t>
            </a:r>
            <a:r>
              <a:rPr lang="en-US" sz="2000" dirty="0">
                <a:latin typeface="Calibri (MS)"/>
                <a:ea typeface="Calibri (MS)"/>
                <a:cs typeface="Calibri (MS)"/>
                <a:sym typeface="Calibri (MS)"/>
              </a:rPr>
              <a:t> </a:t>
            </a:r>
            <a:r>
              <a:rPr lang="en-US" sz="2000" dirty="0" err="1">
                <a:latin typeface="Calibri (MS)"/>
                <a:ea typeface="Calibri (MS)"/>
                <a:cs typeface="Calibri (MS)"/>
                <a:sym typeface="Calibri (MS)"/>
              </a:rPr>
              <a:t>утврђеним</a:t>
            </a:r>
            <a:r>
              <a:rPr lang="en-US" sz="2000" dirty="0">
                <a:latin typeface="Calibri (MS)"/>
                <a:ea typeface="Calibri (MS)"/>
                <a:cs typeface="Calibri (MS)"/>
                <a:sym typeface="Calibri (MS)"/>
              </a:rPr>
              <a:t> у </a:t>
            </a:r>
            <a:r>
              <a:rPr lang="en-US" sz="2000" dirty="0" err="1">
                <a:latin typeface="Calibri (MS)"/>
                <a:ea typeface="Calibri (MS)"/>
                <a:cs typeface="Calibri (MS)"/>
                <a:sym typeface="Calibri (MS)"/>
              </a:rPr>
              <a:t>тендерској</a:t>
            </a:r>
            <a:r>
              <a:rPr lang="en-US" sz="2000" dirty="0">
                <a:latin typeface="Calibri (MS)"/>
                <a:ea typeface="Calibri (MS)"/>
                <a:cs typeface="Calibri (MS)"/>
                <a:sym typeface="Calibri (MS)"/>
              </a:rPr>
              <a:t> </a:t>
            </a:r>
            <a:r>
              <a:rPr lang="en-US" sz="2000" dirty="0" err="1">
                <a:latin typeface="Calibri (MS)"/>
                <a:ea typeface="Calibri (MS)"/>
                <a:cs typeface="Calibri (MS)"/>
                <a:sym typeface="Calibri (MS)"/>
              </a:rPr>
              <a:t>документацији</a:t>
            </a:r>
            <a:r>
              <a:rPr lang="en-US" sz="2000" dirty="0">
                <a:latin typeface="Calibri (MS)"/>
                <a:ea typeface="Calibri (MS)"/>
                <a:cs typeface="Calibri (MS)"/>
                <a:sym typeface="Calibri (MS)"/>
              </a:rPr>
              <a:t>.</a:t>
            </a:r>
          </a:p>
          <a:p>
            <a:pPr marL="492204" lvl="1" indent="-342900" algn="just">
              <a:lnSpc>
                <a:spcPts val="1980"/>
              </a:lnSpc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en-US" sz="2000" dirty="0">
                <a:latin typeface="Calibri (MS)"/>
                <a:ea typeface="Calibri (MS)"/>
                <a:cs typeface="Calibri (MS)"/>
                <a:sym typeface="Calibri (MS)"/>
              </a:rPr>
              <a:t>У </a:t>
            </a:r>
            <a:r>
              <a:rPr lang="en-US" sz="2000" dirty="0" err="1">
                <a:latin typeface="Calibri (MS)"/>
                <a:ea typeface="Calibri (MS)"/>
                <a:cs typeface="Calibri (MS)"/>
                <a:sym typeface="Calibri (MS)"/>
              </a:rPr>
              <a:t>тендерској</a:t>
            </a:r>
            <a:r>
              <a:rPr lang="en-US" sz="2000" dirty="0">
                <a:latin typeface="Calibri (MS)"/>
                <a:ea typeface="Calibri (MS)"/>
                <a:cs typeface="Calibri (MS)"/>
                <a:sym typeface="Calibri (MS)"/>
              </a:rPr>
              <a:t> </a:t>
            </a:r>
            <a:r>
              <a:rPr lang="en-US" sz="2000" dirty="0" err="1">
                <a:latin typeface="Calibri (MS)"/>
                <a:ea typeface="Calibri (MS)"/>
                <a:cs typeface="Calibri (MS)"/>
                <a:sym typeface="Calibri (MS)"/>
              </a:rPr>
              <a:t>документацији</a:t>
            </a:r>
            <a:r>
              <a:rPr lang="en-US" sz="2000" dirty="0">
                <a:latin typeface="Calibri (MS)"/>
                <a:ea typeface="Calibri (MS)"/>
                <a:cs typeface="Calibri (MS)"/>
                <a:sym typeface="Calibri (MS)"/>
              </a:rPr>
              <a:t> </a:t>
            </a:r>
            <a:r>
              <a:rPr lang="en-US" sz="2000" dirty="0" err="1">
                <a:latin typeface="Calibri (MS)"/>
                <a:ea typeface="Calibri (MS)"/>
                <a:cs typeface="Calibri (MS)"/>
                <a:sym typeface="Calibri (MS)"/>
              </a:rPr>
              <a:t>дефинише</a:t>
            </a:r>
            <a:r>
              <a:rPr lang="en-US" sz="2000" dirty="0">
                <a:latin typeface="Calibri (MS)"/>
                <a:ea typeface="Calibri (MS)"/>
                <a:cs typeface="Calibri (MS)"/>
                <a:sym typeface="Calibri (MS)"/>
              </a:rPr>
              <a:t> </a:t>
            </a:r>
            <a:r>
              <a:rPr lang="en-US" sz="2000" dirty="0" err="1">
                <a:latin typeface="Calibri (MS)"/>
                <a:ea typeface="Calibri (MS)"/>
                <a:cs typeface="Calibri (MS)"/>
                <a:sym typeface="Calibri (MS)"/>
              </a:rPr>
              <a:t>услове</a:t>
            </a:r>
            <a:r>
              <a:rPr lang="en-US" sz="2000" dirty="0">
                <a:latin typeface="Calibri (MS)"/>
                <a:ea typeface="Calibri (MS)"/>
                <a:cs typeface="Calibri (MS)"/>
                <a:sym typeface="Calibri (MS)"/>
              </a:rPr>
              <a:t> </a:t>
            </a:r>
            <a:r>
              <a:rPr lang="en-US" sz="2000" dirty="0" err="1">
                <a:latin typeface="Calibri (MS)"/>
                <a:ea typeface="Calibri (MS)"/>
                <a:cs typeface="Calibri (MS)"/>
                <a:sym typeface="Calibri (MS)"/>
              </a:rPr>
              <a:t>за</a:t>
            </a:r>
            <a:r>
              <a:rPr lang="en-US" sz="2000" dirty="0">
                <a:latin typeface="Calibri (MS)"/>
                <a:ea typeface="Calibri (MS)"/>
                <a:cs typeface="Calibri (MS)"/>
                <a:sym typeface="Calibri (MS)"/>
              </a:rPr>
              <a:t> </a:t>
            </a:r>
            <a:r>
              <a:rPr lang="en-US" sz="2000" dirty="0" err="1">
                <a:latin typeface="Calibri (MS)"/>
                <a:ea typeface="Calibri (MS)"/>
                <a:cs typeface="Calibri (MS)"/>
                <a:sym typeface="Calibri (MS)"/>
              </a:rPr>
              <a:t>квалификацију</a:t>
            </a:r>
            <a:r>
              <a:rPr lang="en-US" sz="2000" dirty="0">
                <a:latin typeface="Calibri (MS)"/>
                <a:ea typeface="Calibri (MS)"/>
                <a:cs typeface="Calibri (MS)"/>
                <a:sym typeface="Calibri (MS)"/>
              </a:rPr>
              <a:t> </a:t>
            </a:r>
            <a:r>
              <a:rPr lang="en-US" sz="2000" dirty="0" err="1">
                <a:latin typeface="Calibri (MS)"/>
                <a:ea typeface="Calibri (MS)"/>
                <a:cs typeface="Calibri (MS)"/>
                <a:sym typeface="Calibri (MS)"/>
              </a:rPr>
              <a:t>понуђача</a:t>
            </a:r>
            <a:r>
              <a:rPr lang="en-US" sz="2000" dirty="0">
                <a:latin typeface="Calibri (MS)"/>
                <a:ea typeface="Calibri (MS)"/>
                <a:cs typeface="Calibri (MS)"/>
                <a:sym typeface="Calibri (MS)"/>
              </a:rPr>
              <a:t>/</a:t>
            </a:r>
            <a:r>
              <a:rPr lang="en-US" sz="2000" dirty="0" err="1">
                <a:latin typeface="Calibri (MS)"/>
                <a:ea typeface="Calibri (MS)"/>
                <a:cs typeface="Calibri (MS)"/>
                <a:sym typeface="Calibri (MS)"/>
              </a:rPr>
              <a:t>кандидата</a:t>
            </a:r>
            <a:r>
              <a:rPr lang="en-US" sz="2000" dirty="0">
                <a:latin typeface="Calibri (MS)"/>
                <a:ea typeface="Calibri (MS)"/>
                <a:cs typeface="Calibri (MS)"/>
                <a:sym typeface="Calibri (MS)"/>
              </a:rPr>
              <a:t> - </a:t>
            </a:r>
            <a:r>
              <a:rPr lang="en-US" sz="2000" dirty="0" err="1">
                <a:latin typeface="Calibri (MS)"/>
                <a:ea typeface="Calibri (MS)"/>
                <a:cs typeface="Calibri (MS)"/>
                <a:sym typeface="Calibri (MS)"/>
              </a:rPr>
              <a:t>минимум</a:t>
            </a:r>
            <a:r>
              <a:rPr lang="en-US" sz="2000" dirty="0">
                <a:latin typeface="Calibri (MS)"/>
                <a:ea typeface="Calibri (MS)"/>
                <a:cs typeface="Calibri (MS)"/>
                <a:sym typeface="Calibri (MS)"/>
              </a:rPr>
              <a:t> </a:t>
            </a:r>
            <a:r>
              <a:rPr lang="en-US" sz="2000" dirty="0" err="1">
                <a:latin typeface="Calibri (MS)"/>
                <a:ea typeface="Calibri (MS)"/>
                <a:cs typeface="Calibri (MS)"/>
                <a:sym typeface="Calibri (MS)"/>
              </a:rPr>
              <a:t>захтјева</a:t>
            </a:r>
            <a:r>
              <a:rPr lang="en-US" sz="2000" dirty="0">
                <a:latin typeface="Calibri (MS)"/>
                <a:ea typeface="Calibri (MS)"/>
                <a:cs typeface="Calibri (MS)"/>
                <a:sym typeface="Calibri (MS)"/>
              </a:rPr>
              <a:t> у </a:t>
            </a:r>
            <a:r>
              <a:rPr lang="en-US" sz="2000" dirty="0" err="1">
                <a:latin typeface="Calibri (MS)"/>
                <a:ea typeface="Calibri (MS)"/>
                <a:cs typeface="Calibri (MS)"/>
                <a:sym typeface="Calibri (MS)"/>
              </a:rPr>
              <a:t>погледу</a:t>
            </a:r>
            <a:r>
              <a:rPr lang="en-US" sz="2000" dirty="0">
                <a:latin typeface="Calibri (MS)"/>
                <a:ea typeface="Calibri (MS)"/>
                <a:cs typeface="Calibri (MS)"/>
                <a:sym typeface="Calibri (MS)"/>
              </a:rPr>
              <a:t> </a:t>
            </a:r>
            <a:r>
              <a:rPr lang="en-US" sz="2000" dirty="0" err="1">
                <a:latin typeface="Calibri (MS)"/>
                <a:ea typeface="Calibri (MS)"/>
                <a:cs typeface="Calibri (MS)"/>
                <a:sym typeface="Calibri (MS)"/>
              </a:rPr>
              <a:t>њихове</a:t>
            </a:r>
            <a:r>
              <a:rPr lang="en-US" sz="2000" dirty="0">
                <a:latin typeface="Calibri (MS)"/>
                <a:ea typeface="Calibri (MS)"/>
                <a:cs typeface="Calibri (MS)"/>
                <a:sym typeface="Calibri (MS)"/>
              </a:rPr>
              <a:t> </a:t>
            </a:r>
            <a:r>
              <a:rPr lang="en-US" sz="2000" dirty="0" err="1">
                <a:latin typeface="Calibri (MS)"/>
                <a:ea typeface="Calibri (MS)"/>
                <a:cs typeface="Calibri (MS)"/>
                <a:sym typeface="Calibri (MS)"/>
              </a:rPr>
              <a:t>личне</a:t>
            </a:r>
            <a:r>
              <a:rPr lang="en-US" sz="2000" dirty="0">
                <a:latin typeface="Calibri (MS)"/>
                <a:ea typeface="Calibri (MS)"/>
                <a:cs typeface="Calibri (MS)"/>
                <a:sym typeface="Calibri (MS)"/>
              </a:rPr>
              <a:t> </a:t>
            </a:r>
            <a:r>
              <a:rPr lang="en-US" sz="2000" dirty="0" err="1">
                <a:latin typeface="Calibri (MS)"/>
                <a:ea typeface="Calibri (MS)"/>
                <a:cs typeface="Calibri (MS)"/>
                <a:sym typeface="Calibri (MS)"/>
              </a:rPr>
              <a:t>способности</a:t>
            </a:r>
            <a:r>
              <a:rPr lang="en-US" sz="2000" dirty="0">
                <a:latin typeface="Calibri (MS)"/>
                <a:ea typeface="Calibri (MS)"/>
                <a:cs typeface="Calibri (MS)"/>
                <a:sym typeface="Calibri (MS)"/>
              </a:rPr>
              <a:t>, </a:t>
            </a:r>
            <a:r>
              <a:rPr lang="en-US" sz="2000" dirty="0" err="1">
                <a:latin typeface="Calibri (MS)"/>
                <a:ea typeface="Calibri (MS)"/>
                <a:cs typeface="Calibri (MS)"/>
                <a:sym typeface="Calibri (MS)"/>
              </a:rPr>
              <a:t>економског</a:t>
            </a:r>
            <a:r>
              <a:rPr lang="en-US" sz="2000" dirty="0">
                <a:latin typeface="Calibri (MS)"/>
                <a:ea typeface="Calibri (MS)"/>
                <a:cs typeface="Calibri (MS)"/>
                <a:sym typeface="Calibri (MS)"/>
              </a:rPr>
              <a:t> и </a:t>
            </a:r>
            <a:r>
              <a:rPr lang="en-US" sz="2000" dirty="0" err="1">
                <a:latin typeface="Calibri (MS)"/>
                <a:ea typeface="Calibri (MS)"/>
                <a:cs typeface="Calibri (MS)"/>
                <a:sym typeface="Calibri (MS)"/>
              </a:rPr>
              <a:t>финансијског</a:t>
            </a:r>
            <a:r>
              <a:rPr lang="en-US" sz="2000" dirty="0">
                <a:latin typeface="Calibri (MS)"/>
                <a:ea typeface="Calibri (MS)"/>
                <a:cs typeface="Calibri (MS)"/>
                <a:sym typeface="Calibri (MS)"/>
              </a:rPr>
              <a:t> </a:t>
            </a:r>
            <a:r>
              <a:rPr lang="en-US" sz="2000" dirty="0" err="1">
                <a:latin typeface="Calibri (MS)"/>
                <a:ea typeface="Calibri (MS)"/>
                <a:cs typeface="Calibri (MS)"/>
                <a:sym typeface="Calibri (MS)"/>
              </a:rPr>
              <a:t>стања</a:t>
            </a:r>
            <a:r>
              <a:rPr lang="en-US" sz="2000" dirty="0">
                <a:latin typeface="Calibri (MS)"/>
                <a:ea typeface="Calibri (MS)"/>
                <a:cs typeface="Calibri (MS)"/>
                <a:sym typeface="Calibri (MS)"/>
              </a:rPr>
              <a:t>, </a:t>
            </a:r>
            <a:r>
              <a:rPr lang="en-US" sz="2000" dirty="0" err="1">
                <a:latin typeface="Calibri (MS)"/>
                <a:ea typeface="Calibri (MS)"/>
                <a:cs typeface="Calibri (MS)"/>
                <a:sym typeface="Calibri (MS)"/>
              </a:rPr>
              <a:t>те</a:t>
            </a:r>
            <a:r>
              <a:rPr lang="en-US" sz="2000" dirty="0">
                <a:latin typeface="Calibri (MS)"/>
                <a:ea typeface="Calibri (MS)"/>
                <a:cs typeface="Calibri (MS)"/>
                <a:sym typeface="Calibri (MS)"/>
              </a:rPr>
              <a:t> </a:t>
            </a:r>
            <a:r>
              <a:rPr lang="en-US" sz="2000" dirty="0" err="1">
                <a:latin typeface="Calibri (MS)"/>
                <a:ea typeface="Calibri (MS)"/>
                <a:cs typeface="Calibri (MS)"/>
                <a:sym typeface="Calibri (MS)"/>
              </a:rPr>
              <a:t>њихове</a:t>
            </a:r>
            <a:r>
              <a:rPr lang="en-US" sz="2000" dirty="0">
                <a:latin typeface="Calibri (MS)"/>
                <a:ea typeface="Calibri (MS)"/>
                <a:cs typeface="Calibri (MS)"/>
                <a:sym typeface="Calibri (MS)"/>
              </a:rPr>
              <a:t> </a:t>
            </a:r>
            <a:r>
              <a:rPr lang="en-US" sz="2000" dirty="0" err="1">
                <a:latin typeface="Calibri (MS)"/>
                <a:ea typeface="Calibri (MS)"/>
                <a:cs typeface="Calibri (MS)"/>
                <a:sym typeface="Calibri (MS)"/>
              </a:rPr>
              <a:t>техничке</a:t>
            </a:r>
            <a:r>
              <a:rPr lang="en-US" sz="2000" dirty="0">
                <a:latin typeface="Calibri (MS)"/>
                <a:ea typeface="Calibri (MS)"/>
                <a:cs typeface="Calibri (MS)"/>
                <a:sym typeface="Calibri (MS)"/>
              </a:rPr>
              <a:t> и/</a:t>
            </a:r>
            <a:r>
              <a:rPr lang="en-US" sz="2000" dirty="0" err="1">
                <a:latin typeface="Calibri (MS)"/>
                <a:ea typeface="Calibri (MS)"/>
                <a:cs typeface="Calibri (MS)"/>
                <a:sym typeface="Calibri (MS)"/>
              </a:rPr>
              <a:t>или</a:t>
            </a:r>
            <a:r>
              <a:rPr lang="en-US" sz="2000" dirty="0">
                <a:latin typeface="Calibri (MS)"/>
                <a:ea typeface="Calibri (MS)"/>
                <a:cs typeface="Calibri (MS)"/>
                <a:sym typeface="Calibri (MS)"/>
              </a:rPr>
              <a:t> </a:t>
            </a:r>
            <a:r>
              <a:rPr lang="en-US" sz="2000" dirty="0" err="1">
                <a:latin typeface="Calibri (MS)"/>
                <a:ea typeface="Calibri (MS)"/>
                <a:cs typeface="Calibri (MS)"/>
                <a:sym typeface="Calibri (MS)"/>
              </a:rPr>
              <a:t>професионалне</a:t>
            </a:r>
            <a:r>
              <a:rPr lang="en-US" sz="2000" dirty="0">
                <a:latin typeface="Calibri (MS)"/>
                <a:ea typeface="Calibri (MS)"/>
                <a:cs typeface="Calibri (MS)"/>
                <a:sym typeface="Calibri (MS)"/>
              </a:rPr>
              <a:t> </a:t>
            </a:r>
            <a:r>
              <a:rPr lang="en-US" sz="2000" dirty="0" err="1">
                <a:latin typeface="Calibri (MS)"/>
                <a:ea typeface="Calibri (MS)"/>
                <a:cs typeface="Calibri (MS)"/>
                <a:sym typeface="Calibri (MS)"/>
              </a:rPr>
              <a:t>способности</a:t>
            </a:r>
            <a:r>
              <a:rPr lang="en-US" sz="2000" dirty="0">
                <a:latin typeface="Calibri (MS)"/>
                <a:ea typeface="Calibri (MS)"/>
                <a:cs typeface="Calibri (MS)"/>
                <a:sym typeface="Calibri (MS)"/>
              </a:rPr>
              <a:t>.</a:t>
            </a:r>
          </a:p>
          <a:p>
            <a:pPr marL="492204" lvl="1" indent="-342900" algn="just">
              <a:lnSpc>
                <a:spcPts val="1980"/>
              </a:lnSpc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en-US" sz="2000" dirty="0" err="1">
                <a:latin typeface="Calibri (MS)"/>
                <a:ea typeface="Calibri (MS)"/>
                <a:cs typeface="Calibri (MS)"/>
                <a:sym typeface="Calibri (MS)"/>
              </a:rPr>
              <a:t>Прописати</a:t>
            </a:r>
            <a:r>
              <a:rPr lang="en-US" sz="2000" dirty="0">
                <a:latin typeface="Calibri (MS)"/>
                <a:ea typeface="Calibri (MS)"/>
                <a:cs typeface="Calibri (MS)"/>
                <a:sym typeface="Calibri (MS)"/>
              </a:rPr>
              <a:t> </a:t>
            </a:r>
            <a:r>
              <a:rPr lang="en-US" sz="2000" dirty="0" err="1">
                <a:latin typeface="Calibri (MS)"/>
                <a:ea typeface="Calibri (MS)"/>
                <a:cs typeface="Calibri (MS)"/>
                <a:sym typeface="Calibri (MS)"/>
              </a:rPr>
              <a:t>минимум</a:t>
            </a:r>
            <a:r>
              <a:rPr lang="en-US" sz="2000" dirty="0">
                <a:latin typeface="Calibri (MS)"/>
                <a:ea typeface="Calibri (MS)"/>
                <a:cs typeface="Calibri (MS)"/>
                <a:sym typeface="Calibri (MS)"/>
              </a:rPr>
              <a:t> </a:t>
            </a:r>
            <a:r>
              <a:rPr lang="en-US" sz="2000" dirty="0" err="1">
                <a:latin typeface="Calibri (MS)"/>
                <a:ea typeface="Calibri (MS)"/>
                <a:cs typeface="Calibri (MS)"/>
                <a:sym typeface="Calibri (MS)"/>
              </a:rPr>
              <a:t>услова</a:t>
            </a:r>
            <a:r>
              <a:rPr lang="en-US" sz="2000" dirty="0">
                <a:latin typeface="Calibri (MS)"/>
                <a:ea typeface="Calibri (MS)"/>
                <a:cs typeface="Calibri (MS)"/>
                <a:sym typeface="Calibri (MS)"/>
              </a:rPr>
              <a:t> </a:t>
            </a:r>
            <a:r>
              <a:rPr lang="en-US" sz="2000" dirty="0" err="1">
                <a:latin typeface="Calibri (MS)"/>
                <a:ea typeface="Calibri (MS)"/>
                <a:cs typeface="Calibri (MS)"/>
                <a:sym typeface="Calibri (MS)"/>
              </a:rPr>
              <a:t>сразмјерно</a:t>
            </a:r>
            <a:r>
              <a:rPr lang="en-US" sz="2000" dirty="0">
                <a:latin typeface="Calibri (MS)"/>
                <a:ea typeface="Calibri (MS)"/>
                <a:cs typeface="Calibri (MS)"/>
                <a:sym typeface="Calibri (MS)"/>
              </a:rPr>
              <a:t> </a:t>
            </a:r>
            <a:r>
              <a:rPr lang="en-US" sz="2000" dirty="0" err="1">
                <a:latin typeface="Calibri (MS)"/>
                <a:ea typeface="Calibri (MS)"/>
                <a:cs typeface="Calibri (MS)"/>
                <a:sym typeface="Calibri (MS)"/>
              </a:rPr>
              <a:t>предмету</a:t>
            </a:r>
            <a:r>
              <a:rPr lang="en-US" sz="2000" dirty="0">
                <a:latin typeface="Calibri (MS)"/>
                <a:ea typeface="Calibri (MS)"/>
                <a:cs typeface="Calibri (MS)"/>
                <a:sym typeface="Calibri (MS)"/>
              </a:rPr>
              <a:t> </a:t>
            </a:r>
            <a:r>
              <a:rPr lang="en-US" sz="2000" dirty="0" err="1">
                <a:latin typeface="Calibri (MS)"/>
                <a:ea typeface="Calibri (MS)"/>
                <a:cs typeface="Calibri (MS)"/>
                <a:sym typeface="Calibri (MS)"/>
              </a:rPr>
              <a:t>набавке</a:t>
            </a:r>
            <a:r>
              <a:rPr lang="en-US" sz="2000" dirty="0">
                <a:latin typeface="Calibri (MS)"/>
                <a:ea typeface="Calibri (MS)"/>
                <a:cs typeface="Calibri (MS)"/>
                <a:sym typeface="Calibri (MS)"/>
              </a:rPr>
              <a:t> </a:t>
            </a:r>
            <a:r>
              <a:rPr lang="en-US" sz="2000" dirty="0" err="1">
                <a:latin typeface="Calibri (MS)"/>
                <a:ea typeface="Calibri (MS)"/>
                <a:cs typeface="Calibri (MS)"/>
                <a:sym typeface="Calibri (MS)"/>
              </a:rPr>
              <a:t>као</a:t>
            </a:r>
            <a:r>
              <a:rPr lang="en-US" sz="2000" dirty="0">
                <a:latin typeface="Calibri (MS)"/>
                <a:ea typeface="Calibri (MS)"/>
                <a:cs typeface="Calibri (MS)"/>
                <a:sym typeface="Calibri (MS)"/>
              </a:rPr>
              <a:t> и </a:t>
            </a:r>
            <a:r>
              <a:rPr lang="en-US" sz="2000" dirty="0" err="1">
                <a:latin typeface="Calibri (MS)"/>
                <a:ea typeface="Calibri (MS)"/>
                <a:cs typeface="Calibri (MS)"/>
                <a:sym typeface="Calibri (MS)"/>
              </a:rPr>
              <a:t>документе</a:t>
            </a:r>
            <a:r>
              <a:rPr lang="en-US" sz="2000" dirty="0">
                <a:latin typeface="Calibri (MS)"/>
                <a:ea typeface="Calibri (MS)"/>
                <a:cs typeface="Calibri (MS)"/>
                <a:sym typeface="Calibri (MS)"/>
              </a:rPr>
              <a:t> </a:t>
            </a:r>
            <a:r>
              <a:rPr lang="en-US" sz="2000" dirty="0" err="1">
                <a:latin typeface="Calibri (MS)"/>
                <a:ea typeface="Calibri (MS)"/>
                <a:cs typeface="Calibri (MS)"/>
                <a:sym typeface="Calibri (MS)"/>
              </a:rPr>
              <a:t>за</a:t>
            </a:r>
            <a:r>
              <a:rPr lang="en-US" sz="2000" dirty="0">
                <a:latin typeface="Calibri (MS)"/>
                <a:ea typeface="Calibri (MS)"/>
                <a:cs typeface="Calibri (MS)"/>
                <a:sym typeface="Calibri (MS)"/>
              </a:rPr>
              <a:t> </a:t>
            </a:r>
            <a:r>
              <a:rPr lang="en-US" sz="2000" dirty="0" err="1">
                <a:latin typeface="Calibri (MS)"/>
                <a:ea typeface="Calibri (MS)"/>
                <a:cs typeface="Calibri (MS)"/>
                <a:sym typeface="Calibri (MS)"/>
              </a:rPr>
              <a:t>доказивање</a:t>
            </a:r>
            <a:r>
              <a:rPr lang="en-US" sz="2000" dirty="0">
                <a:latin typeface="Calibri (MS)"/>
                <a:ea typeface="Calibri (MS)"/>
                <a:cs typeface="Calibri (MS)"/>
                <a:sym typeface="Calibri (MS)"/>
              </a:rPr>
              <a:t>  </a:t>
            </a:r>
            <a:r>
              <a:rPr lang="en-US" sz="2000" dirty="0" err="1">
                <a:latin typeface="Calibri (MS)"/>
                <a:ea typeface="Calibri (MS)"/>
                <a:cs typeface="Calibri (MS)"/>
                <a:sym typeface="Calibri (MS)"/>
              </a:rPr>
              <a:t>који</a:t>
            </a:r>
            <a:r>
              <a:rPr lang="en-US" sz="2000" dirty="0">
                <a:latin typeface="Calibri (MS)"/>
                <a:ea typeface="Calibri (MS)"/>
                <a:cs typeface="Calibri (MS)"/>
                <a:sym typeface="Calibri (MS)"/>
              </a:rPr>
              <a:t> </a:t>
            </a:r>
            <a:r>
              <a:rPr lang="en-US" sz="2000" dirty="0" err="1">
                <a:latin typeface="Calibri (MS)"/>
                <a:ea typeface="Calibri (MS)"/>
                <a:cs typeface="Calibri (MS)"/>
                <a:sym typeface="Calibri (MS)"/>
              </a:rPr>
              <a:t>не</a:t>
            </a:r>
            <a:r>
              <a:rPr lang="en-US" sz="2000" dirty="0">
                <a:latin typeface="Calibri (MS)"/>
                <a:ea typeface="Calibri (MS)"/>
                <a:cs typeface="Calibri (MS)"/>
                <a:sym typeface="Calibri (MS)"/>
              </a:rPr>
              <a:t> </a:t>
            </a:r>
            <a:r>
              <a:rPr lang="en-US" sz="2000" dirty="0" err="1">
                <a:latin typeface="Calibri (MS)"/>
                <a:ea typeface="Calibri (MS)"/>
                <a:cs typeface="Calibri (MS)"/>
                <a:sym typeface="Calibri (MS)"/>
              </a:rPr>
              <a:t>могу</a:t>
            </a:r>
            <a:r>
              <a:rPr lang="en-US" sz="2000" dirty="0">
                <a:latin typeface="Calibri (MS)"/>
                <a:ea typeface="Calibri (MS)"/>
                <a:cs typeface="Calibri (MS)"/>
                <a:sym typeface="Calibri (MS)"/>
              </a:rPr>
              <a:t> </a:t>
            </a:r>
            <a:r>
              <a:rPr lang="en-US" sz="2000" dirty="0" err="1">
                <a:latin typeface="Calibri (MS)"/>
                <a:ea typeface="Calibri (MS)"/>
                <a:cs typeface="Calibri (MS)"/>
                <a:sym typeface="Calibri (MS)"/>
              </a:rPr>
              <a:t>имати</a:t>
            </a:r>
            <a:r>
              <a:rPr lang="en-US" sz="2000" dirty="0">
                <a:latin typeface="Calibri (MS)"/>
                <a:ea typeface="Calibri (MS)"/>
                <a:cs typeface="Calibri (MS)"/>
                <a:sym typeface="Calibri (MS)"/>
              </a:rPr>
              <a:t> </a:t>
            </a:r>
            <a:r>
              <a:rPr lang="en-US" sz="2000" dirty="0" err="1">
                <a:latin typeface="Calibri (MS)"/>
                <a:ea typeface="Calibri (MS)"/>
                <a:cs typeface="Calibri (MS)"/>
                <a:sym typeface="Calibri (MS)"/>
              </a:rPr>
              <a:t>ограничавајући</a:t>
            </a:r>
            <a:r>
              <a:rPr lang="en-US" sz="2000" dirty="0">
                <a:latin typeface="Calibri (MS)"/>
                <a:ea typeface="Calibri (MS)"/>
                <a:cs typeface="Calibri (MS)"/>
                <a:sym typeface="Calibri (MS)"/>
              </a:rPr>
              <a:t> </a:t>
            </a:r>
            <a:r>
              <a:rPr lang="en-US" sz="2000" dirty="0" err="1">
                <a:latin typeface="Calibri (MS)"/>
                <a:ea typeface="Calibri (MS)"/>
                <a:cs typeface="Calibri (MS)"/>
                <a:sym typeface="Calibri (MS)"/>
              </a:rPr>
              <a:t>карактер</a:t>
            </a:r>
            <a:r>
              <a:rPr lang="en-US" sz="2000" dirty="0">
                <a:latin typeface="Calibri (MS)"/>
                <a:ea typeface="Calibri (MS)"/>
                <a:cs typeface="Calibri (MS)"/>
                <a:sym typeface="Calibri (MS)"/>
              </a:rPr>
              <a:t>- </a:t>
            </a:r>
            <a:r>
              <a:rPr lang="en-US" sz="2000" dirty="0" err="1">
                <a:latin typeface="Calibri (MS)"/>
                <a:ea typeface="Calibri (MS)"/>
                <a:cs typeface="Calibri (MS)"/>
                <a:sym typeface="Calibri (MS)"/>
              </a:rPr>
              <a:t>јасно</a:t>
            </a:r>
            <a:r>
              <a:rPr lang="en-US" sz="2000" dirty="0">
                <a:latin typeface="Calibri (MS)"/>
                <a:ea typeface="Calibri (MS)"/>
                <a:cs typeface="Calibri (MS)"/>
                <a:sym typeface="Calibri (MS)"/>
              </a:rPr>
              <a:t>, </a:t>
            </a:r>
            <a:r>
              <a:rPr lang="en-US" sz="2000" dirty="0" err="1">
                <a:latin typeface="Calibri (MS)"/>
                <a:ea typeface="Calibri (MS)"/>
                <a:cs typeface="Calibri (MS)"/>
                <a:sym typeface="Calibri (MS)"/>
              </a:rPr>
              <a:t>недвосмислено</a:t>
            </a:r>
            <a:r>
              <a:rPr lang="en-US" sz="2000" dirty="0">
                <a:latin typeface="Calibri (MS)"/>
                <a:ea typeface="Calibri (MS)"/>
                <a:cs typeface="Calibri (MS)"/>
                <a:sym typeface="Calibri (MS)"/>
              </a:rPr>
              <a:t>  и </a:t>
            </a:r>
            <a:r>
              <a:rPr lang="en-US" sz="2000" dirty="0" err="1">
                <a:latin typeface="Calibri (MS)"/>
                <a:ea typeface="Calibri (MS)"/>
                <a:cs typeface="Calibri (MS)"/>
                <a:sym typeface="Calibri (MS)"/>
              </a:rPr>
              <a:t>прецизно</a:t>
            </a:r>
            <a:r>
              <a:rPr lang="en-US" sz="2000" dirty="0">
                <a:latin typeface="Calibri (MS)"/>
                <a:ea typeface="Calibri (MS)"/>
                <a:cs typeface="Calibri (MS)"/>
                <a:sym typeface="Calibri (MS)"/>
              </a:rPr>
              <a:t>.</a:t>
            </a:r>
          </a:p>
          <a:p>
            <a:pPr marL="492204" lvl="1" indent="-342900" algn="just">
              <a:lnSpc>
                <a:spcPts val="1980"/>
              </a:lnSpc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en-US" sz="2000" dirty="0" err="1">
                <a:latin typeface="Calibri (MS)"/>
                <a:ea typeface="Calibri (MS)"/>
                <a:cs typeface="Calibri (MS)"/>
                <a:sym typeface="Calibri (MS)"/>
              </a:rPr>
              <a:t>Захтјевати</a:t>
            </a:r>
            <a:r>
              <a:rPr lang="en-US" sz="2000" dirty="0">
                <a:latin typeface="Calibri (MS)"/>
                <a:ea typeface="Calibri (MS)"/>
                <a:cs typeface="Calibri (MS)"/>
                <a:sym typeface="Calibri (MS)"/>
              </a:rPr>
              <a:t> </a:t>
            </a:r>
            <a:r>
              <a:rPr lang="en-US" sz="2000" dirty="0" err="1">
                <a:latin typeface="Calibri (MS)"/>
                <a:ea typeface="Calibri (MS)"/>
                <a:cs typeface="Calibri (MS)"/>
                <a:sym typeface="Calibri (MS)"/>
              </a:rPr>
              <a:t>само</a:t>
            </a:r>
            <a:r>
              <a:rPr lang="en-US" sz="2000" dirty="0">
                <a:latin typeface="Calibri (MS)"/>
                <a:ea typeface="Calibri (MS)"/>
                <a:cs typeface="Calibri (MS)"/>
                <a:sym typeface="Calibri (MS)"/>
              </a:rPr>
              <a:t> </a:t>
            </a:r>
            <a:r>
              <a:rPr lang="en-US" sz="2000" dirty="0" err="1">
                <a:latin typeface="Calibri (MS)"/>
                <a:ea typeface="Calibri (MS)"/>
                <a:cs typeface="Calibri (MS)"/>
                <a:sym typeface="Calibri (MS)"/>
              </a:rPr>
              <a:t>неопходне</a:t>
            </a:r>
            <a:r>
              <a:rPr lang="en-US" sz="2000" dirty="0">
                <a:latin typeface="Calibri (MS)"/>
                <a:ea typeface="Calibri (MS)"/>
                <a:cs typeface="Calibri (MS)"/>
                <a:sym typeface="Calibri (MS)"/>
              </a:rPr>
              <a:t> </a:t>
            </a:r>
            <a:r>
              <a:rPr lang="en-US" sz="2000" dirty="0" err="1">
                <a:latin typeface="Calibri (MS)"/>
                <a:ea typeface="Calibri (MS)"/>
                <a:cs typeface="Calibri (MS)"/>
                <a:sym typeface="Calibri (MS)"/>
              </a:rPr>
              <a:t>доказе</a:t>
            </a:r>
            <a:r>
              <a:rPr lang="en-US" sz="2000" dirty="0">
                <a:latin typeface="Calibri (MS)"/>
                <a:ea typeface="Calibri (MS)"/>
                <a:cs typeface="Calibri (MS)"/>
                <a:sym typeface="Calibri (MS)"/>
              </a:rPr>
              <a:t>.</a:t>
            </a:r>
          </a:p>
          <a:p>
            <a:pPr marL="492204" lvl="1" indent="-342900" algn="just">
              <a:lnSpc>
                <a:spcPts val="1980"/>
              </a:lnSpc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en-US" sz="2000" dirty="0" err="1">
                <a:latin typeface="Calibri (MS)"/>
                <a:ea typeface="Calibri (MS)"/>
                <a:cs typeface="Calibri (MS)"/>
                <a:sym typeface="Calibri (MS)"/>
              </a:rPr>
              <a:t>Само</a:t>
            </a:r>
            <a:r>
              <a:rPr lang="en-US" sz="2000" dirty="0">
                <a:latin typeface="Calibri (MS)"/>
                <a:ea typeface="Calibri (MS)"/>
                <a:cs typeface="Calibri (MS)"/>
                <a:sym typeface="Calibri (MS)"/>
              </a:rPr>
              <a:t> </a:t>
            </a:r>
            <a:r>
              <a:rPr lang="en-US" sz="2000" dirty="0" err="1">
                <a:latin typeface="Calibri (MS)"/>
                <a:ea typeface="Calibri (MS)"/>
                <a:cs typeface="Calibri (MS)"/>
                <a:sym typeface="Calibri (MS)"/>
              </a:rPr>
              <a:t>оним</a:t>
            </a:r>
            <a:r>
              <a:rPr lang="en-US" sz="2000" dirty="0">
                <a:latin typeface="Calibri (MS)"/>
                <a:ea typeface="Calibri (MS)"/>
                <a:cs typeface="Calibri (MS)"/>
                <a:sym typeface="Calibri (MS)"/>
              </a:rPr>
              <a:t> </a:t>
            </a:r>
            <a:r>
              <a:rPr lang="en-US" sz="2000" dirty="0" err="1">
                <a:latin typeface="Calibri (MS)"/>
                <a:ea typeface="Calibri (MS)"/>
                <a:cs typeface="Calibri (MS)"/>
                <a:sym typeface="Calibri (MS)"/>
              </a:rPr>
              <a:t>понуђачима</a:t>
            </a:r>
            <a:r>
              <a:rPr lang="en-US" sz="2000" dirty="0">
                <a:latin typeface="Calibri (MS)"/>
                <a:ea typeface="Calibri (MS)"/>
                <a:cs typeface="Calibri (MS)"/>
                <a:sym typeface="Calibri (MS)"/>
              </a:rPr>
              <a:t>/</a:t>
            </a:r>
            <a:r>
              <a:rPr lang="en-US" sz="2000" dirty="0" err="1">
                <a:latin typeface="Calibri (MS)"/>
                <a:ea typeface="Calibri (MS)"/>
                <a:cs typeface="Calibri (MS)"/>
                <a:sym typeface="Calibri (MS)"/>
              </a:rPr>
              <a:t>кандидатима</a:t>
            </a:r>
            <a:r>
              <a:rPr lang="en-US" sz="2000" dirty="0">
                <a:latin typeface="Calibri (MS)"/>
                <a:ea typeface="Calibri (MS)"/>
                <a:cs typeface="Calibri (MS)"/>
                <a:sym typeface="Calibri (MS)"/>
              </a:rPr>
              <a:t> </a:t>
            </a:r>
            <a:r>
              <a:rPr lang="en-US" sz="2000" dirty="0" err="1">
                <a:latin typeface="Calibri (MS)"/>
                <a:ea typeface="Calibri (MS)"/>
                <a:cs typeface="Calibri (MS)"/>
                <a:sym typeface="Calibri (MS)"/>
              </a:rPr>
              <a:t>чије</a:t>
            </a:r>
            <a:r>
              <a:rPr lang="en-US" sz="2000" dirty="0">
                <a:latin typeface="Calibri (MS)"/>
                <a:ea typeface="Calibri (MS)"/>
                <a:cs typeface="Calibri (MS)"/>
                <a:sym typeface="Calibri (MS)"/>
              </a:rPr>
              <a:t> </a:t>
            </a:r>
            <a:r>
              <a:rPr lang="en-US" sz="2000" dirty="0" err="1">
                <a:latin typeface="Calibri (MS)"/>
                <a:ea typeface="Calibri (MS)"/>
                <a:cs typeface="Calibri (MS)"/>
                <a:sym typeface="Calibri (MS)"/>
              </a:rPr>
              <a:t>квалификације</a:t>
            </a:r>
            <a:r>
              <a:rPr lang="en-US" sz="2000" dirty="0">
                <a:latin typeface="Calibri (MS)"/>
                <a:ea typeface="Calibri (MS)"/>
                <a:cs typeface="Calibri (MS)"/>
                <a:sym typeface="Calibri (MS)"/>
              </a:rPr>
              <a:t> </a:t>
            </a:r>
            <a:r>
              <a:rPr lang="en-US" sz="2000" dirty="0" err="1">
                <a:latin typeface="Calibri (MS)"/>
                <a:ea typeface="Calibri (MS)"/>
                <a:cs typeface="Calibri (MS)"/>
                <a:sym typeface="Calibri (MS)"/>
              </a:rPr>
              <a:t>задовољавају</a:t>
            </a:r>
            <a:r>
              <a:rPr lang="en-US" sz="2000" dirty="0">
                <a:latin typeface="Calibri (MS)"/>
                <a:ea typeface="Calibri (MS)"/>
                <a:cs typeface="Calibri (MS)"/>
                <a:sym typeface="Calibri (MS)"/>
              </a:rPr>
              <a:t> </a:t>
            </a:r>
            <a:r>
              <a:rPr lang="en-US" sz="2000" dirty="0" err="1">
                <a:latin typeface="Calibri (MS)"/>
                <a:ea typeface="Calibri (MS)"/>
                <a:cs typeface="Calibri (MS)"/>
                <a:sym typeface="Calibri (MS)"/>
              </a:rPr>
              <a:t>услове</a:t>
            </a:r>
            <a:r>
              <a:rPr lang="en-US" sz="2000" dirty="0">
                <a:latin typeface="Calibri (MS)"/>
                <a:ea typeface="Calibri (MS)"/>
                <a:cs typeface="Calibri (MS)"/>
                <a:sym typeface="Calibri (MS)"/>
              </a:rPr>
              <a:t> </a:t>
            </a:r>
            <a:r>
              <a:rPr lang="en-US" sz="2000" dirty="0" err="1">
                <a:latin typeface="Calibri (MS)"/>
                <a:ea typeface="Calibri (MS)"/>
                <a:cs typeface="Calibri (MS)"/>
                <a:sym typeface="Calibri (MS)"/>
              </a:rPr>
              <a:t>утврђене</a:t>
            </a:r>
            <a:r>
              <a:rPr lang="en-US" sz="2000" dirty="0">
                <a:latin typeface="Calibri (MS)"/>
                <a:ea typeface="Calibri (MS)"/>
                <a:cs typeface="Calibri (MS)"/>
                <a:sym typeface="Calibri (MS)"/>
              </a:rPr>
              <a:t> у </a:t>
            </a:r>
            <a:r>
              <a:rPr lang="en-US" sz="2000" dirty="0" err="1">
                <a:latin typeface="Calibri (MS)"/>
                <a:ea typeface="Calibri (MS)"/>
                <a:cs typeface="Calibri (MS)"/>
                <a:sym typeface="Calibri (MS)"/>
              </a:rPr>
              <a:t>тендерској</a:t>
            </a:r>
            <a:r>
              <a:rPr lang="en-US" sz="2000" dirty="0">
                <a:latin typeface="Calibri (MS)"/>
                <a:ea typeface="Calibri (MS)"/>
                <a:cs typeface="Calibri (MS)"/>
                <a:sym typeface="Calibri (MS)"/>
              </a:rPr>
              <a:t> </a:t>
            </a:r>
            <a:r>
              <a:rPr lang="en-US" sz="2000" dirty="0" err="1">
                <a:latin typeface="Calibri (MS)"/>
                <a:ea typeface="Calibri (MS)"/>
                <a:cs typeface="Calibri (MS)"/>
                <a:sym typeface="Calibri (MS)"/>
              </a:rPr>
              <a:t>документацији</a:t>
            </a:r>
            <a:r>
              <a:rPr lang="en-US" sz="2000" dirty="0">
                <a:latin typeface="Calibri (MS)"/>
                <a:ea typeface="Calibri (MS)"/>
                <a:cs typeface="Calibri (MS)"/>
                <a:sym typeface="Calibri (MS)"/>
              </a:rPr>
              <a:t>, </a:t>
            </a:r>
            <a:r>
              <a:rPr lang="en-US" sz="2000" dirty="0" err="1">
                <a:latin typeface="Calibri (MS)"/>
                <a:ea typeface="Calibri (MS)"/>
                <a:cs typeface="Calibri (MS)"/>
                <a:sym typeface="Calibri (MS)"/>
              </a:rPr>
              <a:t>допуштен</a:t>
            </a:r>
            <a:r>
              <a:rPr lang="en-US" sz="2000" dirty="0">
                <a:latin typeface="Calibri (MS)"/>
                <a:ea typeface="Calibri (MS)"/>
                <a:cs typeface="Calibri (MS)"/>
                <a:sym typeface="Calibri (MS)"/>
              </a:rPr>
              <a:t> </a:t>
            </a:r>
            <a:r>
              <a:rPr lang="en-US" sz="2000" dirty="0" err="1">
                <a:latin typeface="Calibri (MS)"/>
                <a:ea typeface="Calibri (MS)"/>
                <a:cs typeface="Calibri (MS)"/>
                <a:sym typeface="Calibri (MS)"/>
              </a:rPr>
              <a:t>је</a:t>
            </a:r>
            <a:r>
              <a:rPr lang="en-US" sz="2000" dirty="0">
                <a:latin typeface="Calibri (MS)"/>
                <a:ea typeface="Calibri (MS)"/>
                <a:cs typeface="Calibri (MS)"/>
                <a:sym typeface="Calibri (MS)"/>
              </a:rPr>
              <a:t> </a:t>
            </a:r>
            <a:r>
              <a:rPr lang="en-US" sz="2000" dirty="0" err="1">
                <a:latin typeface="Calibri (MS)"/>
                <a:ea typeface="Calibri (MS)"/>
                <a:cs typeface="Calibri (MS)"/>
                <a:sym typeface="Calibri (MS)"/>
              </a:rPr>
              <a:t>наставак</a:t>
            </a:r>
            <a:r>
              <a:rPr lang="en-US" sz="2000" dirty="0">
                <a:latin typeface="Calibri (MS)"/>
                <a:ea typeface="Calibri (MS)"/>
                <a:cs typeface="Calibri (MS)"/>
                <a:sym typeface="Calibri (MS)"/>
              </a:rPr>
              <a:t> </a:t>
            </a:r>
            <a:r>
              <a:rPr lang="en-US" sz="2000" dirty="0" err="1">
                <a:latin typeface="Calibri (MS)"/>
                <a:ea typeface="Calibri (MS)"/>
                <a:cs typeface="Calibri (MS)"/>
                <a:sym typeface="Calibri (MS)"/>
              </a:rPr>
              <a:t>поступка</a:t>
            </a:r>
            <a:r>
              <a:rPr lang="en-US" sz="2000" dirty="0">
                <a:latin typeface="Calibri (MS)"/>
                <a:ea typeface="Calibri (MS)"/>
                <a:cs typeface="Calibri (MS)"/>
                <a:sym typeface="Calibri (MS)"/>
              </a:rPr>
              <a:t> </a:t>
            </a:r>
            <a:r>
              <a:rPr lang="en-US" sz="2000" dirty="0" err="1">
                <a:latin typeface="Calibri (MS)"/>
                <a:ea typeface="Calibri (MS)"/>
                <a:cs typeface="Calibri (MS)"/>
                <a:sym typeface="Calibri (MS)"/>
              </a:rPr>
              <a:t>набавке</a:t>
            </a:r>
            <a:r>
              <a:rPr lang="en-US" sz="2000" dirty="0">
                <a:latin typeface="Calibri (MS)"/>
                <a:ea typeface="Calibri (MS)"/>
                <a:cs typeface="Calibri (MS)"/>
                <a:sym typeface="Calibri (MS)"/>
              </a:rPr>
              <a:t>.</a:t>
            </a:r>
          </a:p>
          <a:p>
            <a:pPr marL="492204" lvl="1" indent="-342900">
              <a:lnSpc>
                <a:spcPts val="1980"/>
              </a:lnSpc>
              <a:buFont typeface="Wingdings" panose="05000000000000000000" pitchFamily="2" charset="2"/>
              <a:buChar char="Ø"/>
            </a:pPr>
            <a:endParaRPr lang="en-US" sz="2000" dirty="0">
              <a:latin typeface="Calibri (MS)"/>
              <a:ea typeface="Calibri (MS)"/>
              <a:cs typeface="Calibri (MS)"/>
              <a:sym typeface="Calibri (MS)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1038276" y="260648"/>
            <a:ext cx="7067445" cy="96180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520"/>
              </a:lnSpc>
            </a:pPr>
            <a:r>
              <a:rPr lang="en-US" sz="2800" b="1" dirty="0" err="1">
                <a:latin typeface="Times New Roman" panose="02020603050405020304" pitchFamily="18" charset="0"/>
                <a:ea typeface="Calibri (MS) Bold"/>
                <a:cs typeface="Times New Roman" panose="02020603050405020304" pitchFamily="18" charset="0"/>
                <a:sym typeface="Calibri (MS) Bold"/>
              </a:rPr>
              <a:t>Члан</a:t>
            </a:r>
            <a:r>
              <a:rPr lang="en-US" sz="2800" b="1" dirty="0">
                <a:latin typeface="Times New Roman" panose="02020603050405020304" pitchFamily="18" charset="0"/>
                <a:ea typeface="Calibri (MS) Bold"/>
                <a:cs typeface="Times New Roman" panose="02020603050405020304" pitchFamily="18" charset="0"/>
                <a:sym typeface="Calibri (MS) Bold"/>
              </a:rPr>
              <a:t> 45.</a:t>
            </a:r>
          </a:p>
          <a:p>
            <a:pPr algn="ctr">
              <a:lnSpc>
                <a:spcPts val="2520"/>
              </a:lnSpc>
            </a:pPr>
            <a:r>
              <a:rPr lang="en-US" sz="2800" b="1" dirty="0" err="1">
                <a:latin typeface="Times New Roman" panose="02020603050405020304" pitchFamily="18" charset="0"/>
                <a:ea typeface="Calibri (MS) Bold"/>
                <a:cs typeface="Times New Roman" panose="02020603050405020304" pitchFamily="18" charset="0"/>
                <a:sym typeface="Calibri (MS) Bold"/>
              </a:rPr>
              <a:t>Лична</a:t>
            </a:r>
            <a:r>
              <a:rPr lang="en-US" sz="2800" b="1" dirty="0">
                <a:latin typeface="Times New Roman" panose="02020603050405020304" pitchFamily="18" charset="0"/>
                <a:ea typeface="Calibri (MS) Bold"/>
                <a:cs typeface="Times New Roman" panose="02020603050405020304" pitchFamily="18" charset="0"/>
                <a:sym typeface="Calibri (MS) Bold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ea typeface="Calibri (MS) Bold"/>
                <a:cs typeface="Times New Roman" panose="02020603050405020304" pitchFamily="18" charset="0"/>
                <a:sym typeface="Calibri (MS) Bold"/>
              </a:rPr>
              <a:t>способност</a:t>
            </a:r>
            <a:endParaRPr lang="en-US" sz="2800" b="1" dirty="0">
              <a:latin typeface="Times New Roman" panose="02020603050405020304" pitchFamily="18" charset="0"/>
              <a:ea typeface="Calibri (MS) Bold"/>
              <a:cs typeface="Times New Roman" panose="02020603050405020304" pitchFamily="18" charset="0"/>
              <a:sym typeface="Calibri (MS) Bold"/>
            </a:endParaRPr>
          </a:p>
          <a:p>
            <a:pPr algn="ctr">
              <a:lnSpc>
                <a:spcPts val="2520"/>
              </a:lnSpc>
            </a:pPr>
            <a:endParaRPr lang="en-US" sz="2800" b="1" dirty="0">
              <a:latin typeface="Times New Roman" panose="02020603050405020304" pitchFamily="18" charset="0"/>
              <a:ea typeface="Calibri (MS) Bold"/>
              <a:cs typeface="Times New Roman" panose="02020603050405020304" pitchFamily="18" charset="0"/>
              <a:sym typeface="Calibri (MS) Bold"/>
            </a:endParaRPr>
          </a:p>
        </p:txBody>
      </p:sp>
      <p:sp>
        <p:nvSpPr>
          <p:cNvPr id="3" name="TextBox 3"/>
          <p:cNvSpPr txBox="1"/>
          <p:nvPr/>
        </p:nvSpPr>
        <p:spPr>
          <a:xfrm>
            <a:off x="395534" y="1412776"/>
            <a:ext cx="8352927" cy="500374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1800"/>
              </a:lnSpc>
              <a:spcBef>
                <a:spcPts val="600"/>
              </a:spcBef>
            </a:pPr>
            <a:r>
              <a:rPr lang="en-US" sz="2000" dirty="0">
                <a:latin typeface="Times New Roman" panose="02020603050405020304" pitchFamily="18" charset="0"/>
                <a:ea typeface="Century Gothic Paneuropean"/>
                <a:cs typeface="Times New Roman" panose="02020603050405020304" pitchFamily="18" charset="0"/>
                <a:sym typeface="Century Gothic Paneuropean"/>
              </a:rPr>
              <a:t>(1) </a:t>
            </a:r>
            <a:r>
              <a:rPr lang="en-US" sz="2000" dirty="0" err="1">
                <a:latin typeface="Times New Roman" panose="02020603050405020304" pitchFamily="18" charset="0"/>
                <a:ea typeface="Century Gothic Paneuropean"/>
                <a:cs typeface="Times New Roman" panose="02020603050405020304" pitchFamily="18" charset="0"/>
                <a:sym typeface="Century Gothic Paneuropean"/>
              </a:rPr>
              <a:t>Уговорни</a:t>
            </a:r>
            <a:r>
              <a:rPr lang="en-US" sz="2000" dirty="0">
                <a:latin typeface="Times New Roman" panose="02020603050405020304" pitchFamily="18" charset="0"/>
                <a:ea typeface="Century Gothic Paneuropean"/>
                <a:cs typeface="Times New Roman" panose="02020603050405020304" pitchFamily="18" charset="0"/>
                <a:sym typeface="Century Gothic Paneuropean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entury Gothic Paneuropean"/>
                <a:cs typeface="Times New Roman" panose="02020603050405020304" pitchFamily="18" charset="0"/>
                <a:sym typeface="Century Gothic Paneuropean"/>
              </a:rPr>
              <a:t>орган</a:t>
            </a:r>
            <a:r>
              <a:rPr lang="en-US" sz="2000" dirty="0">
                <a:latin typeface="Times New Roman" panose="02020603050405020304" pitchFamily="18" charset="0"/>
                <a:ea typeface="Century Gothic Paneuropean"/>
                <a:cs typeface="Times New Roman" panose="02020603050405020304" pitchFamily="18" charset="0"/>
                <a:sym typeface="Century Gothic Paneuropean"/>
              </a:rPr>
              <a:t>, </a:t>
            </a:r>
            <a:r>
              <a:rPr lang="en-US" sz="2000" dirty="0" err="1">
                <a:latin typeface="Times New Roman" panose="02020603050405020304" pitchFamily="18" charset="0"/>
                <a:ea typeface="Century Gothic Paneuropean"/>
                <a:cs typeface="Times New Roman" panose="02020603050405020304" pitchFamily="18" charset="0"/>
                <a:sym typeface="Century Gothic Paneuropean"/>
              </a:rPr>
              <a:t>изузев</a:t>
            </a:r>
            <a:r>
              <a:rPr lang="en-US" sz="2000" dirty="0">
                <a:latin typeface="Times New Roman" panose="02020603050405020304" pitchFamily="18" charset="0"/>
                <a:ea typeface="Century Gothic Paneuropean"/>
                <a:cs typeface="Times New Roman" panose="02020603050405020304" pitchFamily="18" charset="0"/>
                <a:sym typeface="Century Gothic Paneuropean"/>
              </a:rPr>
              <a:t> у </a:t>
            </a:r>
            <a:r>
              <a:rPr lang="en-US" sz="2000" dirty="0" err="1">
                <a:latin typeface="Times New Roman" panose="02020603050405020304" pitchFamily="18" charset="0"/>
                <a:ea typeface="Century Gothic Paneuropean"/>
                <a:cs typeface="Times New Roman" panose="02020603050405020304" pitchFamily="18" charset="0"/>
                <a:sym typeface="Century Gothic Paneuropean"/>
              </a:rPr>
              <a:t>случајевима</a:t>
            </a:r>
            <a:r>
              <a:rPr lang="en-US" sz="2000" dirty="0">
                <a:latin typeface="Times New Roman" panose="02020603050405020304" pitchFamily="18" charset="0"/>
                <a:ea typeface="Century Gothic Paneuropean"/>
                <a:cs typeface="Times New Roman" panose="02020603050405020304" pitchFamily="18" charset="0"/>
                <a:sym typeface="Century Gothic Paneuropean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entury Gothic Paneuropean"/>
                <a:cs typeface="Times New Roman" panose="02020603050405020304" pitchFamily="18" charset="0"/>
                <a:sym typeface="Century Gothic Paneuropean"/>
              </a:rPr>
              <a:t>из</a:t>
            </a:r>
            <a:r>
              <a:rPr lang="en-US" sz="2000" dirty="0">
                <a:latin typeface="Times New Roman" panose="02020603050405020304" pitchFamily="18" charset="0"/>
                <a:ea typeface="Century Gothic Paneuropean"/>
                <a:cs typeface="Times New Roman" panose="02020603050405020304" pitchFamily="18" charset="0"/>
                <a:sym typeface="Century Gothic Paneuropean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entury Gothic Paneuropean"/>
                <a:cs typeface="Times New Roman" panose="02020603050405020304" pitchFamily="18" charset="0"/>
                <a:sym typeface="Century Gothic Paneuropean"/>
              </a:rPr>
              <a:t>члана</a:t>
            </a:r>
            <a:r>
              <a:rPr lang="en-US" sz="2000" dirty="0">
                <a:latin typeface="Times New Roman" panose="02020603050405020304" pitchFamily="18" charset="0"/>
                <a:ea typeface="Century Gothic Paneuropean"/>
                <a:cs typeface="Times New Roman" panose="02020603050405020304" pitchFamily="18" charset="0"/>
                <a:sym typeface="Century Gothic Paneuropean"/>
              </a:rPr>
              <a:t> 21. </a:t>
            </a:r>
            <a:r>
              <a:rPr lang="en-US" sz="2000" dirty="0" err="1">
                <a:latin typeface="Times New Roman" panose="02020603050405020304" pitchFamily="18" charset="0"/>
                <a:ea typeface="Century Gothic Paneuropean"/>
                <a:cs typeface="Times New Roman" panose="02020603050405020304" pitchFamily="18" charset="0"/>
                <a:sym typeface="Century Gothic Paneuropean"/>
              </a:rPr>
              <a:t>став</a:t>
            </a:r>
            <a:r>
              <a:rPr lang="en-US" sz="2000" dirty="0">
                <a:latin typeface="Times New Roman" panose="02020603050405020304" pitchFamily="18" charset="0"/>
                <a:ea typeface="Century Gothic Paneuropean"/>
                <a:cs typeface="Times New Roman" panose="02020603050405020304" pitchFamily="18" charset="0"/>
                <a:sym typeface="Century Gothic Paneuropean"/>
              </a:rPr>
              <a:t> (1) </a:t>
            </a:r>
            <a:r>
              <a:rPr lang="en-US" sz="2000" dirty="0" err="1">
                <a:latin typeface="Times New Roman" panose="02020603050405020304" pitchFamily="18" charset="0"/>
                <a:ea typeface="Century Gothic Paneuropean"/>
                <a:cs typeface="Times New Roman" panose="02020603050405020304" pitchFamily="18" charset="0"/>
                <a:sym typeface="Century Gothic Paneuropean"/>
              </a:rPr>
              <a:t>тачка</a:t>
            </a:r>
            <a:r>
              <a:rPr lang="en-US" sz="2000" dirty="0">
                <a:latin typeface="Times New Roman" panose="02020603050405020304" pitchFamily="18" charset="0"/>
                <a:ea typeface="Century Gothic Paneuropean"/>
                <a:cs typeface="Times New Roman" panose="02020603050405020304" pitchFamily="18" charset="0"/>
                <a:sym typeface="Century Gothic Paneuropean"/>
              </a:rPr>
              <a:t> д) и </a:t>
            </a:r>
            <a:r>
              <a:rPr lang="en-US" sz="2000" dirty="0" err="1">
                <a:latin typeface="Times New Roman" panose="02020603050405020304" pitchFamily="18" charset="0"/>
                <a:ea typeface="Century Gothic Paneuropean"/>
                <a:cs typeface="Times New Roman" panose="02020603050405020304" pitchFamily="18" charset="0"/>
                <a:sym typeface="Century Gothic Paneuropean"/>
              </a:rPr>
              <a:t>члана</a:t>
            </a:r>
            <a:r>
              <a:rPr lang="en-US" sz="2000" dirty="0">
                <a:latin typeface="Times New Roman" panose="02020603050405020304" pitchFamily="18" charset="0"/>
                <a:ea typeface="Century Gothic Paneuropean"/>
                <a:cs typeface="Times New Roman" panose="02020603050405020304" pitchFamily="18" charset="0"/>
                <a:sym typeface="Century Gothic Paneuropean"/>
              </a:rPr>
              <a:t> 22. </a:t>
            </a:r>
            <a:r>
              <a:rPr lang="en-US" sz="2000" dirty="0" err="1">
                <a:latin typeface="Times New Roman" panose="02020603050405020304" pitchFamily="18" charset="0"/>
                <a:ea typeface="Century Gothic Paneuropean"/>
                <a:cs typeface="Times New Roman" panose="02020603050405020304" pitchFamily="18" charset="0"/>
                <a:sym typeface="Century Gothic Paneuropean"/>
              </a:rPr>
              <a:t>став</a:t>
            </a:r>
            <a:r>
              <a:rPr lang="en-US" sz="2000" dirty="0">
                <a:latin typeface="Times New Roman" panose="02020603050405020304" pitchFamily="18" charset="0"/>
                <a:ea typeface="Century Gothic Paneuropean"/>
                <a:cs typeface="Times New Roman" panose="02020603050405020304" pitchFamily="18" charset="0"/>
                <a:sym typeface="Century Gothic Paneuropean"/>
              </a:rPr>
              <a:t> (1) </a:t>
            </a:r>
            <a:r>
              <a:rPr lang="en-US" sz="2000" dirty="0" err="1">
                <a:latin typeface="Times New Roman" panose="02020603050405020304" pitchFamily="18" charset="0"/>
                <a:ea typeface="Century Gothic Paneuropean"/>
                <a:cs typeface="Times New Roman" panose="02020603050405020304" pitchFamily="18" charset="0"/>
                <a:sym typeface="Century Gothic Paneuropean"/>
              </a:rPr>
              <a:t>тачка</a:t>
            </a:r>
            <a:r>
              <a:rPr lang="en-US" sz="2000" dirty="0">
                <a:latin typeface="Times New Roman" panose="02020603050405020304" pitchFamily="18" charset="0"/>
                <a:ea typeface="Century Gothic Paneuropean"/>
                <a:cs typeface="Times New Roman" panose="02020603050405020304" pitchFamily="18" charset="0"/>
                <a:sym typeface="Century Gothic Paneuropean"/>
              </a:rPr>
              <a:t> д) </a:t>
            </a:r>
            <a:r>
              <a:rPr lang="en-US" sz="2000" dirty="0" err="1">
                <a:latin typeface="Times New Roman" panose="02020603050405020304" pitchFamily="18" charset="0"/>
                <a:ea typeface="Century Gothic Paneuropean"/>
                <a:cs typeface="Times New Roman" panose="02020603050405020304" pitchFamily="18" charset="0"/>
                <a:sym typeface="Century Gothic Paneuropean"/>
              </a:rPr>
              <a:t>овог</a:t>
            </a:r>
            <a:r>
              <a:rPr lang="en-US" sz="2000" dirty="0">
                <a:latin typeface="Times New Roman" panose="02020603050405020304" pitchFamily="18" charset="0"/>
                <a:ea typeface="Century Gothic Paneuropean"/>
                <a:cs typeface="Times New Roman" panose="02020603050405020304" pitchFamily="18" charset="0"/>
                <a:sym typeface="Century Gothic Paneuropean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entury Gothic Paneuropean"/>
                <a:cs typeface="Times New Roman" panose="02020603050405020304" pitchFamily="18" charset="0"/>
                <a:sym typeface="Century Gothic Paneuropean"/>
              </a:rPr>
              <a:t>закона</a:t>
            </a:r>
            <a:r>
              <a:rPr lang="en-US" sz="2000" dirty="0">
                <a:latin typeface="Times New Roman" panose="02020603050405020304" pitchFamily="18" charset="0"/>
                <a:ea typeface="Century Gothic Paneuropean"/>
                <a:cs typeface="Times New Roman" panose="02020603050405020304" pitchFamily="18" charset="0"/>
                <a:sym typeface="Century Gothic Paneuropean"/>
              </a:rPr>
              <a:t>, </a:t>
            </a:r>
            <a:r>
              <a:rPr lang="en-US" sz="2000" dirty="0" err="1">
                <a:latin typeface="Times New Roman" panose="02020603050405020304" pitchFamily="18" charset="0"/>
                <a:ea typeface="Century Gothic Paneuropean"/>
                <a:cs typeface="Times New Roman" panose="02020603050405020304" pitchFamily="18" charset="0"/>
                <a:sym typeface="Century Gothic Paneuropean"/>
              </a:rPr>
              <a:t>дужан</a:t>
            </a:r>
            <a:r>
              <a:rPr lang="en-US" sz="2000" dirty="0">
                <a:latin typeface="Times New Roman" panose="02020603050405020304" pitchFamily="18" charset="0"/>
                <a:ea typeface="Century Gothic Paneuropean"/>
                <a:cs typeface="Times New Roman" panose="02020603050405020304" pitchFamily="18" charset="0"/>
                <a:sym typeface="Century Gothic Paneuropean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entury Gothic Paneuropean"/>
                <a:cs typeface="Times New Roman" panose="02020603050405020304" pitchFamily="18" charset="0"/>
                <a:sym typeface="Century Gothic Paneuropean"/>
              </a:rPr>
              <a:t>је</a:t>
            </a:r>
            <a:r>
              <a:rPr lang="en-US" sz="2000" dirty="0">
                <a:latin typeface="Times New Roman" panose="02020603050405020304" pitchFamily="18" charset="0"/>
                <a:ea typeface="Century Gothic Paneuropean"/>
                <a:cs typeface="Times New Roman" panose="02020603050405020304" pitchFamily="18" charset="0"/>
                <a:sym typeface="Century Gothic Paneuropean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entury Gothic Paneuropean"/>
                <a:cs typeface="Times New Roman" panose="02020603050405020304" pitchFamily="18" charset="0"/>
                <a:sym typeface="Century Gothic Paneuropean"/>
              </a:rPr>
              <a:t>одбацити</a:t>
            </a:r>
            <a:r>
              <a:rPr lang="en-US" sz="2000" dirty="0">
                <a:latin typeface="Times New Roman" panose="02020603050405020304" pitchFamily="18" charset="0"/>
                <a:ea typeface="Century Gothic Paneuropean"/>
                <a:cs typeface="Times New Roman" panose="02020603050405020304" pitchFamily="18" charset="0"/>
                <a:sym typeface="Century Gothic Paneuropean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entury Gothic Paneuropean"/>
                <a:cs typeface="Times New Roman" panose="02020603050405020304" pitchFamily="18" charset="0"/>
                <a:sym typeface="Century Gothic Paneuropean"/>
              </a:rPr>
              <a:t>захтјев</a:t>
            </a:r>
            <a:r>
              <a:rPr lang="en-US" sz="2000" dirty="0">
                <a:latin typeface="Times New Roman" panose="02020603050405020304" pitchFamily="18" charset="0"/>
                <a:ea typeface="Century Gothic Paneuropean"/>
                <a:cs typeface="Times New Roman" panose="02020603050405020304" pitchFamily="18" charset="0"/>
                <a:sym typeface="Century Gothic Paneuropean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entury Gothic Paneuropean"/>
                <a:cs typeface="Times New Roman" panose="02020603050405020304" pitchFamily="18" charset="0"/>
                <a:sym typeface="Century Gothic Paneuropean"/>
              </a:rPr>
              <a:t>за</a:t>
            </a:r>
            <a:r>
              <a:rPr lang="en-US" sz="2000" dirty="0">
                <a:latin typeface="Times New Roman" panose="02020603050405020304" pitchFamily="18" charset="0"/>
                <a:ea typeface="Century Gothic Paneuropean"/>
                <a:cs typeface="Times New Roman" panose="02020603050405020304" pitchFamily="18" charset="0"/>
                <a:sym typeface="Century Gothic Paneuropean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entury Gothic Paneuropean"/>
                <a:cs typeface="Times New Roman" panose="02020603050405020304" pitchFamily="18" charset="0"/>
                <a:sym typeface="Century Gothic Paneuropean"/>
              </a:rPr>
              <a:t>учешће</a:t>
            </a:r>
            <a:r>
              <a:rPr lang="en-US" sz="2000" dirty="0">
                <a:latin typeface="Times New Roman" panose="02020603050405020304" pitchFamily="18" charset="0"/>
                <a:ea typeface="Century Gothic Paneuropean"/>
                <a:cs typeface="Times New Roman" panose="02020603050405020304" pitchFamily="18" charset="0"/>
                <a:sym typeface="Century Gothic Paneuropean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entury Gothic Paneuropean"/>
                <a:cs typeface="Times New Roman" panose="02020603050405020304" pitchFamily="18" charset="0"/>
                <a:sym typeface="Century Gothic Paneuropean"/>
              </a:rPr>
              <a:t>или</a:t>
            </a:r>
            <a:r>
              <a:rPr lang="en-US" sz="2000" dirty="0">
                <a:latin typeface="Times New Roman" panose="02020603050405020304" pitchFamily="18" charset="0"/>
                <a:ea typeface="Century Gothic Paneuropean"/>
                <a:cs typeface="Times New Roman" panose="02020603050405020304" pitchFamily="18" charset="0"/>
                <a:sym typeface="Century Gothic Paneuropean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entury Gothic Paneuropean"/>
                <a:cs typeface="Times New Roman" panose="02020603050405020304" pitchFamily="18" charset="0"/>
                <a:sym typeface="Century Gothic Paneuropean"/>
              </a:rPr>
              <a:t>понуду</a:t>
            </a:r>
            <a:r>
              <a:rPr lang="en-US" sz="2000" dirty="0">
                <a:latin typeface="Times New Roman" panose="02020603050405020304" pitchFamily="18" charset="0"/>
                <a:ea typeface="Century Gothic Paneuropean"/>
                <a:cs typeface="Times New Roman" panose="02020603050405020304" pitchFamily="18" charset="0"/>
                <a:sym typeface="Century Gothic Paneuropean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entury Gothic Paneuropean"/>
                <a:cs typeface="Times New Roman" panose="02020603050405020304" pitchFamily="18" charset="0"/>
                <a:sym typeface="Century Gothic Paneuropean"/>
              </a:rPr>
              <a:t>ако</a:t>
            </a:r>
            <a:r>
              <a:rPr lang="en-US" sz="2000" dirty="0">
                <a:latin typeface="Times New Roman" panose="02020603050405020304" pitchFamily="18" charset="0"/>
                <a:ea typeface="Century Gothic Paneuropean"/>
                <a:cs typeface="Times New Roman" panose="02020603050405020304" pitchFamily="18" charset="0"/>
                <a:sym typeface="Century Gothic Paneuropean"/>
              </a:rPr>
              <a:t>:</a:t>
            </a:r>
          </a:p>
          <a:p>
            <a:pPr marL="342900" indent="-342900" algn="just">
              <a:lnSpc>
                <a:spcPts val="1800"/>
              </a:lnSpc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en-US" sz="2000" dirty="0">
                <a:latin typeface="Times New Roman" panose="02020603050405020304" pitchFamily="18" charset="0"/>
                <a:ea typeface="Century Gothic Paneuropean"/>
                <a:cs typeface="Times New Roman" panose="02020603050405020304" pitchFamily="18" charset="0"/>
                <a:sym typeface="Century Gothic Paneuropean"/>
              </a:rPr>
              <a:t> а) </a:t>
            </a:r>
            <a:r>
              <a:rPr lang="en-US" sz="2000" dirty="0" err="1">
                <a:latin typeface="Times New Roman" panose="02020603050405020304" pitchFamily="18" charset="0"/>
                <a:ea typeface="Century Gothic Paneuropean"/>
                <a:cs typeface="Times New Roman" panose="02020603050405020304" pitchFamily="18" charset="0"/>
                <a:sym typeface="Century Gothic Paneuropean"/>
              </a:rPr>
              <a:t>је</a:t>
            </a:r>
            <a:r>
              <a:rPr lang="en-US" sz="2000" dirty="0">
                <a:latin typeface="Times New Roman" panose="02020603050405020304" pitchFamily="18" charset="0"/>
                <a:ea typeface="Century Gothic Paneuropean"/>
                <a:cs typeface="Times New Roman" panose="02020603050405020304" pitchFamily="18" charset="0"/>
                <a:sym typeface="Century Gothic Paneuropean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entury Gothic Paneuropean"/>
                <a:cs typeface="Times New Roman" panose="02020603050405020304" pitchFamily="18" charset="0"/>
                <a:sym typeface="Century Gothic Paneuropean"/>
              </a:rPr>
              <a:t>кандидат</a:t>
            </a:r>
            <a:r>
              <a:rPr lang="en-US" sz="2000" dirty="0">
                <a:latin typeface="Times New Roman" panose="02020603050405020304" pitchFamily="18" charset="0"/>
                <a:ea typeface="Century Gothic Paneuropean"/>
                <a:cs typeface="Times New Roman" panose="02020603050405020304" pitchFamily="18" charset="0"/>
                <a:sym typeface="Century Gothic Paneuropean"/>
              </a:rPr>
              <a:t>/</a:t>
            </a:r>
            <a:r>
              <a:rPr lang="en-US" sz="2000" dirty="0" err="1">
                <a:latin typeface="Times New Roman" panose="02020603050405020304" pitchFamily="18" charset="0"/>
                <a:ea typeface="Century Gothic Paneuropean"/>
                <a:cs typeface="Times New Roman" panose="02020603050405020304" pitchFamily="18" charset="0"/>
                <a:sym typeface="Century Gothic Paneuropean"/>
              </a:rPr>
              <a:t>понуђач</a:t>
            </a:r>
            <a:r>
              <a:rPr lang="en-US" sz="2000" dirty="0">
                <a:latin typeface="Times New Roman" panose="02020603050405020304" pitchFamily="18" charset="0"/>
                <a:ea typeface="Century Gothic Paneuropean"/>
                <a:cs typeface="Times New Roman" panose="02020603050405020304" pitchFamily="18" charset="0"/>
                <a:sym typeface="Century Gothic Paneuropean"/>
              </a:rPr>
              <a:t> у </a:t>
            </a:r>
            <a:r>
              <a:rPr lang="en-US" sz="2000" dirty="0" err="1">
                <a:latin typeface="Times New Roman" panose="02020603050405020304" pitchFamily="18" charset="0"/>
                <a:ea typeface="Century Gothic Paneuropean"/>
                <a:cs typeface="Times New Roman" panose="02020603050405020304" pitchFamily="18" charset="0"/>
                <a:sym typeface="Century Gothic Paneuropean"/>
              </a:rPr>
              <a:t>кривичном</a:t>
            </a:r>
            <a:r>
              <a:rPr lang="en-US" sz="2000" dirty="0">
                <a:latin typeface="Times New Roman" panose="02020603050405020304" pitchFamily="18" charset="0"/>
                <a:ea typeface="Century Gothic Paneuropean"/>
                <a:cs typeface="Times New Roman" panose="02020603050405020304" pitchFamily="18" charset="0"/>
                <a:sym typeface="Century Gothic Paneuropean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entury Gothic Paneuropean"/>
                <a:cs typeface="Times New Roman" panose="02020603050405020304" pitchFamily="18" charset="0"/>
                <a:sym typeface="Century Gothic Paneuropean"/>
              </a:rPr>
              <a:t>поступку</a:t>
            </a:r>
            <a:r>
              <a:rPr lang="en-US" sz="2000" dirty="0">
                <a:latin typeface="Times New Roman" panose="02020603050405020304" pitchFamily="18" charset="0"/>
                <a:ea typeface="Century Gothic Paneuropean"/>
                <a:cs typeface="Times New Roman" panose="02020603050405020304" pitchFamily="18" charset="0"/>
                <a:sym typeface="Century Gothic Paneuropean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entury Gothic Paneuropean"/>
                <a:cs typeface="Times New Roman" panose="02020603050405020304" pitchFamily="18" charset="0"/>
                <a:sym typeface="Century Gothic Paneuropean"/>
              </a:rPr>
              <a:t>осуђен</a:t>
            </a:r>
            <a:r>
              <a:rPr lang="en-US" sz="2000" dirty="0">
                <a:latin typeface="Times New Roman" panose="02020603050405020304" pitchFamily="18" charset="0"/>
                <a:ea typeface="Century Gothic Paneuropean"/>
                <a:cs typeface="Times New Roman" panose="02020603050405020304" pitchFamily="18" charset="0"/>
                <a:sym typeface="Century Gothic Paneuropean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entury Gothic Paneuropean"/>
                <a:cs typeface="Times New Roman" panose="02020603050405020304" pitchFamily="18" charset="0"/>
                <a:sym typeface="Century Gothic Paneuropean"/>
              </a:rPr>
              <a:t>правоснажном</a:t>
            </a:r>
            <a:r>
              <a:rPr lang="en-US" sz="2000" dirty="0">
                <a:latin typeface="Times New Roman" panose="02020603050405020304" pitchFamily="18" charset="0"/>
                <a:ea typeface="Century Gothic Paneuropean"/>
                <a:cs typeface="Times New Roman" panose="02020603050405020304" pitchFamily="18" charset="0"/>
                <a:sym typeface="Century Gothic Paneuropean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entury Gothic Paneuropean"/>
                <a:cs typeface="Times New Roman" panose="02020603050405020304" pitchFamily="18" charset="0"/>
                <a:sym typeface="Century Gothic Paneuropean"/>
              </a:rPr>
              <a:t>пресудом</a:t>
            </a:r>
            <a:r>
              <a:rPr lang="en-US" sz="2000" dirty="0">
                <a:latin typeface="Times New Roman" panose="02020603050405020304" pitchFamily="18" charset="0"/>
                <a:ea typeface="Century Gothic Paneuropean"/>
                <a:cs typeface="Times New Roman" panose="02020603050405020304" pitchFamily="18" charset="0"/>
                <a:sym typeface="Century Gothic Paneuropean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entury Gothic Paneuropean"/>
                <a:cs typeface="Times New Roman" panose="02020603050405020304" pitchFamily="18" charset="0"/>
                <a:sym typeface="Century Gothic Paneuropean"/>
              </a:rPr>
              <a:t>за</a:t>
            </a:r>
            <a:r>
              <a:rPr lang="en-US" sz="2000" dirty="0">
                <a:latin typeface="Times New Roman" panose="02020603050405020304" pitchFamily="18" charset="0"/>
                <a:ea typeface="Century Gothic Paneuropean"/>
                <a:cs typeface="Times New Roman" panose="02020603050405020304" pitchFamily="18" charset="0"/>
                <a:sym typeface="Century Gothic Paneuropean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entury Gothic Paneuropean"/>
                <a:cs typeface="Times New Roman" panose="02020603050405020304" pitchFamily="18" charset="0"/>
                <a:sym typeface="Century Gothic Paneuropean"/>
              </a:rPr>
              <a:t>кривична</a:t>
            </a:r>
            <a:r>
              <a:rPr lang="en-US" sz="2000" dirty="0">
                <a:latin typeface="Times New Roman" panose="02020603050405020304" pitchFamily="18" charset="0"/>
                <a:ea typeface="Century Gothic Paneuropean"/>
                <a:cs typeface="Times New Roman" panose="02020603050405020304" pitchFamily="18" charset="0"/>
                <a:sym typeface="Century Gothic Paneuropean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entury Gothic Paneuropean"/>
                <a:cs typeface="Times New Roman" panose="02020603050405020304" pitchFamily="18" charset="0"/>
                <a:sym typeface="Century Gothic Paneuropean"/>
              </a:rPr>
              <a:t>дјела</a:t>
            </a:r>
            <a:r>
              <a:rPr lang="en-US" sz="2000" dirty="0">
                <a:latin typeface="Times New Roman" panose="02020603050405020304" pitchFamily="18" charset="0"/>
                <a:ea typeface="Century Gothic Paneuropean"/>
                <a:cs typeface="Times New Roman" panose="02020603050405020304" pitchFamily="18" charset="0"/>
                <a:sym typeface="Century Gothic Paneuropean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entury Gothic Paneuropean"/>
                <a:cs typeface="Times New Roman" panose="02020603050405020304" pitchFamily="18" charset="0"/>
                <a:sym typeface="Century Gothic Paneuropean"/>
              </a:rPr>
              <a:t>организованог</a:t>
            </a:r>
            <a:r>
              <a:rPr lang="en-US" sz="2000" dirty="0">
                <a:latin typeface="Times New Roman" panose="02020603050405020304" pitchFamily="18" charset="0"/>
                <a:ea typeface="Century Gothic Paneuropean"/>
                <a:cs typeface="Times New Roman" panose="02020603050405020304" pitchFamily="18" charset="0"/>
                <a:sym typeface="Century Gothic Paneuropean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entury Gothic Paneuropean"/>
                <a:cs typeface="Times New Roman" panose="02020603050405020304" pitchFamily="18" charset="0"/>
                <a:sym typeface="Century Gothic Paneuropean"/>
              </a:rPr>
              <a:t>криминала</a:t>
            </a:r>
            <a:r>
              <a:rPr lang="en-US" sz="2000" dirty="0">
                <a:latin typeface="Times New Roman" panose="02020603050405020304" pitchFamily="18" charset="0"/>
                <a:ea typeface="Century Gothic Paneuropean"/>
                <a:cs typeface="Times New Roman" panose="02020603050405020304" pitchFamily="18" charset="0"/>
                <a:sym typeface="Century Gothic Paneuropean"/>
              </a:rPr>
              <a:t>, </a:t>
            </a:r>
            <a:r>
              <a:rPr lang="en-US" sz="2000" dirty="0" err="1">
                <a:latin typeface="Times New Roman" panose="02020603050405020304" pitchFamily="18" charset="0"/>
                <a:ea typeface="Century Gothic Paneuropean"/>
                <a:cs typeface="Times New Roman" panose="02020603050405020304" pitchFamily="18" charset="0"/>
                <a:sym typeface="Century Gothic Paneuropean"/>
              </a:rPr>
              <a:t>корупцију</a:t>
            </a:r>
            <a:r>
              <a:rPr lang="en-US" sz="2000" dirty="0">
                <a:latin typeface="Times New Roman" panose="02020603050405020304" pitchFamily="18" charset="0"/>
                <a:ea typeface="Century Gothic Paneuropean"/>
                <a:cs typeface="Times New Roman" panose="02020603050405020304" pitchFamily="18" charset="0"/>
                <a:sym typeface="Century Gothic Paneuropean"/>
              </a:rPr>
              <a:t>, </a:t>
            </a:r>
            <a:r>
              <a:rPr lang="en-US" sz="2000" dirty="0" err="1">
                <a:latin typeface="Times New Roman" panose="02020603050405020304" pitchFamily="18" charset="0"/>
                <a:ea typeface="Century Gothic Paneuropean"/>
                <a:cs typeface="Times New Roman" panose="02020603050405020304" pitchFamily="18" charset="0"/>
                <a:sym typeface="Century Gothic Paneuropean"/>
              </a:rPr>
              <a:t>превару</a:t>
            </a:r>
            <a:r>
              <a:rPr lang="en-US" sz="2000" dirty="0">
                <a:latin typeface="Times New Roman" panose="02020603050405020304" pitchFamily="18" charset="0"/>
                <a:ea typeface="Century Gothic Paneuropean"/>
                <a:cs typeface="Times New Roman" panose="02020603050405020304" pitchFamily="18" charset="0"/>
                <a:sym typeface="Century Gothic Paneuropean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entury Gothic Paneuropean"/>
                <a:cs typeface="Times New Roman" panose="02020603050405020304" pitchFamily="18" charset="0"/>
                <a:sym typeface="Century Gothic Paneuropean"/>
              </a:rPr>
              <a:t>или</a:t>
            </a:r>
            <a:r>
              <a:rPr lang="en-US" sz="2000" dirty="0">
                <a:latin typeface="Times New Roman" panose="02020603050405020304" pitchFamily="18" charset="0"/>
                <a:ea typeface="Century Gothic Paneuropean"/>
                <a:cs typeface="Times New Roman" panose="02020603050405020304" pitchFamily="18" charset="0"/>
                <a:sym typeface="Century Gothic Paneuropean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entury Gothic Paneuropean"/>
                <a:cs typeface="Times New Roman" panose="02020603050405020304" pitchFamily="18" charset="0"/>
                <a:sym typeface="Century Gothic Paneuropean"/>
              </a:rPr>
              <a:t>прање</a:t>
            </a:r>
            <a:r>
              <a:rPr lang="en-US" sz="2000" dirty="0">
                <a:latin typeface="Times New Roman" panose="02020603050405020304" pitchFamily="18" charset="0"/>
                <a:ea typeface="Century Gothic Paneuropean"/>
                <a:cs typeface="Times New Roman" panose="02020603050405020304" pitchFamily="18" charset="0"/>
                <a:sym typeface="Century Gothic Paneuropean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entury Gothic Paneuropean"/>
                <a:cs typeface="Times New Roman" panose="02020603050405020304" pitchFamily="18" charset="0"/>
                <a:sym typeface="Century Gothic Paneuropean"/>
              </a:rPr>
              <a:t>новца</a:t>
            </a:r>
            <a:r>
              <a:rPr lang="en-US" sz="2000" dirty="0">
                <a:latin typeface="Times New Roman" panose="02020603050405020304" pitchFamily="18" charset="0"/>
                <a:ea typeface="Century Gothic Paneuropean"/>
                <a:cs typeface="Times New Roman" panose="02020603050405020304" pitchFamily="18" charset="0"/>
                <a:sym typeface="Century Gothic Paneuropean"/>
              </a:rPr>
              <a:t>, у </a:t>
            </a:r>
            <a:r>
              <a:rPr lang="en-US" sz="2000" dirty="0" err="1">
                <a:latin typeface="Times New Roman" panose="02020603050405020304" pitchFamily="18" charset="0"/>
                <a:ea typeface="Century Gothic Paneuropean"/>
                <a:cs typeface="Times New Roman" panose="02020603050405020304" pitchFamily="18" charset="0"/>
                <a:sym typeface="Century Gothic Paneuropean"/>
              </a:rPr>
              <a:t>складу</a:t>
            </a:r>
            <a:r>
              <a:rPr lang="en-US" sz="2000" dirty="0">
                <a:latin typeface="Times New Roman" panose="02020603050405020304" pitchFamily="18" charset="0"/>
                <a:ea typeface="Century Gothic Paneuropean"/>
                <a:cs typeface="Times New Roman" panose="02020603050405020304" pitchFamily="18" charset="0"/>
                <a:sym typeface="Century Gothic Paneuropean"/>
              </a:rPr>
              <a:t> с </a:t>
            </a:r>
            <a:r>
              <a:rPr lang="en-US" sz="2000" dirty="0" err="1">
                <a:latin typeface="Times New Roman" panose="02020603050405020304" pitchFamily="18" charset="0"/>
                <a:ea typeface="Century Gothic Paneuropean"/>
                <a:cs typeface="Times New Roman" panose="02020603050405020304" pitchFamily="18" charset="0"/>
                <a:sym typeface="Century Gothic Paneuropean"/>
              </a:rPr>
              <a:t>важећим</a:t>
            </a:r>
            <a:r>
              <a:rPr lang="en-US" sz="2000" dirty="0">
                <a:latin typeface="Times New Roman" panose="02020603050405020304" pitchFamily="18" charset="0"/>
                <a:ea typeface="Century Gothic Paneuropean"/>
                <a:cs typeface="Times New Roman" panose="02020603050405020304" pitchFamily="18" charset="0"/>
                <a:sym typeface="Century Gothic Paneuropean"/>
              </a:rPr>
              <a:t>  </a:t>
            </a:r>
            <a:r>
              <a:rPr lang="en-US" sz="2000" dirty="0" err="1">
                <a:latin typeface="Times New Roman" panose="02020603050405020304" pitchFamily="18" charset="0"/>
                <a:ea typeface="Century Gothic Paneuropean"/>
                <a:cs typeface="Times New Roman" panose="02020603050405020304" pitchFamily="18" charset="0"/>
                <a:sym typeface="Century Gothic Paneuropean"/>
              </a:rPr>
              <a:t>прописима</a:t>
            </a:r>
            <a:r>
              <a:rPr lang="en-US" sz="2000" dirty="0">
                <a:latin typeface="Times New Roman" panose="02020603050405020304" pitchFamily="18" charset="0"/>
                <a:ea typeface="Century Gothic Paneuropean"/>
                <a:cs typeface="Times New Roman" panose="02020603050405020304" pitchFamily="18" charset="0"/>
                <a:sym typeface="Century Gothic Paneuropean"/>
              </a:rPr>
              <a:t> у </a:t>
            </a:r>
            <a:r>
              <a:rPr lang="en-US" sz="2000" dirty="0" err="1">
                <a:latin typeface="Times New Roman" panose="02020603050405020304" pitchFamily="18" charset="0"/>
                <a:ea typeface="Century Gothic Paneuropean"/>
                <a:cs typeface="Times New Roman" panose="02020603050405020304" pitchFamily="18" charset="0"/>
                <a:sym typeface="Century Gothic Paneuropean"/>
              </a:rPr>
              <a:t>Босни</a:t>
            </a:r>
            <a:r>
              <a:rPr lang="en-US" sz="2000" dirty="0">
                <a:latin typeface="Times New Roman" panose="02020603050405020304" pitchFamily="18" charset="0"/>
                <a:ea typeface="Century Gothic Paneuropean"/>
                <a:cs typeface="Times New Roman" panose="02020603050405020304" pitchFamily="18" charset="0"/>
                <a:sym typeface="Century Gothic Paneuropean"/>
              </a:rPr>
              <a:t> и </a:t>
            </a:r>
            <a:r>
              <a:rPr lang="en-US" sz="2000" dirty="0" err="1">
                <a:latin typeface="Times New Roman" panose="02020603050405020304" pitchFamily="18" charset="0"/>
                <a:ea typeface="Century Gothic Paneuropean"/>
                <a:cs typeface="Times New Roman" panose="02020603050405020304" pitchFamily="18" charset="0"/>
                <a:sym typeface="Century Gothic Paneuropean"/>
              </a:rPr>
              <a:t>Херцеговини</a:t>
            </a:r>
            <a:r>
              <a:rPr lang="en-US" sz="2000" dirty="0">
                <a:latin typeface="Times New Roman" panose="02020603050405020304" pitchFamily="18" charset="0"/>
                <a:ea typeface="Century Gothic Paneuropean"/>
                <a:cs typeface="Times New Roman" panose="02020603050405020304" pitchFamily="18" charset="0"/>
                <a:sym typeface="Century Gothic Paneuropean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entury Gothic Paneuropean"/>
                <a:cs typeface="Times New Roman" panose="02020603050405020304" pitchFamily="18" charset="0"/>
                <a:sym typeface="Century Gothic Paneuropean"/>
              </a:rPr>
              <a:t>или</a:t>
            </a:r>
            <a:r>
              <a:rPr lang="en-US" sz="2000" dirty="0">
                <a:latin typeface="Times New Roman" panose="02020603050405020304" pitchFamily="18" charset="0"/>
                <a:ea typeface="Century Gothic Paneuropean"/>
                <a:cs typeface="Times New Roman" panose="02020603050405020304" pitchFamily="18" charset="0"/>
                <a:sym typeface="Century Gothic Paneuropean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entury Gothic Paneuropean"/>
                <a:cs typeface="Times New Roman" panose="02020603050405020304" pitchFamily="18" charset="0"/>
                <a:sym typeface="Century Gothic Paneuropean"/>
              </a:rPr>
              <a:t>земљи</a:t>
            </a:r>
            <a:r>
              <a:rPr lang="en-US" sz="2000" dirty="0">
                <a:latin typeface="Times New Roman" panose="02020603050405020304" pitchFamily="18" charset="0"/>
                <a:ea typeface="Century Gothic Paneuropean"/>
                <a:cs typeface="Times New Roman" panose="02020603050405020304" pitchFamily="18" charset="0"/>
                <a:sym typeface="Century Gothic Paneuropean"/>
              </a:rPr>
              <a:t> у </a:t>
            </a:r>
            <a:r>
              <a:rPr lang="en-US" sz="2000" dirty="0" err="1">
                <a:latin typeface="Times New Roman" panose="02020603050405020304" pitchFamily="18" charset="0"/>
                <a:ea typeface="Century Gothic Paneuropean"/>
                <a:cs typeface="Times New Roman" panose="02020603050405020304" pitchFamily="18" charset="0"/>
                <a:sym typeface="Century Gothic Paneuropean"/>
              </a:rPr>
              <a:t>којој</a:t>
            </a:r>
            <a:r>
              <a:rPr lang="en-US" sz="2000" dirty="0">
                <a:latin typeface="Times New Roman" panose="02020603050405020304" pitchFamily="18" charset="0"/>
                <a:ea typeface="Century Gothic Paneuropean"/>
                <a:cs typeface="Times New Roman" panose="02020603050405020304" pitchFamily="18" charset="0"/>
                <a:sym typeface="Century Gothic Paneuropean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entury Gothic Paneuropean"/>
                <a:cs typeface="Times New Roman" panose="02020603050405020304" pitchFamily="18" charset="0"/>
                <a:sym typeface="Century Gothic Paneuropean"/>
              </a:rPr>
              <a:t>је</a:t>
            </a:r>
            <a:r>
              <a:rPr lang="en-US" sz="2000" dirty="0">
                <a:latin typeface="Times New Roman" panose="02020603050405020304" pitchFamily="18" charset="0"/>
                <a:ea typeface="Century Gothic Paneuropean"/>
                <a:cs typeface="Times New Roman" panose="02020603050405020304" pitchFamily="18" charset="0"/>
                <a:sym typeface="Century Gothic Paneuropean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entury Gothic Paneuropean"/>
                <a:cs typeface="Times New Roman" panose="02020603050405020304" pitchFamily="18" charset="0"/>
                <a:sym typeface="Century Gothic Paneuropean"/>
              </a:rPr>
              <a:t>регистрован</a:t>
            </a:r>
            <a:r>
              <a:rPr lang="en-US" sz="2000" dirty="0">
                <a:latin typeface="Times New Roman" panose="02020603050405020304" pitchFamily="18" charset="0"/>
                <a:ea typeface="Century Gothic Paneuropean"/>
                <a:cs typeface="Times New Roman" panose="02020603050405020304" pitchFamily="18" charset="0"/>
                <a:sym typeface="Century Gothic Paneuropean"/>
              </a:rPr>
              <a:t>;</a:t>
            </a:r>
          </a:p>
          <a:p>
            <a:pPr marL="342900" indent="-342900" algn="just">
              <a:lnSpc>
                <a:spcPts val="1800"/>
              </a:lnSpc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en-US" sz="2000" dirty="0">
                <a:latin typeface="Times New Roman" panose="02020603050405020304" pitchFamily="18" charset="0"/>
                <a:ea typeface="Century Gothic Paneuropean"/>
                <a:cs typeface="Times New Roman" panose="02020603050405020304" pitchFamily="18" charset="0"/>
                <a:sym typeface="Century Gothic Paneuropean"/>
              </a:rPr>
              <a:t> б) </a:t>
            </a:r>
            <a:r>
              <a:rPr lang="en-US" sz="2000" dirty="0" err="1">
                <a:latin typeface="Times New Roman" panose="02020603050405020304" pitchFamily="18" charset="0"/>
                <a:ea typeface="Century Gothic Paneuropean"/>
                <a:cs typeface="Times New Roman" panose="02020603050405020304" pitchFamily="18" charset="0"/>
                <a:sym typeface="Century Gothic Paneuropean"/>
              </a:rPr>
              <a:t>је</a:t>
            </a:r>
            <a:r>
              <a:rPr lang="en-US" sz="2000" dirty="0">
                <a:latin typeface="Times New Roman" panose="02020603050405020304" pitchFamily="18" charset="0"/>
                <a:ea typeface="Century Gothic Paneuropean"/>
                <a:cs typeface="Times New Roman" panose="02020603050405020304" pitchFamily="18" charset="0"/>
                <a:sym typeface="Century Gothic Paneuropean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entury Gothic Paneuropean"/>
                <a:cs typeface="Times New Roman" panose="02020603050405020304" pitchFamily="18" charset="0"/>
                <a:sym typeface="Century Gothic Paneuropean"/>
              </a:rPr>
              <a:t>кандидат</a:t>
            </a:r>
            <a:r>
              <a:rPr lang="en-US" sz="2000" dirty="0">
                <a:latin typeface="Times New Roman" panose="02020603050405020304" pitchFamily="18" charset="0"/>
                <a:ea typeface="Century Gothic Paneuropean"/>
                <a:cs typeface="Times New Roman" panose="02020603050405020304" pitchFamily="18" charset="0"/>
                <a:sym typeface="Century Gothic Paneuropean"/>
              </a:rPr>
              <a:t>/</a:t>
            </a:r>
            <a:r>
              <a:rPr lang="en-US" sz="2000" dirty="0" err="1">
                <a:latin typeface="Times New Roman" panose="02020603050405020304" pitchFamily="18" charset="0"/>
                <a:ea typeface="Century Gothic Paneuropean"/>
                <a:cs typeface="Times New Roman" panose="02020603050405020304" pitchFamily="18" charset="0"/>
                <a:sym typeface="Century Gothic Paneuropean"/>
              </a:rPr>
              <a:t>понуђач</a:t>
            </a:r>
            <a:r>
              <a:rPr lang="en-US" sz="2000" dirty="0">
                <a:latin typeface="Times New Roman" panose="02020603050405020304" pitchFamily="18" charset="0"/>
                <a:ea typeface="Century Gothic Paneuropean"/>
                <a:cs typeface="Times New Roman" panose="02020603050405020304" pitchFamily="18" charset="0"/>
                <a:sym typeface="Century Gothic Paneuropean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entury Gothic Paneuropean"/>
                <a:cs typeface="Times New Roman" panose="02020603050405020304" pitchFamily="18" charset="0"/>
                <a:sym typeface="Century Gothic Paneuropean"/>
              </a:rPr>
              <a:t>под</a:t>
            </a:r>
            <a:r>
              <a:rPr lang="en-US" sz="2000" dirty="0">
                <a:latin typeface="Times New Roman" panose="02020603050405020304" pitchFamily="18" charset="0"/>
                <a:ea typeface="Century Gothic Paneuropean"/>
                <a:cs typeface="Times New Roman" panose="02020603050405020304" pitchFamily="18" charset="0"/>
                <a:sym typeface="Century Gothic Paneuropean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entury Gothic Paneuropean"/>
                <a:cs typeface="Times New Roman" panose="02020603050405020304" pitchFamily="18" charset="0"/>
                <a:sym typeface="Century Gothic Paneuropean"/>
              </a:rPr>
              <a:t>стечајем</a:t>
            </a:r>
            <a:r>
              <a:rPr lang="en-US" sz="2000" dirty="0">
                <a:latin typeface="Times New Roman" panose="02020603050405020304" pitchFamily="18" charset="0"/>
                <a:ea typeface="Century Gothic Paneuropean"/>
                <a:cs typeface="Times New Roman" panose="02020603050405020304" pitchFamily="18" charset="0"/>
                <a:sym typeface="Century Gothic Paneuropean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entury Gothic Paneuropean"/>
                <a:cs typeface="Times New Roman" panose="02020603050405020304" pitchFamily="18" charset="0"/>
                <a:sym typeface="Century Gothic Paneuropean"/>
              </a:rPr>
              <a:t>или</a:t>
            </a:r>
            <a:r>
              <a:rPr lang="en-US" sz="2000" dirty="0">
                <a:latin typeface="Times New Roman" panose="02020603050405020304" pitchFamily="18" charset="0"/>
                <a:ea typeface="Century Gothic Paneuropean"/>
                <a:cs typeface="Times New Roman" panose="02020603050405020304" pitchFamily="18" charset="0"/>
                <a:sym typeface="Century Gothic Paneuropean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entury Gothic Paneuropean"/>
                <a:cs typeface="Times New Roman" panose="02020603050405020304" pitchFamily="18" charset="0"/>
                <a:sym typeface="Century Gothic Paneuropean"/>
              </a:rPr>
              <a:t>је</a:t>
            </a:r>
            <a:r>
              <a:rPr lang="en-US" sz="2000" dirty="0">
                <a:latin typeface="Times New Roman" panose="02020603050405020304" pitchFamily="18" charset="0"/>
                <a:ea typeface="Century Gothic Paneuropean"/>
                <a:cs typeface="Times New Roman" panose="02020603050405020304" pitchFamily="18" charset="0"/>
                <a:sym typeface="Century Gothic Paneuropean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entury Gothic Paneuropean"/>
                <a:cs typeface="Times New Roman" panose="02020603050405020304" pitchFamily="18" charset="0"/>
                <a:sym typeface="Century Gothic Paneuropean"/>
              </a:rPr>
              <a:t>предмет</a:t>
            </a:r>
            <a:r>
              <a:rPr lang="en-US" sz="2000" dirty="0">
                <a:latin typeface="Times New Roman" panose="02020603050405020304" pitchFamily="18" charset="0"/>
                <a:ea typeface="Century Gothic Paneuropean"/>
                <a:cs typeface="Times New Roman" panose="02020603050405020304" pitchFamily="18" charset="0"/>
                <a:sym typeface="Century Gothic Paneuropean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entury Gothic Paneuropean"/>
                <a:cs typeface="Times New Roman" panose="02020603050405020304" pitchFamily="18" charset="0"/>
                <a:sym typeface="Century Gothic Paneuropean"/>
              </a:rPr>
              <a:t>стечајног</a:t>
            </a:r>
            <a:r>
              <a:rPr lang="en-US" sz="2000" dirty="0">
                <a:latin typeface="Times New Roman" panose="02020603050405020304" pitchFamily="18" charset="0"/>
                <a:ea typeface="Century Gothic Paneuropean"/>
                <a:cs typeface="Times New Roman" panose="02020603050405020304" pitchFamily="18" charset="0"/>
                <a:sym typeface="Century Gothic Paneuropean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entury Gothic Paneuropean"/>
                <a:cs typeface="Times New Roman" panose="02020603050405020304" pitchFamily="18" charset="0"/>
                <a:sym typeface="Century Gothic Paneuropean"/>
              </a:rPr>
              <a:t>поступка</a:t>
            </a:r>
            <a:r>
              <a:rPr lang="en-US" sz="2000" dirty="0">
                <a:latin typeface="Times New Roman" panose="02020603050405020304" pitchFamily="18" charset="0"/>
                <a:ea typeface="Century Gothic Paneuropean"/>
                <a:cs typeface="Times New Roman" panose="02020603050405020304" pitchFamily="18" charset="0"/>
                <a:sym typeface="Century Gothic Paneuropean"/>
              </a:rPr>
              <a:t>, </a:t>
            </a:r>
            <a:r>
              <a:rPr lang="en-US" sz="2000" dirty="0" err="1">
                <a:latin typeface="Times New Roman" panose="02020603050405020304" pitchFamily="18" charset="0"/>
                <a:ea typeface="Century Gothic Paneuropean"/>
                <a:cs typeface="Times New Roman" panose="02020603050405020304" pitchFamily="18" charset="0"/>
                <a:sym typeface="Century Gothic Paneuropean"/>
              </a:rPr>
              <a:t>осим</a:t>
            </a:r>
            <a:r>
              <a:rPr lang="en-US" sz="2000" dirty="0">
                <a:latin typeface="Times New Roman" panose="02020603050405020304" pitchFamily="18" charset="0"/>
                <a:ea typeface="Century Gothic Paneuropean"/>
                <a:cs typeface="Times New Roman" panose="02020603050405020304" pitchFamily="18" charset="0"/>
                <a:sym typeface="Century Gothic Paneuropean"/>
              </a:rPr>
              <a:t> у </a:t>
            </a:r>
            <a:r>
              <a:rPr lang="en-US" sz="2000" dirty="0" err="1">
                <a:latin typeface="Times New Roman" panose="02020603050405020304" pitchFamily="18" charset="0"/>
                <a:ea typeface="Century Gothic Paneuropean"/>
                <a:cs typeface="Times New Roman" panose="02020603050405020304" pitchFamily="18" charset="0"/>
                <a:sym typeface="Century Gothic Paneuropean"/>
              </a:rPr>
              <a:t>случају</a:t>
            </a:r>
            <a:r>
              <a:rPr lang="en-US" sz="2000" dirty="0">
                <a:latin typeface="Times New Roman" panose="02020603050405020304" pitchFamily="18" charset="0"/>
                <a:ea typeface="Century Gothic Paneuropean"/>
                <a:cs typeface="Times New Roman" panose="02020603050405020304" pitchFamily="18" charset="0"/>
                <a:sym typeface="Century Gothic Paneuropean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entury Gothic Paneuropean"/>
                <a:cs typeface="Times New Roman" panose="02020603050405020304" pitchFamily="18" charset="0"/>
                <a:sym typeface="Century Gothic Paneuropean"/>
              </a:rPr>
              <a:t>постојања</a:t>
            </a:r>
            <a:r>
              <a:rPr lang="en-US" sz="2000" dirty="0">
                <a:latin typeface="Times New Roman" panose="02020603050405020304" pitchFamily="18" charset="0"/>
                <a:ea typeface="Century Gothic Paneuropean"/>
                <a:cs typeface="Times New Roman" panose="02020603050405020304" pitchFamily="18" charset="0"/>
                <a:sym typeface="Century Gothic Paneuropean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entury Gothic Paneuropean"/>
                <a:cs typeface="Times New Roman" panose="02020603050405020304" pitchFamily="18" charset="0"/>
                <a:sym typeface="Century Gothic Paneuropean"/>
              </a:rPr>
              <a:t>важеће</a:t>
            </a:r>
            <a:r>
              <a:rPr lang="en-US" sz="2000" dirty="0">
                <a:latin typeface="Times New Roman" panose="02020603050405020304" pitchFamily="18" charset="0"/>
                <a:ea typeface="Century Gothic Paneuropean"/>
                <a:cs typeface="Times New Roman" panose="02020603050405020304" pitchFamily="18" charset="0"/>
                <a:sym typeface="Century Gothic Paneuropean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entury Gothic Paneuropean"/>
                <a:cs typeface="Times New Roman" panose="02020603050405020304" pitchFamily="18" charset="0"/>
                <a:sym typeface="Century Gothic Paneuropean"/>
              </a:rPr>
              <a:t>одлуке</a:t>
            </a:r>
            <a:r>
              <a:rPr lang="en-US" sz="2000" dirty="0">
                <a:latin typeface="Times New Roman" panose="02020603050405020304" pitchFamily="18" charset="0"/>
                <a:ea typeface="Century Gothic Paneuropean"/>
                <a:cs typeface="Times New Roman" panose="02020603050405020304" pitchFamily="18" charset="0"/>
                <a:sym typeface="Century Gothic Paneuropean"/>
              </a:rPr>
              <a:t> о </a:t>
            </a:r>
            <a:r>
              <a:rPr lang="en-US" sz="2000" dirty="0" err="1">
                <a:latin typeface="Times New Roman" panose="02020603050405020304" pitchFamily="18" charset="0"/>
                <a:ea typeface="Century Gothic Paneuropean"/>
                <a:cs typeface="Times New Roman" panose="02020603050405020304" pitchFamily="18" charset="0"/>
                <a:sym typeface="Century Gothic Paneuropean"/>
              </a:rPr>
              <a:t>потврди</a:t>
            </a:r>
            <a:r>
              <a:rPr lang="en-US" sz="2000" dirty="0">
                <a:latin typeface="Times New Roman" panose="02020603050405020304" pitchFamily="18" charset="0"/>
                <a:ea typeface="Century Gothic Paneuropean"/>
                <a:cs typeface="Times New Roman" panose="02020603050405020304" pitchFamily="18" charset="0"/>
                <a:sym typeface="Century Gothic Paneuropean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entury Gothic Paneuropean"/>
                <a:cs typeface="Times New Roman" panose="02020603050405020304" pitchFamily="18" charset="0"/>
                <a:sym typeface="Century Gothic Paneuropean"/>
              </a:rPr>
              <a:t>стечајног</a:t>
            </a:r>
            <a:r>
              <a:rPr lang="en-US" sz="2000" dirty="0">
                <a:latin typeface="Times New Roman" panose="02020603050405020304" pitchFamily="18" charset="0"/>
                <a:ea typeface="Century Gothic Paneuropean"/>
                <a:cs typeface="Times New Roman" panose="02020603050405020304" pitchFamily="18" charset="0"/>
                <a:sym typeface="Century Gothic Paneuropean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entury Gothic Paneuropean"/>
                <a:cs typeface="Times New Roman" panose="02020603050405020304" pitchFamily="18" charset="0"/>
                <a:sym typeface="Century Gothic Paneuropean"/>
              </a:rPr>
              <a:t>плана</a:t>
            </a:r>
            <a:r>
              <a:rPr lang="en-US" sz="2000" dirty="0">
                <a:latin typeface="Times New Roman" panose="02020603050405020304" pitchFamily="18" charset="0"/>
                <a:ea typeface="Century Gothic Paneuropean"/>
                <a:cs typeface="Times New Roman" panose="02020603050405020304" pitchFamily="18" charset="0"/>
                <a:sym typeface="Century Gothic Paneuropean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entury Gothic Paneuropean"/>
                <a:cs typeface="Times New Roman" panose="02020603050405020304" pitchFamily="18" charset="0"/>
                <a:sym typeface="Century Gothic Paneuropean"/>
              </a:rPr>
              <a:t>или</a:t>
            </a:r>
            <a:r>
              <a:rPr lang="en-US" sz="2000" dirty="0">
                <a:latin typeface="Times New Roman" panose="02020603050405020304" pitchFamily="18" charset="0"/>
                <a:ea typeface="Century Gothic Paneuropean"/>
                <a:cs typeface="Times New Roman" panose="02020603050405020304" pitchFamily="18" charset="0"/>
                <a:sym typeface="Century Gothic Paneuropean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entury Gothic Paneuropean"/>
                <a:cs typeface="Times New Roman" panose="02020603050405020304" pitchFamily="18" charset="0"/>
                <a:sym typeface="Century Gothic Paneuropean"/>
              </a:rPr>
              <a:t>је</a:t>
            </a:r>
            <a:r>
              <a:rPr lang="en-US" sz="2000" dirty="0">
                <a:latin typeface="Times New Roman" panose="02020603050405020304" pitchFamily="18" charset="0"/>
                <a:ea typeface="Century Gothic Paneuropean"/>
                <a:cs typeface="Times New Roman" panose="02020603050405020304" pitchFamily="18" charset="0"/>
                <a:sym typeface="Century Gothic Paneuropean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entury Gothic Paneuropean"/>
                <a:cs typeface="Times New Roman" panose="02020603050405020304" pitchFamily="18" charset="0"/>
                <a:sym typeface="Century Gothic Paneuropean"/>
              </a:rPr>
              <a:t>предмет</a:t>
            </a:r>
            <a:r>
              <a:rPr lang="en-US" sz="2000" dirty="0">
                <a:latin typeface="Times New Roman" panose="02020603050405020304" pitchFamily="18" charset="0"/>
                <a:ea typeface="Century Gothic Paneuropean"/>
                <a:cs typeface="Times New Roman" panose="02020603050405020304" pitchFamily="18" charset="0"/>
                <a:sym typeface="Century Gothic Paneuropean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entury Gothic Paneuropean"/>
                <a:cs typeface="Times New Roman" panose="02020603050405020304" pitchFamily="18" charset="0"/>
                <a:sym typeface="Century Gothic Paneuropean"/>
              </a:rPr>
              <a:t>поступка</a:t>
            </a:r>
            <a:r>
              <a:rPr lang="en-US" sz="2000" dirty="0">
                <a:latin typeface="Times New Roman" panose="02020603050405020304" pitchFamily="18" charset="0"/>
                <a:ea typeface="Century Gothic Paneuropean"/>
                <a:cs typeface="Times New Roman" panose="02020603050405020304" pitchFamily="18" charset="0"/>
                <a:sym typeface="Century Gothic Paneuropean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entury Gothic Paneuropean"/>
                <a:cs typeface="Times New Roman" panose="02020603050405020304" pitchFamily="18" charset="0"/>
                <a:sym typeface="Century Gothic Paneuropean"/>
              </a:rPr>
              <a:t>ликвидације</a:t>
            </a:r>
            <a:r>
              <a:rPr lang="en-US" sz="2000" dirty="0">
                <a:latin typeface="Times New Roman" panose="02020603050405020304" pitchFamily="18" charset="0"/>
                <a:ea typeface="Century Gothic Paneuropean"/>
                <a:cs typeface="Times New Roman" panose="02020603050405020304" pitchFamily="18" charset="0"/>
                <a:sym typeface="Century Gothic Paneuropean"/>
              </a:rPr>
              <a:t>, </a:t>
            </a:r>
            <a:r>
              <a:rPr lang="en-US" sz="2000" dirty="0" err="1">
                <a:latin typeface="Times New Roman" panose="02020603050405020304" pitchFamily="18" charset="0"/>
                <a:ea typeface="Century Gothic Paneuropean"/>
                <a:cs typeface="Times New Roman" panose="02020603050405020304" pitchFamily="18" charset="0"/>
                <a:sym typeface="Century Gothic Paneuropean"/>
              </a:rPr>
              <a:t>односно</a:t>
            </a:r>
            <a:r>
              <a:rPr lang="en-US" sz="2000" dirty="0">
                <a:latin typeface="Times New Roman" panose="02020603050405020304" pitchFamily="18" charset="0"/>
                <a:ea typeface="Century Gothic Paneuropean"/>
                <a:cs typeface="Times New Roman" panose="02020603050405020304" pitchFamily="18" charset="0"/>
                <a:sym typeface="Century Gothic Paneuropean"/>
              </a:rPr>
              <a:t> у </a:t>
            </a:r>
            <a:r>
              <a:rPr lang="en-US" sz="2000" dirty="0" err="1">
                <a:latin typeface="Times New Roman" panose="02020603050405020304" pitchFamily="18" charset="0"/>
                <a:ea typeface="Century Gothic Paneuropean"/>
                <a:cs typeface="Times New Roman" panose="02020603050405020304" pitchFamily="18" charset="0"/>
                <a:sym typeface="Century Gothic Paneuropean"/>
              </a:rPr>
              <a:t>поступку</a:t>
            </a:r>
            <a:r>
              <a:rPr lang="en-US" sz="2000" dirty="0">
                <a:latin typeface="Times New Roman" panose="02020603050405020304" pitchFamily="18" charset="0"/>
                <a:ea typeface="Century Gothic Paneuropean"/>
                <a:cs typeface="Times New Roman" panose="02020603050405020304" pitchFamily="18" charset="0"/>
                <a:sym typeface="Century Gothic Paneuropean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entury Gothic Paneuropean"/>
                <a:cs typeface="Times New Roman" panose="02020603050405020304" pitchFamily="18" charset="0"/>
                <a:sym typeface="Century Gothic Paneuropean"/>
              </a:rPr>
              <a:t>је</a:t>
            </a:r>
            <a:r>
              <a:rPr lang="en-US" sz="2000" dirty="0">
                <a:latin typeface="Times New Roman" panose="02020603050405020304" pitchFamily="18" charset="0"/>
                <a:ea typeface="Century Gothic Paneuropean"/>
                <a:cs typeface="Times New Roman" panose="02020603050405020304" pitchFamily="18" charset="0"/>
                <a:sym typeface="Century Gothic Paneuropean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entury Gothic Paneuropean"/>
                <a:cs typeface="Times New Roman" panose="02020603050405020304" pitchFamily="18" charset="0"/>
                <a:sym typeface="Century Gothic Paneuropean"/>
              </a:rPr>
              <a:t>обустављања</a:t>
            </a:r>
            <a:r>
              <a:rPr lang="en-US" sz="2000" dirty="0">
                <a:latin typeface="Times New Roman" panose="02020603050405020304" pitchFamily="18" charset="0"/>
                <a:ea typeface="Century Gothic Paneuropean"/>
                <a:cs typeface="Times New Roman" panose="02020603050405020304" pitchFamily="18" charset="0"/>
                <a:sym typeface="Century Gothic Paneuropean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entury Gothic Paneuropean"/>
                <a:cs typeface="Times New Roman" panose="02020603050405020304" pitchFamily="18" charset="0"/>
                <a:sym typeface="Century Gothic Paneuropean"/>
              </a:rPr>
              <a:t>пословне</a:t>
            </a:r>
            <a:r>
              <a:rPr lang="en-US" sz="2000" dirty="0">
                <a:latin typeface="Times New Roman" panose="02020603050405020304" pitchFamily="18" charset="0"/>
                <a:ea typeface="Century Gothic Paneuropean"/>
                <a:cs typeface="Times New Roman" panose="02020603050405020304" pitchFamily="18" charset="0"/>
                <a:sym typeface="Century Gothic Paneuropean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entury Gothic Paneuropean"/>
                <a:cs typeface="Times New Roman" panose="02020603050405020304" pitchFamily="18" charset="0"/>
                <a:sym typeface="Century Gothic Paneuropean"/>
              </a:rPr>
              <a:t>дјелатности</a:t>
            </a:r>
            <a:r>
              <a:rPr lang="en-US" sz="2000" dirty="0">
                <a:latin typeface="Times New Roman" panose="02020603050405020304" pitchFamily="18" charset="0"/>
                <a:ea typeface="Century Gothic Paneuropean"/>
                <a:cs typeface="Times New Roman" panose="02020603050405020304" pitchFamily="18" charset="0"/>
                <a:sym typeface="Century Gothic Paneuropean"/>
              </a:rPr>
              <a:t>, у </a:t>
            </a:r>
            <a:r>
              <a:rPr lang="en-US" sz="2000" dirty="0" err="1">
                <a:latin typeface="Times New Roman" panose="02020603050405020304" pitchFamily="18" charset="0"/>
                <a:ea typeface="Century Gothic Paneuropean"/>
                <a:cs typeface="Times New Roman" panose="02020603050405020304" pitchFamily="18" charset="0"/>
                <a:sym typeface="Century Gothic Paneuropean"/>
              </a:rPr>
              <a:t>складу</a:t>
            </a:r>
            <a:r>
              <a:rPr lang="en-US" sz="2000" dirty="0">
                <a:latin typeface="Times New Roman" panose="02020603050405020304" pitchFamily="18" charset="0"/>
                <a:ea typeface="Century Gothic Paneuropean"/>
                <a:cs typeface="Times New Roman" panose="02020603050405020304" pitchFamily="18" charset="0"/>
                <a:sym typeface="Century Gothic Paneuropean"/>
              </a:rPr>
              <a:t> с </a:t>
            </a:r>
            <a:r>
              <a:rPr lang="en-US" sz="2000" dirty="0" err="1">
                <a:latin typeface="Times New Roman" panose="02020603050405020304" pitchFamily="18" charset="0"/>
                <a:ea typeface="Century Gothic Paneuropean"/>
                <a:cs typeface="Times New Roman" panose="02020603050405020304" pitchFamily="18" charset="0"/>
                <a:sym typeface="Century Gothic Paneuropean"/>
              </a:rPr>
              <a:t>важећим</a:t>
            </a:r>
            <a:r>
              <a:rPr lang="en-US" sz="2000" dirty="0">
                <a:latin typeface="Times New Roman" panose="02020603050405020304" pitchFamily="18" charset="0"/>
                <a:ea typeface="Century Gothic Paneuropean"/>
                <a:cs typeface="Times New Roman" panose="02020603050405020304" pitchFamily="18" charset="0"/>
                <a:sym typeface="Century Gothic Paneuropean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entury Gothic Paneuropean"/>
                <a:cs typeface="Times New Roman" panose="02020603050405020304" pitchFamily="18" charset="0"/>
                <a:sym typeface="Century Gothic Paneuropean"/>
              </a:rPr>
              <a:t>прописима</a:t>
            </a:r>
            <a:r>
              <a:rPr lang="en-US" sz="2000" dirty="0">
                <a:latin typeface="Times New Roman" panose="02020603050405020304" pitchFamily="18" charset="0"/>
                <a:ea typeface="Century Gothic Paneuropean"/>
                <a:cs typeface="Times New Roman" panose="02020603050405020304" pitchFamily="18" charset="0"/>
                <a:sym typeface="Century Gothic Paneuropean"/>
              </a:rPr>
              <a:t> у </a:t>
            </a:r>
            <a:r>
              <a:rPr lang="en-US" sz="2000" dirty="0" err="1">
                <a:latin typeface="Times New Roman" panose="02020603050405020304" pitchFamily="18" charset="0"/>
                <a:ea typeface="Century Gothic Paneuropean"/>
                <a:cs typeface="Times New Roman" panose="02020603050405020304" pitchFamily="18" charset="0"/>
                <a:sym typeface="Century Gothic Paneuropean"/>
              </a:rPr>
              <a:t>Босни</a:t>
            </a:r>
            <a:r>
              <a:rPr lang="en-US" sz="2000" dirty="0">
                <a:latin typeface="Times New Roman" panose="02020603050405020304" pitchFamily="18" charset="0"/>
                <a:ea typeface="Century Gothic Paneuropean"/>
                <a:cs typeface="Times New Roman" panose="02020603050405020304" pitchFamily="18" charset="0"/>
                <a:sym typeface="Century Gothic Paneuropean"/>
              </a:rPr>
              <a:t> и </a:t>
            </a:r>
            <a:r>
              <a:rPr lang="en-US" sz="2000" dirty="0" err="1">
                <a:latin typeface="Times New Roman" panose="02020603050405020304" pitchFamily="18" charset="0"/>
                <a:ea typeface="Century Gothic Paneuropean"/>
                <a:cs typeface="Times New Roman" panose="02020603050405020304" pitchFamily="18" charset="0"/>
                <a:sym typeface="Century Gothic Paneuropean"/>
              </a:rPr>
              <a:t>Херцеговини</a:t>
            </a:r>
            <a:r>
              <a:rPr lang="en-US" sz="2000" dirty="0">
                <a:latin typeface="Times New Roman" panose="02020603050405020304" pitchFamily="18" charset="0"/>
                <a:ea typeface="Century Gothic Paneuropean"/>
                <a:cs typeface="Times New Roman" panose="02020603050405020304" pitchFamily="18" charset="0"/>
                <a:sym typeface="Century Gothic Paneuropean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entury Gothic Paneuropean"/>
                <a:cs typeface="Times New Roman" panose="02020603050405020304" pitchFamily="18" charset="0"/>
                <a:sym typeface="Century Gothic Paneuropean"/>
              </a:rPr>
              <a:t>или</a:t>
            </a:r>
            <a:r>
              <a:rPr lang="en-US" sz="2000" dirty="0">
                <a:latin typeface="Times New Roman" panose="02020603050405020304" pitchFamily="18" charset="0"/>
                <a:ea typeface="Century Gothic Paneuropean"/>
                <a:cs typeface="Times New Roman" panose="02020603050405020304" pitchFamily="18" charset="0"/>
                <a:sym typeface="Century Gothic Paneuropean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entury Gothic Paneuropean"/>
                <a:cs typeface="Times New Roman" panose="02020603050405020304" pitchFamily="18" charset="0"/>
                <a:sym typeface="Century Gothic Paneuropean"/>
              </a:rPr>
              <a:t>земљи</a:t>
            </a:r>
            <a:r>
              <a:rPr lang="en-US" sz="2000" dirty="0">
                <a:latin typeface="Times New Roman" panose="02020603050405020304" pitchFamily="18" charset="0"/>
                <a:ea typeface="Century Gothic Paneuropean"/>
                <a:cs typeface="Times New Roman" panose="02020603050405020304" pitchFamily="18" charset="0"/>
                <a:sym typeface="Century Gothic Paneuropean"/>
              </a:rPr>
              <a:t> у </a:t>
            </a:r>
            <a:r>
              <a:rPr lang="en-US" sz="2000" dirty="0" err="1">
                <a:latin typeface="Times New Roman" panose="02020603050405020304" pitchFamily="18" charset="0"/>
                <a:ea typeface="Century Gothic Paneuropean"/>
                <a:cs typeface="Times New Roman" panose="02020603050405020304" pitchFamily="18" charset="0"/>
                <a:sym typeface="Century Gothic Paneuropean"/>
              </a:rPr>
              <a:t>којој</a:t>
            </a:r>
            <a:r>
              <a:rPr lang="en-US" sz="2000" dirty="0">
                <a:latin typeface="Times New Roman" panose="02020603050405020304" pitchFamily="18" charset="0"/>
                <a:ea typeface="Century Gothic Paneuropean"/>
                <a:cs typeface="Times New Roman" panose="02020603050405020304" pitchFamily="18" charset="0"/>
                <a:sym typeface="Century Gothic Paneuropean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entury Gothic Paneuropean"/>
                <a:cs typeface="Times New Roman" panose="02020603050405020304" pitchFamily="18" charset="0"/>
                <a:sym typeface="Century Gothic Paneuropean"/>
              </a:rPr>
              <a:t>је</a:t>
            </a:r>
            <a:r>
              <a:rPr lang="en-US" sz="2000" dirty="0">
                <a:latin typeface="Times New Roman" panose="02020603050405020304" pitchFamily="18" charset="0"/>
                <a:ea typeface="Century Gothic Paneuropean"/>
                <a:cs typeface="Times New Roman" panose="02020603050405020304" pitchFamily="18" charset="0"/>
                <a:sym typeface="Century Gothic Paneuropean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entury Gothic Paneuropean"/>
                <a:cs typeface="Times New Roman" panose="02020603050405020304" pitchFamily="18" charset="0"/>
                <a:sym typeface="Century Gothic Paneuropean"/>
              </a:rPr>
              <a:t>регистрован</a:t>
            </a:r>
            <a:r>
              <a:rPr lang="en-US" sz="2000" dirty="0">
                <a:latin typeface="Times New Roman" panose="02020603050405020304" pitchFamily="18" charset="0"/>
                <a:ea typeface="Century Gothic Paneuropean"/>
                <a:cs typeface="Times New Roman" panose="02020603050405020304" pitchFamily="18" charset="0"/>
                <a:sym typeface="Century Gothic Paneuropean"/>
              </a:rPr>
              <a:t>;</a:t>
            </a:r>
          </a:p>
          <a:p>
            <a:pPr marL="342900" indent="-342900" algn="just">
              <a:lnSpc>
                <a:spcPts val="1800"/>
              </a:lnSpc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en-US" sz="2000" dirty="0">
                <a:latin typeface="Times New Roman" panose="02020603050405020304" pitchFamily="18" charset="0"/>
                <a:ea typeface="Century Gothic Paneuropean"/>
                <a:cs typeface="Times New Roman" panose="02020603050405020304" pitchFamily="18" charset="0"/>
                <a:sym typeface="Century Gothic Paneuropean"/>
              </a:rPr>
              <a:t> ц) </a:t>
            </a:r>
            <a:r>
              <a:rPr lang="en-US" sz="2000" dirty="0" err="1">
                <a:latin typeface="Times New Roman" panose="02020603050405020304" pitchFamily="18" charset="0"/>
                <a:ea typeface="Century Gothic Paneuropean"/>
                <a:cs typeface="Times New Roman" panose="02020603050405020304" pitchFamily="18" charset="0"/>
                <a:sym typeface="Century Gothic Paneuropean"/>
              </a:rPr>
              <a:t>кандидат</a:t>
            </a:r>
            <a:r>
              <a:rPr lang="en-US" sz="2000" dirty="0">
                <a:latin typeface="Times New Roman" panose="02020603050405020304" pitchFamily="18" charset="0"/>
                <a:ea typeface="Century Gothic Paneuropean"/>
                <a:cs typeface="Times New Roman" panose="02020603050405020304" pitchFamily="18" charset="0"/>
                <a:sym typeface="Century Gothic Paneuropean"/>
              </a:rPr>
              <a:t>/</a:t>
            </a:r>
            <a:r>
              <a:rPr lang="en-US" sz="2000" dirty="0" err="1">
                <a:latin typeface="Times New Roman" panose="02020603050405020304" pitchFamily="18" charset="0"/>
                <a:ea typeface="Century Gothic Paneuropean"/>
                <a:cs typeface="Times New Roman" panose="02020603050405020304" pitchFamily="18" charset="0"/>
                <a:sym typeface="Century Gothic Paneuropean"/>
              </a:rPr>
              <a:t>понуђач</a:t>
            </a:r>
            <a:r>
              <a:rPr lang="en-US" sz="2000" dirty="0">
                <a:latin typeface="Times New Roman" panose="02020603050405020304" pitchFamily="18" charset="0"/>
                <a:ea typeface="Century Gothic Paneuropean"/>
                <a:cs typeface="Times New Roman" panose="02020603050405020304" pitchFamily="18" charset="0"/>
                <a:sym typeface="Century Gothic Paneuropean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entury Gothic Paneuropean"/>
                <a:cs typeface="Times New Roman" panose="02020603050405020304" pitchFamily="18" charset="0"/>
                <a:sym typeface="Century Gothic Paneuropean"/>
              </a:rPr>
              <a:t>није</a:t>
            </a:r>
            <a:r>
              <a:rPr lang="en-US" sz="2000" dirty="0">
                <a:latin typeface="Times New Roman" panose="02020603050405020304" pitchFamily="18" charset="0"/>
                <a:ea typeface="Century Gothic Paneuropean"/>
                <a:cs typeface="Times New Roman" panose="02020603050405020304" pitchFamily="18" charset="0"/>
                <a:sym typeface="Century Gothic Paneuropean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entury Gothic Paneuropean"/>
                <a:cs typeface="Times New Roman" panose="02020603050405020304" pitchFamily="18" charset="0"/>
                <a:sym typeface="Century Gothic Paneuropean"/>
              </a:rPr>
              <a:t>испунио</a:t>
            </a:r>
            <a:r>
              <a:rPr lang="en-US" sz="2000" dirty="0">
                <a:latin typeface="Times New Roman" panose="02020603050405020304" pitchFamily="18" charset="0"/>
                <a:ea typeface="Century Gothic Paneuropean"/>
                <a:cs typeface="Times New Roman" panose="02020603050405020304" pitchFamily="18" charset="0"/>
                <a:sym typeface="Century Gothic Paneuropean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entury Gothic Paneuropean"/>
                <a:cs typeface="Times New Roman" panose="02020603050405020304" pitchFamily="18" charset="0"/>
                <a:sym typeface="Century Gothic Paneuropean"/>
              </a:rPr>
              <a:t>обавезе</a:t>
            </a:r>
            <a:r>
              <a:rPr lang="en-US" sz="2000" dirty="0">
                <a:latin typeface="Times New Roman" panose="02020603050405020304" pitchFamily="18" charset="0"/>
                <a:ea typeface="Century Gothic Paneuropean"/>
                <a:cs typeface="Times New Roman" panose="02020603050405020304" pitchFamily="18" charset="0"/>
                <a:sym typeface="Century Gothic Paneuropean"/>
              </a:rPr>
              <a:t> у </a:t>
            </a:r>
            <a:r>
              <a:rPr lang="en-US" sz="2000" dirty="0" err="1">
                <a:latin typeface="Times New Roman" panose="02020603050405020304" pitchFamily="18" charset="0"/>
                <a:ea typeface="Century Gothic Paneuropean"/>
                <a:cs typeface="Times New Roman" panose="02020603050405020304" pitchFamily="18" charset="0"/>
                <a:sym typeface="Century Gothic Paneuropean"/>
              </a:rPr>
              <a:t>вези</a:t>
            </a:r>
            <a:r>
              <a:rPr lang="en-US" sz="2000" dirty="0">
                <a:latin typeface="Times New Roman" panose="02020603050405020304" pitchFamily="18" charset="0"/>
                <a:ea typeface="Century Gothic Paneuropean"/>
                <a:cs typeface="Times New Roman" panose="02020603050405020304" pitchFamily="18" charset="0"/>
                <a:sym typeface="Century Gothic Paneuropean"/>
              </a:rPr>
              <a:t> с </a:t>
            </a:r>
            <a:r>
              <a:rPr lang="en-US" sz="2000" dirty="0" err="1">
                <a:latin typeface="Times New Roman" panose="02020603050405020304" pitchFamily="18" charset="0"/>
                <a:ea typeface="Century Gothic Paneuropean"/>
                <a:cs typeface="Times New Roman" panose="02020603050405020304" pitchFamily="18" charset="0"/>
                <a:sym typeface="Century Gothic Paneuropean"/>
              </a:rPr>
              <a:t>плаћањем</a:t>
            </a:r>
            <a:r>
              <a:rPr lang="en-US" sz="2000" dirty="0">
                <a:latin typeface="Times New Roman" panose="02020603050405020304" pitchFamily="18" charset="0"/>
                <a:ea typeface="Century Gothic Paneuropean"/>
                <a:cs typeface="Times New Roman" panose="02020603050405020304" pitchFamily="18" charset="0"/>
                <a:sym typeface="Century Gothic Paneuropean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entury Gothic Paneuropean"/>
                <a:cs typeface="Times New Roman" panose="02020603050405020304" pitchFamily="18" charset="0"/>
                <a:sym typeface="Century Gothic Paneuropean"/>
              </a:rPr>
              <a:t>пензионог</a:t>
            </a:r>
            <a:r>
              <a:rPr lang="en-US" sz="2000" dirty="0">
                <a:latin typeface="Times New Roman" panose="02020603050405020304" pitchFamily="18" charset="0"/>
                <a:ea typeface="Century Gothic Paneuropean"/>
                <a:cs typeface="Times New Roman" panose="02020603050405020304" pitchFamily="18" charset="0"/>
                <a:sym typeface="Century Gothic Paneuropean"/>
              </a:rPr>
              <a:t> и </a:t>
            </a:r>
            <a:r>
              <a:rPr lang="en-US" sz="2000" dirty="0" err="1">
                <a:latin typeface="Times New Roman" panose="02020603050405020304" pitchFamily="18" charset="0"/>
                <a:ea typeface="Century Gothic Paneuropean"/>
                <a:cs typeface="Times New Roman" panose="02020603050405020304" pitchFamily="18" charset="0"/>
                <a:sym typeface="Century Gothic Paneuropean"/>
              </a:rPr>
              <a:t>инвалидског</a:t>
            </a:r>
            <a:r>
              <a:rPr lang="en-US" sz="2000" dirty="0">
                <a:latin typeface="Times New Roman" panose="02020603050405020304" pitchFamily="18" charset="0"/>
                <a:ea typeface="Century Gothic Paneuropean"/>
                <a:cs typeface="Times New Roman" panose="02020603050405020304" pitchFamily="18" charset="0"/>
                <a:sym typeface="Century Gothic Paneuropean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entury Gothic Paneuropean"/>
                <a:cs typeface="Times New Roman" panose="02020603050405020304" pitchFamily="18" charset="0"/>
                <a:sym typeface="Century Gothic Paneuropean"/>
              </a:rPr>
              <a:t>осигурања</a:t>
            </a:r>
            <a:r>
              <a:rPr lang="en-US" sz="2000" dirty="0">
                <a:latin typeface="Times New Roman" panose="02020603050405020304" pitchFamily="18" charset="0"/>
                <a:ea typeface="Century Gothic Paneuropean"/>
                <a:cs typeface="Times New Roman" panose="02020603050405020304" pitchFamily="18" charset="0"/>
                <a:sym typeface="Century Gothic Paneuropean"/>
              </a:rPr>
              <a:t> и </a:t>
            </a:r>
            <a:r>
              <a:rPr lang="en-US" sz="2000" dirty="0" err="1">
                <a:latin typeface="Times New Roman" panose="02020603050405020304" pitchFamily="18" charset="0"/>
                <a:ea typeface="Century Gothic Paneuropean"/>
                <a:cs typeface="Times New Roman" panose="02020603050405020304" pitchFamily="18" charset="0"/>
                <a:sym typeface="Century Gothic Paneuropean"/>
              </a:rPr>
              <a:t>здравственог</a:t>
            </a:r>
            <a:r>
              <a:rPr lang="en-US" sz="2000" dirty="0">
                <a:latin typeface="Times New Roman" panose="02020603050405020304" pitchFamily="18" charset="0"/>
                <a:ea typeface="Century Gothic Paneuropean"/>
                <a:cs typeface="Times New Roman" panose="02020603050405020304" pitchFamily="18" charset="0"/>
                <a:sym typeface="Century Gothic Paneuropean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entury Gothic Paneuropean"/>
                <a:cs typeface="Times New Roman" panose="02020603050405020304" pitchFamily="18" charset="0"/>
                <a:sym typeface="Century Gothic Paneuropean"/>
              </a:rPr>
              <a:t>осигурања</a:t>
            </a:r>
            <a:r>
              <a:rPr lang="en-US" sz="2000" dirty="0">
                <a:latin typeface="Times New Roman" panose="02020603050405020304" pitchFamily="18" charset="0"/>
                <a:ea typeface="Century Gothic Paneuropean"/>
                <a:cs typeface="Times New Roman" panose="02020603050405020304" pitchFamily="18" charset="0"/>
                <a:sym typeface="Century Gothic Paneuropean"/>
              </a:rPr>
              <a:t>, у </a:t>
            </a:r>
            <a:r>
              <a:rPr lang="en-US" sz="2000" dirty="0" err="1">
                <a:latin typeface="Times New Roman" panose="02020603050405020304" pitchFamily="18" charset="0"/>
                <a:ea typeface="Century Gothic Paneuropean"/>
                <a:cs typeface="Times New Roman" panose="02020603050405020304" pitchFamily="18" charset="0"/>
                <a:sym typeface="Century Gothic Paneuropean"/>
              </a:rPr>
              <a:t>складу</a:t>
            </a:r>
            <a:r>
              <a:rPr lang="en-US" sz="2000" dirty="0">
                <a:latin typeface="Times New Roman" panose="02020603050405020304" pitchFamily="18" charset="0"/>
                <a:ea typeface="Century Gothic Paneuropean"/>
                <a:cs typeface="Times New Roman" panose="02020603050405020304" pitchFamily="18" charset="0"/>
                <a:sym typeface="Century Gothic Paneuropean"/>
              </a:rPr>
              <a:t> с </a:t>
            </a:r>
            <a:r>
              <a:rPr lang="en-US" sz="2000" dirty="0" err="1">
                <a:latin typeface="Times New Roman" panose="02020603050405020304" pitchFamily="18" charset="0"/>
                <a:ea typeface="Century Gothic Paneuropean"/>
                <a:cs typeface="Times New Roman" panose="02020603050405020304" pitchFamily="18" charset="0"/>
                <a:sym typeface="Century Gothic Paneuropean"/>
              </a:rPr>
              <a:t>важећим</a:t>
            </a:r>
            <a:r>
              <a:rPr lang="en-US" sz="2000" dirty="0">
                <a:latin typeface="Times New Roman" panose="02020603050405020304" pitchFamily="18" charset="0"/>
                <a:ea typeface="Century Gothic Paneuropean"/>
                <a:cs typeface="Times New Roman" panose="02020603050405020304" pitchFamily="18" charset="0"/>
                <a:sym typeface="Century Gothic Paneuropean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entury Gothic Paneuropean"/>
                <a:cs typeface="Times New Roman" panose="02020603050405020304" pitchFamily="18" charset="0"/>
                <a:sym typeface="Century Gothic Paneuropean"/>
              </a:rPr>
              <a:t>прописима</a:t>
            </a:r>
            <a:r>
              <a:rPr lang="en-US" sz="2000" dirty="0">
                <a:latin typeface="Times New Roman" panose="02020603050405020304" pitchFamily="18" charset="0"/>
                <a:ea typeface="Century Gothic Paneuropean"/>
                <a:cs typeface="Times New Roman" panose="02020603050405020304" pitchFamily="18" charset="0"/>
                <a:sym typeface="Century Gothic Paneuropean"/>
              </a:rPr>
              <a:t> у </a:t>
            </a:r>
            <a:r>
              <a:rPr lang="en-US" sz="2000" dirty="0" err="1">
                <a:latin typeface="Times New Roman" panose="02020603050405020304" pitchFamily="18" charset="0"/>
                <a:ea typeface="Century Gothic Paneuropean"/>
                <a:cs typeface="Times New Roman" panose="02020603050405020304" pitchFamily="18" charset="0"/>
                <a:sym typeface="Century Gothic Paneuropean"/>
              </a:rPr>
              <a:t>Босни</a:t>
            </a:r>
            <a:r>
              <a:rPr lang="en-US" sz="2000" dirty="0">
                <a:latin typeface="Times New Roman" panose="02020603050405020304" pitchFamily="18" charset="0"/>
                <a:ea typeface="Century Gothic Paneuropean"/>
                <a:cs typeface="Times New Roman" panose="02020603050405020304" pitchFamily="18" charset="0"/>
                <a:sym typeface="Century Gothic Paneuropean"/>
              </a:rPr>
              <a:t> и </a:t>
            </a:r>
            <a:r>
              <a:rPr lang="en-US" sz="2000" dirty="0" err="1">
                <a:latin typeface="Times New Roman" panose="02020603050405020304" pitchFamily="18" charset="0"/>
                <a:ea typeface="Century Gothic Paneuropean"/>
                <a:cs typeface="Times New Roman" panose="02020603050405020304" pitchFamily="18" charset="0"/>
                <a:sym typeface="Century Gothic Paneuropean"/>
              </a:rPr>
              <a:t>Херцеговини</a:t>
            </a:r>
            <a:r>
              <a:rPr lang="en-US" sz="2000" dirty="0">
                <a:latin typeface="Times New Roman" panose="02020603050405020304" pitchFamily="18" charset="0"/>
                <a:ea typeface="Century Gothic Paneuropean"/>
                <a:cs typeface="Times New Roman" panose="02020603050405020304" pitchFamily="18" charset="0"/>
                <a:sym typeface="Century Gothic Paneuropean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entury Gothic Paneuropean"/>
                <a:cs typeface="Times New Roman" panose="02020603050405020304" pitchFamily="18" charset="0"/>
                <a:sym typeface="Century Gothic Paneuropean"/>
              </a:rPr>
              <a:t>или</a:t>
            </a:r>
            <a:r>
              <a:rPr lang="en-US" sz="2000" dirty="0">
                <a:latin typeface="Times New Roman" panose="02020603050405020304" pitchFamily="18" charset="0"/>
                <a:ea typeface="Century Gothic Paneuropean"/>
                <a:cs typeface="Times New Roman" panose="02020603050405020304" pitchFamily="18" charset="0"/>
                <a:sym typeface="Century Gothic Paneuropean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entury Gothic Paneuropean"/>
                <a:cs typeface="Times New Roman" panose="02020603050405020304" pitchFamily="18" charset="0"/>
                <a:sym typeface="Century Gothic Paneuropean"/>
              </a:rPr>
              <a:t>прописима</a:t>
            </a:r>
            <a:r>
              <a:rPr lang="en-US" sz="2000" dirty="0">
                <a:latin typeface="Times New Roman" panose="02020603050405020304" pitchFamily="18" charset="0"/>
                <a:ea typeface="Century Gothic Paneuropean"/>
                <a:cs typeface="Times New Roman" panose="02020603050405020304" pitchFamily="18" charset="0"/>
                <a:sym typeface="Century Gothic Paneuropean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entury Gothic Paneuropean"/>
                <a:cs typeface="Times New Roman" panose="02020603050405020304" pitchFamily="18" charset="0"/>
                <a:sym typeface="Century Gothic Paneuropean"/>
              </a:rPr>
              <a:t>земље</a:t>
            </a:r>
            <a:r>
              <a:rPr lang="en-US" sz="2000" dirty="0">
                <a:latin typeface="Times New Roman" panose="02020603050405020304" pitchFamily="18" charset="0"/>
                <a:ea typeface="Century Gothic Paneuropean"/>
                <a:cs typeface="Times New Roman" panose="02020603050405020304" pitchFamily="18" charset="0"/>
                <a:sym typeface="Century Gothic Paneuropean"/>
              </a:rPr>
              <a:t> у </a:t>
            </a:r>
            <a:r>
              <a:rPr lang="en-US" sz="2000" dirty="0" err="1">
                <a:latin typeface="Times New Roman" panose="02020603050405020304" pitchFamily="18" charset="0"/>
                <a:ea typeface="Century Gothic Paneuropean"/>
                <a:cs typeface="Times New Roman" panose="02020603050405020304" pitchFamily="18" charset="0"/>
                <a:sym typeface="Century Gothic Paneuropean"/>
              </a:rPr>
              <a:t>којој</a:t>
            </a:r>
            <a:r>
              <a:rPr lang="en-US" sz="2000" dirty="0">
                <a:latin typeface="Times New Roman" panose="02020603050405020304" pitchFamily="18" charset="0"/>
                <a:ea typeface="Century Gothic Paneuropean"/>
                <a:cs typeface="Times New Roman" panose="02020603050405020304" pitchFamily="18" charset="0"/>
                <a:sym typeface="Century Gothic Paneuropean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entury Gothic Paneuropean"/>
                <a:cs typeface="Times New Roman" panose="02020603050405020304" pitchFamily="18" charset="0"/>
                <a:sym typeface="Century Gothic Paneuropean"/>
              </a:rPr>
              <a:t>је</a:t>
            </a:r>
            <a:r>
              <a:rPr lang="en-US" sz="2000" dirty="0">
                <a:latin typeface="Times New Roman" panose="02020603050405020304" pitchFamily="18" charset="0"/>
                <a:ea typeface="Century Gothic Paneuropean"/>
                <a:cs typeface="Times New Roman" panose="02020603050405020304" pitchFamily="18" charset="0"/>
                <a:sym typeface="Century Gothic Paneuropean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entury Gothic Paneuropean"/>
                <a:cs typeface="Times New Roman" panose="02020603050405020304" pitchFamily="18" charset="0"/>
                <a:sym typeface="Century Gothic Paneuropean"/>
              </a:rPr>
              <a:t>регистрован</a:t>
            </a:r>
            <a:r>
              <a:rPr lang="en-US" sz="2000" dirty="0">
                <a:latin typeface="Times New Roman" panose="02020603050405020304" pitchFamily="18" charset="0"/>
                <a:ea typeface="Century Gothic Paneuropean"/>
                <a:cs typeface="Times New Roman" panose="02020603050405020304" pitchFamily="18" charset="0"/>
                <a:sym typeface="Century Gothic Paneuropean"/>
              </a:rPr>
              <a:t>;</a:t>
            </a:r>
          </a:p>
          <a:p>
            <a:pPr marL="342900" indent="-342900" algn="just">
              <a:lnSpc>
                <a:spcPts val="1800"/>
              </a:lnSpc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en-US" sz="2000" dirty="0">
                <a:latin typeface="Times New Roman" panose="02020603050405020304" pitchFamily="18" charset="0"/>
                <a:ea typeface="Century Gothic Paneuropean"/>
                <a:cs typeface="Times New Roman" panose="02020603050405020304" pitchFamily="18" charset="0"/>
                <a:sym typeface="Century Gothic Paneuropean"/>
              </a:rPr>
              <a:t> д) </a:t>
            </a:r>
            <a:r>
              <a:rPr lang="en-US" sz="2000" dirty="0" err="1">
                <a:latin typeface="Times New Roman" panose="02020603050405020304" pitchFamily="18" charset="0"/>
                <a:ea typeface="Century Gothic Paneuropean"/>
                <a:cs typeface="Times New Roman" panose="02020603050405020304" pitchFamily="18" charset="0"/>
                <a:sym typeface="Century Gothic Paneuropean"/>
              </a:rPr>
              <a:t>кандидат</a:t>
            </a:r>
            <a:r>
              <a:rPr lang="en-US" sz="2000" dirty="0">
                <a:latin typeface="Times New Roman" panose="02020603050405020304" pitchFamily="18" charset="0"/>
                <a:ea typeface="Century Gothic Paneuropean"/>
                <a:cs typeface="Times New Roman" panose="02020603050405020304" pitchFamily="18" charset="0"/>
                <a:sym typeface="Century Gothic Paneuropean"/>
              </a:rPr>
              <a:t>/</a:t>
            </a:r>
            <a:r>
              <a:rPr lang="en-US" sz="2000" dirty="0" err="1">
                <a:latin typeface="Times New Roman" panose="02020603050405020304" pitchFamily="18" charset="0"/>
                <a:ea typeface="Century Gothic Paneuropean"/>
                <a:cs typeface="Times New Roman" panose="02020603050405020304" pitchFamily="18" charset="0"/>
                <a:sym typeface="Century Gothic Paneuropean"/>
              </a:rPr>
              <a:t>понуђач</a:t>
            </a:r>
            <a:r>
              <a:rPr lang="en-US" sz="2000" dirty="0">
                <a:latin typeface="Times New Roman" panose="02020603050405020304" pitchFamily="18" charset="0"/>
                <a:ea typeface="Century Gothic Paneuropean"/>
                <a:cs typeface="Times New Roman" panose="02020603050405020304" pitchFamily="18" charset="0"/>
                <a:sym typeface="Century Gothic Paneuropean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entury Gothic Paneuropean"/>
                <a:cs typeface="Times New Roman" panose="02020603050405020304" pitchFamily="18" charset="0"/>
                <a:sym typeface="Century Gothic Paneuropean"/>
              </a:rPr>
              <a:t>није</a:t>
            </a:r>
            <a:r>
              <a:rPr lang="en-US" sz="2000" dirty="0">
                <a:latin typeface="Times New Roman" panose="02020603050405020304" pitchFamily="18" charset="0"/>
                <a:ea typeface="Century Gothic Paneuropean"/>
                <a:cs typeface="Times New Roman" panose="02020603050405020304" pitchFamily="18" charset="0"/>
                <a:sym typeface="Century Gothic Paneuropean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entury Gothic Paneuropean"/>
                <a:cs typeface="Times New Roman" panose="02020603050405020304" pitchFamily="18" charset="0"/>
                <a:sym typeface="Century Gothic Paneuropean"/>
              </a:rPr>
              <a:t>испунио</a:t>
            </a:r>
            <a:r>
              <a:rPr lang="en-US" sz="2000" dirty="0">
                <a:latin typeface="Times New Roman" panose="02020603050405020304" pitchFamily="18" charset="0"/>
                <a:ea typeface="Century Gothic Paneuropean"/>
                <a:cs typeface="Times New Roman" panose="02020603050405020304" pitchFamily="18" charset="0"/>
                <a:sym typeface="Century Gothic Paneuropean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entury Gothic Paneuropean"/>
                <a:cs typeface="Times New Roman" panose="02020603050405020304" pitchFamily="18" charset="0"/>
                <a:sym typeface="Century Gothic Paneuropean"/>
              </a:rPr>
              <a:t>обавезе</a:t>
            </a:r>
            <a:r>
              <a:rPr lang="en-US" sz="2000" dirty="0">
                <a:latin typeface="Times New Roman" panose="02020603050405020304" pitchFamily="18" charset="0"/>
                <a:ea typeface="Century Gothic Paneuropean"/>
                <a:cs typeface="Times New Roman" panose="02020603050405020304" pitchFamily="18" charset="0"/>
                <a:sym typeface="Century Gothic Paneuropean"/>
              </a:rPr>
              <a:t> у </a:t>
            </a:r>
            <a:r>
              <a:rPr lang="en-US" sz="2000" dirty="0" err="1">
                <a:latin typeface="Times New Roman" panose="02020603050405020304" pitchFamily="18" charset="0"/>
                <a:ea typeface="Century Gothic Paneuropean"/>
                <a:cs typeface="Times New Roman" panose="02020603050405020304" pitchFamily="18" charset="0"/>
                <a:sym typeface="Century Gothic Paneuropean"/>
              </a:rPr>
              <a:t>вези</a:t>
            </a:r>
            <a:r>
              <a:rPr lang="en-US" sz="2000" dirty="0">
                <a:latin typeface="Times New Roman" panose="02020603050405020304" pitchFamily="18" charset="0"/>
                <a:ea typeface="Century Gothic Paneuropean"/>
                <a:cs typeface="Times New Roman" panose="02020603050405020304" pitchFamily="18" charset="0"/>
                <a:sym typeface="Century Gothic Paneuropean"/>
              </a:rPr>
              <a:t> с </a:t>
            </a:r>
            <a:r>
              <a:rPr lang="en-US" sz="2000" dirty="0" err="1">
                <a:latin typeface="Times New Roman" panose="02020603050405020304" pitchFamily="18" charset="0"/>
                <a:ea typeface="Century Gothic Paneuropean"/>
                <a:cs typeface="Times New Roman" panose="02020603050405020304" pitchFamily="18" charset="0"/>
                <a:sym typeface="Century Gothic Paneuropean"/>
              </a:rPr>
              <a:t>плаћањем</a:t>
            </a:r>
            <a:r>
              <a:rPr lang="en-US" sz="2000" dirty="0">
                <a:latin typeface="Times New Roman" panose="02020603050405020304" pitchFamily="18" charset="0"/>
                <a:ea typeface="Century Gothic Paneuropean"/>
                <a:cs typeface="Times New Roman" panose="02020603050405020304" pitchFamily="18" charset="0"/>
                <a:sym typeface="Century Gothic Paneuropean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entury Gothic Paneuropean"/>
                <a:cs typeface="Times New Roman" panose="02020603050405020304" pitchFamily="18" charset="0"/>
                <a:sym typeface="Century Gothic Paneuropean"/>
              </a:rPr>
              <a:t>директних</a:t>
            </a:r>
            <a:r>
              <a:rPr lang="en-US" sz="2000" dirty="0">
                <a:latin typeface="Times New Roman" panose="02020603050405020304" pitchFamily="18" charset="0"/>
                <a:ea typeface="Century Gothic Paneuropean"/>
                <a:cs typeface="Times New Roman" panose="02020603050405020304" pitchFamily="18" charset="0"/>
                <a:sym typeface="Century Gothic Paneuropean"/>
              </a:rPr>
              <a:t> и </a:t>
            </a:r>
            <a:r>
              <a:rPr lang="en-US" sz="2000" dirty="0" err="1">
                <a:latin typeface="Times New Roman" panose="02020603050405020304" pitchFamily="18" charset="0"/>
                <a:ea typeface="Century Gothic Paneuropean"/>
                <a:cs typeface="Times New Roman" panose="02020603050405020304" pitchFamily="18" charset="0"/>
                <a:sym typeface="Century Gothic Paneuropean"/>
              </a:rPr>
              <a:t>индиректних</a:t>
            </a:r>
            <a:r>
              <a:rPr lang="en-US" sz="2000" dirty="0">
                <a:latin typeface="Times New Roman" panose="02020603050405020304" pitchFamily="18" charset="0"/>
                <a:ea typeface="Century Gothic Paneuropean"/>
                <a:cs typeface="Times New Roman" panose="02020603050405020304" pitchFamily="18" charset="0"/>
                <a:sym typeface="Century Gothic Paneuropean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entury Gothic Paneuropean"/>
                <a:cs typeface="Times New Roman" panose="02020603050405020304" pitchFamily="18" charset="0"/>
                <a:sym typeface="Century Gothic Paneuropean"/>
              </a:rPr>
              <a:t>пореза</a:t>
            </a:r>
            <a:r>
              <a:rPr lang="en-US" sz="2000" dirty="0">
                <a:latin typeface="Times New Roman" panose="02020603050405020304" pitchFamily="18" charset="0"/>
                <a:ea typeface="Century Gothic Paneuropean"/>
                <a:cs typeface="Times New Roman" panose="02020603050405020304" pitchFamily="18" charset="0"/>
                <a:sym typeface="Century Gothic Paneuropean"/>
              </a:rPr>
              <a:t>, у </a:t>
            </a:r>
            <a:r>
              <a:rPr lang="en-US" sz="2000" dirty="0" err="1">
                <a:latin typeface="Times New Roman" panose="02020603050405020304" pitchFamily="18" charset="0"/>
                <a:ea typeface="Century Gothic Paneuropean"/>
                <a:cs typeface="Times New Roman" panose="02020603050405020304" pitchFamily="18" charset="0"/>
                <a:sym typeface="Century Gothic Paneuropean"/>
              </a:rPr>
              <a:t>складу</a:t>
            </a:r>
            <a:r>
              <a:rPr lang="en-US" sz="2000" dirty="0">
                <a:latin typeface="Times New Roman" panose="02020603050405020304" pitchFamily="18" charset="0"/>
                <a:ea typeface="Century Gothic Paneuropean"/>
                <a:cs typeface="Times New Roman" panose="02020603050405020304" pitchFamily="18" charset="0"/>
                <a:sym typeface="Century Gothic Paneuropean"/>
              </a:rPr>
              <a:t> с </a:t>
            </a:r>
            <a:r>
              <a:rPr lang="en-US" sz="2000" dirty="0" err="1">
                <a:latin typeface="Times New Roman" panose="02020603050405020304" pitchFamily="18" charset="0"/>
                <a:ea typeface="Century Gothic Paneuropean"/>
                <a:cs typeface="Times New Roman" panose="02020603050405020304" pitchFamily="18" charset="0"/>
                <a:sym typeface="Century Gothic Paneuropean"/>
              </a:rPr>
              <a:t>важећим</a:t>
            </a:r>
            <a:r>
              <a:rPr lang="en-US" sz="2000" dirty="0">
                <a:latin typeface="Times New Roman" panose="02020603050405020304" pitchFamily="18" charset="0"/>
                <a:ea typeface="Century Gothic Paneuropean"/>
                <a:cs typeface="Times New Roman" panose="02020603050405020304" pitchFamily="18" charset="0"/>
                <a:sym typeface="Century Gothic Paneuropean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entury Gothic Paneuropean"/>
                <a:cs typeface="Times New Roman" panose="02020603050405020304" pitchFamily="18" charset="0"/>
                <a:sym typeface="Century Gothic Paneuropean"/>
              </a:rPr>
              <a:t>прописима</a:t>
            </a:r>
            <a:r>
              <a:rPr lang="en-US" sz="2000" dirty="0">
                <a:latin typeface="Times New Roman" panose="02020603050405020304" pitchFamily="18" charset="0"/>
                <a:ea typeface="Century Gothic Paneuropean"/>
                <a:cs typeface="Times New Roman" panose="02020603050405020304" pitchFamily="18" charset="0"/>
                <a:sym typeface="Century Gothic Paneuropean"/>
              </a:rPr>
              <a:t> у </a:t>
            </a:r>
            <a:r>
              <a:rPr lang="en-US" sz="2000" dirty="0" err="1">
                <a:latin typeface="Times New Roman" panose="02020603050405020304" pitchFamily="18" charset="0"/>
                <a:ea typeface="Century Gothic Paneuropean"/>
                <a:cs typeface="Times New Roman" panose="02020603050405020304" pitchFamily="18" charset="0"/>
                <a:sym typeface="Century Gothic Paneuropean"/>
              </a:rPr>
              <a:t>Босни</a:t>
            </a:r>
            <a:r>
              <a:rPr lang="en-US" sz="2000" dirty="0">
                <a:latin typeface="Times New Roman" panose="02020603050405020304" pitchFamily="18" charset="0"/>
                <a:ea typeface="Century Gothic Paneuropean"/>
                <a:cs typeface="Times New Roman" panose="02020603050405020304" pitchFamily="18" charset="0"/>
                <a:sym typeface="Century Gothic Paneuropean"/>
              </a:rPr>
              <a:t> и </a:t>
            </a:r>
            <a:r>
              <a:rPr lang="en-US" sz="2000" dirty="0" err="1">
                <a:latin typeface="Times New Roman" panose="02020603050405020304" pitchFamily="18" charset="0"/>
                <a:ea typeface="Century Gothic Paneuropean"/>
                <a:cs typeface="Times New Roman" panose="02020603050405020304" pitchFamily="18" charset="0"/>
                <a:sym typeface="Century Gothic Paneuropean"/>
              </a:rPr>
              <a:t>Херцеговини</a:t>
            </a:r>
            <a:r>
              <a:rPr lang="en-US" sz="2000" dirty="0">
                <a:latin typeface="Times New Roman" panose="02020603050405020304" pitchFamily="18" charset="0"/>
                <a:ea typeface="Century Gothic Paneuropean"/>
                <a:cs typeface="Times New Roman" panose="02020603050405020304" pitchFamily="18" charset="0"/>
                <a:sym typeface="Century Gothic Paneuropean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entury Gothic Paneuropean"/>
                <a:cs typeface="Times New Roman" panose="02020603050405020304" pitchFamily="18" charset="0"/>
                <a:sym typeface="Century Gothic Paneuropean"/>
              </a:rPr>
              <a:t>или</a:t>
            </a:r>
            <a:r>
              <a:rPr lang="en-US" sz="2000" dirty="0">
                <a:latin typeface="Times New Roman" panose="02020603050405020304" pitchFamily="18" charset="0"/>
                <a:ea typeface="Century Gothic Paneuropean"/>
                <a:cs typeface="Times New Roman" panose="02020603050405020304" pitchFamily="18" charset="0"/>
                <a:sym typeface="Century Gothic Paneuropean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entury Gothic Paneuropean"/>
                <a:cs typeface="Times New Roman" panose="02020603050405020304" pitchFamily="18" charset="0"/>
                <a:sym typeface="Century Gothic Paneuropean"/>
              </a:rPr>
              <a:t>земљи</a:t>
            </a:r>
            <a:r>
              <a:rPr lang="en-US" sz="2000" dirty="0">
                <a:latin typeface="Times New Roman" panose="02020603050405020304" pitchFamily="18" charset="0"/>
                <a:ea typeface="Century Gothic Paneuropean"/>
                <a:cs typeface="Times New Roman" panose="02020603050405020304" pitchFamily="18" charset="0"/>
                <a:sym typeface="Century Gothic Paneuropean"/>
              </a:rPr>
              <a:t> у </a:t>
            </a:r>
            <a:r>
              <a:rPr lang="en-US" sz="2000" dirty="0" err="1">
                <a:latin typeface="Times New Roman" panose="02020603050405020304" pitchFamily="18" charset="0"/>
                <a:ea typeface="Century Gothic Paneuropean"/>
                <a:cs typeface="Times New Roman" panose="02020603050405020304" pitchFamily="18" charset="0"/>
                <a:sym typeface="Century Gothic Paneuropean"/>
              </a:rPr>
              <a:t>којој</a:t>
            </a:r>
            <a:r>
              <a:rPr lang="en-US" sz="2000" dirty="0">
                <a:latin typeface="Times New Roman" panose="02020603050405020304" pitchFamily="18" charset="0"/>
                <a:ea typeface="Century Gothic Paneuropean"/>
                <a:cs typeface="Times New Roman" panose="02020603050405020304" pitchFamily="18" charset="0"/>
                <a:sym typeface="Century Gothic Paneuropean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entury Gothic Paneuropean"/>
                <a:cs typeface="Times New Roman" panose="02020603050405020304" pitchFamily="18" charset="0"/>
                <a:sym typeface="Century Gothic Paneuropean"/>
              </a:rPr>
              <a:t>је</a:t>
            </a:r>
            <a:r>
              <a:rPr lang="en-US" sz="2000" dirty="0">
                <a:latin typeface="Times New Roman" panose="02020603050405020304" pitchFamily="18" charset="0"/>
                <a:ea typeface="Century Gothic Paneuropean"/>
                <a:cs typeface="Times New Roman" panose="02020603050405020304" pitchFamily="18" charset="0"/>
                <a:sym typeface="Century Gothic Paneuropean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entury Gothic Paneuropean"/>
                <a:cs typeface="Times New Roman" panose="02020603050405020304" pitchFamily="18" charset="0"/>
                <a:sym typeface="Century Gothic Paneuropean"/>
              </a:rPr>
              <a:t>регистрован</a:t>
            </a:r>
            <a:r>
              <a:rPr lang="en-US" sz="2000" dirty="0">
                <a:latin typeface="Times New Roman" panose="02020603050405020304" pitchFamily="18" charset="0"/>
                <a:ea typeface="Century Gothic Paneuropean"/>
                <a:cs typeface="Times New Roman" panose="02020603050405020304" pitchFamily="18" charset="0"/>
                <a:sym typeface="Century Gothic Paneuropean"/>
              </a:rPr>
              <a:t>.</a:t>
            </a:r>
          </a:p>
          <a:p>
            <a:pPr marL="478631" lvl="1" indent="-342900">
              <a:lnSpc>
                <a:spcPts val="1800"/>
              </a:lnSpc>
              <a:spcBef>
                <a:spcPts val="600"/>
              </a:spcBef>
              <a:buFont typeface="Wingdings" panose="05000000000000000000" pitchFamily="2" charset="2"/>
              <a:buChar char="Ø"/>
            </a:pPr>
            <a:endParaRPr lang="en-US" sz="2000" dirty="0">
              <a:latin typeface="Times New Roman" panose="02020603050405020304" pitchFamily="18" charset="0"/>
              <a:ea typeface="Century Gothic Paneuropean"/>
              <a:cs typeface="Times New Roman" panose="02020603050405020304" pitchFamily="18" charset="0"/>
              <a:sym typeface="Century Gothic Paneuropean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415416" y="928315"/>
            <a:ext cx="8313167" cy="500136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1980"/>
              </a:lnSpc>
              <a:spcBef>
                <a:spcPts val="600"/>
              </a:spcBef>
            </a:pP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(2)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Кандидат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/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понуђач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којем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буде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додијељен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уговор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обавезан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је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доставити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сљедеће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документе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којима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ће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потврдити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да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се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случајеви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наведени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у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ставу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(1)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овог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члана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не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односе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на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њега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:</a:t>
            </a:r>
          </a:p>
          <a:p>
            <a:pPr marL="342900" indent="-342900" algn="just">
              <a:lnSpc>
                <a:spcPts val="1980"/>
              </a:lnSpc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а)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увјерење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надлежног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суда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којим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доказује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да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у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кривичном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поступку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није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изречена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правоснажна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пресуда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којом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је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осуђен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за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кривично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дјело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учешћа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у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криминалној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организацији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,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за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корупцију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,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превару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или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прање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новца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;</a:t>
            </a:r>
          </a:p>
          <a:p>
            <a:pPr marL="342900" indent="-342900" algn="just">
              <a:lnSpc>
                <a:spcPts val="1980"/>
              </a:lnSpc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б)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увјерење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надлежног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суда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или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органа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управе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код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којег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је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регистрован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кандидат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/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понуђач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којим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се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потврђује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да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није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под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стечајем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нити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је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предмет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стечајног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поступка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,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да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није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предмет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поступка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ликвидације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,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односно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да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није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у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поступку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обустављања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пословне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дјелатности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;</a:t>
            </a:r>
          </a:p>
          <a:p>
            <a:pPr marL="342900" indent="-342900" algn="just">
              <a:lnSpc>
                <a:spcPts val="1980"/>
              </a:lnSpc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ц)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увјерења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надлежних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институција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којим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се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потврђује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да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је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кандидат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/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понуђач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измирио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доспјеле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обавезе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, а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које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се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односе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на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доприносе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за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пензионо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и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инвалидско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осигурање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и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здравствено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осигурање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;</a:t>
            </a:r>
          </a:p>
          <a:p>
            <a:pPr marL="342900" indent="-342900" algn="just">
              <a:lnSpc>
                <a:spcPts val="1980"/>
              </a:lnSpc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д)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увјерења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надлежних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институција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да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је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кандидат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/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понуђач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измирио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доспјеле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обавезе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у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вези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с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плаћањем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директних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и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индиректних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пореза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.</a:t>
            </a:r>
          </a:p>
          <a:p>
            <a:pPr marL="298609" lvl="1" indent="-149305">
              <a:lnSpc>
                <a:spcPts val="1980"/>
              </a:lnSpc>
              <a:spcBef>
                <a:spcPts val="600"/>
              </a:spcBef>
            </a:pPr>
            <a:endParaRPr lang="en-US" sz="2000" dirty="0">
              <a:latin typeface="Times New Roman" panose="02020603050405020304" pitchFamily="18" charset="0"/>
              <a:ea typeface="Calibri (MS)"/>
              <a:cs typeface="Times New Roman" panose="02020603050405020304" pitchFamily="18" charset="0"/>
              <a:sym typeface="Calibri (MS)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514402" y="1009395"/>
            <a:ext cx="8115196" cy="483921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1980"/>
              </a:lnSpc>
              <a:spcBef>
                <a:spcPts val="600"/>
              </a:spcBef>
            </a:pP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(3)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Као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доказ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за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испуњавање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услова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из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става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(2)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тач.ц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) и д)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овог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члана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,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прихвата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се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и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споразум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понуђача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с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надлежним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пореским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институцијама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о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репрограмираном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,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односно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одгођеном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плаћању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обавеза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понуђача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по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основу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пореза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и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доприноса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и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индиректних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пореза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,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уз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потврду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пореских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органа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да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понуђач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у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предвиђеној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динамици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измирује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своје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репрограмиране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обавезе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.</a:t>
            </a:r>
          </a:p>
          <a:p>
            <a:pPr algn="just">
              <a:lnSpc>
                <a:spcPts val="1980"/>
              </a:lnSpc>
              <a:spcBef>
                <a:spcPts val="600"/>
              </a:spcBef>
            </a:pP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(4)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Кандидат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/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понуђач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у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сврху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доказа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о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испуњаванју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услова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из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става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(1)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овог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члана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дужан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је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доставити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изјаву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овјерену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код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надлежног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органа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, у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форми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и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на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начин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који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прописује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Агенција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подзаконским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актом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.</a:t>
            </a:r>
          </a:p>
          <a:p>
            <a:pPr algn="just">
              <a:lnSpc>
                <a:spcPts val="1980"/>
              </a:lnSpc>
              <a:spcBef>
                <a:spcPts val="600"/>
              </a:spcBef>
            </a:pP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(5)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Уговорни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орган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може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на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период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од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12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мјесеци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искључити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из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учешћа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у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поступку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набавке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кандидата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/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понуђача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ако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: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има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доказ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да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је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кандидат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/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понуђач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склопио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споразум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са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другим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кандидатом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/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понуђачем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којима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је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циљ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нарушавање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тржишне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конкуренције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,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крив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за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тешки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професионални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пропуст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који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доводи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у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питање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његов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интегритет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,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ако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се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утврде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значајни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недостаци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током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провођења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претходног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уговора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,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ако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је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лажно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приказао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чињенице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при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достављању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квалификационе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документације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,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ако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се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сукоб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интереса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не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може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уклонити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другим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мјерама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.</a:t>
            </a:r>
          </a:p>
          <a:p>
            <a:pPr algn="just">
              <a:lnSpc>
                <a:spcPts val="1980"/>
              </a:lnSpc>
              <a:spcBef>
                <a:spcPts val="600"/>
              </a:spcBef>
            </a:pPr>
            <a:endParaRPr lang="en-US" sz="1650" dirty="0">
              <a:solidFill>
                <a:srgbClr val="F7BE54"/>
              </a:solidFill>
              <a:latin typeface="Calibri (MS)"/>
              <a:ea typeface="Calibri (MS)"/>
              <a:cs typeface="Calibri (MS)"/>
              <a:sym typeface="Calibri (MS)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510892" y="761603"/>
            <a:ext cx="8122216" cy="533479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1980"/>
              </a:lnSpc>
              <a:spcBef>
                <a:spcPts val="600"/>
              </a:spcBef>
            </a:pPr>
            <a:endParaRPr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ts val="1980"/>
              </a:lnSpc>
              <a:spcBef>
                <a:spcPts val="600"/>
              </a:spcBef>
            </a:pP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-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Рок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од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12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мјесеци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рачуна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се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од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дана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доношења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одлуке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надлежног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органа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.</a:t>
            </a:r>
          </a:p>
          <a:p>
            <a:pPr algn="just">
              <a:lnSpc>
                <a:spcPts val="1980"/>
              </a:lnSpc>
              <a:spcBef>
                <a:spcPts val="600"/>
              </a:spcBef>
            </a:pP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-</a:t>
            </a:r>
            <a:r>
              <a:rPr lang="bs-Latn-BA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Кандидат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/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понуђач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код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којег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су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остварене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основе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за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искључење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може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уговорном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органу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доставити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доказе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о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мјерама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које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је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предузео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како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би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доказао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своју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поузданост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(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плаћање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накнаде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штете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,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сарадња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са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надлежним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истражним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органима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ради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разјашњења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чињеница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..)</a:t>
            </a:r>
          </a:p>
          <a:p>
            <a:pPr algn="just">
              <a:lnSpc>
                <a:spcPts val="1980"/>
              </a:lnSpc>
              <a:spcBef>
                <a:spcPts val="600"/>
              </a:spcBef>
            </a:pP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-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Уговорни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орган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дужан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је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у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тендерској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документацији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дефинисати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документе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које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 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захтијева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од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кандидата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/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понуђача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који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их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,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као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физичко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лице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регистровано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за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обављање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предметне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дјелатности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,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доставља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уз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понуду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, а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који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су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докази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о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испуњаванју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услова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из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овог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члана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.</a:t>
            </a:r>
          </a:p>
          <a:p>
            <a:pPr algn="just">
              <a:lnSpc>
                <a:spcPts val="1980"/>
              </a:lnSpc>
              <a:spcBef>
                <a:spcPts val="600"/>
              </a:spcBef>
            </a:pP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-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За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кандидате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/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понуђаче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чије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је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сједиште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изван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Босне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и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Херцеговине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не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тражи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се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посебна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надовјера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докумената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који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се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захтијевају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у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ставу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(2)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овог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члана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.</a:t>
            </a:r>
          </a:p>
          <a:p>
            <a:pPr algn="just">
              <a:lnSpc>
                <a:spcPts val="1980"/>
              </a:lnSpc>
              <a:spcBef>
                <a:spcPts val="600"/>
              </a:spcBef>
            </a:pP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- У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поступку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конкурса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за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израду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идејног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рјешења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од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физичких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лица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тражи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се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само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увјерење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надлежног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суда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којим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доказује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да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у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кривичном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поступку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није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изречена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правоснажна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пресуда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којом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је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осуђен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за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кривично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дјело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учешћа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у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криминалној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организацији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,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за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корупцију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,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превару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или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прање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новца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.</a:t>
            </a:r>
          </a:p>
          <a:p>
            <a:pPr marL="298609" lvl="1" indent="-149305">
              <a:lnSpc>
                <a:spcPts val="1980"/>
              </a:lnSpc>
              <a:spcBef>
                <a:spcPts val="600"/>
              </a:spcBef>
            </a:pPr>
            <a:endParaRPr lang="en-US" sz="2000" dirty="0">
              <a:latin typeface="Times New Roman" panose="02020603050405020304" pitchFamily="18" charset="0"/>
              <a:ea typeface="Calibri (MS)"/>
              <a:cs typeface="Times New Roman" panose="02020603050405020304" pitchFamily="18" charset="0"/>
              <a:sym typeface="Calibri (MS)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323528" y="404664"/>
            <a:ext cx="8496944" cy="96577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2520"/>
              </a:lnSpc>
            </a:pPr>
            <a:r>
              <a:rPr lang="en-US" sz="2800" b="1" dirty="0" err="1">
                <a:latin typeface="Times New Roman" panose="02020603050405020304" pitchFamily="18" charset="0"/>
                <a:ea typeface="Calibri (MS) Bold"/>
                <a:cs typeface="Times New Roman" panose="02020603050405020304" pitchFamily="18" charset="0"/>
                <a:sym typeface="Calibri (MS) Bold"/>
              </a:rPr>
              <a:t>Члан</a:t>
            </a:r>
            <a:r>
              <a:rPr lang="en-US" sz="2800" b="1" dirty="0">
                <a:latin typeface="Times New Roman" panose="02020603050405020304" pitchFamily="18" charset="0"/>
                <a:ea typeface="Calibri (MS) Bold"/>
                <a:cs typeface="Times New Roman" panose="02020603050405020304" pitchFamily="18" charset="0"/>
                <a:sym typeface="Calibri (MS) Bold"/>
              </a:rPr>
              <a:t> 46.</a:t>
            </a:r>
          </a:p>
          <a:p>
            <a:pPr algn="ctr">
              <a:lnSpc>
                <a:spcPts val="2520"/>
              </a:lnSpc>
            </a:pPr>
            <a:r>
              <a:rPr lang="en-US" sz="2800" b="1" dirty="0" err="1">
                <a:latin typeface="Times New Roman" panose="02020603050405020304" pitchFamily="18" charset="0"/>
                <a:ea typeface="Calibri (MS) Bold"/>
                <a:cs typeface="Times New Roman" panose="02020603050405020304" pitchFamily="18" charset="0"/>
                <a:sym typeface="Calibri (MS) Bold"/>
              </a:rPr>
              <a:t>Способност</a:t>
            </a:r>
            <a:r>
              <a:rPr lang="en-US" sz="2800" b="1" dirty="0">
                <a:latin typeface="Times New Roman" panose="02020603050405020304" pitchFamily="18" charset="0"/>
                <a:ea typeface="Calibri (MS) Bold"/>
                <a:cs typeface="Times New Roman" panose="02020603050405020304" pitchFamily="18" charset="0"/>
                <a:sym typeface="Calibri (MS) Bold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ea typeface="Calibri (MS) Bold"/>
                <a:cs typeface="Times New Roman" panose="02020603050405020304" pitchFamily="18" charset="0"/>
                <a:sym typeface="Calibri (MS) Bold"/>
              </a:rPr>
              <a:t>обављања</a:t>
            </a:r>
            <a:r>
              <a:rPr lang="en-US" sz="2800" b="1" dirty="0">
                <a:latin typeface="Times New Roman" panose="02020603050405020304" pitchFamily="18" charset="0"/>
                <a:ea typeface="Calibri (MS) Bold"/>
                <a:cs typeface="Times New Roman" panose="02020603050405020304" pitchFamily="18" charset="0"/>
                <a:sym typeface="Calibri (MS) Bold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ea typeface="Calibri (MS) Bold"/>
                <a:cs typeface="Times New Roman" panose="02020603050405020304" pitchFamily="18" charset="0"/>
                <a:sym typeface="Calibri (MS) Bold"/>
              </a:rPr>
              <a:t>професионалне</a:t>
            </a:r>
            <a:r>
              <a:rPr lang="en-US" sz="2800" b="1" dirty="0">
                <a:latin typeface="Times New Roman" panose="02020603050405020304" pitchFamily="18" charset="0"/>
                <a:ea typeface="Calibri (MS) Bold"/>
                <a:cs typeface="Times New Roman" panose="02020603050405020304" pitchFamily="18" charset="0"/>
                <a:sym typeface="Calibri (MS) Bold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ea typeface="Calibri (MS) Bold"/>
                <a:cs typeface="Times New Roman" panose="02020603050405020304" pitchFamily="18" charset="0"/>
                <a:sym typeface="Calibri (MS) Bold"/>
              </a:rPr>
              <a:t>дјелатности</a:t>
            </a:r>
            <a:endParaRPr lang="en-US" sz="2800" b="1" dirty="0">
              <a:latin typeface="Times New Roman" panose="02020603050405020304" pitchFamily="18" charset="0"/>
              <a:ea typeface="Calibri (MS) Bold"/>
              <a:cs typeface="Times New Roman" panose="02020603050405020304" pitchFamily="18" charset="0"/>
              <a:sym typeface="Calibri (MS) Bold"/>
            </a:endParaRPr>
          </a:p>
          <a:p>
            <a:pPr algn="ctr">
              <a:lnSpc>
                <a:spcPts val="2520"/>
              </a:lnSpc>
            </a:pPr>
            <a:endParaRPr lang="en-US" sz="2800" b="1" dirty="0">
              <a:latin typeface="Times New Roman" panose="02020603050405020304" pitchFamily="18" charset="0"/>
              <a:ea typeface="Calibri (MS) Bold"/>
              <a:cs typeface="Times New Roman" panose="02020603050405020304" pitchFamily="18" charset="0"/>
              <a:sym typeface="Calibri (MS) Bold"/>
            </a:endParaRPr>
          </a:p>
        </p:txBody>
      </p:sp>
      <p:sp>
        <p:nvSpPr>
          <p:cNvPr id="3" name="TextBox 3"/>
          <p:cNvSpPr txBox="1"/>
          <p:nvPr/>
        </p:nvSpPr>
        <p:spPr>
          <a:xfrm>
            <a:off x="323528" y="1484784"/>
            <a:ext cx="8352928" cy="346248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342900" indent="-342900" algn="just">
              <a:lnSpc>
                <a:spcPts val="1980"/>
              </a:lnSpc>
              <a:spcBef>
                <a:spcPts val="600"/>
              </a:spcBef>
              <a:buFont typeface="Wingdings" panose="05000000000000000000" pitchFamily="2" charset="2"/>
              <a:buChar char="Ø"/>
            </a:pPr>
            <a:endParaRPr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lnSpc>
                <a:spcPts val="1980"/>
              </a:lnSpc>
              <a:spcBef>
                <a:spcPts val="600"/>
              </a:spcBef>
              <a:buFont typeface="Wingdings" panose="05000000000000000000" pitchFamily="2" charset="2"/>
              <a:buChar char="Ø"/>
            </a:pPr>
            <a:endParaRPr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21017" lvl="1" indent="-342900" algn="just">
              <a:lnSpc>
                <a:spcPts val="1980"/>
              </a:lnSpc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(1)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Уговорни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орган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у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тендерској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документацији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може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од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кандидата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/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понуђача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захтијевати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да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докажу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своју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регистрацију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у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одговарајућим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професионалним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или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другим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регистрима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земље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у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којој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су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регистровани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или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да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осигурају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посебну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изјаву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или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потврду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надлежног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органа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којом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се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доказује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њихово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право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да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обављају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професионалну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дјелатност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,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која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је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у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вези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с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предметом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набавке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.</a:t>
            </a:r>
          </a:p>
          <a:p>
            <a:pPr marL="521017" lvl="1" indent="-342900" algn="just">
              <a:lnSpc>
                <a:spcPts val="1980"/>
              </a:lnSpc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(2)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Документи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из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става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(1)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овог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члана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признају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се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на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територији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Босне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и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Херцеговине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,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без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обзира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на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којем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нивоу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власти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су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издати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.</a:t>
            </a:r>
          </a:p>
          <a:p>
            <a:pPr marL="342900" indent="-342900" algn="just">
              <a:lnSpc>
                <a:spcPts val="1980"/>
              </a:lnSpc>
              <a:spcBef>
                <a:spcPts val="600"/>
              </a:spcBef>
              <a:buFont typeface="Wingdings" panose="05000000000000000000" pitchFamily="2" charset="2"/>
              <a:buChar char="Ø"/>
            </a:pPr>
            <a:endParaRPr lang="en-US" sz="2000" dirty="0">
              <a:latin typeface="Times New Roman" panose="02020603050405020304" pitchFamily="18" charset="0"/>
              <a:ea typeface="Calibri (MS)"/>
              <a:cs typeface="Times New Roman" panose="02020603050405020304" pitchFamily="18" charset="0"/>
              <a:sym typeface="Calibri (MS)"/>
            </a:endParaRPr>
          </a:p>
          <a:p>
            <a:pPr marL="492204" lvl="1" indent="-342900" algn="just">
              <a:lnSpc>
                <a:spcPts val="1980"/>
              </a:lnSpc>
              <a:spcBef>
                <a:spcPts val="600"/>
              </a:spcBef>
              <a:buFont typeface="Wingdings" panose="05000000000000000000" pitchFamily="2" charset="2"/>
              <a:buChar char="Ø"/>
            </a:pPr>
            <a:endParaRPr lang="en-US" sz="2000" dirty="0">
              <a:latin typeface="Times New Roman" panose="02020603050405020304" pitchFamily="18" charset="0"/>
              <a:ea typeface="Calibri (MS)"/>
              <a:cs typeface="Times New Roman" panose="02020603050405020304" pitchFamily="18" charset="0"/>
              <a:sym typeface="Calibri (MS)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1275838" y="332656"/>
            <a:ext cx="6592324" cy="97642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520"/>
              </a:lnSpc>
            </a:pPr>
            <a:r>
              <a:rPr lang="en-US" sz="2800" b="1" dirty="0" err="1">
                <a:latin typeface="Times New Roman" panose="02020603050405020304" pitchFamily="18" charset="0"/>
                <a:ea typeface="Calibri (MS) Bold"/>
                <a:cs typeface="Times New Roman" panose="02020603050405020304" pitchFamily="18" charset="0"/>
                <a:sym typeface="Calibri (MS) Bold"/>
              </a:rPr>
              <a:t>Члан</a:t>
            </a:r>
            <a:r>
              <a:rPr lang="en-US" sz="2800" b="1" dirty="0">
                <a:latin typeface="Times New Roman" panose="02020603050405020304" pitchFamily="18" charset="0"/>
                <a:ea typeface="Calibri (MS) Bold"/>
                <a:cs typeface="Times New Roman" panose="02020603050405020304" pitchFamily="18" charset="0"/>
                <a:sym typeface="Calibri (MS) Bold"/>
              </a:rPr>
              <a:t> 47.</a:t>
            </a:r>
          </a:p>
          <a:p>
            <a:pPr algn="ctr">
              <a:lnSpc>
                <a:spcPts val="2520"/>
              </a:lnSpc>
            </a:pPr>
            <a:r>
              <a:rPr lang="en-US" sz="2800" b="1" dirty="0" err="1">
                <a:latin typeface="Times New Roman" panose="02020603050405020304" pitchFamily="18" charset="0"/>
                <a:ea typeface="Calibri (MS) Bold"/>
                <a:cs typeface="Times New Roman" panose="02020603050405020304" pitchFamily="18" charset="0"/>
                <a:sym typeface="Calibri (MS) Bold"/>
              </a:rPr>
              <a:t>Економска</a:t>
            </a:r>
            <a:r>
              <a:rPr lang="en-US" sz="2800" b="1" dirty="0">
                <a:latin typeface="Times New Roman" panose="02020603050405020304" pitchFamily="18" charset="0"/>
                <a:ea typeface="Calibri (MS) Bold"/>
                <a:cs typeface="Times New Roman" panose="02020603050405020304" pitchFamily="18" charset="0"/>
                <a:sym typeface="Calibri (MS) Bold"/>
              </a:rPr>
              <a:t> и </a:t>
            </a:r>
            <a:r>
              <a:rPr lang="en-US" sz="2800" b="1" dirty="0" err="1">
                <a:latin typeface="Times New Roman" panose="02020603050405020304" pitchFamily="18" charset="0"/>
                <a:ea typeface="Calibri (MS) Bold"/>
                <a:cs typeface="Times New Roman" panose="02020603050405020304" pitchFamily="18" charset="0"/>
                <a:sym typeface="Calibri (MS) Bold"/>
              </a:rPr>
              <a:t>финансијска</a:t>
            </a:r>
            <a:r>
              <a:rPr lang="en-US" sz="2800" b="1" dirty="0">
                <a:latin typeface="Times New Roman" panose="02020603050405020304" pitchFamily="18" charset="0"/>
                <a:ea typeface="Calibri (MS) Bold"/>
                <a:cs typeface="Times New Roman" panose="02020603050405020304" pitchFamily="18" charset="0"/>
                <a:sym typeface="Calibri (MS) Bold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ea typeface="Calibri (MS) Bold"/>
                <a:cs typeface="Times New Roman" panose="02020603050405020304" pitchFamily="18" charset="0"/>
                <a:sym typeface="Calibri (MS) Bold"/>
              </a:rPr>
              <a:t>способност</a:t>
            </a:r>
            <a:endParaRPr lang="en-US" sz="2800" b="1" dirty="0">
              <a:latin typeface="Times New Roman" panose="02020603050405020304" pitchFamily="18" charset="0"/>
              <a:ea typeface="Calibri (MS) Bold"/>
              <a:cs typeface="Times New Roman" panose="02020603050405020304" pitchFamily="18" charset="0"/>
              <a:sym typeface="Calibri (MS) Bold"/>
            </a:endParaRPr>
          </a:p>
          <a:p>
            <a:pPr algn="ctr">
              <a:lnSpc>
                <a:spcPts val="2520"/>
              </a:lnSpc>
            </a:pPr>
            <a:endParaRPr lang="en-US" sz="2800" b="1" dirty="0">
              <a:latin typeface="Times New Roman" panose="02020603050405020304" pitchFamily="18" charset="0"/>
              <a:ea typeface="Calibri (MS) Bold"/>
              <a:cs typeface="Times New Roman" panose="02020603050405020304" pitchFamily="18" charset="0"/>
              <a:sym typeface="Calibri (MS) Bold"/>
            </a:endParaRPr>
          </a:p>
        </p:txBody>
      </p:sp>
      <p:sp>
        <p:nvSpPr>
          <p:cNvPr id="3" name="TextBox 3"/>
          <p:cNvSpPr txBox="1"/>
          <p:nvPr/>
        </p:nvSpPr>
        <p:spPr>
          <a:xfrm>
            <a:off x="414454" y="1484784"/>
            <a:ext cx="8315092" cy="459100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1980"/>
              </a:lnSpc>
              <a:spcBef>
                <a:spcPts val="600"/>
              </a:spcBef>
            </a:pP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(1)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Уговорни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орган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у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тендерској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документацији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може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утврдити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минималне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услове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у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погледу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економске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и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финансијске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способности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кандидата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/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понуђача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,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као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и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доказе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који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се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захтијевају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, а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који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могу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бити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:</a:t>
            </a:r>
          </a:p>
          <a:p>
            <a:pPr marL="342900" indent="-342900" algn="just">
              <a:lnSpc>
                <a:spcPts val="1980"/>
              </a:lnSpc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а)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одговарајући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документ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који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издаје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банка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или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друга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финансијска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институција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, а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којим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се</a:t>
            </a:r>
            <a:r>
              <a:rPr lang="bs-Latn-BA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¸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доказује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економско-финансијска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способност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у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погледу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чињеница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које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се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могу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доказати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из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докумената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које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издаје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банка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или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друга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финансијска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институција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у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складу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с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позитивним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прописима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;</a:t>
            </a:r>
          </a:p>
          <a:p>
            <a:pPr marL="342900" indent="-342900" algn="just">
              <a:lnSpc>
                <a:spcPts val="1980"/>
              </a:lnSpc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б)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гаранција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за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покриће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осигурања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од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одговорности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за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реализацију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предметног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уговора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из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области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његове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регистроване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дјелатности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;</a:t>
            </a:r>
          </a:p>
          <a:p>
            <a:pPr marL="342900" indent="-342900" algn="just">
              <a:lnSpc>
                <a:spcPts val="1980"/>
              </a:lnSpc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ц)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пословни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биланси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или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изводи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из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пословних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биланса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,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за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период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не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дужи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од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три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посљедње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финансијске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године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или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од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датума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регистрације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,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односно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почетка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пословања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у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предметном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сегменту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,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ако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је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понуђач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односно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кандидат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регистрован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,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односно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почео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с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радом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прије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мање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од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три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године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,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ако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је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објављивање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пословног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биланса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законска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обавеза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у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земљи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у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којој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је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кандидат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/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понуђач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регистрован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; у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случају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када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не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постоји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законска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обавеза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у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земљи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у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којој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је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кандидат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/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понуђач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регистрован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,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дужан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је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доставити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изјаву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овјерену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од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надлежног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органа</a:t>
            </a:r>
            <a:r>
              <a:rPr lang="en-US" sz="2000" dirty="0">
                <a:latin typeface="Times New Roman" panose="02020603050405020304" pitchFamily="18" charset="0"/>
                <a:ea typeface="Calibri (MS)"/>
                <a:cs typeface="Times New Roman" panose="02020603050405020304" pitchFamily="18" charset="0"/>
                <a:sym typeface="Calibri (MS)"/>
              </a:rPr>
              <a:t>;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14108</TotalTime>
  <Words>3351</Words>
  <Application>Microsoft Office PowerPoint</Application>
  <PresentationFormat>On-screen Show (4:3)</PresentationFormat>
  <Paragraphs>131</Paragraphs>
  <Slides>22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22</vt:i4>
      </vt:variant>
    </vt:vector>
  </HeadingPairs>
  <TitlesOfParts>
    <vt:vector size="30" baseType="lpstr">
      <vt:lpstr>Arial</vt:lpstr>
      <vt:lpstr>Arial Narrow</vt:lpstr>
      <vt:lpstr>Calibri</vt:lpstr>
      <vt:lpstr>Calibri (MS)</vt:lpstr>
      <vt:lpstr>Times New Roman</vt:lpstr>
      <vt:lpstr>Wingdings</vt:lpstr>
      <vt:lpstr>Office Theme</vt:lpstr>
      <vt:lpstr>1_Office Theme</vt:lpstr>
      <vt:lpstr>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Питања из праксе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Public Procurement Agency of Bosnia and Herzegovina</dc:title>
  <dc:creator>Boris Fatkić</dc:creator>
  <cp:lastModifiedBy>Dragana Ribic</cp:lastModifiedBy>
  <cp:revision>313</cp:revision>
  <dcterms:created xsi:type="dcterms:W3CDTF">2012-04-04T18:34:00Z</dcterms:created>
  <dcterms:modified xsi:type="dcterms:W3CDTF">2026-02-26T11:26:50Z</dcterms:modified>
</cp:coreProperties>
</file>