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7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BB133-B806-4116-9ED9-1DFBB2AB3EDE}" type="datetimeFigureOut">
              <a:rPr lang="bs-Latn-BA" smtClean="0"/>
              <a:t>08.11.2023.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BB9F6-2AD3-4D06-AAB8-F91910B4437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6451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C125D-A0FF-43A1-B95D-651D487214F5}" type="slidenum">
              <a:rPr lang="bs-Latn-BA" smtClean="0"/>
              <a:t>14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75296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C125D-A0FF-43A1-B95D-651D487214F5}" type="slidenum">
              <a:rPr lang="bs-Latn-BA" smtClean="0"/>
              <a:t>15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4841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C125D-A0FF-43A1-B95D-651D487214F5}" type="slidenum">
              <a:rPr lang="bs-Latn-BA" smtClean="0"/>
              <a:t>16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24303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3000" b="1" i="1" dirty="0">
                <a:solidFill>
                  <a:schemeClr val="accent1">
                    <a:lumMod val="75000"/>
                  </a:schemeClr>
                </a:solidFill>
              </a:rPr>
              <a:t>Nadamo se da će Vam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korištenje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ovog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informacionog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sistema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b</a:t>
            </a:r>
            <a:r>
              <a:rPr lang="bs-Latn-BA" sz="3000" b="1" i="1" dirty="0">
                <a:solidFill>
                  <a:schemeClr val="accent1">
                    <a:lumMod val="75000"/>
                  </a:schemeClr>
                </a:solidFill>
              </a:rPr>
              <a:t>iti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korisno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i="1" dirty="0" err="1">
                <a:solidFill>
                  <a:schemeClr val="accent1">
                    <a:lumMod val="75000"/>
                  </a:schemeClr>
                </a:solidFill>
              </a:rPr>
              <a:t>olakša</a:t>
            </a:r>
            <a:r>
              <a:rPr lang="bs-Latn-BA" sz="3000" b="1" i="1" dirty="0">
                <a:solidFill>
                  <a:schemeClr val="accent1">
                    <a:lumMod val="75000"/>
                  </a:schemeClr>
                </a:solidFill>
              </a:rPr>
              <a:t>ti</a:t>
            </a:r>
            <a:r>
              <a:rPr lang="en-US" sz="3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s-Latn-BA" sz="3000" b="1" i="1" dirty="0">
                <a:solidFill>
                  <a:schemeClr val="accent1">
                    <a:lumMod val="75000"/>
                  </a:schemeClr>
                </a:solidFill>
              </a:rPr>
              <a:t>provođenje centralizovanih nabavki.</a:t>
            </a:r>
          </a:p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C125D-A0FF-43A1-B95D-651D487214F5}" type="slidenum">
              <a:rPr lang="bs-Latn-BA" smtClean="0"/>
              <a:t>18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4500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0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7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0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6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1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9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5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2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85F5F-35C6-4B8A-ADB1-0A6FA97CF2D5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5513-8950-4E32-BC9D-373CEA73A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0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jn.gov.ba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s://www.ejn.gov.ba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505" y="5016578"/>
            <a:ext cx="5508292" cy="1040690"/>
          </a:xfrm>
        </p:spPr>
        <p:txBody>
          <a:bodyPr/>
          <a:lstStyle/>
          <a:p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Agencija za javne nabavke BiH</a:t>
            </a:r>
          </a:p>
          <a:p>
            <a:r>
              <a:rPr lang="bs-Latn-BA" sz="1800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Admir Ćebić, pomoćnik direktora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21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>
                <a:latin typeface="+mn-lt"/>
              </a:rPr>
              <a:t>Pravni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okvir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za</a:t>
            </a:r>
            <a:r>
              <a:rPr lang="en-US" sz="3200" b="1" dirty="0">
                <a:latin typeface="+mn-lt"/>
              </a:rPr>
              <a:t> </a:t>
            </a:r>
            <a:r>
              <a:rPr lang="bs-Latn-BA" sz="3200" b="1" dirty="0">
                <a:latin typeface="+mn-lt"/>
              </a:rPr>
              <a:t>uspostavu informacionog sistema za centralizovane nabavke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sz="2600" dirty="0"/>
              <a:t>Evropska unija je članom 37. stav (3) Direktive 2014/24/EU propisala da se </a:t>
            </a:r>
            <a:r>
              <a:rPr lang="bs-Latn-BA" sz="2600" b="1" dirty="0"/>
              <a:t>svi postupci javne nabavke koje provode centralni nabavni organi provode elektronskim putem</a:t>
            </a:r>
            <a:r>
              <a:rPr lang="bs-Latn-BA" sz="2600" dirty="0"/>
              <a:t>, a imajući u vidu naročitu prikladnost elektronske komunikacije za pružanje podrške praksama i alatima centralizovanih nabavki</a:t>
            </a:r>
          </a:p>
          <a:p>
            <a:pPr algn="just"/>
            <a:endParaRPr lang="bs-Latn-BA" sz="2600" dirty="0">
              <a:latin typeface="Bahnschrift Light Condensed" panose="020B0502040204020203" pitchFamily="34" charset="0"/>
            </a:endParaRPr>
          </a:p>
          <a:p>
            <a:r>
              <a:rPr lang="bs-Latn-BA" sz="2600" dirty="0"/>
              <a:t>Prijedlogom </a:t>
            </a:r>
            <a:r>
              <a:rPr lang="bs-Latn-BA" sz="2600" i="1" dirty="0"/>
              <a:t>Pravilnika o provođenju zajedničke nabavke, centralizovane nabavke i uspostavljanju centralnog nabavnog organa</a:t>
            </a:r>
            <a:r>
              <a:rPr lang="bs-Latn-BA" sz="2600" dirty="0"/>
              <a:t>, koji je upućen Vijeću ministara BiH na razmatranje i usvajanje, definisano je </a:t>
            </a:r>
            <a:r>
              <a:rPr lang="bs-Latn-BA" sz="2600" b="1" dirty="0"/>
              <a:t>uspostavljanje</a:t>
            </a:r>
            <a:r>
              <a:rPr lang="bs-Latn-BA" sz="2600" dirty="0"/>
              <a:t> </a:t>
            </a:r>
            <a:r>
              <a:rPr lang="bs-Latn-BA" sz="2600" b="1" dirty="0"/>
              <a:t>Informacionog sistema za centralizovane nabavke (ISCN)</a:t>
            </a:r>
            <a:r>
              <a:rPr lang="bs-Latn-BA" sz="2600" dirty="0"/>
              <a:t>.</a:t>
            </a:r>
            <a:br>
              <a:rPr lang="bs-Latn-BA" dirty="0"/>
            </a:br>
            <a:endParaRPr lang="bs-Latn-BA" dirty="0"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endParaRPr lang="bs-Latn-BA" dirty="0">
              <a:latin typeface="Bahnschrift Light Condensed" panose="020B0502040204020203" pitchFamily="34" charset="0"/>
            </a:endParaRPr>
          </a:p>
          <a:p>
            <a:endParaRPr lang="bs-Latn-BA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657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Informacioni sistem za centralizovane nabavke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825625"/>
            <a:ext cx="10502537" cy="45055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Agencija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bs-Latn-BA" dirty="0"/>
              <a:t>je u</a:t>
            </a:r>
            <a:r>
              <a:rPr lang="en-US" dirty="0"/>
              <a:t>z </a:t>
            </a:r>
            <a:r>
              <a:rPr lang="en-US" dirty="0" err="1"/>
              <a:t>podršku</a:t>
            </a:r>
            <a:r>
              <a:rPr lang="en-US" dirty="0"/>
              <a:t> </a:t>
            </a:r>
            <a:r>
              <a:rPr lang="bs-Latn-BA" dirty="0"/>
              <a:t>Vlade SAD-a, putem </a:t>
            </a:r>
            <a:r>
              <a:rPr lang="en-US" dirty="0" err="1"/>
              <a:t>Američke</a:t>
            </a:r>
            <a:r>
              <a:rPr lang="en-US" dirty="0"/>
              <a:t> agencija za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(USAID)</a:t>
            </a:r>
            <a:r>
              <a:rPr lang="bs-Latn-BA" dirty="0"/>
              <a:t> </a:t>
            </a:r>
            <a:r>
              <a:rPr lang="en-US" dirty="0" err="1"/>
              <a:t>razvila</a:t>
            </a:r>
            <a:r>
              <a:rPr lang="en-US" dirty="0"/>
              <a:t> </a:t>
            </a:r>
            <a:r>
              <a:rPr lang="bs-Latn-BA" dirty="0" err="1"/>
              <a:t>I</a:t>
            </a:r>
            <a:r>
              <a:rPr lang="en-US" dirty="0" err="1"/>
              <a:t>nformacioni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centralizovane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nabavke</a:t>
            </a:r>
            <a:r>
              <a:rPr lang="bs-Latn-BA" dirty="0"/>
              <a:t> sa ciljem da osigura:</a:t>
            </a:r>
          </a:p>
          <a:p>
            <a:pPr lvl="1" algn="just"/>
            <a:r>
              <a:rPr lang="en-US" sz="2800" b="1" dirty="0" err="1"/>
              <a:t>racionalizacij</a:t>
            </a:r>
            <a:r>
              <a:rPr lang="bs-Latn-BA" sz="2800" b="1" dirty="0"/>
              <a:t>u</a:t>
            </a:r>
            <a:r>
              <a:rPr lang="en-US" sz="2800" b="1" dirty="0"/>
              <a:t> </a:t>
            </a:r>
            <a:r>
              <a:rPr lang="bs-Latn-BA" sz="2800" b="1" dirty="0"/>
              <a:t>utroška javnih sredstava</a:t>
            </a:r>
            <a:r>
              <a:rPr lang="bs-Latn-BA" sz="2800" dirty="0"/>
              <a:t> (kroz postizanje boljih cijena za veće količine),</a:t>
            </a:r>
          </a:p>
          <a:p>
            <a:pPr lvl="1" algn="just"/>
            <a:r>
              <a:rPr lang="en-US" sz="2800" b="1" dirty="0" err="1"/>
              <a:t>nadgledanj</a:t>
            </a:r>
            <a:r>
              <a:rPr lang="bs-Latn-BA" sz="2800" b="1" dirty="0"/>
              <a:t>e</a:t>
            </a:r>
            <a:r>
              <a:rPr lang="en-US" sz="2800" b="1" dirty="0"/>
              <a:t> </a:t>
            </a:r>
            <a:r>
              <a:rPr lang="en-US" sz="2800" b="1" dirty="0" err="1"/>
              <a:t>procesa</a:t>
            </a:r>
            <a:r>
              <a:rPr lang="en-US" sz="2800" b="1" dirty="0"/>
              <a:t> </a:t>
            </a:r>
            <a:r>
              <a:rPr lang="bs-Latn-BA" sz="2800" b="1" dirty="0"/>
              <a:t>javnih </a:t>
            </a:r>
            <a:r>
              <a:rPr lang="en-US" sz="2800" b="1" dirty="0" err="1"/>
              <a:t>nabavki</a:t>
            </a:r>
            <a:r>
              <a:rPr lang="en-US" sz="2800" dirty="0"/>
              <a:t> </a:t>
            </a:r>
            <a:r>
              <a:rPr lang="bs-Latn-BA" sz="2800" dirty="0"/>
              <a:t>od strane centralnih nabavnih organa, </a:t>
            </a:r>
          </a:p>
          <a:p>
            <a:pPr lvl="1" algn="just"/>
            <a:r>
              <a:rPr lang="bs-Latn-BA" sz="2800" b="1" dirty="0"/>
              <a:t>bolju efikasnost i dosljednost primjene Zakona</a:t>
            </a:r>
            <a:r>
              <a:rPr lang="bs-Latn-BA" sz="2800" dirty="0"/>
              <a:t> od strane centralnih nabavnih organa.</a:t>
            </a:r>
            <a:endParaRPr lang="bs-Latn-BA" dirty="0"/>
          </a:p>
          <a:p>
            <a:pPr marL="0" indent="0" algn="just">
              <a:buNone/>
            </a:pPr>
            <a:endParaRPr lang="bs-Latn-BA" dirty="0"/>
          </a:p>
          <a:p>
            <a:pPr algn="just"/>
            <a:r>
              <a:rPr lang="bs-Latn-BA" b="1" dirty="0"/>
              <a:t>Centralni nabavni organi</a:t>
            </a:r>
            <a:r>
              <a:rPr lang="en-US" b="1" dirty="0"/>
              <a:t> </a:t>
            </a:r>
            <a:r>
              <a:rPr lang="bs-Latn-BA" b="1" dirty="0"/>
              <a:t>su</a:t>
            </a:r>
            <a:r>
              <a:rPr lang="en-US" b="1" dirty="0"/>
              <a:t> </a:t>
            </a:r>
            <a:r>
              <a:rPr lang="en-US" b="1" dirty="0" err="1"/>
              <a:t>obavezn</a:t>
            </a:r>
            <a:r>
              <a:rPr lang="bs-Latn-BA" b="1" dirty="0"/>
              <a:t>i</a:t>
            </a:r>
            <a:r>
              <a:rPr lang="en-US" b="1" dirty="0"/>
              <a:t> </a:t>
            </a:r>
            <a:r>
              <a:rPr lang="en-US" b="1" dirty="0" err="1"/>
              <a:t>kori</a:t>
            </a:r>
            <a:r>
              <a:rPr lang="bs-Latn-BA" b="1" dirty="0"/>
              <a:t>stiti</a:t>
            </a:r>
            <a:r>
              <a:rPr lang="en-US" b="1" dirty="0"/>
              <a:t> </a:t>
            </a:r>
            <a:r>
              <a:rPr lang="bs-Latn-BA" b="1" dirty="0"/>
              <a:t>i</a:t>
            </a:r>
            <a:r>
              <a:rPr lang="en-US" b="1" dirty="0" err="1"/>
              <a:t>nformacioni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bs-Latn-BA" dirty="0"/>
              <a:t> za provođenje centralizovanih nabavki </a:t>
            </a:r>
          </a:p>
        </p:txBody>
      </p:sp>
    </p:spTree>
    <p:extLst>
      <p:ext uri="{BB962C8B-B14F-4D97-AF65-F5344CB8AC3E}">
        <p14:creationId xmlns:p14="http://schemas.microsoft.com/office/powerpoint/2010/main" val="393666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600" b="1" dirty="0">
                <a:latin typeface="+mn-lt"/>
              </a:rPr>
              <a:t>Integracija sa Informacionim sistemom za e-Nabavke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5549153" cy="483066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900" dirty="0" err="1"/>
              <a:t>Informacioni</a:t>
            </a:r>
            <a:r>
              <a:rPr lang="en-US" sz="1900" dirty="0"/>
              <a:t> </a:t>
            </a:r>
            <a:r>
              <a:rPr lang="en-US" sz="1900" dirty="0" err="1"/>
              <a:t>sistem</a:t>
            </a:r>
            <a:r>
              <a:rPr lang="en-US" sz="1900" dirty="0"/>
              <a:t> za </a:t>
            </a:r>
            <a:r>
              <a:rPr lang="en-US" sz="1900" dirty="0" err="1"/>
              <a:t>upravljanje</a:t>
            </a:r>
            <a:r>
              <a:rPr lang="en-US" sz="1900" dirty="0"/>
              <a:t> </a:t>
            </a:r>
            <a:r>
              <a:rPr lang="en-US" sz="1900" dirty="0" err="1"/>
              <a:t>centralizovanim</a:t>
            </a:r>
            <a:r>
              <a:rPr lang="en-US" sz="1900" dirty="0"/>
              <a:t> </a:t>
            </a:r>
            <a:r>
              <a:rPr lang="en-US" sz="1900" dirty="0" err="1"/>
              <a:t>nabavkama</a:t>
            </a:r>
            <a:r>
              <a:rPr lang="en-US" sz="1900" dirty="0"/>
              <a:t> </a:t>
            </a:r>
            <a:r>
              <a:rPr lang="en-US" sz="1900" b="1" u="sng" dirty="0">
                <a:hlinkClick r:id="rId3"/>
              </a:rPr>
              <a:t>https://www.ecjn.gov.ba</a:t>
            </a:r>
            <a:r>
              <a:rPr lang="bs-Latn-BA" sz="1900" b="1" dirty="0"/>
              <a:t> </a:t>
            </a:r>
            <a:r>
              <a:rPr lang="bs-Latn-BA" sz="1900" dirty="0"/>
              <a:t>je web portal čije</a:t>
            </a:r>
            <a:r>
              <a:rPr lang="en-US" sz="1900" dirty="0"/>
              <a:t> </a:t>
            </a:r>
            <a:r>
              <a:rPr lang="en-US" sz="1900" dirty="0" err="1"/>
              <a:t>funkcionalnosti</a:t>
            </a:r>
            <a:r>
              <a:rPr lang="en-US" sz="1900" dirty="0"/>
              <a:t> o</a:t>
            </a:r>
            <a:r>
              <a:rPr lang="bs-Latn-BA" sz="1900" dirty="0"/>
              <a:t>siguravaju</a:t>
            </a:r>
            <a:r>
              <a:rPr lang="en-US" sz="1900" dirty="0"/>
              <a:t> </a:t>
            </a:r>
            <a:r>
              <a:rPr lang="en-US" sz="1900" dirty="0" err="1"/>
              <a:t>informatičku</a:t>
            </a:r>
            <a:r>
              <a:rPr lang="en-US" sz="1900" dirty="0"/>
              <a:t> </a:t>
            </a:r>
            <a:r>
              <a:rPr lang="en-US" sz="1900" dirty="0" err="1"/>
              <a:t>podršku</a:t>
            </a:r>
            <a:r>
              <a:rPr lang="en-US" sz="1900" dirty="0"/>
              <a:t> </a:t>
            </a:r>
            <a:r>
              <a:rPr lang="en-US" sz="1900" dirty="0" err="1"/>
              <a:t>procesima</a:t>
            </a:r>
            <a:r>
              <a:rPr lang="en-US" sz="1900" dirty="0"/>
              <a:t> </a:t>
            </a:r>
            <a:r>
              <a:rPr lang="en-US" sz="1900" dirty="0" err="1"/>
              <a:t>javnih</a:t>
            </a:r>
            <a:r>
              <a:rPr lang="en-US" sz="1900" dirty="0"/>
              <a:t> </a:t>
            </a:r>
            <a:r>
              <a:rPr lang="en-US" sz="1900" dirty="0" err="1"/>
              <a:t>nabavki</a:t>
            </a:r>
            <a:r>
              <a:rPr lang="en-US" sz="1900" dirty="0"/>
              <a:t> </a:t>
            </a:r>
            <a:r>
              <a:rPr lang="en-US" sz="1900" dirty="0" err="1"/>
              <a:t>koje</a:t>
            </a:r>
            <a:r>
              <a:rPr lang="en-US" sz="1900" dirty="0"/>
              <a:t> </a:t>
            </a:r>
            <a:r>
              <a:rPr lang="en-US" sz="1900" dirty="0" err="1"/>
              <a:t>provode</a:t>
            </a:r>
            <a:r>
              <a:rPr lang="en-US" sz="1900" dirty="0"/>
              <a:t> </a:t>
            </a:r>
            <a:r>
              <a:rPr lang="bs-Latn-BA" sz="1900" i="1" dirty="0"/>
              <a:t>centralni nabavni organi</a:t>
            </a:r>
            <a:r>
              <a:rPr lang="en-US" sz="1900" dirty="0"/>
              <a:t>, a </a:t>
            </a:r>
            <a:r>
              <a:rPr lang="en-US" sz="1900" dirty="0" err="1"/>
              <a:t>interoperabilan</a:t>
            </a:r>
            <a:r>
              <a:rPr lang="en-US" sz="1900" dirty="0"/>
              <a:t> </a:t>
            </a:r>
            <a:r>
              <a:rPr lang="bs-Latn-BA" sz="1900" dirty="0"/>
              <a:t>je </a:t>
            </a:r>
            <a:r>
              <a:rPr lang="en-US" sz="1900" dirty="0" err="1"/>
              <a:t>sa</a:t>
            </a:r>
            <a:r>
              <a:rPr lang="en-US" sz="1900" dirty="0"/>
              <a:t> </a:t>
            </a:r>
            <a:r>
              <a:rPr lang="bs-Latn-BA" sz="1900" dirty="0"/>
              <a:t>nacionalnim </a:t>
            </a:r>
            <a:r>
              <a:rPr lang="en-US" sz="1900" dirty="0" err="1"/>
              <a:t>portalom</a:t>
            </a:r>
            <a:r>
              <a:rPr lang="en-US" sz="1900" dirty="0"/>
              <a:t> </a:t>
            </a:r>
            <a:r>
              <a:rPr lang="en-US" sz="1900" dirty="0" err="1"/>
              <a:t>elektronskih</a:t>
            </a:r>
            <a:r>
              <a:rPr lang="en-US" sz="1900" dirty="0"/>
              <a:t> </a:t>
            </a:r>
            <a:r>
              <a:rPr lang="en-US" sz="1900" dirty="0" err="1"/>
              <a:t>javnih</a:t>
            </a:r>
            <a:r>
              <a:rPr lang="en-US" sz="1900" dirty="0"/>
              <a:t> </a:t>
            </a:r>
            <a:r>
              <a:rPr lang="en-US" sz="1900" dirty="0" err="1"/>
              <a:t>nabavki</a:t>
            </a:r>
            <a:r>
              <a:rPr lang="en-US" sz="1900" dirty="0"/>
              <a:t> </a:t>
            </a:r>
            <a:r>
              <a:rPr lang="en-US" sz="1900" b="1" u="sng" dirty="0">
                <a:hlinkClick r:id="rId4"/>
              </a:rPr>
              <a:t>https://www.ejn.gov.ba</a:t>
            </a:r>
            <a:r>
              <a:rPr lang="bs-Latn-BA" sz="1900" dirty="0"/>
              <a:t> </a:t>
            </a:r>
            <a:r>
              <a:rPr lang="en-US" sz="1900" dirty="0"/>
              <a:t>u </a:t>
            </a:r>
            <a:r>
              <a:rPr lang="en-US" sz="1900" dirty="0" err="1"/>
              <a:t>smislu</a:t>
            </a:r>
            <a:r>
              <a:rPr lang="en-US" sz="1900" dirty="0"/>
              <a:t> </a:t>
            </a:r>
            <a:r>
              <a:rPr lang="en-US" sz="1900" dirty="0" err="1"/>
              <a:t>eliminisanja</a:t>
            </a:r>
            <a:r>
              <a:rPr lang="en-US" sz="1900" dirty="0"/>
              <a:t> </a:t>
            </a:r>
            <a:r>
              <a:rPr lang="en-US" sz="1900" dirty="0" err="1"/>
              <a:t>duplih</a:t>
            </a:r>
            <a:r>
              <a:rPr lang="en-US" sz="1900" dirty="0"/>
              <a:t> </a:t>
            </a:r>
            <a:r>
              <a:rPr lang="en-US" sz="1900" dirty="0" err="1"/>
              <a:t>unosa</a:t>
            </a:r>
            <a:r>
              <a:rPr lang="en-US" sz="1900" dirty="0"/>
              <a:t> </a:t>
            </a:r>
            <a:r>
              <a:rPr lang="en-US" sz="1900" dirty="0" err="1"/>
              <a:t>podataka</a:t>
            </a:r>
            <a:r>
              <a:rPr lang="en-US" sz="1900" dirty="0"/>
              <a:t> </a:t>
            </a:r>
            <a:r>
              <a:rPr lang="en-US" sz="1900" dirty="0" err="1"/>
              <a:t>gdje</a:t>
            </a:r>
            <a:r>
              <a:rPr lang="en-US" sz="1900" dirty="0"/>
              <a:t> god je to </a:t>
            </a:r>
            <a:r>
              <a:rPr lang="en-US" sz="1900" dirty="0" err="1"/>
              <a:t>moguće</a:t>
            </a:r>
            <a:r>
              <a:rPr lang="en-US" sz="1900" dirty="0"/>
              <a:t>. </a:t>
            </a:r>
            <a:endParaRPr lang="bs-Latn-BA" sz="1900" dirty="0"/>
          </a:p>
          <a:p>
            <a:pPr marL="0" indent="0">
              <a:buNone/>
            </a:pPr>
            <a:endParaRPr lang="bs-Latn-BA" sz="1900" dirty="0"/>
          </a:p>
          <a:p>
            <a:pPr>
              <a:buFont typeface="Wingdings" panose="05000000000000000000" pitchFamily="2" charset="2"/>
              <a:buChar char="§"/>
            </a:pPr>
            <a:r>
              <a:rPr lang="bs-Latn-BA" sz="1900" dirty="0"/>
              <a:t>Razmjena podataka između sistema se vrši na bazi „</a:t>
            </a:r>
            <a:r>
              <a:rPr lang="bs-Latn-BA" sz="1900" b="1" dirty="0"/>
              <a:t>Webhook</a:t>
            </a:r>
            <a:r>
              <a:rPr lang="bs-Latn-BA" sz="1900" dirty="0"/>
              <a:t>“ metode, čime je osiguran optimalan prenos podataka odmah po unosu („</a:t>
            </a:r>
            <a:r>
              <a:rPr lang="bs-Latn-BA" sz="1900" b="1" dirty="0"/>
              <a:t>Real time</a:t>
            </a:r>
            <a:r>
              <a:rPr lang="bs-Latn-BA" sz="1900" dirty="0"/>
              <a:t>“)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0E19A7-17A7-D50A-C75C-CFC81F6D79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579" y="3254052"/>
            <a:ext cx="5181600" cy="152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82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Korisnici i funkcionalnosti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dirty="0"/>
              <a:t>Korisnici sistema:</a:t>
            </a:r>
            <a:endParaRPr lang="bs-Latn-BA" sz="9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Administrator sistema (Agencija za javne nabavke) 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Centralni nabavni organi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Ugovorni organi za  koje centralni nabavni organ provodi postupak javne nabavke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s-Latn-BA" dirty="0"/>
              <a:t>Ponuđači (buduće nadogradnje sistema)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19165" cy="4351338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Funkcionalnosti sistema: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korisnicima modula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listama ugovornih organa za koje će se vršiti centralizovana nabavka određenih predmeta nabavke,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listama artikala iz odgovarajućeg predmeta nabavke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procesom iskazivanja potreba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procesom provođenja postupka javne nabave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Kreiranje narudžbenica i ugovora na temelju zaključenog okvirnog sporazuma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Upravljanje realizacijama ugovora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dirty="0"/>
              <a:t>Izvještavanje</a:t>
            </a:r>
          </a:p>
        </p:txBody>
      </p:sp>
    </p:spTree>
    <p:extLst>
      <p:ext uri="{BB962C8B-B14F-4D97-AF65-F5344CB8AC3E}">
        <p14:creationId xmlns:p14="http://schemas.microsoft.com/office/powerpoint/2010/main" val="359396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Arhitektura sistema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/>
          </a:bodyPr>
          <a:lstStyle/>
          <a:p>
            <a:r>
              <a:rPr lang="bs-Latn-BA" sz="2400" b="1" dirty="0"/>
              <a:t>Multitenant implementacija </a:t>
            </a:r>
            <a:r>
              <a:rPr lang="bs-Latn-BA" sz="2400" dirty="0"/>
              <a:t>– svaki centralni nabavni organ dobija zasebnu domenu sa logičkom separacijom podataka na nivou baze</a:t>
            </a:r>
          </a:p>
          <a:p>
            <a:pPr marL="0" indent="0">
              <a:buNone/>
            </a:pPr>
            <a:endParaRPr lang="bs-Latn-BA" sz="800" dirty="0"/>
          </a:p>
          <a:p>
            <a:r>
              <a:rPr lang="bs-Latn-BA" sz="2400" dirty="0"/>
              <a:t>Ugovorni organi pristupaju tenantu za centralni nabavni organ koji vrši nabavku u njihovo ime</a:t>
            </a:r>
          </a:p>
          <a:p>
            <a:pPr marL="0" indent="0">
              <a:buNone/>
            </a:pPr>
            <a:endParaRPr lang="bs-Latn-BA" sz="800" dirty="0"/>
          </a:p>
          <a:p>
            <a:r>
              <a:rPr lang="bs-Latn-BA" sz="2400" dirty="0"/>
              <a:t>Izvještavanje je omogućeno na nivou centralnog nabavnog organa</a:t>
            </a:r>
          </a:p>
          <a:p>
            <a:pPr marL="0" indent="0">
              <a:buNone/>
            </a:pPr>
            <a:endParaRPr lang="bs-Latn-BA" sz="800" dirty="0"/>
          </a:p>
          <a:p>
            <a:r>
              <a:rPr lang="bs-Latn-BA" sz="2400" dirty="0"/>
              <a:t>Implementirano je sumarno izvještavanje za sve centralne nabavne organe za potrebe Agencije za javne nabavke BiH</a:t>
            </a:r>
          </a:p>
          <a:p>
            <a:pPr marL="0" indent="0" algn="just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85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Korištene tehnologije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bs-Latn-BA" sz="2400" dirty="0"/>
              <a:t>Sistem je implementiran kao </a:t>
            </a:r>
            <a:r>
              <a:rPr lang="bs-Latn-BA" sz="2400" b="1" dirty="0"/>
              <a:t>Single Page Application (SPA) </a:t>
            </a:r>
            <a:r>
              <a:rPr lang="bs-Latn-BA" sz="2400" dirty="0"/>
              <a:t>upotrebom </a:t>
            </a:r>
            <a:r>
              <a:rPr lang="bs-Latn-BA" sz="2400" b="1" dirty="0"/>
              <a:t>Google Angular 17 </a:t>
            </a:r>
            <a:r>
              <a:rPr lang="bs-Latn-BA" sz="2400" dirty="0"/>
              <a:t>tehnologije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s-Latn-BA" sz="2400" dirty="0"/>
              <a:t>Web servisi su razvijeni na bazi </a:t>
            </a:r>
            <a:r>
              <a:rPr lang="bs-Latn-BA" sz="2400" b="1" dirty="0"/>
              <a:t>Microsoft .NET 7 </a:t>
            </a:r>
            <a:r>
              <a:rPr lang="bs-Latn-BA" sz="2400" dirty="0"/>
              <a:t>tehnologije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s-Latn-BA" sz="2400" dirty="0"/>
              <a:t>Podaci se čuvaju na </a:t>
            </a:r>
            <a:r>
              <a:rPr lang="bs-Latn-BA" sz="2400" b="1" dirty="0"/>
              <a:t>Microsoft SQL Server 2022 </a:t>
            </a:r>
            <a:r>
              <a:rPr lang="bs-Latn-BA" sz="2400" dirty="0"/>
              <a:t>serveru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s-Latn-BA" sz="2400" dirty="0"/>
              <a:t>Upotrebom navedenih tehnologija implementirani su naredni ciljevi: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s-Latn-BA" sz="2200" dirty="0"/>
              <a:t>Implementirane su najbolje prakse po pitanju sigurnosti web aplikacija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s-Latn-BA" sz="2200" dirty="0"/>
              <a:t>Korištene su tehnologije sa dugoročnom podrškom (LTS)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s-Latn-BA" sz="2200" dirty="0"/>
              <a:t>Performanse sistema su podignute na najviši mogući nivo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s-Latn-BA" sz="2200" dirty="0"/>
              <a:t>Omogućena je efikasna razmjena podataka sa Informacionim sistemom e-Nabavke</a:t>
            </a:r>
          </a:p>
          <a:p>
            <a:pPr marL="0" indent="0" algn="just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85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Zadaci centralnih nabavnih organa</a:t>
            </a:r>
            <a:br>
              <a:rPr lang="bs-Latn-BA" sz="4000" b="1" dirty="0">
                <a:latin typeface="+mn-lt"/>
              </a:rPr>
            </a:br>
            <a:r>
              <a:rPr lang="bs-Latn-BA" sz="3200" b="1" dirty="0">
                <a:latin typeface="+mn-lt"/>
              </a:rPr>
              <a:t>u Informacionom sistemu za centralizovane nabavke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bs-Latn-BA" sz="2400" dirty="0"/>
              <a:t>Upravlja ugovornim organima za čije potrebe vrši centralizovane nabavke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bs-Latn-BA" sz="2400" dirty="0"/>
              <a:t>Upućuje zahtjev za iskazivanje potreba prema tim ugovornim organima, sa naznakom roka za dostavljanje potreba za nabavkom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bs-Latn-BA" sz="2400" dirty="0"/>
              <a:t>U skladu sa iskazanim zahtjevima i potrebama zaprimljenim od svojih ugovornih organa, provodi postupak javnih nabavki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bs-Latn-BA" sz="2400" dirty="0"/>
              <a:t>Unosi podatke o zaključenom ugovoru odnosno okvirnom sporazumu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bs-Latn-BA" sz="2400" dirty="0"/>
              <a:t>Prati stepen izvršenja ugovora odnosno okvirnog sporazuma koji je zaključio, te pojedinačnog ugovora na osnovu podataka unesenih u sistem od strane ugovornih organa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bs-Latn-BA" sz="2400" dirty="0"/>
              <a:t>Generiše izvještaje za potrebe pripreme analize efekata centralizovanih nabavki svom osnivaču jednom godišnje ili po zahtjevu osnivača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27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639614"/>
            <a:ext cx="11699842" cy="52183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lvl="1" fontAlgn="base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bs-Latn-BA" sz="3400" dirty="0"/>
              <a:t>Objavljuje centralizovanu nabavku u svom Planu nabavki </a:t>
            </a:r>
          </a:p>
          <a:p>
            <a:pPr marL="228600" lvl="1" fontAlgn="base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bs-Latn-BA" sz="3400" dirty="0"/>
              <a:t>Prilikom pokretanje postupka i pripreme obavještenja o nabavci preuzima podatke iz ISCN i dopunjuje obavještenje sa određenim podacima koji se unose isključivo u sistem za e-Nabavke </a:t>
            </a:r>
          </a:p>
          <a:p>
            <a:pPr marL="228600" lvl="1" fontAlgn="base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bs-Latn-BA" sz="3400" dirty="0"/>
              <a:t>Provodi postupak javne nabavke</a:t>
            </a:r>
          </a:p>
          <a:p>
            <a:pPr marL="228600" lvl="1" fontAlgn="base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bs-Latn-BA" sz="3400" dirty="0"/>
              <a:t>Nakon sticanja uslova za zaključivanje ugovora, zaključuje ugovor, odnosno okvirni sporazum na ukupnu vrijednost centralizovane nabavke, sa pripadajućim vrijednostima za svakog ugovornog organa za čije potrebe se vrši centralizovana nabavka i objavljuje obavještenje o dodjeli ugovora koji je zaključio ili obavještenje o poništenju postupka javne nabavke </a:t>
            </a:r>
          </a:p>
          <a:p>
            <a:pPr marL="228600" lvl="1" fontAlgn="base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bs-Latn-BA" sz="3400" dirty="0"/>
              <a:t>Objavljuje osnovne elemente ugovora/okvirnog sporazuma koji je zaključio, kao i sve izmjene ugovora/okvirnog sporazuma </a:t>
            </a:r>
          </a:p>
          <a:p>
            <a:pPr marL="0" indent="0" algn="just">
              <a:buNone/>
            </a:pPr>
            <a:r>
              <a:rPr lang="bs-Latn-BA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	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s-Latn-BA" sz="4000" b="1" dirty="0">
                <a:latin typeface="+mn-lt"/>
              </a:rPr>
              <a:t>Zadaci centralnih nabavnih organa</a:t>
            </a:r>
            <a:br>
              <a:rPr lang="bs-Latn-BA" sz="4000" b="1" dirty="0">
                <a:latin typeface="+mn-lt"/>
              </a:rPr>
            </a:br>
            <a:r>
              <a:rPr lang="bs-Latn-BA" sz="3200" b="1" dirty="0">
                <a:latin typeface="+mn-lt"/>
              </a:rPr>
              <a:t>u Informacionom sistemu za e-Nabavke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96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Zadaci ugovornih organa</a:t>
            </a:r>
            <a:endParaRPr lang="en-US" sz="4000" b="1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600" i="1" dirty="0"/>
              <a:t>I</a:t>
            </a:r>
            <a:r>
              <a:rPr lang="bs-Latn-BA" sz="2600" i="1" dirty="0"/>
              <a:t>nformacioni sistem za centralizovane nabavke</a:t>
            </a:r>
            <a:endParaRPr lang="bs-Latn-BA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sz="2200" dirty="0"/>
              <a:t>U definisanom roku iskazuje svoje potrebe za centralizovanom nabavkom </a:t>
            </a:r>
          </a:p>
          <a:p>
            <a:pPr marL="457200" lvl="1" indent="0" fontAlgn="base">
              <a:buNone/>
            </a:pPr>
            <a:endParaRPr lang="bs-Latn-BA" sz="8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sz="2200" dirty="0"/>
              <a:t>Kontinuirano unosi podatke o realizaciji svakog pojedinačnog ugovora</a:t>
            </a:r>
          </a:p>
          <a:p>
            <a:pPr marL="0" indent="0" algn="just">
              <a:buNone/>
            </a:pPr>
            <a:endParaRPr lang="en-US" sz="4000" b="1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i="1" dirty="0"/>
              <a:t>I</a:t>
            </a:r>
            <a:r>
              <a:rPr lang="bs-Latn-BA" sz="2800" i="1" dirty="0"/>
              <a:t>nformacioni sistem za</a:t>
            </a:r>
            <a:r>
              <a:rPr lang="en-US" sz="2800" i="1" dirty="0"/>
              <a:t> </a:t>
            </a:r>
            <a:endParaRPr lang="bs-Latn-BA" sz="2800" i="1" dirty="0"/>
          </a:p>
          <a:p>
            <a:pPr algn="ctr"/>
            <a:r>
              <a:rPr lang="bs-Latn-BA" sz="2800" i="1" dirty="0"/>
              <a:t>elektronske n</a:t>
            </a:r>
            <a:r>
              <a:rPr lang="en-US" sz="2800" i="1" dirty="0" err="1"/>
              <a:t>abavke</a:t>
            </a:r>
            <a:endParaRPr lang="en-US" sz="9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51929" cy="3684588"/>
          </a:xfrm>
        </p:spPr>
        <p:txBody>
          <a:bodyPr/>
          <a:lstStyle/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sz="2200" dirty="0"/>
              <a:t>Na osnovu zaključenog ugovora/okvirnog sporazuma, zaključuje pojedinačni ugovor u okviru svog pripadajućeg dijela, te objavljuje godišnje obavještenje o dodjeli pojedinačnih ugovora </a:t>
            </a:r>
          </a:p>
          <a:p>
            <a:pPr marL="457200" lvl="1" indent="0" fontAlgn="base">
              <a:buNone/>
            </a:pPr>
            <a:endParaRPr lang="bs-Latn-BA" sz="8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bs-Latn-BA" sz="2200" dirty="0"/>
              <a:t>Objavljuje osnovne elemente pojedinačnih ugovora koje je zaključio, kao i sve izmjene pojedinačnih ugovora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79676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4000" b="1" dirty="0">
                <a:latin typeface="+mn-lt"/>
              </a:rPr>
              <a:t>Uloga Agencije za javne nabavke BiH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bs-Latn-BA" sz="2600" dirty="0"/>
              <a:t>Kontinuirano održavanje i nadogradnja</a:t>
            </a:r>
            <a:r>
              <a:rPr lang="en-US" sz="2600" dirty="0"/>
              <a:t> </a:t>
            </a:r>
            <a:r>
              <a:rPr lang="bs-Latn-BA" sz="2600" dirty="0"/>
              <a:t>informacionih sistema za CNO i e-Nabavke</a:t>
            </a:r>
          </a:p>
          <a:p>
            <a:pPr>
              <a:buFont typeface="Wingdings" panose="05000000000000000000" pitchFamily="2" charset="2"/>
              <a:buChar char="§"/>
            </a:pPr>
            <a:endParaRPr lang="bs-Latn-BA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bs-Latn-BA" sz="2600" dirty="0"/>
              <a:t>Pružanje savjetodavne i tehničke pomoći centralnim nabavnim organima</a:t>
            </a:r>
          </a:p>
          <a:p>
            <a:pPr>
              <a:buFont typeface="Wingdings" panose="05000000000000000000" pitchFamily="2" charset="2"/>
              <a:buChar char="§"/>
            </a:pPr>
            <a:endParaRPr lang="bs-Latn-BA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bs-Latn-BA" sz="2600" dirty="0"/>
              <a:t>Promocija praksi centralizovanih javnih nabavki</a:t>
            </a:r>
          </a:p>
          <a:p>
            <a:endParaRPr lang="bs-Latn-BA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bs-Latn-BA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bs-Latn-B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5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Unapređenje sistema javnih nabavki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6" b="11646"/>
          <a:stretch>
            <a:fillRect/>
          </a:stretch>
        </p:blipFill>
        <p:spPr>
          <a:xfrm>
            <a:off x="5183187" y="457201"/>
            <a:ext cx="6843703" cy="5403850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06287" y="2449286"/>
            <a:ext cx="4740965" cy="3411765"/>
          </a:xfrm>
        </p:spPr>
        <p:txBody>
          <a:bodyPr/>
          <a:lstStyle/>
          <a:p>
            <a:endParaRPr lang="bs-Latn-BA" sz="2800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r>
              <a:rPr lang="bs-Latn-BA" sz="2800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Pravni okvir za centralizovane nabavke u Bosni i Hercegovini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78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505838"/>
            <a:ext cx="11469757" cy="61235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s-Latn-BA" sz="3200" b="1" i="1" dirty="0"/>
          </a:p>
          <a:p>
            <a:pPr marL="0" indent="0" algn="ctr">
              <a:buNone/>
            </a:pPr>
            <a:endParaRPr lang="bs-Latn-BA" b="1" i="1" dirty="0"/>
          </a:p>
          <a:p>
            <a:pPr marL="0" indent="0" algn="ctr">
              <a:buNone/>
            </a:pPr>
            <a:r>
              <a:rPr lang="bs-Latn-BA" b="1" i="1" dirty="0"/>
              <a:t>Pozivamo Vas da razmotrite mogućnost uspostave centralnih nabavnih organa bilo za Vaš nivo javne uprave ili za pojedine sektore (npr. centralni nabavni organ za zdravstveni, obrazovni sektor, sektor sigurnosti).</a:t>
            </a:r>
          </a:p>
          <a:p>
            <a:pPr marL="0" indent="0" algn="ctr">
              <a:buNone/>
            </a:pPr>
            <a:endParaRPr lang="bs-Latn-BA" sz="3600" b="1" i="1" dirty="0"/>
          </a:p>
          <a:p>
            <a:pPr marL="0" indent="0" algn="ctr">
              <a:buNone/>
            </a:pPr>
            <a:endParaRPr lang="bs-Latn-BA" sz="3600" b="1" i="1" dirty="0"/>
          </a:p>
          <a:p>
            <a:pPr marL="0" indent="0" algn="ctr">
              <a:buNone/>
            </a:pPr>
            <a:r>
              <a:rPr lang="bs-Latn-BA" sz="4000" b="1" dirty="0"/>
              <a:t>	HVALA NA PAŽNJI!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0687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Evropskoj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uniji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Evropskoj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uniji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utvrđen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2014.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godine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2014/24/EU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javnim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2014/25/EU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sektorskih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ugovornih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Mogućnost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ne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obaveza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Prepoznate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prednosti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65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Bosni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Hercegovini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Članom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4.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stav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(2)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Zakona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javnim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Bosne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Hercegovine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(“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Službeni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glasnik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BIH”, br. 39/14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59/22)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propisano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ugovorni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mogu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donijeti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odluku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postupak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javne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osnovati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organ.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: </a:t>
            </a:r>
          </a:p>
          <a:p>
            <a:pPr marL="0" indent="0" algn="just">
              <a:buNone/>
            </a:pPr>
            <a:endParaRPr lang="bs-Latn-BA" sz="1000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Pravilnik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o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provođenju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postupka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osnivanju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centralnog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nabavnog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organa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(“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Službeni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glasnik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BIH”, br. 55/15).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6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Bosni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Hercegovini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Potreba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izmjenom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postoji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razlikovanje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povremene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kako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EU).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postoji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procedura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kako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EU).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Izostanak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korištenja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prednosti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informacionih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tehnologija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kako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EU).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58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Bosni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Hercegovini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Pripremljen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novi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: </a:t>
            </a:r>
          </a:p>
          <a:p>
            <a:pPr marL="0" indent="0" algn="just">
              <a:buNone/>
            </a:pPr>
            <a:endParaRPr lang="bs-Latn-BA" sz="1000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Pravilnik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o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provođenju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uspostavljanju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centralnog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nabavnog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organa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Odbor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Agencije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javne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Bosne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Hercegovine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jednoglasno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usvojio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Nacrt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novog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</a:t>
            </a:r>
            <a:r>
              <a:rPr lang="bs-Latn-BA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</a:t>
            </a:r>
            <a:r>
              <a:rPr lang="bs-Latn-BA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koji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nakon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prikupljenih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mišljenja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nadležnih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institucija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upućen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Vijeću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ministara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Bosne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Hercegovine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razmatranje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usvajanje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68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Pravni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okvir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Bosni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Bahnschrift Light Condensed" panose="020B0502040204020203" pitchFamily="34" charset="0"/>
              </a:rPr>
              <a:t>Hercegovini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Osnovne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karakteristike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novog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:</a:t>
            </a:r>
          </a:p>
          <a:p>
            <a:pPr algn="just"/>
            <a:endParaRPr lang="en-US" sz="1100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Usklađivanje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Direktivama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EU.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Usklađivanje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izmjenama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dopunama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ZJN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iz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2022.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godine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Korištenje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prednosti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informacionoh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tehnologija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(od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planiranja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do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praćenja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realizacije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ugovora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).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razlikovanje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povremene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Jasno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definisana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procedura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Novim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podzakonskim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aktom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se ne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stvaraju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obaveze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nadležne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nivoe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vlasti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u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BiH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uspostavljanje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zajedničkih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se u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skladu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najboljim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evropskim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standardima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praksama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stvaraju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potrebni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preduslovi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Uspostavljanje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provođenje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je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isključiva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odluka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nadležnih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organa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odnosno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nivoa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vlasti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Analiza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statističko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izvještavanje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centralizovanim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nabavkama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8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accent1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25624"/>
            <a:ext cx="11469757" cy="4803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s-Latn-BA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endParaRPr lang="bs-Latn-BA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endParaRPr lang="bs-Latn-BA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marL="0" indent="0" algn="just">
              <a:buNone/>
            </a:pPr>
            <a:r>
              <a:rPr lang="bs-Latn-BA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							</a:t>
            </a:r>
            <a:r>
              <a:rPr lang="bs-Latn-BA" sz="4000" b="1" dirty="0">
                <a:solidFill>
                  <a:schemeClr val="accent1">
                    <a:lumMod val="75000"/>
                  </a:schemeClr>
                </a:solidFill>
                <a:latin typeface="Bahnschrift Light Condensed" panose="020B0502040204020203" pitchFamily="34" charset="0"/>
              </a:rPr>
              <a:t>HVALA NA PAŽNJI!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6" b="11646"/>
          <a:stretch>
            <a:fillRect/>
          </a:stretch>
        </p:blipFill>
        <p:spPr>
          <a:xfrm>
            <a:off x="5183187" y="457201"/>
            <a:ext cx="6843703" cy="5403850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333613" y="2253343"/>
            <a:ext cx="5245863" cy="3411765"/>
          </a:xfrm>
        </p:spPr>
        <p:txBody>
          <a:bodyPr/>
          <a:lstStyle/>
          <a:p>
            <a:endParaRPr lang="bs-Latn-BA" sz="2800" dirty="0">
              <a:solidFill>
                <a:schemeClr val="accent1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799926"/>
            <a:ext cx="5822731" cy="3021724"/>
          </a:xfrm>
        </p:spPr>
        <p:txBody>
          <a:bodyPr>
            <a:normAutofit/>
          </a:bodyPr>
          <a:lstStyle/>
          <a:p>
            <a:r>
              <a:rPr lang="bs-Latn-BA" sz="4000" b="1" dirty="0">
                <a:latin typeface="+mn-lt"/>
              </a:rPr>
              <a:t>Novi informacioni sistem za centalizovane nabavke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99090" y="3959225"/>
            <a:ext cx="5549462" cy="1040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bs-Latn-BA" sz="2600" b="1" dirty="0">
                <a:solidFill>
                  <a:srgbClr val="2A7B9B"/>
                </a:solidFill>
                <a:ea typeface="+mj-ea"/>
                <a:cs typeface="+mj-cs"/>
              </a:rPr>
              <a:t>Taida Bajramović, pomoćnik direktora</a:t>
            </a:r>
            <a:endParaRPr lang="bs-Latn-BA" dirty="0">
              <a:solidFill>
                <a:srgbClr val="2A7B9B"/>
              </a:solidFill>
            </a:endParaRPr>
          </a:p>
          <a:p>
            <a:pPr>
              <a:spcBef>
                <a:spcPct val="0"/>
              </a:spcBef>
            </a:pPr>
            <a:r>
              <a:rPr lang="bs-Latn-BA" sz="2600" b="1" dirty="0">
                <a:solidFill>
                  <a:srgbClr val="2A7B9B"/>
                </a:solidFill>
                <a:ea typeface="+mj-ea"/>
                <a:cs typeface="+mj-cs"/>
              </a:rPr>
              <a:t>Agencija za javne nabavke BiH</a:t>
            </a:r>
          </a:p>
        </p:txBody>
      </p:sp>
    </p:spTree>
    <p:extLst>
      <p:ext uri="{BB962C8B-B14F-4D97-AF65-F5344CB8AC3E}">
        <p14:creationId xmlns:p14="http://schemas.microsoft.com/office/powerpoint/2010/main" val="84697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1316</Words>
  <Application>Microsoft Office PowerPoint</Application>
  <PresentationFormat>Widescreen</PresentationFormat>
  <Paragraphs>138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Bahnschrift Light Condensed</vt:lpstr>
      <vt:lpstr>Calibri</vt:lpstr>
      <vt:lpstr>Calibri Light</vt:lpstr>
      <vt:lpstr>Wingdings</vt:lpstr>
      <vt:lpstr>Office Theme</vt:lpstr>
      <vt:lpstr>PowerPoint Presentation</vt:lpstr>
      <vt:lpstr>Unapređenje sistema javnih nabavki</vt:lpstr>
      <vt:lpstr>Pravni okvir za centralizovane nabavke u Evropskoj uniji</vt:lpstr>
      <vt:lpstr>Pravni okvir za centralizovane nabavke u Bosni i Hercegovini</vt:lpstr>
      <vt:lpstr>Pravni okvir za centralizovane nabavke u Bosni i Hercegovini</vt:lpstr>
      <vt:lpstr>Pravni okvir za centralizovane nabavke u Bosni i Hercegovini</vt:lpstr>
      <vt:lpstr>Pravni okvir za centralizovane nabavke u Bosni i Hercegovini</vt:lpstr>
      <vt:lpstr>PowerPoint Presentation</vt:lpstr>
      <vt:lpstr>Novi informacioni sistem za centalizovane nabavke </vt:lpstr>
      <vt:lpstr>Pravni okvir za uspostavu informacionog sistema za centralizovane nabavke</vt:lpstr>
      <vt:lpstr>Informacioni sistem za centralizovane nabavke</vt:lpstr>
      <vt:lpstr>Integracija sa Informacionim sistemom za e-Nabavke</vt:lpstr>
      <vt:lpstr>Korisnici i funkcionalnosti</vt:lpstr>
      <vt:lpstr>Arhitektura sistema</vt:lpstr>
      <vt:lpstr>Korištene tehnologije</vt:lpstr>
      <vt:lpstr>Zadaci centralnih nabavnih organa u Informacionom sistemu za centralizovane nabavke</vt:lpstr>
      <vt:lpstr>PowerPoint Presentation</vt:lpstr>
      <vt:lpstr>Zadaci ugovornih organa</vt:lpstr>
      <vt:lpstr>Uloga Agencije za javne nabavke BiH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Unapređenje sistema javnih nabavki:</dc:title>
  <dc:creator>Korisnik</dc:creator>
  <cp:lastModifiedBy>Taida Bajramovic</cp:lastModifiedBy>
  <cp:revision>28</cp:revision>
  <dcterms:created xsi:type="dcterms:W3CDTF">2023-10-31T16:01:14Z</dcterms:created>
  <dcterms:modified xsi:type="dcterms:W3CDTF">2023-11-08T09:46:01Z</dcterms:modified>
</cp:coreProperties>
</file>