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52" r:id="rId1"/>
  </p:sldMasterIdLst>
  <p:notesMasterIdLst>
    <p:notesMasterId r:id="rId191"/>
  </p:notesMasterIdLst>
  <p:handoutMasterIdLst>
    <p:handoutMasterId r:id="rId192"/>
  </p:handoutMasterIdLst>
  <p:sldIdLst>
    <p:sldId id="256" r:id="rId2"/>
    <p:sldId id="610" r:id="rId3"/>
    <p:sldId id="280" r:id="rId4"/>
    <p:sldId id="763" r:id="rId5"/>
    <p:sldId id="667" r:id="rId6"/>
    <p:sldId id="762" r:id="rId7"/>
    <p:sldId id="581" r:id="rId8"/>
    <p:sldId id="658" r:id="rId9"/>
    <p:sldId id="659" r:id="rId10"/>
    <p:sldId id="660" r:id="rId11"/>
    <p:sldId id="661" r:id="rId12"/>
    <p:sldId id="662" r:id="rId13"/>
    <p:sldId id="663" r:id="rId14"/>
    <p:sldId id="664" r:id="rId15"/>
    <p:sldId id="666" r:id="rId16"/>
    <p:sldId id="665" r:id="rId17"/>
    <p:sldId id="845" r:id="rId18"/>
    <p:sldId id="846" r:id="rId19"/>
    <p:sldId id="847" r:id="rId20"/>
    <p:sldId id="668" r:id="rId21"/>
    <p:sldId id="764" r:id="rId22"/>
    <p:sldId id="611" r:id="rId23"/>
    <p:sldId id="644" r:id="rId24"/>
    <p:sldId id="824" r:id="rId25"/>
    <p:sldId id="645" r:id="rId26"/>
    <p:sldId id="646" r:id="rId27"/>
    <p:sldId id="648" r:id="rId28"/>
    <p:sldId id="649" r:id="rId29"/>
    <p:sldId id="650" r:id="rId30"/>
    <p:sldId id="652" r:id="rId31"/>
    <p:sldId id="825" r:id="rId32"/>
    <p:sldId id="612" r:id="rId33"/>
    <p:sldId id="632" r:id="rId34"/>
    <p:sldId id="634" r:id="rId35"/>
    <p:sldId id="635" r:id="rId36"/>
    <p:sldId id="636" r:id="rId37"/>
    <p:sldId id="637" r:id="rId38"/>
    <p:sldId id="656" r:id="rId39"/>
    <p:sldId id="657" r:id="rId40"/>
    <p:sldId id="638" r:id="rId41"/>
    <p:sldId id="639" r:id="rId42"/>
    <p:sldId id="640" r:id="rId43"/>
    <p:sldId id="826" r:id="rId44"/>
    <p:sldId id="669" r:id="rId45"/>
    <p:sldId id="765" r:id="rId46"/>
    <p:sldId id="766" r:id="rId47"/>
    <p:sldId id="848" r:id="rId48"/>
    <p:sldId id="767" r:id="rId49"/>
    <p:sldId id="768" r:id="rId50"/>
    <p:sldId id="769" r:id="rId51"/>
    <p:sldId id="827" r:id="rId52"/>
    <p:sldId id="770" r:id="rId53"/>
    <p:sldId id="671" r:id="rId54"/>
    <p:sldId id="771" r:id="rId55"/>
    <p:sldId id="772" r:id="rId56"/>
    <p:sldId id="674" r:id="rId57"/>
    <p:sldId id="773" r:id="rId58"/>
    <p:sldId id="774" r:id="rId59"/>
    <p:sldId id="775" r:id="rId60"/>
    <p:sldId id="776" r:id="rId61"/>
    <p:sldId id="777" r:id="rId62"/>
    <p:sldId id="778" r:id="rId63"/>
    <p:sldId id="779" r:id="rId64"/>
    <p:sldId id="780" r:id="rId65"/>
    <p:sldId id="781" r:id="rId66"/>
    <p:sldId id="782" r:id="rId67"/>
    <p:sldId id="783" r:id="rId68"/>
    <p:sldId id="784" r:id="rId69"/>
    <p:sldId id="785" r:id="rId70"/>
    <p:sldId id="786" r:id="rId71"/>
    <p:sldId id="787" r:id="rId72"/>
    <p:sldId id="788" r:id="rId73"/>
    <p:sldId id="789" r:id="rId74"/>
    <p:sldId id="790" r:id="rId75"/>
    <p:sldId id="791" r:id="rId76"/>
    <p:sldId id="792" r:id="rId77"/>
    <p:sldId id="689" r:id="rId78"/>
    <p:sldId id="690" r:id="rId79"/>
    <p:sldId id="828" r:id="rId80"/>
    <p:sldId id="694" r:id="rId81"/>
    <p:sldId id="793" r:id="rId82"/>
    <p:sldId id="794" r:id="rId83"/>
    <p:sldId id="801" r:id="rId84"/>
    <p:sldId id="802" r:id="rId85"/>
    <p:sldId id="803" r:id="rId86"/>
    <p:sldId id="804" r:id="rId87"/>
    <p:sldId id="805" r:id="rId88"/>
    <p:sldId id="806" r:id="rId89"/>
    <p:sldId id="807" r:id="rId90"/>
    <p:sldId id="808" r:id="rId91"/>
    <p:sldId id="809" r:id="rId92"/>
    <p:sldId id="812" r:id="rId93"/>
    <p:sldId id="813" r:id="rId94"/>
    <p:sldId id="814" r:id="rId95"/>
    <p:sldId id="815" r:id="rId96"/>
    <p:sldId id="829" r:id="rId97"/>
    <p:sldId id="705" r:id="rId98"/>
    <p:sldId id="816" r:id="rId99"/>
    <p:sldId id="817" r:id="rId100"/>
    <p:sldId id="818" r:id="rId101"/>
    <p:sldId id="819" r:id="rId102"/>
    <p:sldId id="820" r:id="rId103"/>
    <p:sldId id="707" r:id="rId104"/>
    <p:sldId id="821" r:id="rId105"/>
    <p:sldId id="714" r:id="rId106"/>
    <p:sldId id="830" r:id="rId107"/>
    <p:sldId id="715" r:id="rId108"/>
    <p:sldId id="823" r:id="rId109"/>
    <p:sldId id="716" r:id="rId110"/>
    <p:sldId id="717" r:id="rId111"/>
    <p:sldId id="849" r:id="rId112"/>
    <p:sldId id="850" r:id="rId113"/>
    <p:sldId id="831" r:id="rId114"/>
    <p:sldId id="729" r:id="rId115"/>
    <p:sldId id="833" r:id="rId116"/>
    <p:sldId id="835" r:id="rId117"/>
    <p:sldId id="732" r:id="rId118"/>
    <p:sldId id="832" r:id="rId119"/>
    <p:sldId id="741" r:id="rId120"/>
    <p:sldId id="743" r:id="rId121"/>
    <p:sldId id="744" r:id="rId122"/>
    <p:sldId id="748" r:id="rId123"/>
    <p:sldId id="834" r:id="rId124"/>
    <p:sldId id="836" r:id="rId125"/>
    <p:sldId id="837" r:id="rId126"/>
    <p:sldId id="838" r:id="rId127"/>
    <p:sldId id="839" r:id="rId128"/>
    <p:sldId id="840" r:id="rId129"/>
    <p:sldId id="841" r:id="rId130"/>
    <p:sldId id="842" r:id="rId131"/>
    <p:sldId id="843" r:id="rId132"/>
    <p:sldId id="844" r:id="rId133"/>
    <p:sldId id="756" r:id="rId134"/>
    <p:sldId id="852" r:id="rId135"/>
    <p:sldId id="853" r:id="rId136"/>
    <p:sldId id="854" r:id="rId137"/>
    <p:sldId id="855" r:id="rId138"/>
    <p:sldId id="856" r:id="rId139"/>
    <p:sldId id="857" r:id="rId140"/>
    <p:sldId id="909" r:id="rId141"/>
    <p:sldId id="903" r:id="rId142"/>
    <p:sldId id="905" r:id="rId143"/>
    <p:sldId id="906" r:id="rId144"/>
    <p:sldId id="908" r:id="rId145"/>
    <p:sldId id="901" r:id="rId146"/>
    <p:sldId id="898" r:id="rId147"/>
    <p:sldId id="899" r:id="rId148"/>
    <p:sldId id="900" r:id="rId149"/>
    <p:sldId id="897" r:id="rId150"/>
    <p:sldId id="858" r:id="rId151"/>
    <p:sldId id="859" r:id="rId152"/>
    <p:sldId id="860" r:id="rId153"/>
    <p:sldId id="861" r:id="rId154"/>
    <p:sldId id="862" r:id="rId155"/>
    <p:sldId id="863" r:id="rId156"/>
    <p:sldId id="864" r:id="rId157"/>
    <p:sldId id="865" r:id="rId158"/>
    <p:sldId id="866" r:id="rId159"/>
    <p:sldId id="867" r:id="rId160"/>
    <p:sldId id="878" r:id="rId161"/>
    <p:sldId id="879" r:id="rId162"/>
    <p:sldId id="880" r:id="rId163"/>
    <p:sldId id="881" r:id="rId164"/>
    <p:sldId id="882" r:id="rId165"/>
    <p:sldId id="883" r:id="rId166"/>
    <p:sldId id="884" r:id="rId167"/>
    <p:sldId id="885" r:id="rId168"/>
    <p:sldId id="886" r:id="rId169"/>
    <p:sldId id="887" r:id="rId170"/>
    <p:sldId id="888" r:id="rId171"/>
    <p:sldId id="889" r:id="rId172"/>
    <p:sldId id="890" r:id="rId173"/>
    <p:sldId id="891" r:id="rId174"/>
    <p:sldId id="893" r:id="rId175"/>
    <p:sldId id="257" r:id="rId176"/>
    <p:sldId id="894" r:id="rId177"/>
    <p:sldId id="895" r:id="rId178"/>
    <p:sldId id="896" r:id="rId179"/>
    <p:sldId id="892" r:id="rId180"/>
    <p:sldId id="393" r:id="rId181"/>
    <p:sldId id="495" r:id="rId182"/>
    <p:sldId id="558" r:id="rId183"/>
    <p:sldId id="551" r:id="rId184"/>
    <p:sldId id="552" r:id="rId185"/>
    <p:sldId id="553" r:id="rId186"/>
    <p:sldId id="554" r:id="rId187"/>
    <p:sldId id="555" r:id="rId188"/>
    <p:sldId id="556" r:id="rId189"/>
    <p:sldId id="557" r:id="rId190"/>
  </p:sldIdLst>
  <p:sldSz cx="9144000" cy="6858000" type="screen4x3"/>
  <p:notesSz cx="7099300" cy="10234613"/>
  <p:defaultTex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3249">
          <p15:clr>
            <a:srgbClr val="A4A3A4"/>
          </p15:clr>
        </p15:guide>
        <p15:guide id="2" pos="445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FF9F"/>
    <a:srgbClr val="9999FF"/>
    <a:srgbClr val="0000FF"/>
    <a:srgbClr val="FFD5D5"/>
    <a:srgbClr val="FFCC00"/>
    <a:srgbClr val="FF99CC"/>
    <a:srgbClr val="FFFF66"/>
    <a:srgbClr val="66CCFF"/>
    <a:srgbClr val="CCFF33"/>
    <a:srgbClr val="FFC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078" autoAdjust="0"/>
    <p:restoredTop sz="94660"/>
  </p:normalViewPr>
  <p:slideViewPr>
    <p:cSldViewPr>
      <p:cViewPr varScale="1">
        <p:scale>
          <a:sx n="115" d="100"/>
          <a:sy n="115" d="100"/>
        </p:scale>
        <p:origin x="2100" y="114"/>
      </p:cViewPr>
      <p:guideLst>
        <p:guide orient="horz" pos="3249"/>
        <p:guide pos="4457"/>
      </p:guideLst>
    </p:cSldViewPr>
  </p:slideViewPr>
  <p:notesTextViewPr>
    <p:cViewPr>
      <p:scale>
        <a:sx n="100" d="100"/>
        <a:sy n="100" d="100"/>
      </p:scale>
      <p:origin x="0" y="0"/>
    </p:cViewPr>
  </p:notesTextViewPr>
  <p:sorterViewPr>
    <p:cViewPr varScale="1">
      <p:scale>
        <a:sx n="1" d="1"/>
        <a:sy n="1" d="1"/>
      </p:scale>
      <p:origin x="0" y="-3698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notesMaster" Target="notesMasters/notesMaster1.xml"/><Relationship Id="rId196"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handoutMaster" Target="handoutMasters/handoutMaster1.xml"/><Relationship Id="rId197"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commentAuthors" Target="commentAuthor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viewProps" Target="viewProps.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82C29-E260-4352-8856-BFF22202AD04}" type="doc">
      <dgm:prSet loTypeId="urn:microsoft.com/office/officeart/2005/8/layout/hProcess11" loCatId="process" qsTypeId="urn:microsoft.com/office/officeart/2005/8/quickstyle/simple1" qsCatId="simple" csTypeId="urn:microsoft.com/office/officeart/2005/8/colors/colorful1" csCatId="colorful" phldr="1"/>
      <dgm:spPr/>
    </dgm:pt>
    <dgm:pt modelId="{651655AB-5931-4382-AB1E-23E4D448440F}">
      <dgm:prSet phldrT="[Text]"/>
      <dgm:spPr/>
      <dgm:t>
        <a:bodyPr/>
        <a:lstStyle/>
        <a:p>
          <a:r>
            <a:rPr lang="pl-PL" noProof="0" dirty="0"/>
            <a:t>Primjena Zakona o JN (02.11.2004.)</a:t>
          </a:r>
          <a:endParaRPr lang="en-GB" noProof="0" dirty="0"/>
        </a:p>
      </dgm:t>
    </dgm:pt>
    <dgm:pt modelId="{863EDE7C-78AE-4721-9352-C45873760AD1}" type="parTrans" cxnId="{B35FA28C-5E21-4C6A-940D-72D40313AE24}">
      <dgm:prSet/>
      <dgm:spPr/>
      <dgm:t>
        <a:bodyPr/>
        <a:lstStyle/>
        <a:p>
          <a:endParaRPr lang="bs-Latn-BA"/>
        </a:p>
      </dgm:t>
    </dgm:pt>
    <dgm:pt modelId="{6223C1CF-ADFE-40C8-A847-7CB8DEB1B659}" type="sibTrans" cxnId="{B35FA28C-5E21-4C6A-940D-72D40313AE24}">
      <dgm:prSet/>
      <dgm:spPr/>
      <dgm:t>
        <a:bodyPr/>
        <a:lstStyle/>
        <a:p>
          <a:endParaRPr lang="bs-Latn-BA"/>
        </a:p>
      </dgm:t>
    </dgm:pt>
    <dgm:pt modelId="{8E3134CA-6B6B-4C1B-93D0-67F31A2E4AA6}">
      <dgm:prSet phldrT="[Text]"/>
      <dgm:spPr/>
      <dgm:t>
        <a:bodyPr/>
        <a:lstStyle/>
        <a:p>
          <a:r>
            <a:rPr lang="bs-Latn-BA" noProof="0"/>
            <a:t>Prve obavijesti o PP objavljene u Službenom glasniku BiH s dostupnom PDF i HTML verzijom (15.01.2005.)</a:t>
          </a:r>
          <a:endParaRPr lang="en-GB" noProof="0" dirty="0"/>
        </a:p>
      </dgm:t>
    </dgm:pt>
    <dgm:pt modelId="{B4FB7DE0-4DBC-460C-99AF-6F9A67DCA3CA}" type="parTrans" cxnId="{338D06F6-0722-43CB-B337-428EC6DFB786}">
      <dgm:prSet/>
      <dgm:spPr/>
      <dgm:t>
        <a:bodyPr/>
        <a:lstStyle/>
        <a:p>
          <a:endParaRPr lang="bs-Latn-BA"/>
        </a:p>
      </dgm:t>
    </dgm:pt>
    <dgm:pt modelId="{6A7C4E4F-B287-4103-8895-FE1DAE86D867}" type="sibTrans" cxnId="{338D06F6-0722-43CB-B337-428EC6DFB786}">
      <dgm:prSet/>
      <dgm:spPr/>
      <dgm:t>
        <a:bodyPr/>
        <a:lstStyle/>
        <a:p>
          <a:endParaRPr lang="bs-Latn-BA"/>
        </a:p>
      </dgm:t>
    </dgm:pt>
    <dgm:pt modelId="{A4AF7E12-3BBB-4D42-A287-AD145C2E40E2}">
      <dgm:prSet phldrT="[Text]"/>
      <dgm:spPr/>
      <dgm:t>
        <a:bodyPr/>
        <a:lstStyle/>
        <a:p>
          <a:r>
            <a:rPr lang="pt-BR" noProof="0" dirty="0"/>
            <a:t>Izvještaji </a:t>
          </a:r>
          <a:r>
            <a:rPr lang="hr-BA" noProof="0" dirty="0"/>
            <a:t>u. organa</a:t>
          </a:r>
          <a:r>
            <a:rPr lang="pt-BR" noProof="0" dirty="0"/>
            <a:t> o </a:t>
          </a:r>
          <a:r>
            <a:rPr lang="hr-BA" noProof="0" dirty="0"/>
            <a:t>dodjelama ugovora</a:t>
          </a:r>
          <a:r>
            <a:rPr lang="pt-BR" noProof="0" dirty="0"/>
            <a:t> </a:t>
          </a:r>
          <a:r>
            <a:rPr lang="hr-BA" noProof="0" dirty="0"/>
            <a:t>JN</a:t>
          </a:r>
          <a:r>
            <a:rPr lang="pt-BR" noProof="0" dirty="0"/>
            <a:t> - WisPPA sistem (01.10.2010.)</a:t>
          </a:r>
          <a:endParaRPr lang="en-GB" noProof="0" dirty="0"/>
        </a:p>
      </dgm:t>
    </dgm:pt>
    <dgm:pt modelId="{3D8D14FE-807C-46A7-9E93-944DECB2454D}" type="parTrans" cxnId="{C7D54387-939A-4CEA-A26C-FBECBE754ADA}">
      <dgm:prSet/>
      <dgm:spPr/>
      <dgm:t>
        <a:bodyPr/>
        <a:lstStyle/>
        <a:p>
          <a:endParaRPr lang="bs-Latn-BA"/>
        </a:p>
      </dgm:t>
    </dgm:pt>
    <dgm:pt modelId="{AFBDF98F-51F1-41CB-97E1-59C7B28C6D09}" type="sibTrans" cxnId="{C7D54387-939A-4CEA-A26C-FBECBE754ADA}">
      <dgm:prSet/>
      <dgm:spPr/>
      <dgm:t>
        <a:bodyPr/>
        <a:lstStyle/>
        <a:p>
          <a:endParaRPr lang="bs-Latn-BA"/>
        </a:p>
      </dgm:t>
    </dgm:pt>
    <dgm:pt modelId="{5235072D-97B4-4857-8AA9-3EEF1048B5E7}">
      <dgm:prSet phldrT="[Text]"/>
      <dgm:spPr/>
      <dgm:t>
        <a:bodyPr/>
        <a:lstStyle/>
        <a:p>
          <a:r>
            <a:rPr lang="pl-PL" noProof="0" dirty="0"/>
            <a:t>Informacijski sistem za objavljivanje e-Obavijesti - Go-Procure sistem (01.09.2011.)</a:t>
          </a:r>
          <a:endParaRPr lang="en-GB" noProof="0" dirty="0"/>
        </a:p>
      </dgm:t>
    </dgm:pt>
    <dgm:pt modelId="{B3EA224B-536D-451E-BF75-89B22564FBA9}" type="parTrans" cxnId="{AEF0EB83-57EC-41E4-A64C-9E8F5B0FC616}">
      <dgm:prSet/>
      <dgm:spPr/>
      <dgm:t>
        <a:bodyPr/>
        <a:lstStyle/>
        <a:p>
          <a:endParaRPr lang="bs-Latn-BA"/>
        </a:p>
      </dgm:t>
    </dgm:pt>
    <dgm:pt modelId="{36577119-AD20-4C9B-845A-1A679623335A}" type="sibTrans" cxnId="{AEF0EB83-57EC-41E4-A64C-9E8F5B0FC616}">
      <dgm:prSet/>
      <dgm:spPr/>
      <dgm:t>
        <a:bodyPr/>
        <a:lstStyle/>
        <a:p>
          <a:endParaRPr lang="bs-Latn-BA"/>
        </a:p>
      </dgm:t>
    </dgm:pt>
    <dgm:pt modelId="{FF29A043-D180-446C-8A5D-9B164E22EBCF}">
      <dgm:prSet phldrT="[Text]"/>
      <dgm:spPr/>
      <dgm:t>
        <a:bodyPr/>
        <a:lstStyle/>
        <a:p>
          <a:r>
            <a:rPr lang="pl-PL" noProof="0" dirty="0"/>
            <a:t>Agencija za javnu nabavu postaje operativna, e-Obavijesti u PDF-u (01.06.2006.)</a:t>
          </a:r>
          <a:endParaRPr lang="en-GB" noProof="0" dirty="0"/>
        </a:p>
      </dgm:t>
    </dgm:pt>
    <dgm:pt modelId="{7E0CB53F-F01D-4FAA-B5DF-F8A3023CBAE5}" type="parTrans" cxnId="{6BDE2554-7504-449C-8786-D31B02B34052}">
      <dgm:prSet/>
      <dgm:spPr/>
      <dgm:t>
        <a:bodyPr/>
        <a:lstStyle/>
        <a:p>
          <a:endParaRPr lang="bs-Latn-BA"/>
        </a:p>
      </dgm:t>
    </dgm:pt>
    <dgm:pt modelId="{6D41C762-8C18-482B-8CE1-87A3C7C98659}" type="sibTrans" cxnId="{6BDE2554-7504-449C-8786-D31B02B34052}">
      <dgm:prSet/>
      <dgm:spPr/>
      <dgm:t>
        <a:bodyPr/>
        <a:lstStyle/>
        <a:p>
          <a:endParaRPr lang="bs-Latn-BA"/>
        </a:p>
      </dgm:t>
    </dgm:pt>
    <dgm:pt modelId="{43958921-BF40-4556-9974-83EE97833D24}">
      <dgm:prSet phldrT="[Text]"/>
      <dgm:spPr/>
      <dgm:t>
        <a:bodyPr/>
        <a:lstStyle/>
        <a:p>
          <a:r>
            <a:rPr lang="bs-Latn-BA" b="0" noProof="0" dirty="0"/>
            <a:t>Internetski registar ugovornih organa i ponuđača (01.02.2013)</a:t>
          </a:r>
          <a:endParaRPr lang="en-GB" noProof="0" dirty="0"/>
        </a:p>
      </dgm:t>
    </dgm:pt>
    <dgm:pt modelId="{446CD73C-CDFD-4780-95D2-10C943CC32C6}" type="parTrans" cxnId="{D6A338A6-450E-436C-80DA-54400CEACCEE}">
      <dgm:prSet/>
      <dgm:spPr/>
      <dgm:t>
        <a:bodyPr/>
        <a:lstStyle/>
        <a:p>
          <a:endParaRPr lang="en-US"/>
        </a:p>
      </dgm:t>
    </dgm:pt>
    <dgm:pt modelId="{FAB83056-70BB-47AE-AEE3-D5ED3E5E34D9}" type="sibTrans" cxnId="{D6A338A6-450E-436C-80DA-54400CEACCEE}">
      <dgm:prSet/>
      <dgm:spPr/>
      <dgm:t>
        <a:bodyPr/>
        <a:lstStyle/>
        <a:p>
          <a:endParaRPr lang="en-US"/>
        </a:p>
      </dgm:t>
    </dgm:pt>
    <dgm:pt modelId="{90194E8B-9970-4DA1-A557-908C837485A9}" type="pres">
      <dgm:prSet presAssocID="{43F82C29-E260-4352-8856-BFF22202AD04}" presName="Name0" presStyleCnt="0">
        <dgm:presLayoutVars>
          <dgm:dir/>
          <dgm:resizeHandles val="exact"/>
        </dgm:presLayoutVars>
      </dgm:prSet>
      <dgm:spPr/>
    </dgm:pt>
    <dgm:pt modelId="{50612107-0A09-4669-A02E-AD093CC539ED}" type="pres">
      <dgm:prSet presAssocID="{43F82C29-E260-4352-8856-BFF22202AD04}" presName="arrow" presStyleLbl="bgShp" presStyleIdx="0" presStyleCnt="1"/>
      <dgm:spPr/>
    </dgm:pt>
    <dgm:pt modelId="{EADDE1D1-E424-4CF6-A7AB-4465D7E8A325}" type="pres">
      <dgm:prSet presAssocID="{43F82C29-E260-4352-8856-BFF22202AD04}" presName="points" presStyleCnt="0"/>
      <dgm:spPr/>
    </dgm:pt>
    <dgm:pt modelId="{3C1AAABD-53F4-48ED-8617-DBA200B9B7FD}" type="pres">
      <dgm:prSet presAssocID="{651655AB-5931-4382-AB1E-23E4D448440F}" presName="compositeA" presStyleCnt="0"/>
      <dgm:spPr/>
    </dgm:pt>
    <dgm:pt modelId="{1C4CC6FF-AB25-47D9-ACCB-B2C005E29971}" type="pres">
      <dgm:prSet presAssocID="{651655AB-5931-4382-AB1E-23E4D448440F}" presName="textA" presStyleLbl="revTx" presStyleIdx="0" presStyleCnt="6">
        <dgm:presLayoutVars>
          <dgm:bulletEnabled val="1"/>
        </dgm:presLayoutVars>
      </dgm:prSet>
      <dgm:spPr/>
      <dgm:t>
        <a:bodyPr/>
        <a:lstStyle/>
        <a:p>
          <a:endParaRPr lang="en-US"/>
        </a:p>
      </dgm:t>
    </dgm:pt>
    <dgm:pt modelId="{E1A80B68-9803-4065-98E6-8AE41198EC36}" type="pres">
      <dgm:prSet presAssocID="{651655AB-5931-4382-AB1E-23E4D448440F}" presName="circleA" presStyleLbl="node1" presStyleIdx="0" presStyleCnt="6"/>
      <dgm:spPr/>
    </dgm:pt>
    <dgm:pt modelId="{6EF495D4-C806-4A25-BA42-659208236BF4}" type="pres">
      <dgm:prSet presAssocID="{651655AB-5931-4382-AB1E-23E4D448440F}" presName="spaceA" presStyleCnt="0"/>
      <dgm:spPr/>
    </dgm:pt>
    <dgm:pt modelId="{DF37A008-EF2D-4A94-9B53-2A7B4D60E7F0}" type="pres">
      <dgm:prSet presAssocID="{6223C1CF-ADFE-40C8-A847-7CB8DEB1B659}" presName="space" presStyleCnt="0"/>
      <dgm:spPr/>
    </dgm:pt>
    <dgm:pt modelId="{2DA0440A-D37E-42A8-8BB6-952C8CC1C958}" type="pres">
      <dgm:prSet presAssocID="{8E3134CA-6B6B-4C1B-93D0-67F31A2E4AA6}" presName="compositeB" presStyleCnt="0"/>
      <dgm:spPr/>
    </dgm:pt>
    <dgm:pt modelId="{C0CB07F7-B310-4DE6-97EC-FDBA73783040}" type="pres">
      <dgm:prSet presAssocID="{8E3134CA-6B6B-4C1B-93D0-67F31A2E4AA6}" presName="textB" presStyleLbl="revTx" presStyleIdx="1" presStyleCnt="6">
        <dgm:presLayoutVars>
          <dgm:bulletEnabled val="1"/>
        </dgm:presLayoutVars>
      </dgm:prSet>
      <dgm:spPr/>
      <dgm:t>
        <a:bodyPr/>
        <a:lstStyle/>
        <a:p>
          <a:endParaRPr lang="en-US"/>
        </a:p>
      </dgm:t>
    </dgm:pt>
    <dgm:pt modelId="{F2A33653-3088-4B6B-AC38-D05A5082EFA6}" type="pres">
      <dgm:prSet presAssocID="{8E3134CA-6B6B-4C1B-93D0-67F31A2E4AA6}" presName="circleB" presStyleLbl="node1" presStyleIdx="1" presStyleCnt="6"/>
      <dgm:spPr/>
    </dgm:pt>
    <dgm:pt modelId="{AC3CF9A6-98C3-43FA-934C-56CD933CCB40}" type="pres">
      <dgm:prSet presAssocID="{8E3134CA-6B6B-4C1B-93D0-67F31A2E4AA6}" presName="spaceB" presStyleCnt="0"/>
      <dgm:spPr/>
    </dgm:pt>
    <dgm:pt modelId="{612D4652-E210-46A9-84C4-9C5CA7B9FED3}" type="pres">
      <dgm:prSet presAssocID="{6A7C4E4F-B287-4103-8895-FE1DAE86D867}" presName="space" presStyleCnt="0"/>
      <dgm:spPr/>
    </dgm:pt>
    <dgm:pt modelId="{34C85731-822A-49E4-91DE-8FB56070CC8C}" type="pres">
      <dgm:prSet presAssocID="{FF29A043-D180-446C-8A5D-9B164E22EBCF}" presName="compositeA" presStyleCnt="0"/>
      <dgm:spPr/>
    </dgm:pt>
    <dgm:pt modelId="{E12A6FCF-5469-426D-B268-C4FB3532B1CC}" type="pres">
      <dgm:prSet presAssocID="{FF29A043-D180-446C-8A5D-9B164E22EBCF}" presName="textA" presStyleLbl="revTx" presStyleIdx="2" presStyleCnt="6">
        <dgm:presLayoutVars>
          <dgm:bulletEnabled val="1"/>
        </dgm:presLayoutVars>
      </dgm:prSet>
      <dgm:spPr/>
      <dgm:t>
        <a:bodyPr/>
        <a:lstStyle/>
        <a:p>
          <a:endParaRPr lang="en-US"/>
        </a:p>
      </dgm:t>
    </dgm:pt>
    <dgm:pt modelId="{6FACA929-A508-4C78-96CC-E58D30C4CB22}" type="pres">
      <dgm:prSet presAssocID="{FF29A043-D180-446C-8A5D-9B164E22EBCF}" presName="circleA" presStyleLbl="node1" presStyleIdx="2" presStyleCnt="6"/>
      <dgm:spPr/>
    </dgm:pt>
    <dgm:pt modelId="{8AB969DD-6AE4-4B1B-BAF4-1E023466CD2E}" type="pres">
      <dgm:prSet presAssocID="{FF29A043-D180-446C-8A5D-9B164E22EBCF}" presName="spaceA" presStyleCnt="0"/>
      <dgm:spPr/>
    </dgm:pt>
    <dgm:pt modelId="{1731FA8E-6E40-4BB3-BC11-8EB94316C697}" type="pres">
      <dgm:prSet presAssocID="{6D41C762-8C18-482B-8CE1-87A3C7C98659}" presName="space" presStyleCnt="0"/>
      <dgm:spPr/>
    </dgm:pt>
    <dgm:pt modelId="{0B84A58D-C9DE-4B92-A80F-887D77896751}" type="pres">
      <dgm:prSet presAssocID="{A4AF7E12-3BBB-4D42-A287-AD145C2E40E2}" presName="compositeB" presStyleCnt="0"/>
      <dgm:spPr/>
    </dgm:pt>
    <dgm:pt modelId="{6E7565CF-4503-42B8-9FDA-983840007430}" type="pres">
      <dgm:prSet presAssocID="{A4AF7E12-3BBB-4D42-A287-AD145C2E40E2}" presName="textB" presStyleLbl="revTx" presStyleIdx="3" presStyleCnt="6">
        <dgm:presLayoutVars>
          <dgm:bulletEnabled val="1"/>
        </dgm:presLayoutVars>
      </dgm:prSet>
      <dgm:spPr/>
      <dgm:t>
        <a:bodyPr/>
        <a:lstStyle/>
        <a:p>
          <a:endParaRPr lang="en-US"/>
        </a:p>
      </dgm:t>
    </dgm:pt>
    <dgm:pt modelId="{9AF18686-553A-4B9F-8106-329B29C55198}" type="pres">
      <dgm:prSet presAssocID="{A4AF7E12-3BBB-4D42-A287-AD145C2E40E2}" presName="circleB" presStyleLbl="node1" presStyleIdx="3" presStyleCnt="6"/>
      <dgm:spPr/>
    </dgm:pt>
    <dgm:pt modelId="{4C056CA3-12FB-402A-8039-340550A4CB5D}" type="pres">
      <dgm:prSet presAssocID="{A4AF7E12-3BBB-4D42-A287-AD145C2E40E2}" presName="spaceB" presStyleCnt="0"/>
      <dgm:spPr/>
    </dgm:pt>
    <dgm:pt modelId="{BC32259E-CFC3-4071-8D5A-8DA2D5C994D3}" type="pres">
      <dgm:prSet presAssocID="{AFBDF98F-51F1-41CB-97E1-59C7B28C6D09}" presName="space" presStyleCnt="0"/>
      <dgm:spPr/>
    </dgm:pt>
    <dgm:pt modelId="{7CE0421B-9C8B-41B9-AB31-ED2A0182E07F}" type="pres">
      <dgm:prSet presAssocID="{5235072D-97B4-4857-8AA9-3EEF1048B5E7}" presName="compositeA" presStyleCnt="0"/>
      <dgm:spPr/>
    </dgm:pt>
    <dgm:pt modelId="{2E31B48E-4819-45F5-B0B3-C23656B28414}" type="pres">
      <dgm:prSet presAssocID="{5235072D-97B4-4857-8AA9-3EEF1048B5E7}" presName="textA" presStyleLbl="revTx" presStyleIdx="4" presStyleCnt="6">
        <dgm:presLayoutVars>
          <dgm:bulletEnabled val="1"/>
        </dgm:presLayoutVars>
      </dgm:prSet>
      <dgm:spPr/>
      <dgm:t>
        <a:bodyPr/>
        <a:lstStyle/>
        <a:p>
          <a:endParaRPr lang="en-US"/>
        </a:p>
      </dgm:t>
    </dgm:pt>
    <dgm:pt modelId="{6AB0CAE0-831B-452D-9E2C-A2B4A6ACA6F8}" type="pres">
      <dgm:prSet presAssocID="{5235072D-97B4-4857-8AA9-3EEF1048B5E7}" presName="circleA" presStyleLbl="node1" presStyleIdx="4" presStyleCnt="6"/>
      <dgm:spPr/>
    </dgm:pt>
    <dgm:pt modelId="{367942D5-FE80-4FCA-9105-EDD73399220E}" type="pres">
      <dgm:prSet presAssocID="{5235072D-97B4-4857-8AA9-3EEF1048B5E7}" presName="spaceA" presStyleCnt="0"/>
      <dgm:spPr/>
    </dgm:pt>
    <dgm:pt modelId="{002FF88B-F663-4069-BD43-5B6873E77789}" type="pres">
      <dgm:prSet presAssocID="{36577119-AD20-4C9B-845A-1A679623335A}" presName="space" presStyleCnt="0"/>
      <dgm:spPr/>
    </dgm:pt>
    <dgm:pt modelId="{29778234-132A-46BD-8533-039C58190A0E}" type="pres">
      <dgm:prSet presAssocID="{43958921-BF40-4556-9974-83EE97833D24}" presName="compositeB" presStyleCnt="0"/>
      <dgm:spPr/>
    </dgm:pt>
    <dgm:pt modelId="{CC74666A-3E57-4942-AE50-5F6339FECACA}" type="pres">
      <dgm:prSet presAssocID="{43958921-BF40-4556-9974-83EE97833D24}" presName="textB" presStyleLbl="revTx" presStyleIdx="5" presStyleCnt="6">
        <dgm:presLayoutVars>
          <dgm:bulletEnabled val="1"/>
        </dgm:presLayoutVars>
      </dgm:prSet>
      <dgm:spPr/>
      <dgm:t>
        <a:bodyPr/>
        <a:lstStyle/>
        <a:p>
          <a:endParaRPr lang="en-US"/>
        </a:p>
      </dgm:t>
    </dgm:pt>
    <dgm:pt modelId="{F3F00A20-D29F-45AF-AEFC-E18D2A890DC6}" type="pres">
      <dgm:prSet presAssocID="{43958921-BF40-4556-9974-83EE97833D24}" presName="circleB" presStyleLbl="node1" presStyleIdx="5" presStyleCnt="6"/>
      <dgm:spPr/>
    </dgm:pt>
    <dgm:pt modelId="{01D90486-57FE-4327-A5F8-B4608BD31AA4}" type="pres">
      <dgm:prSet presAssocID="{43958921-BF40-4556-9974-83EE97833D24}" presName="spaceB" presStyleCnt="0"/>
      <dgm:spPr/>
    </dgm:pt>
  </dgm:ptLst>
  <dgm:cxnLst>
    <dgm:cxn modelId="{C7D54387-939A-4CEA-A26C-FBECBE754ADA}" srcId="{43F82C29-E260-4352-8856-BFF22202AD04}" destId="{A4AF7E12-3BBB-4D42-A287-AD145C2E40E2}" srcOrd="3" destOrd="0" parTransId="{3D8D14FE-807C-46A7-9E93-944DECB2454D}" sibTransId="{AFBDF98F-51F1-41CB-97E1-59C7B28C6D09}"/>
    <dgm:cxn modelId="{EFA4A5DB-D32A-4991-843E-3A5FCF5A0FA9}" type="presOf" srcId="{651655AB-5931-4382-AB1E-23E4D448440F}" destId="{1C4CC6FF-AB25-47D9-ACCB-B2C005E29971}" srcOrd="0" destOrd="0" presId="urn:microsoft.com/office/officeart/2005/8/layout/hProcess11"/>
    <dgm:cxn modelId="{DFDF547D-01A4-46B4-B1CB-B9CBFC232783}" type="presOf" srcId="{43F82C29-E260-4352-8856-BFF22202AD04}" destId="{90194E8B-9970-4DA1-A557-908C837485A9}" srcOrd="0" destOrd="0" presId="urn:microsoft.com/office/officeart/2005/8/layout/hProcess11"/>
    <dgm:cxn modelId="{80D6AEE8-6B86-4472-A3FB-738985F7DE29}" type="presOf" srcId="{A4AF7E12-3BBB-4D42-A287-AD145C2E40E2}" destId="{6E7565CF-4503-42B8-9FDA-983840007430}" srcOrd="0" destOrd="0" presId="urn:microsoft.com/office/officeart/2005/8/layout/hProcess11"/>
    <dgm:cxn modelId="{B35FA28C-5E21-4C6A-940D-72D40313AE24}" srcId="{43F82C29-E260-4352-8856-BFF22202AD04}" destId="{651655AB-5931-4382-AB1E-23E4D448440F}" srcOrd="0" destOrd="0" parTransId="{863EDE7C-78AE-4721-9352-C45873760AD1}" sibTransId="{6223C1CF-ADFE-40C8-A847-7CB8DEB1B659}"/>
    <dgm:cxn modelId="{F674F625-89D6-4AD7-9E5D-F48F91FB2F89}" type="presOf" srcId="{8E3134CA-6B6B-4C1B-93D0-67F31A2E4AA6}" destId="{C0CB07F7-B310-4DE6-97EC-FDBA73783040}" srcOrd="0" destOrd="0" presId="urn:microsoft.com/office/officeart/2005/8/layout/hProcess11"/>
    <dgm:cxn modelId="{6BDE2554-7504-449C-8786-D31B02B34052}" srcId="{43F82C29-E260-4352-8856-BFF22202AD04}" destId="{FF29A043-D180-446C-8A5D-9B164E22EBCF}" srcOrd="2" destOrd="0" parTransId="{7E0CB53F-F01D-4FAA-B5DF-F8A3023CBAE5}" sibTransId="{6D41C762-8C18-482B-8CE1-87A3C7C98659}"/>
    <dgm:cxn modelId="{AEF0EB83-57EC-41E4-A64C-9E8F5B0FC616}" srcId="{43F82C29-E260-4352-8856-BFF22202AD04}" destId="{5235072D-97B4-4857-8AA9-3EEF1048B5E7}" srcOrd="4" destOrd="0" parTransId="{B3EA224B-536D-451E-BF75-89B22564FBA9}" sibTransId="{36577119-AD20-4C9B-845A-1A679623335A}"/>
    <dgm:cxn modelId="{10E61236-1B95-4F2C-907E-2AF0D2B1867C}" type="presOf" srcId="{5235072D-97B4-4857-8AA9-3EEF1048B5E7}" destId="{2E31B48E-4819-45F5-B0B3-C23656B28414}" srcOrd="0" destOrd="0" presId="urn:microsoft.com/office/officeart/2005/8/layout/hProcess11"/>
    <dgm:cxn modelId="{74B6B70D-4F62-467B-878D-D105965E9243}" type="presOf" srcId="{FF29A043-D180-446C-8A5D-9B164E22EBCF}" destId="{E12A6FCF-5469-426D-B268-C4FB3532B1CC}" srcOrd="0" destOrd="0" presId="urn:microsoft.com/office/officeart/2005/8/layout/hProcess11"/>
    <dgm:cxn modelId="{EA888F08-AC14-469B-BF3D-FBDCECEA5247}" type="presOf" srcId="{43958921-BF40-4556-9974-83EE97833D24}" destId="{CC74666A-3E57-4942-AE50-5F6339FECACA}" srcOrd="0" destOrd="0" presId="urn:microsoft.com/office/officeart/2005/8/layout/hProcess11"/>
    <dgm:cxn modelId="{338D06F6-0722-43CB-B337-428EC6DFB786}" srcId="{43F82C29-E260-4352-8856-BFF22202AD04}" destId="{8E3134CA-6B6B-4C1B-93D0-67F31A2E4AA6}" srcOrd="1" destOrd="0" parTransId="{B4FB7DE0-4DBC-460C-99AF-6F9A67DCA3CA}" sibTransId="{6A7C4E4F-B287-4103-8895-FE1DAE86D867}"/>
    <dgm:cxn modelId="{D6A338A6-450E-436C-80DA-54400CEACCEE}" srcId="{43F82C29-E260-4352-8856-BFF22202AD04}" destId="{43958921-BF40-4556-9974-83EE97833D24}" srcOrd="5" destOrd="0" parTransId="{446CD73C-CDFD-4780-95D2-10C943CC32C6}" sibTransId="{FAB83056-70BB-47AE-AEE3-D5ED3E5E34D9}"/>
    <dgm:cxn modelId="{28DB42BD-8154-4D22-8318-49F0B9EC6354}" type="presParOf" srcId="{90194E8B-9970-4DA1-A557-908C837485A9}" destId="{50612107-0A09-4669-A02E-AD093CC539ED}" srcOrd="0" destOrd="0" presId="urn:microsoft.com/office/officeart/2005/8/layout/hProcess11"/>
    <dgm:cxn modelId="{C9D08ADB-FC6E-4503-8C6C-DDFC9F8B418A}" type="presParOf" srcId="{90194E8B-9970-4DA1-A557-908C837485A9}" destId="{EADDE1D1-E424-4CF6-A7AB-4465D7E8A325}" srcOrd="1" destOrd="0" presId="urn:microsoft.com/office/officeart/2005/8/layout/hProcess11"/>
    <dgm:cxn modelId="{D3BF0608-A6D4-43BE-A012-3EEC0306AB41}" type="presParOf" srcId="{EADDE1D1-E424-4CF6-A7AB-4465D7E8A325}" destId="{3C1AAABD-53F4-48ED-8617-DBA200B9B7FD}" srcOrd="0" destOrd="0" presId="urn:microsoft.com/office/officeart/2005/8/layout/hProcess11"/>
    <dgm:cxn modelId="{F140C217-D1E6-48F5-B17E-865243362CA7}" type="presParOf" srcId="{3C1AAABD-53F4-48ED-8617-DBA200B9B7FD}" destId="{1C4CC6FF-AB25-47D9-ACCB-B2C005E29971}" srcOrd="0" destOrd="0" presId="urn:microsoft.com/office/officeart/2005/8/layout/hProcess11"/>
    <dgm:cxn modelId="{69EF9CA3-9989-4903-B60F-79F21CB4FA1D}" type="presParOf" srcId="{3C1AAABD-53F4-48ED-8617-DBA200B9B7FD}" destId="{E1A80B68-9803-4065-98E6-8AE41198EC36}" srcOrd="1" destOrd="0" presId="urn:microsoft.com/office/officeart/2005/8/layout/hProcess11"/>
    <dgm:cxn modelId="{83DB0189-9E2A-42B0-9996-12C82B20C3A4}" type="presParOf" srcId="{3C1AAABD-53F4-48ED-8617-DBA200B9B7FD}" destId="{6EF495D4-C806-4A25-BA42-659208236BF4}" srcOrd="2" destOrd="0" presId="urn:microsoft.com/office/officeart/2005/8/layout/hProcess11"/>
    <dgm:cxn modelId="{424F60E7-5CC9-44B2-8A88-E18071AC3122}" type="presParOf" srcId="{EADDE1D1-E424-4CF6-A7AB-4465D7E8A325}" destId="{DF37A008-EF2D-4A94-9B53-2A7B4D60E7F0}" srcOrd="1" destOrd="0" presId="urn:microsoft.com/office/officeart/2005/8/layout/hProcess11"/>
    <dgm:cxn modelId="{4EA9A1F9-3C15-4165-8D9B-36336C73B7DF}" type="presParOf" srcId="{EADDE1D1-E424-4CF6-A7AB-4465D7E8A325}" destId="{2DA0440A-D37E-42A8-8BB6-952C8CC1C958}" srcOrd="2" destOrd="0" presId="urn:microsoft.com/office/officeart/2005/8/layout/hProcess11"/>
    <dgm:cxn modelId="{0ECEAB6E-F912-4B74-A808-EAEC50E0E9C3}" type="presParOf" srcId="{2DA0440A-D37E-42A8-8BB6-952C8CC1C958}" destId="{C0CB07F7-B310-4DE6-97EC-FDBA73783040}" srcOrd="0" destOrd="0" presId="urn:microsoft.com/office/officeart/2005/8/layout/hProcess11"/>
    <dgm:cxn modelId="{1E525712-6139-44D7-9064-F97C95FEC3C1}" type="presParOf" srcId="{2DA0440A-D37E-42A8-8BB6-952C8CC1C958}" destId="{F2A33653-3088-4B6B-AC38-D05A5082EFA6}" srcOrd="1" destOrd="0" presId="urn:microsoft.com/office/officeart/2005/8/layout/hProcess11"/>
    <dgm:cxn modelId="{28AC40AA-12D3-495C-9061-EB5C353D44F1}" type="presParOf" srcId="{2DA0440A-D37E-42A8-8BB6-952C8CC1C958}" destId="{AC3CF9A6-98C3-43FA-934C-56CD933CCB40}" srcOrd="2" destOrd="0" presId="urn:microsoft.com/office/officeart/2005/8/layout/hProcess11"/>
    <dgm:cxn modelId="{27A19A79-10B6-47E9-8399-2799D1C2A2F4}" type="presParOf" srcId="{EADDE1D1-E424-4CF6-A7AB-4465D7E8A325}" destId="{612D4652-E210-46A9-84C4-9C5CA7B9FED3}" srcOrd="3" destOrd="0" presId="urn:microsoft.com/office/officeart/2005/8/layout/hProcess11"/>
    <dgm:cxn modelId="{25390FDD-E836-4166-A999-38D326472C2C}" type="presParOf" srcId="{EADDE1D1-E424-4CF6-A7AB-4465D7E8A325}" destId="{34C85731-822A-49E4-91DE-8FB56070CC8C}" srcOrd="4" destOrd="0" presId="urn:microsoft.com/office/officeart/2005/8/layout/hProcess11"/>
    <dgm:cxn modelId="{DBD9DAF6-DF2F-432C-A4AE-81EC55B6CEC0}" type="presParOf" srcId="{34C85731-822A-49E4-91DE-8FB56070CC8C}" destId="{E12A6FCF-5469-426D-B268-C4FB3532B1CC}" srcOrd="0" destOrd="0" presId="urn:microsoft.com/office/officeart/2005/8/layout/hProcess11"/>
    <dgm:cxn modelId="{D83A09B8-33E4-4C06-A78E-3F80493B83D0}" type="presParOf" srcId="{34C85731-822A-49E4-91DE-8FB56070CC8C}" destId="{6FACA929-A508-4C78-96CC-E58D30C4CB22}" srcOrd="1" destOrd="0" presId="urn:microsoft.com/office/officeart/2005/8/layout/hProcess11"/>
    <dgm:cxn modelId="{D550D05D-72C3-4662-A66A-FB1AD9E23388}" type="presParOf" srcId="{34C85731-822A-49E4-91DE-8FB56070CC8C}" destId="{8AB969DD-6AE4-4B1B-BAF4-1E023466CD2E}" srcOrd="2" destOrd="0" presId="urn:microsoft.com/office/officeart/2005/8/layout/hProcess11"/>
    <dgm:cxn modelId="{7CAD5EE3-FFAF-4FD0-A032-8A3AD2C2EF65}" type="presParOf" srcId="{EADDE1D1-E424-4CF6-A7AB-4465D7E8A325}" destId="{1731FA8E-6E40-4BB3-BC11-8EB94316C697}" srcOrd="5" destOrd="0" presId="urn:microsoft.com/office/officeart/2005/8/layout/hProcess11"/>
    <dgm:cxn modelId="{2D944943-455A-425E-BBB8-09F99CEED5C1}" type="presParOf" srcId="{EADDE1D1-E424-4CF6-A7AB-4465D7E8A325}" destId="{0B84A58D-C9DE-4B92-A80F-887D77896751}" srcOrd="6" destOrd="0" presId="urn:microsoft.com/office/officeart/2005/8/layout/hProcess11"/>
    <dgm:cxn modelId="{C9B0F55C-5AC1-4BC5-9465-0C310D76111F}" type="presParOf" srcId="{0B84A58D-C9DE-4B92-A80F-887D77896751}" destId="{6E7565CF-4503-42B8-9FDA-983840007430}" srcOrd="0" destOrd="0" presId="urn:microsoft.com/office/officeart/2005/8/layout/hProcess11"/>
    <dgm:cxn modelId="{8BDAB5C6-7F6D-4433-B932-C4EB5DF592C3}" type="presParOf" srcId="{0B84A58D-C9DE-4B92-A80F-887D77896751}" destId="{9AF18686-553A-4B9F-8106-329B29C55198}" srcOrd="1" destOrd="0" presId="urn:microsoft.com/office/officeart/2005/8/layout/hProcess11"/>
    <dgm:cxn modelId="{C07357B6-FA70-4BC6-9566-8D661CB7B4D4}" type="presParOf" srcId="{0B84A58D-C9DE-4B92-A80F-887D77896751}" destId="{4C056CA3-12FB-402A-8039-340550A4CB5D}" srcOrd="2" destOrd="0" presId="urn:microsoft.com/office/officeart/2005/8/layout/hProcess11"/>
    <dgm:cxn modelId="{A26853CD-2F0E-4D48-91E6-B88EC54892A7}" type="presParOf" srcId="{EADDE1D1-E424-4CF6-A7AB-4465D7E8A325}" destId="{BC32259E-CFC3-4071-8D5A-8DA2D5C994D3}" srcOrd="7" destOrd="0" presId="urn:microsoft.com/office/officeart/2005/8/layout/hProcess11"/>
    <dgm:cxn modelId="{4EB95A6C-93C6-42C9-B7B1-1F0AB927AF5E}" type="presParOf" srcId="{EADDE1D1-E424-4CF6-A7AB-4465D7E8A325}" destId="{7CE0421B-9C8B-41B9-AB31-ED2A0182E07F}" srcOrd="8" destOrd="0" presId="urn:microsoft.com/office/officeart/2005/8/layout/hProcess11"/>
    <dgm:cxn modelId="{D41B2B31-4470-4369-A70E-C0966C3336C7}" type="presParOf" srcId="{7CE0421B-9C8B-41B9-AB31-ED2A0182E07F}" destId="{2E31B48E-4819-45F5-B0B3-C23656B28414}" srcOrd="0" destOrd="0" presId="urn:microsoft.com/office/officeart/2005/8/layout/hProcess11"/>
    <dgm:cxn modelId="{6E80705F-0D57-4400-99CC-2498FE9FA4C6}" type="presParOf" srcId="{7CE0421B-9C8B-41B9-AB31-ED2A0182E07F}" destId="{6AB0CAE0-831B-452D-9E2C-A2B4A6ACA6F8}" srcOrd="1" destOrd="0" presId="urn:microsoft.com/office/officeart/2005/8/layout/hProcess11"/>
    <dgm:cxn modelId="{755CCD4F-D091-4003-AE7B-B18D7C09F6AC}" type="presParOf" srcId="{7CE0421B-9C8B-41B9-AB31-ED2A0182E07F}" destId="{367942D5-FE80-4FCA-9105-EDD73399220E}" srcOrd="2" destOrd="0" presId="urn:microsoft.com/office/officeart/2005/8/layout/hProcess11"/>
    <dgm:cxn modelId="{A0A84965-A1EE-4ACD-96C5-4A3A69981E76}" type="presParOf" srcId="{EADDE1D1-E424-4CF6-A7AB-4465D7E8A325}" destId="{002FF88B-F663-4069-BD43-5B6873E77789}" srcOrd="9" destOrd="0" presId="urn:microsoft.com/office/officeart/2005/8/layout/hProcess11"/>
    <dgm:cxn modelId="{D16FA6BD-1865-43B1-8A8B-233C5D222C27}" type="presParOf" srcId="{EADDE1D1-E424-4CF6-A7AB-4465D7E8A325}" destId="{29778234-132A-46BD-8533-039C58190A0E}" srcOrd="10" destOrd="0" presId="urn:microsoft.com/office/officeart/2005/8/layout/hProcess11"/>
    <dgm:cxn modelId="{DF301923-6B6C-4900-AEF4-E7EDD771CF2E}" type="presParOf" srcId="{29778234-132A-46BD-8533-039C58190A0E}" destId="{CC74666A-3E57-4942-AE50-5F6339FECACA}" srcOrd="0" destOrd="0" presId="urn:microsoft.com/office/officeart/2005/8/layout/hProcess11"/>
    <dgm:cxn modelId="{E2F3FDB7-F992-4136-B486-603893BC8028}" type="presParOf" srcId="{29778234-132A-46BD-8533-039C58190A0E}" destId="{F3F00A20-D29F-45AF-AEFC-E18D2A890DC6}" srcOrd="1" destOrd="0" presId="urn:microsoft.com/office/officeart/2005/8/layout/hProcess11"/>
    <dgm:cxn modelId="{230B10B4-58BD-4CC0-92C6-BBBB98445704}" type="presParOf" srcId="{29778234-132A-46BD-8533-039C58190A0E}" destId="{01D90486-57FE-4327-A5F8-B4608BD31AA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DA1DD9-E9D7-4D3F-B31C-BAE8DF483039}" type="doc">
      <dgm:prSet loTypeId="urn:microsoft.com/office/officeart/2011/layout/RadialPictureList" loCatId="picture" qsTypeId="urn:microsoft.com/office/officeart/2005/8/quickstyle/simple5" qsCatId="simple" csTypeId="urn:microsoft.com/office/officeart/2005/8/colors/accent2_3" csCatId="accent2" phldr="1"/>
      <dgm:spPr/>
      <dgm:t>
        <a:bodyPr/>
        <a:lstStyle/>
        <a:p>
          <a:endParaRPr lang="en-US"/>
        </a:p>
      </dgm:t>
    </dgm:pt>
    <dgm:pt modelId="{E59276EB-1B8A-4EDE-8318-DB1ACE3D7802}">
      <dgm:prSet phldrT="[Text]"/>
      <dgm:spPr>
        <a:xfrm>
          <a:off x="3682078" y="12191"/>
          <a:ext cx="1275991" cy="922528"/>
        </a:xfrm>
      </dgm:spPr>
      <dgm:t>
        <a:bodyPr/>
        <a:lstStyle/>
        <a:p>
          <a:pPr>
            <a:buNone/>
          </a:pPr>
          <a:r>
            <a:rPr lang="bs-Latn-BA" noProof="0" dirty="0">
              <a:latin typeface="Calibri" panose="020F0502020204030204"/>
              <a:ea typeface="+mn-ea"/>
              <a:cs typeface="+mn-cs"/>
            </a:rPr>
            <a:t>Odluke URŽ-a i sudova dostupne online (26.01.2015.)</a:t>
          </a:r>
          <a:endParaRPr lang="en-US" dirty="0">
            <a:latin typeface="Calibri" panose="020F0502020204030204"/>
            <a:ea typeface="+mn-ea"/>
            <a:cs typeface="+mn-cs"/>
          </a:endParaRPr>
        </a:p>
      </dgm:t>
    </dgm:pt>
    <dgm:pt modelId="{7261B6C3-7EB4-4673-B01C-3CC0BE635B70}" type="parTrans" cxnId="{AF05043F-731F-4707-BB90-0FA3D159366D}">
      <dgm:prSet/>
      <dgm:spPr/>
      <dgm:t>
        <a:bodyPr/>
        <a:lstStyle/>
        <a:p>
          <a:endParaRPr lang="en-US"/>
        </a:p>
      </dgm:t>
    </dgm:pt>
    <dgm:pt modelId="{5A742988-D91F-4ED9-9B9C-5179F3652CDD}" type="sibTrans" cxnId="{AF05043F-731F-4707-BB90-0FA3D159366D}">
      <dgm:prSet/>
      <dgm:spPr/>
      <dgm:t>
        <a:bodyPr/>
        <a:lstStyle/>
        <a:p>
          <a:endParaRPr lang="en-US"/>
        </a:p>
      </dgm:t>
    </dgm:pt>
    <dgm:pt modelId="{71E47D45-91B5-456B-8087-3CACF9F3A8BF}">
      <dgm:prSet phldrT="[Text]"/>
      <dgm:spPr>
        <a:xfrm>
          <a:off x="4383534" y="904239"/>
          <a:ext cx="1275991" cy="922528"/>
        </a:xfrm>
      </dgm:spPr>
      <dgm:t>
        <a:bodyPr/>
        <a:lstStyle/>
        <a:p>
          <a:pPr>
            <a:buNone/>
          </a:pPr>
          <a:r>
            <a:rPr lang="bs-Latn-BA" noProof="0" dirty="0">
              <a:latin typeface="Calibri" panose="020F0502020204030204"/>
              <a:ea typeface="+mn-ea"/>
              <a:cs typeface="+mn-cs"/>
            </a:rPr>
            <a:t>Dosije tendera dostupan online (01.07.2015.)</a:t>
          </a:r>
        </a:p>
      </dgm:t>
    </dgm:pt>
    <dgm:pt modelId="{67FD5897-A055-4FC8-BF6A-5FF1BA073BCA}" type="parTrans" cxnId="{ABA7B235-C115-46C0-B105-0A3D9860EEC4}">
      <dgm:prSet/>
      <dgm:spPr/>
      <dgm:t>
        <a:bodyPr/>
        <a:lstStyle/>
        <a:p>
          <a:endParaRPr lang="en-US"/>
        </a:p>
      </dgm:t>
    </dgm:pt>
    <dgm:pt modelId="{5F320DEC-D646-491D-99DF-2BEE794EC169}" type="sibTrans" cxnId="{ABA7B235-C115-46C0-B105-0A3D9860EEC4}">
      <dgm:prSet/>
      <dgm:spPr/>
      <dgm:t>
        <a:bodyPr/>
        <a:lstStyle/>
        <a:p>
          <a:endParaRPr lang="en-US"/>
        </a:p>
      </dgm:t>
    </dgm:pt>
    <dgm:pt modelId="{31D60841-7231-4C35-8347-7F598068E3F5}">
      <dgm:prSet phldrT="[Text]"/>
      <dgm:spPr>
        <a:xfrm>
          <a:off x="1866038" y="1599953"/>
          <a:ext cx="754177" cy="850681"/>
        </a:xfrm>
      </dgm:spPr>
      <dgm:t>
        <a:bodyPr/>
        <a:lstStyle/>
        <a:p>
          <a:pPr>
            <a:buNone/>
          </a:pPr>
          <a:endParaRPr lang="en-US" dirty="0">
            <a:solidFill>
              <a:sysClr val="window" lastClr="FFFFFF"/>
            </a:solidFill>
            <a:latin typeface="Calibri" panose="020F0502020204030204"/>
            <a:ea typeface="+mn-ea"/>
            <a:cs typeface="+mn-cs"/>
          </a:endParaRPr>
        </a:p>
      </dgm:t>
    </dgm:pt>
    <dgm:pt modelId="{A4D0FFF1-20B8-4703-B78E-8A3CEB9C6E71}" type="sibTrans" cxnId="{26B25089-3322-44AF-8974-092C1820F4B0}">
      <dgm:prSet/>
      <dgm:spPr/>
      <dgm:t>
        <a:bodyPr/>
        <a:lstStyle/>
        <a:p>
          <a:endParaRPr lang="en-US"/>
        </a:p>
      </dgm:t>
    </dgm:pt>
    <dgm:pt modelId="{38E0F45D-063E-4E20-850D-BCC138775B0E}" type="parTrans" cxnId="{26B25089-3322-44AF-8974-092C1820F4B0}">
      <dgm:prSet/>
      <dgm:spPr/>
      <dgm:t>
        <a:bodyPr/>
        <a:lstStyle/>
        <a:p>
          <a:endParaRPr lang="en-US"/>
        </a:p>
      </dgm:t>
    </dgm:pt>
    <dgm:pt modelId="{8CA32972-7495-47E0-AEE8-08FA58A16FB1}">
      <dgm:prSet phldrT="[Text]"/>
      <dgm:spPr>
        <a:xfrm>
          <a:off x="3682078" y="3130499"/>
          <a:ext cx="1275991" cy="922528"/>
        </a:xfrm>
      </dgm:spPr>
      <dgm:t>
        <a:bodyPr/>
        <a:lstStyle/>
        <a:p>
          <a:pPr>
            <a:buNone/>
          </a:pPr>
          <a:r>
            <a:rPr lang="hr-BA" noProof="0" dirty="0">
              <a:latin typeface="Calibri" panose="020F0502020204030204"/>
              <a:ea typeface="+mn-ea"/>
              <a:cs typeface="+mn-cs"/>
            </a:rPr>
            <a:t>E-aukcije </a:t>
          </a:r>
          <a:r>
            <a:rPr lang="en-GB" noProof="0" dirty="0">
              <a:latin typeface="Calibri" panose="020F0502020204030204"/>
              <a:ea typeface="+mn-ea"/>
              <a:cs typeface="+mn-cs"/>
            </a:rPr>
            <a:t> (14.09.2016.)</a:t>
          </a:r>
          <a:endParaRPr lang="en-US" dirty="0">
            <a:latin typeface="Calibri" panose="020F0502020204030204"/>
            <a:ea typeface="+mn-ea"/>
            <a:cs typeface="+mn-cs"/>
          </a:endParaRPr>
        </a:p>
      </dgm:t>
    </dgm:pt>
    <dgm:pt modelId="{26FB79D5-6409-419D-9776-196B8D8F5B59}" type="parTrans" cxnId="{63FE8F4B-CC54-4B12-8119-2CC52212F0B3}">
      <dgm:prSet/>
      <dgm:spPr/>
      <dgm:t>
        <a:bodyPr/>
        <a:lstStyle/>
        <a:p>
          <a:endParaRPr lang="en-US"/>
        </a:p>
      </dgm:t>
    </dgm:pt>
    <dgm:pt modelId="{C0108B73-338D-4A7F-B95C-D99FD403B225}" type="sibTrans" cxnId="{63FE8F4B-CC54-4B12-8119-2CC52212F0B3}">
      <dgm:prSet/>
      <dgm:spPr/>
      <dgm:t>
        <a:bodyPr/>
        <a:lstStyle/>
        <a:p>
          <a:endParaRPr lang="en-US"/>
        </a:p>
      </dgm:t>
    </dgm:pt>
    <dgm:pt modelId="{682D359A-960E-41FA-A8FC-0E482899FBD9}">
      <dgm:prSet phldrT="[Text]"/>
      <dgm:spPr>
        <a:xfrm>
          <a:off x="4383534" y="2207971"/>
          <a:ext cx="1275991" cy="922528"/>
        </a:xfrm>
      </dgm:spPr>
      <dgm:t>
        <a:bodyPr/>
        <a:lstStyle/>
        <a:p>
          <a:pPr>
            <a:buNone/>
          </a:pPr>
          <a:r>
            <a:rPr lang="bs-Latn-BA" dirty="0">
              <a:latin typeface="Calibri" panose="020F0502020204030204"/>
              <a:ea typeface="+mn-ea"/>
              <a:cs typeface="+mn-cs"/>
            </a:rPr>
            <a:t>Izjašnjenja o javnoj nabavci putem portala (01.07.2015.)</a:t>
          </a:r>
          <a:endParaRPr lang="en-US" dirty="0">
            <a:latin typeface="Calibri" panose="020F0502020204030204"/>
            <a:ea typeface="+mn-ea"/>
            <a:cs typeface="+mn-cs"/>
          </a:endParaRPr>
        </a:p>
      </dgm:t>
    </dgm:pt>
    <dgm:pt modelId="{10440572-8B5B-4CB5-AE17-BF178321C5DB}" type="parTrans" cxnId="{525F7629-8505-4BBA-BE09-8195EE8E66B1}">
      <dgm:prSet/>
      <dgm:spPr/>
      <dgm:t>
        <a:bodyPr/>
        <a:lstStyle/>
        <a:p>
          <a:endParaRPr lang="en-US"/>
        </a:p>
      </dgm:t>
    </dgm:pt>
    <dgm:pt modelId="{E376A2B6-06AF-48B4-A597-142F24FA1239}" type="sibTrans" cxnId="{525F7629-8505-4BBA-BE09-8195EE8E66B1}">
      <dgm:prSet/>
      <dgm:spPr/>
      <dgm:t>
        <a:bodyPr/>
        <a:lstStyle/>
        <a:p>
          <a:endParaRPr lang="en-US"/>
        </a:p>
      </dgm:t>
    </dgm:pt>
    <dgm:pt modelId="{CBC4DB44-562A-40CF-9F4F-6568FE240D9B}" type="pres">
      <dgm:prSet presAssocID="{A0DA1DD9-E9D7-4D3F-B31C-BAE8DF483039}" presName="Name0" presStyleCnt="0">
        <dgm:presLayoutVars>
          <dgm:chMax val="1"/>
          <dgm:chPref val="1"/>
          <dgm:dir/>
          <dgm:resizeHandles/>
        </dgm:presLayoutVars>
      </dgm:prSet>
      <dgm:spPr/>
      <dgm:t>
        <a:bodyPr/>
        <a:lstStyle/>
        <a:p>
          <a:endParaRPr lang="en-US"/>
        </a:p>
      </dgm:t>
    </dgm:pt>
    <dgm:pt modelId="{B715849B-81F1-4E95-A6CC-C96814C9F716}" type="pres">
      <dgm:prSet presAssocID="{31D60841-7231-4C35-8347-7F598068E3F5}" presName="Parent" presStyleLbl="node1" presStyleIdx="0" presStyleCnt="2" custScaleX="42394" custScaleY="47823">
        <dgm:presLayoutVars>
          <dgm:chMax val="4"/>
          <dgm:chPref val="3"/>
        </dgm:presLayoutVars>
      </dgm:prSet>
      <dgm:spPr>
        <a:prstGeom prst="ellipse">
          <a:avLst/>
        </a:prstGeom>
      </dgm:spPr>
      <dgm:t>
        <a:bodyPr/>
        <a:lstStyle/>
        <a:p>
          <a:endParaRPr lang="en-US"/>
        </a:p>
      </dgm:t>
    </dgm:pt>
    <dgm:pt modelId="{F189B3DB-92F0-470C-9CF7-99D4F76E1EED}" type="pres">
      <dgm:prSet presAssocID="{E59276EB-1B8A-4EDE-8318-DB1ACE3D7802}" presName="Accent" presStyleLbl="node1" presStyleIdx="1" presStyleCnt="2"/>
      <dgm:spPr>
        <a:xfrm>
          <a:off x="436473" y="146710"/>
          <a:ext cx="3585625" cy="3737660"/>
        </a:xfrm>
        <a:prstGeom prst="blockArc">
          <a:avLst>
            <a:gd name="adj1" fmla="val 16509444"/>
            <a:gd name="adj2" fmla="val 5088054"/>
            <a:gd name="adj3" fmla="val 5240"/>
          </a:avLst>
        </a:prstGeom>
      </dgm:spPr>
    </dgm:pt>
    <dgm:pt modelId="{639BF0A1-1A16-404A-A9A5-D732D455B70E}" type="pres">
      <dgm:prSet presAssocID="{E59276EB-1B8A-4EDE-8318-DB1ACE3D7802}" presName="Image1" presStyleLbl="fgImgPlace1" presStyleIdx="0" presStyleCnt="4"/>
      <dgm:spPr>
        <a:xfrm>
          <a:off x="2656271" y="0"/>
          <a:ext cx="953207" cy="953008"/>
        </a:xfrm>
        <a:prstGeom prst="ellipse">
          <a:avLst/>
        </a:prstGeom>
        <a:blipFill rotWithShape="1">
          <a:blip xmlns:r="http://schemas.openxmlformats.org/officeDocument/2006/relationships" r:embed="rId1"/>
          <a:srcRect/>
          <a:stretch>
            <a:fillRect/>
          </a:stretch>
        </a:blipFill>
      </dgm:spPr>
    </dgm:pt>
    <dgm:pt modelId="{32339272-83FB-403B-854F-0AC40E5FBD21}" type="pres">
      <dgm:prSet presAssocID="{E59276EB-1B8A-4EDE-8318-DB1ACE3D7802}" presName="Child1" presStyleLbl="revTx" presStyleIdx="0" presStyleCnt="4">
        <dgm:presLayoutVars>
          <dgm:chMax val="0"/>
          <dgm:chPref val="0"/>
          <dgm:bulletEnabled val="1"/>
        </dgm:presLayoutVars>
      </dgm:prSet>
      <dgm:spPr>
        <a:prstGeom prst="rect">
          <a:avLst/>
        </a:prstGeom>
      </dgm:spPr>
      <dgm:t>
        <a:bodyPr/>
        <a:lstStyle/>
        <a:p>
          <a:endParaRPr lang="en-US"/>
        </a:p>
      </dgm:t>
    </dgm:pt>
    <dgm:pt modelId="{74473623-98C2-4059-A202-F4B336A6C5C0}" type="pres">
      <dgm:prSet presAssocID="{71E47D45-91B5-456B-8087-3CACF9F3A8BF}" presName="Image2" presStyleCnt="0"/>
      <dgm:spPr/>
    </dgm:pt>
    <dgm:pt modelId="{37C2F42A-1751-41A7-BFF2-A98B2719D533}" type="pres">
      <dgm:prSet presAssocID="{71E47D45-91B5-456B-8087-3CACF9F3A8BF}" presName="Image" presStyleLbl="fgImgPlace1" presStyleIdx="1" presStyleCnt="4"/>
      <dgm:spPr>
        <a:xfrm>
          <a:off x="3360338" y="887577"/>
          <a:ext cx="953207" cy="953008"/>
        </a:xfrm>
        <a:prstGeom prst="ellipse">
          <a:avLst/>
        </a:prstGeom>
        <a:blipFill rotWithShape="1">
          <a:blip xmlns:r="http://schemas.openxmlformats.org/officeDocument/2006/relationships" r:embed="rId2"/>
          <a:srcRect/>
          <a:stretch>
            <a:fillRect/>
          </a:stretch>
        </a:blipFill>
      </dgm:spPr>
    </dgm:pt>
    <dgm:pt modelId="{4C0AA4D0-377E-4EEA-AD3F-621D2E03B8BF}" type="pres">
      <dgm:prSet presAssocID="{71E47D45-91B5-456B-8087-3CACF9F3A8BF}" presName="Child2" presStyleLbl="revTx" presStyleIdx="1" presStyleCnt="4">
        <dgm:presLayoutVars>
          <dgm:chMax val="0"/>
          <dgm:chPref val="0"/>
          <dgm:bulletEnabled val="1"/>
        </dgm:presLayoutVars>
      </dgm:prSet>
      <dgm:spPr>
        <a:prstGeom prst="rect">
          <a:avLst/>
        </a:prstGeom>
      </dgm:spPr>
      <dgm:t>
        <a:bodyPr/>
        <a:lstStyle/>
        <a:p>
          <a:endParaRPr lang="en-US"/>
        </a:p>
      </dgm:t>
    </dgm:pt>
    <dgm:pt modelId="{469D1619-9B21-40AC-A4DC-ADF791136BE0}" type="pres">
      <dgm:prSet presAssocID="{682D359A-960E-41FA-A8FC-0E482899FBD9}" presName="Image3" presStyleCnt="0"/>
      <dgm:spPr/>
    </dgm:pt>
    <dgm:pt modelId="{3C2CED45-21C6-4F5B-A004-03E701D80F2B}" type="pres">
      <dgm:prSet presAssocID="{682D359A-960E-41FA-A8FC-0E482899FBD9}" presName="Image" presStyleLbl="fgImgPlace1" presStyleIdx="2" presStyleCnt="4"/>
      <dgm:spPr>
        <a:xfrm>
          <a:off x="3356682" y="2192527"/>
          <a:ext cx="953207" cy="953008"/>
        </a:xfrm>
        <a:prstGeom prst="ellipse">
          <a:avLst/>
        </a:prstGeom>
        <a:blipFill>
          <a:blip xmlns:r="http://schemas.openxmlformats.org/officeDocument/2006/relationships" r:embed="rId3"/>
          <a:srcRect/>
          <a:stretch>
            <a:fillRect/>
          </a:stretch>
        </a:blipFill>
      </dgm:spPr>
    </dgm:pt>
    <dgm:pt modelId="{1A31A592-A2CD-45CB-9578-306479E28FF6}" type="pres">
      <dgm:prSet presAssocID="{682D359A-960E-41FA-A8FC-0E482899FBD9}" presName="Child3" presStyleLbl="revTx" presStyleIdx="2" presStyleCnt="4">
        <dgm:presLayoutVars>
          <dgm:chMax val="0"/>
          <dgm:chPref val="0"/>
          <dgm:bulletEnabled val="1"/>
        </dgm:presLayoutVars>
      </dgm:prSet>
      <dgm:spPr>
        <a:prstGeom prst="rect">
          <a:avLst/>
        </a:prstGeom>
      </dgm:spPr>
      <dgm:t>
        <a:bodyPr/>
        <a:lstStyle/>
        <a:p>
          <a:endParaRPr lang="en-US"/>
        </a:p>
      </dgm:t>
    </dgm:pt>
    <dgm:pt modelId="{D42C5702-4DD5-4DF8-BF1F-75845FE10B07}" type="pres">
      <dgm:prSet presAssocID="{8CA32972-7495-47E0-AEE8-08FA58A16FB1}" presName="Image4" presStyleCnt="0"/>
      <dgm:spPr/>
    </dgm:pt>
    <dgm:pt modelId="{0E020CB9-107D-4080-864E-C206F35EED57}" type="pres">
      <dgm:prSet presAssocID="{8CA32972-7495-47E0-AEE8-08FA58A16FB1}" presName="Image" presStyleLbl="fgImgPlace1" presStyleIdx="3" presStyleCnt="4"/>
      <dgm:spPr>
        <a:xfrm>
          <a:off x="2656271" y="3110991"/>
          <a:ext cx="953207" cy="953008"/>
        </a:xfrm>
        <a:prstGeom prst="ellipse">
          <a:avLst/>
        </a:prstGeom>
        <a:blipFill rotWithShape="1">
          <a:blip xmlns:r="http://schemas.openxmlformats.org/officeDocument/2006/relationships" r:embed="rId4"/>
          <a:srcRect/>
          <a:stretch>
            <a:fillRect/>
          </a:stretch>
        </a:blipFill>
      </dgm:spPr>
    </dgm:pt>
    <dgm:pt modelId="{FA43DD9C-FF33-4CB8-956A-987F9D6F1C5E}" type="pres">
      <dgm:prSet presAssocID="{8CA32972-7495-47E0-AEE8-08FA58A16FB1}" presName="Child4" presStyleLbl="revTx" presStyleIdx="3" presStyleCnt="4">
        <dgm:presLayoutVars>
          <dgm:chMax val="0"/>
          <dgm:chPref val="0"/>
          <dgm:bulletEnabled val="1"/>
        </dgm:presLayoutVars>
      </dgm:prSet>
      <dgm:spPr>
        <a:prstGeom prst="rect">
          <a:avLst/>
        </a:prstGeom>
      </dgm:spPr>
      <dgm:t>
        <a:bodyPr/>
        <a:lstStyle/>
        <a:p>
          <a:endParaRPr lang="en-US"/>
        </a:p>
      </dgm:t>
    </dgm:pt>
  </dgm:ptLst>
  <dgm:cxnLst>
    <dgm:cxn modelId="{E274EEBA-6788-487E-97D0-3DEBF6E430E2}" type="presOf" srcId="{A0DA1DD9-E9D7-4D3F-B31C-BAE8DF483039}" destId="{CBC4DB44-562A-40CF-9F4F-6568FE240D9B}" srcOrd="0" destOrd="0" presId="urn:microsoft.com/office/officeart/2011/layout/RadialPictureList"/>
    <dgm:cxn modelId="{525F7629-8505-4BBA-BE09-8195EE8E66B1}" srcId="{31D60841-7231-4C35-8347-7F598068E3F5}" destId="{682D359A-960E-41FA-A8FC-0E482899FBD9}" srcOrd="2" destOrd="0" parTransId="{10440572-8B5B-4CB5-AE17-BF178321C5DB}" sibTransId="{E376A2B6-06AF-48B4-A597-142F24FA1239}"/>
    <dgm:cxn modelId="{AF05043F-731F-4707-BB90-0FA3D159366D}" srcId="{31D60841-7231-4C35-8347-7F598068E3F5}" destId="{E59276EB-1B8A-4EDE-8318-DB1ACE3D7802}" srcOrd="0" destOrd="0" parTransId="{7261B6C3-7EB4-4673-B01C-3CC0BE635B70}" sibTransId="{5A742988-D91F-4ED9-9B9C-5179F3652CDD}"/>
    <dgm:cxn modelId="{63FE8F4B-CC54-4B12-8119-2CC52212F0B3}" srcId="{31D60841-7231-4C35-8347-7F598068E3F5}" destId="{8CA32972-7495-47E0-AEE8-08FA58A16FB1}" srcOrd="3" destOrd="0" parTransId="{26FB79D5-6409-419D-9776-196B8D8F5B59}" sibTransId="{C0108B73-338D-4A7F-B95C-D99FD403B225}"/>
    <dgm:cxn modelId="{9BDFA45D-EB5C-4FE2-887D-1F505195EF49}" type="presOf" srcId="{E59276EB-1B8A-4EDE-8318-DB1ACE3D7802}" destId="{32339272-83FB-403B-854F-0AC40E5FBD21}" srcOrd="0" destOrd="0" presId="urn:microsoft.com/office/officeart/2011/layout/RadialPictureList"/>
    <dgm:cxn modelId="{AF1DF06D-D46A-4C6E-93C7-F619DDFE39D6}" type="presOf" srcId="{682D359A-960E-41FA-A8FC-0E482899FBD9}" destId="{1A31A592-A2CD-45CB-9578-306479E28FF6}" srcOrd="0" destOrd="0" presId="urn:microsoft.com/office/officeart/2011/layout/RadialPictureList"/>
    <dgm:cxn modelId="{651DB588-5FFB-4F0A-912D-1743B1B1D2E0}" type="presOf" srcId="{71E47D45-91B5-456B-8087-3CACF9F3A8BF}" destId="{4C0AA4D0-377E-4EEA-AD3F-621D2E03B8BF}" srcOrd="0" destOrd="0" presId="urn:microsoft.com/office/officeart/2011/layout/RadialPictureList"/>
    <dgm:cxn modelId="{ABA7B235-C115-46C0-B105-0A3D9860EEC4}" srcId="{31D60841-7231-4C35-8347-7F598068E3F5}" destId="{71E47D45-91B5-456B-8087-3CACF9F3A8BF}" srcOrd="1" destOrd="0" parTransId="{67FD5897-A055-4FC8-BF6A-5FF1BA073BCA}" sibTransId="{5F320DEC-D646-491D-99DF-2BEE794EC169}"/>
    <dgm:cxn modelId="{320FDDD2-6754-40CB-9009-C80D35EB1997}" type="presOf" srcId="{31D60841-7231-4C35-8347-7F598068E3F5}" destId="{B715849B-81F1-4E95-A6CC-C96814C9F716}" srcOrd="0" destOrd="0" presId="urn:microsoft.com/office/officeart/2011/layout/RadialPictureList"/>
    <dgm:cxn modelId="{2A09C92C-4903-4450-8B47-E436C54531F4}" type="presOf" srcId="{8CA32972-7495-47E0-AEE8-08FA58A16FB1}" destId="{FA43DD9C-FF33-4CB8-956A-987F9D6F1C5E}" srcOrd="0" destOrd="0" presId="urn:microsoft.com/office/officeart/2011/layout/RadialPictureList"/>
    <dgm:cxn modelId="{26B25089-3322-44AF-8974-092C1820F4B0}" srcId="{A0DA1DD9-E9D7-4D3F-B31C-BAE8DF483039}" destId="{31D60841-7231-4C35-8347-7F598068E3F5}" srcOrd="0" destOrd="0" parTransId="{38E0F45D-063E-4E20-850D-BCC138775B0E}" sibTransId="{A4D0FFF1-20B8-4703-B78E-8A3CEB9C6E71}"/>
    <dgm:cxn modelId="{5867E085-B59B-4880-AB80-CD50E5C75B73}" type="presParOf" srcId="{CBC4DB44-562A-40CF-9F4F-6568FE240D9B}" destId="{B715849B-81F1-4E95-A6CC-C96814C9F716}" srcOrd="0" destOrd="0" presId="urn:microsoft.com/office/officeart/2011/layout/RadialPictureList"/>
    <dgm:cxn modelId="{63C42CAB-E87E-445B-8461-819DB92FCEA6}" type="presParOf" srcId="{CBC4DB44-562A-40CF-9F4F-6568FE240D9B}" destId="{F189B3DB-92F0-470C-9CF7-99D4F76E1EED}" srcOrd="1" destOrd="0" presId="urn:microsoft.com/office/officeart/2011/layout/RadialPictureList"/>
    <dgm:cxn modelId="{9B3B836D-A2B5-4CA7-94E5-E32F3D173220}" type="presParOf" srcId="{CBC4DB44-562A-40CF-9F4F-6568FE240D9B}" destId="{639BF0A1-1A16-404A-A9A5-D732D455B70E}" srcOrd="2" destOrd="0" presId="urn:microsoft.com/office/officeart/2011/layout/RadialPictureList"/>
    <dgm:cxn modelId="{7D0001F8-628E-4C26-9629-282A31441FFB}" type="presParOf" srcId="{CBC4DB44-562A-40CF-9F4F-6568FE240D9B}" destId="{32339272-83FB-403B-854F-0AC40E5FBD21}" srcOrd="3" destOrd="0" presId="urn:microsoft.com/office/officeart/2011/layout/RadialPictureList"/>
    <dgm:cxn modelId="{74F5237B-0E87-470C-8647-72A97D315469}" type="presParOf" srcId="{CBC4DB44-562A-40CF-9F4F-6568FE240D9B}" destId="{74473623-98C2-4059-A202-F4B336A6C5C0}" srcOrd="4" destOrd="0" presId="urn:microsoft.com/office/officeart/2011/layout/RadialPictureList"/>
    <dgm:cxn modelId="{ADB40624-7E1B-49FA-B0FA-334FF10C7B5B}" type="presParOf" srcId="{74473623-98C2-4059-A202-F4B336A6C5C0}" destId="{37C2F42A-1751-41A7-BFF2-A98B2719D533}" srcOrd="0" destOrd="0" presId="urn:microsoft.com/office/officeart/2011/layout/RadialPictureList"/>
    <dgm:cxn modelId="{C3E005AF-DAEF-4C55-89F3-B5558BE3FF03}" type="presParOf" srcId="{CBC4DB44-562A-40CF-9F4F-6568FE240D9B}" destId="{4C0AA4D0-377E-4EEA-AD3F-621D2E03B8BF}" srcOrd="5" destOrd="0" presId="urn:microsoft.com/office/officeart/2011/layout/RadialPictureList"/>
    <dgm:cxn modelId="{C7113B06-5D48-46F5-AC6C-F4B138044384}" type="presParOf" srcId="{CBC4DB44-562A-40CF-9F4F-6568FE240D9B}" destId="{469D1619-9B21-40AC-A4DC-ADF791136BE0}" srcOrd="6" destOrd="0" presId="urn:microsoft.com/office/officeart/2011/layout/RadialPictureList"/>
    <dgm:cxn modelId="{58673915-35CB-4EB5-8001-4F4678336BD4}" type="presParOf" srcId="{469D1619-9B21-40AC-A4DC-ADF791136BE0}" destId="{3C2CED45-21C6-4F5B-A004-03E701D80F2B}" srcOrd="0" destOrd="0" presId="urn:microsoft.com/office/officeart/2011/layout/RadialPictureList"/>
    <dgm:cxn modelId="{31E5417E-5D4A-49D7-A847-824C66D92490}" type="presParOf" srcId="{CBC4DB44-562A-40CF-9F4F-6568FE240D9B}" destId="{1A31A592-A2CD-45CB-9578-306479E28FF6}" srcOrd="7" destOrd="0" presId="urn:microsoft.com/office/officeart/2011/layout/RadialPictureList"/>
    <dgm:cxn modelId="{44ECABF7-E632-4074-B56A-9C579AB60D10}" type="presParOf" srcId="{CBC4DB44-562A-40CF-9F4F-6568FE240D9B}" destId="{D42C5702-4DD5-4DF8-BF1F-75845FE10B07}" srcOrd="8" destOrd="0" presId="urn:microsoft.com/office/officeart/2011/layout/RadialPictureList"/>
    <dgm:cxn modelId="{9694F3E5-A7FC-4AED-8D24-3901A972C5B2}" type="presParOf" srcId="{D42C5702-4DD5-4DF8-BF1F-75845FE10B07}" destId="{0E020CB9-107D-4080-864E-C206F35EED57}" srcOrd="0" destOrd="0" presId="urn:microsoft.com/office/officeart/2011/layout/RadialPictureList"/>
    <dgm:cxn modelId="{E65F33F0-FEC9-4B87-9EE4-EFB738DE7A83}" type="presParOf" srcId="{CBC4DB44-562A-40CF-9F4F-6568FE240D9B}" destId="{FA43DD9C-FF33-4CB8-956A-987F9D6F1C5E}" srcOrd="9"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DA1DD9-E9D7-4D3F-B31C-BAE8DF483039}" type="doc">
      <dgm:prSet loTypeId="urn:microsoft.com/office/officeart/2011/layout/RadialPictureList" loCatId="picture" qsTypeId="urn:microsoft.com/office/officeart/2005/8/quickstyle/simple5" qsCatId="simple" csTypeId="urn:microsoft.com/office/officeart/2005/8/colors/accent0_1" csCatId="mainScheme" phldr="1"/>
      <dgm:spPr/>
      <dgm:t>
        <a:bodyPr/>
        <a:lstStyle/>
        <a:p>
          <a:endParaRPr lang="en-US"/>
        </a:p>
      </dgm:t>
    </dgm:pt>
    <dgm:pt modelId="{E59276EB-1B8A-4EDE-8318-DB1ACE3D7802}">
      <dgm:prSet phldrT="[Text]"/>
      <dgm:spPr>
        <a:xfrm>
          <a:off x="3682078" y="12191"/>
          <a:ext cx="1275991" cy="922528"/>
        </a:xfrm>
        <a:noFill/>
        <a:ln>
          <a:noFill/>
        </a:ln>
        <a:effectLst/>
      </dgm:spPr>
      <dgm:t>
        <a:bodyPr/>
        <a:lstStyle/>
        <a:p>
          <a:pPr>
            <a:buNone/>
          </a:pPr>
          <a:r>
            <a:rPr lang="pl-PL" dirty="0">
              <a:solidFill>
                <a:sysClr val="windowText" lastClr="000000">
                  <a:hueOff val="0"/>
                  <a:satOff val="0"/>
                  <a:lumOff val="0"/>
                  <a:alphaOff val="0"/>
                </a:sysClr>
              </a:solidFill>
              <a:latin typeface="Calibri" panose="020F0502020204030204"/>
              <a:ea typeface="+mn-ea"/>
              <a:cs typeface="+mn-cs"/>
            </a:rPr>
            <a:t>Podaci o dodjeli ugovora za nabavku male vrijednosti javno dostupni</a:t>
          </a:r>
          <a:endParaRPr lang="bs-Latn-BA" dirty="0">
            <a:solidFill>
              <a:sysClr val="windowText" lastClr="000000">
                <a:hueOff val="0"/>
                <a:satOff val="0"/>
                <a:lumOff val="0"/>
                <a:alphaOff val="0"/>
              </a:sysClr>
            </a:solidFill>
            <a:latin typeface="Calibri" panose="020F0502020204030204"/>
            <a:ea typeface="+mn-ea"/>
            <a:cs typeface="+mn-cs"/>
          </a:endParaRPr>
        </a:p>
        <a:p>
          <a:r>
            <a:rPr lang="bs-Latn-BA" dirty="0">
              <a:solidFill>
                <a:sysClr val="windowText" lastClr="000000">
                  <a:hueOff val="0"/>
                  <a:satOff val="0"/>
                  <a:lumOff val="0"/>
                  <a:alphaOff val="0"/>
                </a:sysClr>
              </a:solidFill>
              <a:latin typeface="Calibri" panose="020F0502020204030204"/>
              <a:ea typeface="+mn-ea"/>
              <a:cs typeface="+mn-cs"/>
            </a:rPr>
            <a:t>(Decembar 2017)</a:t>
          </a:r>
          <a:endParaRPr lang="en-US" dirty="0">
            <a:solidFill>
              <a:sysClr val="windowText" lastClr="000000">
                <a:hueOff val="0"/>
                <a:satOff val="0"/>
                <a:lumOff val="0"/>
                <a:alphaOff val="0"/>
              </a:sysClr>
            </a:solidFill>
            <a:latin typeface="Calibri" panose="020F0502020204030204"/>
            <a:ea typeface="+mn-ea"/>
            <a:cs typeface="+mn-cs"/>
          </a:endParaRPr>
        </a:p>
      </dgm:t>
    </dgm:pt>
    <dgm:pt modelId="{7261B6C3-7EB4-4673-B01C-3CC0BE635B70}" type="parTrans" cxnId="{AF05043F-731F-4707-BB90-0FA3D159366D}">
      <dgm:prSet/>
      <dgm:spPr/>
      <dgm:t>
        <a:bodyPr/>
        <a:lstStyle/>
        <a:p>
          <a:endParaRPr lang="en-US"/>
        </a:p>
      </dgm:t>
    </dgm:pt>
    <dgm:pt modelId="{5A742988-D91F-4ED9-9B9C-5179F3652CDD}" type="sibTrans" cxnId="{AF05043F-731F-4707-BB90-0FA3D159366D}">
      <dgm:prSet/>
      <dgm:spPr/>
      <dgm:t>
        <a:bodyPr/>
        <a:lstStyle/>
        <a:p>
          <a:endParaRPr lang="en-US"/>
        </a:p>
      </dgm:t>
    </dgm:pt>
    <dgm:pt modelId="{71E47D45-91B5-456B-8087-3CACF9F3A8BF}">
      <dgm:prSet phldrT="[Text]"/>
      <dgm:spPr>
        <a:xfrm>
          <a:off x="4383534" y="904239"/>
          <a:ext cx="1275991" cy="922528"/>
        </a:xfrm>
        <a:noFill/>
        <a:ln>
          <a:noFill/>
        </a:ln>
        <a:effectLst/>
      </dgm:spPr>
      <dgm:t>
        <a:bodyPr/>
        <a:lstStyle/>
        <a:p>
          <a:pPr>
            <a:buNone/>
          </a:pPr>
          <a:r>
            <a:rPr lang="bs-Latn-BA" dirty="0"/>
            <a:t>Godišnji plan javnih nabavki na Portalu </a:t>
          </a:r>
        </a:p>
        <a:p>
          <a:pPr>
            <a:buNone/>
          </a:pPr>
          <a:r>
            <a:rPr lang="bs-Latn-BA" dirty="0"/>
            <a:t>(Januar 2018.)</a:t>
          </a:r>
          <a:endParaRPr lang="bs-Latn-BA" noProof="0" dirty="0">
            <a:solidFill>
              <a:sysClr val="windowText" lastClr="000000">
                <a:hueOff val="0"/>
                <a:satOff val="0"/>
                <a:lumOff val="0"/>
                <a:alphaOff val="0"/>
              </a:sysClr>
            </a:solidFill>
            <a:latin typeface="Calibri" panose="020F0502020204030204"/>
            <a:ea typeface="+mn-ea"/>
            <a:cs typeface="+mn-cs"/>
          </a:endParaRPr>
        </a:p>
      </dgm:t>
    </dgm:pt>
    <dgm:pt modelId="{67FD5897-A055-4FC8-BF6A-5FF1BA073BCA}" type="parTrans" cxnId="{ABA7B235-C115-46C0-B105-0A3D9860EEC4}">
      <dgm:prSet/>
      <dgm:spPr/>
      <dgm:t>
        <a:bodyPr/>
        <a:lstStyle/>
        <a:p>
          <a:endParaRPr lang="en-US"/>
        </a:p>
      </dgm:t>
    </dgm:pt>
    <dgm:pt modelId="{5F320DEC-D646-491D-99DF-2BEE794EC169}" type="sibTrans" cxnId="{ABA7B235-C115-46C0-B105-0A3D9860EEC4}">
      <dgm:prSet/>
      <dgm:spPr/>
      <dgm:t>
        <a:bodyPr/>
        <a:lstStyle/>
        <a:p>
          <a:endParaRPr lang="en-US"/>
        </a:p>
      </dgm:t>
    </dgm:pt>
    <dgm:pt modelId="{682D359A-960E-41FA-A8FC-0E482899FBD9}">
      <dgm:prSet phldrT="[Text]"/>
      <dgm:spPr>
        <a:xfrm>
          <a:off x="4383534" y="2207971"/>
          <a:ext cx="1275991" cy="922528"/>
        </a:xfrm>
        <a:noFill/>
        <a:ln>
          <a:noFill/>
        </a:ln>
        <a:effectLst/>
      </dgm:spPr>
      <dgm:t>
        <a:bodyPr/>
        <a:lstStyle/>
        <a:p>
          <a:r>
            <a:rPr lang="bs-Latn-BA" dirty="0">
              <a:latin typeface="Calibri" panose="020F0502020204030204" pitchFamily="34" charset="0"/>
              <a:cs typeface="Calibri" panose="020F0502020204030204" pitchFamily="34" charset="0"/>
            </a:rPr>
            <a:t>Obavijest o javnoj nabavci za postupak direktnog sporazuma (u vrijednosti &lt;6.000 KM) (uskoro)</a:t>
          </a:r>
          <a:endParaRPr lang="en-US" dirty="0">
            <a:latin typeface="Calibri" panose="020F0502020204030204" pitchFamily="34" charset="0"/>
            <a:cs typeface="Calibri" panose="020F0502020204030204" pitchFamily="34" charset="0"/>
          </a:endParaRPr>
        </a:p>
      </dgm:t>
    </dgm:pt>
    <dgm:pt modelId="{10440572-8B5B-4CB5-AE17-BF178321C5DB}" type="parTrans" cxnId="{525F7629-8505-4BBA-BE09-8195EE8E66B1}">
      <dgm:prSet/>
      <dgm:spPr/>
      <dgm:t>
        <a:bodyPr/>
        <a:lstStyle/>
        <a:p>
          <a:endParaRPr lang="en-US"/>
        </a:p>
      </dgm:t>
    </dgm:pt>
    <dgm:pt modelId="{E376A2B6-06AF-48B4-A597-142F24FA1239}" type="sibTrans" cxnId="{525F7629-8505-4BBA-BE09-8195EE8E66B1}">
      <dgm:prSet/>
      <dgm:spPr/>
      <dgm:t>
        <a:bodyPr/>
        <a:lstStyle/>
        <a:p>
          <a:endParaRPr lang="en-US"/>
        </a:p>
      </dgm:t>
    </dgm:pt>
    <dgm:pt modelId="{31D60841-7231-4C35-8347-7F598068E3F5}">
      <dgm:prSet phldrT="[Text]"/>
      <dgm:spPr>
        <a:xfrm>
          <a:off x="2160236" y="1512169"/>
          <a:ext cx="1152151" cy="1039662"/>
        </a:xfr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t>
        <a:bodyPr/>
        <a:lstStyle/>
        <a:p>
          <a:pPr>
            <a:buNone/>
          </a:pPr>
          <a:r>
            <a:rPr lang="bs-Latn-BA" dirty="0">
              <a:solidFill>
                <a:sysClr val="windowText" lastClr="000000">
                  <a:hueOff val="0"/>
                  <a:satOff val="0"/>
                  <a:lumOff val="0"/>
                  <a:alphaOff val="0"/>
                </a:sysClr>
              </a:solidFill>
              <a:latin typeface="Calibri" panose="020F0502020204030204"/>
              <a:ea typeface="+mn-ea"/>
              <a:cs typeface="+mn-cs"/>
            </a:rPr>
            <a:t>Transparentnost</a:t>
          </a:r>
        </a:p>
      </dgm:t>
    </dgm:pt>
    <dgm:pt modelId="{A4D0FFF1-20B8-4703-B78E-8A3CEB9C6E71}" type="sibTrans" cxnId="{26B25089-3322-44AF-8974-092C1820F4B0}">
      <dgm:prSet/>
      <dgm:spPr/>
      <dgm:t>
        <a:bodyPr/>
        <a:lstStyle/>
        <a:p>
          <a:endParaRPr lang="en-US"/>
        </a:p>
      </dgm:t>
    </dgm:pt>
    <dgm:pt modelId="{38E0F45D-063E-4E20-850D-BCC138775B0E}" type="parTrans" cxnId="{26B25089-3322-44AF-8974-092C1820F4B0}">
      <dgm:prSet/>
      <dgm:spPr/>
      <dgm:t>
        <a:bodyPr/>
        <a:lstStyle/>
        <a:p>
          <a:endParaRPr lang="en-US"/>
        </a:p>
      </dgm:t>
    </dgm:pt>
    <dgm:pt modelId="{CBC4DB44-562A-40CF-9F4F-6568FE240D9B}" type="pres">
      <dgm:prSet presAssocID="{A0DA1DD9-E9D7-4D3F-B31C-BAE8DF483039}" presName="Name0" presStyleCnt="0">
        <dgm:presLayoutVars>
          <dgm:chMax val="1"/>
          <dgm:chPref val="1"/>
          <dgm:dir/>
          <dgm:resizeHandles/>
        </dgm:presLayoutVars>
      </dgm:prSet>
      <dgm:spPr/>
      <dgm:t>
        <a:bodyPr/>
        <a:lstStyle/>
        <a:p>
          <a:endParaRPr lang="en-US"/>
        </a:p>
      </dgm:t>
    </dgm:pt>
    <dgm:pt modelId="{B715849B-81F1-4E95-A6CC-C96814C9F716}" type="pres">
      <dgm:prSet presAssocID="{31D60841-7231-4C35-8347-7F598068E3F5}" presName="Parent" presStyleLbl="node1" presStyleIdx="0" presStyleCnt="2" custScaleX="64765" custScaleY="58447" custLinFactNeighborX="27723" custLinFactNeighborY="377">
        <dgm:presLayoutVars>
          <dgm:chMax val="4"/>
          <dgm:chPref val="3"/>
        </dgm:presLayoutVars>
      </dgm:prSet>
      <dgm:spPr>
        <a:prstGeom prst="ellipse">
          <a:avLst/>
        </a:prstGeom>
      </dgm:spPr>
      <dgm:t>
        <a:bodyPr/>
        <a:lstStyle/>
        <a:p>
          <a:endParaRPr lang="en-US"/>
        </a:p>
      </dgm:t>
    </dgm:pt>
    <dgm:pt modelId="{F189B3DB-92F0-470C-9CF7-99D4F76E1EED}" type="pres">
      <dgm:prSet presAssocID="{E59276EB-1B8A-4EDE-8318-DB1ACE3D7802}" presName="Accent" presStyleLbl="node1" presStyleIdx="1" presStyleCnt="2"/>
      <dgm:spPr>
        <a:xfrm>
          <a:off x="436473" y="146710"/>
          <a:ext cx="3585625" cy="3737660"/>
        </a:xfrm>
        <a:prstGeom prst="blockArc">
          <a:avLst>
            <a:gd name="adj1" fmla="val 16509444"/>
            <a:gd name="adj2" fmla="val 5088054"/>
            <a:gd name="adj3" fmla="val 524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dgm:spPr>
    </dgm:pt>
    <dgm:pt modelId="{639BF0A1-1A16-404A-A9A5-D732D455B70E}" type="pres">
      <dgm:prSet presAssocID="{E59276EB-1B8A-4EDE-8318-DB1ACE3D7802}" presName="Image1" presStyleLbl="fgImgPlace1" presStyleIdx="0" presStyleCnt="3"/>
      <dgm:spPr>
        <a:xfrm>
          <a:off x="2656271" y="0"/>
          <a:ext cx="953207" cy="953008"/>
        </a:xfrm>
        <a:prstGeom prst="ellipse">
          <a:avLst/>
        </a:prstGeom>
        <a:blipFill rotWithShape="1">
          <a:blip xmlns:r="http://schemas.openxmlformats.org/officeDocument/2006/relationships" r:embed="rId1"/>
          <a:srcRect/>
          <a:stretch>
            <a:fillRect l="-84000" r="-84000"/>
          </a:stretch>
        </a:blipFill>
        <a:ln>
          <a:noFill/>
        </a:ln>
        <a:effectLst>
          <a:outerShdw blurRad="57150" dist="19050" dir="5400000" algn="ctr" rotWithShape="0">
            <a:srgbClr val="000000">
              <a:alpha val="63000"/>
            </a:srgbClr>
          </a:outerShdw>
        </a:effectLst>
      </dgm:spPr>
    </dgm:pt>
    <dgm:pt modelId="{32339272-83FB-403B-854F-0AC40E5FBD21}" type="pres">
      <dgm:prSet presAssocID="{E59276EB-1B8A-4EDE-8318-DB1ACE3D7802}" presName="Child1" presStyleLbl="revTx" presStyleIdx="0" presStyleCnt="3">
        <dgm:presLayoutVars>
          <dgm:chMax val="0"/>
          <dgm:chPref val="0"/>
          <dgm:bulletEnabled val="1"/>
        </dgm:presLayoutVars>
      </dgm:prSet>
      <dgm:spPr>
        <a:prstGeom prst="rect">
          <a:avLst/>
        </a:prstGeom>
      </dgm:spPr>
      <dgm:t>
        <a:bodyPr/>
        <a:lstStyle/>
        <a:p>
          <a:endParaRPr lang="en-US"/>
        </a:p>
      </dgm:t>
    </dgm:pt>
    <dgm:pt modelId="{74473623-98C2-4059-A202-F4B336A6C5C0}" type="pres">
      <dgm:prSet presAssocID="{71E47D45-91B5-456B-8087-3CACF9F3A8BF}" presName="Image2" presStyleCnt="0"/>
      <dgm:spPr/>
    </dgm:pt>
    <dgm:pt modelId="{37C2F42A-1751-41A7-BFF2-A98B2719D533}" type="pres">
      <dgm:prSet presAssocID="{71E47D45-91B5-456B-8087-3CACF9F3A8BF}" presName="Image" presStyleLbl="fgImgPlace1" presStyleIdx="1" presStyleCnt="3"/>
      <dgm:spPr>
        <a:xfrm>
          <a:off x="3360338" y="887577"/>
          <a:ext cx="953207" cy="953008"/>
        </a:xfrm>
        <a:prstGeom prst="ellipse">
          <a:avLst/>
        </a:prstGeom>
        <a:blipFill rotWithShape="1">
          <a:blip xmlns:r="http://schemas.openxmlformats.org/officeDocument/2006/relationships" r:embed="rId2"/>
          <a:srcRect/>
          <a:stretch>
            <a:fillRect/>
          </a:stretch>
        </a:blipFill>
        <a:ln>
          <a:noFill/>
        </a:ln>
        <a:effectLst>
          <a:outerShdw blurRad="57150" dist="19050" dir="5400000" algn="ctr" rotWithShape="0">
            <a:srgbClr val="000000">
              <a:alpha val="63000"/>
            </a:srgbClr>
          </a:outerShdw>
        </a:effectLst>
      </dgm:spPr>
    </dgm:pt>
    <dgm:pt modelId="{4C0AA4D0-377E-4EEA-AD3F-621D2E03B8BF}" type="pres">
      <dgm:prSet presAssocID="{71E47D45-91B5-456B-8087-3CACF9F3A8BF}" presName="Child2" presStyleLbl="revTx" presStyleIdx="1" presStyleCnt="3" custScaleX="108160" custLinFactNeighborX="9767" custLinFactNeighborY="3454">
        <dgm:presLayoutVars>
          <dgm:chMax val="0"/>
          <dgm:chPref val="0"/>
          <dgm:bulletEnabled val="1"/>
        </dgm:presLayoutVars>
      </dgm:prSet>
      <dgm:spPr>
        <a:prstGeom prst="rect">
          <a:avLst/>
        </a:prstGeom>
      </dgm:spPr>
      <dgm:t>
        <a:bodyPr/>
        <a:lstStyle/>
        <a:p>
          <a:endParaRPr lang="en-US"/>
        </a:p>
      </dgm:t>
    </dgm:pt>
    <dgm:pt modelId="{469D1619-9B21-40AC-A4DC-ADF791136BE0}" type="pres">
      <dgm:prSet presAssocID="{682D359A-960E-41FA-A8FC-0E482899FBD9}" presName="Image3" presStyleCnt="0"/>
      <dgm:spPr/>
    </dgm:pt>
    <dgm:pt modelId="{3C2CED45-21C6-4F5B-A004-03E701D80F2B}" type="pres">
      <dgm:prSet presAssocID="{682D359A-960E-41FA-A8FC-0E482899FBD9}" presName="Image" presStyleLbl="fgImgPlace1" presStyleIdx="2" presStyleCnt="3"/>
      <dgm:spPr>
        <a:xfrm>
          <a:off x="3356682" y="2192527"/>
          <a:ext cx="953207" cy="953008"/>
        </a:xfrm>
        <a:prstGeom prst="ellipse">
          <a:avLst/>
        </a:prstGeom>
        <a:blipFill rotWithShape="1">
          <a:blip xmlns:r="http://schemas.openxmlformats.org/officeDocument/2006/relationships" r:embed="rId3"/>
          <a:srcRect/>
          <a:stretch>
            <a:fillRect l="-25000" r="-25000"/>
          </a:stretch>
        </a:blipFill>
        <a:ln>
          <a:noFill/>
        </a:ln>
        <a:effectLst>
          <a:outerShdw blurRad="57150" dist="19050" dir="5400000" algn="ctr" rotWithShape="0">
            <a:srgbClr val="000000">
              <a:alpha val="63000"/>
            </a:srgbClr>
          </a:outerShdw>
        </a:effectLst>
      </dgm:spPr>
    </dgm:pt>
    <dgm:pt modelId="{1A31A592-A2CD-45CB-9578-306479E28FF6}" type="pres">
      <dgm:prSet presAssocID="{682D359A-960E-41FA-A8FC-0E482899FBD9}" presName="Child3" presStyleLbl="revTx" presStyleIdx="2" presStyleCnt="3" custScaleX="123927" custLinFactNeighborX="13806" custLinFactNeighborY="2771">
        <dgm:presLayoutVars>
          <dgm:chMax val="0"/>
          <dgm:chPref val="0"/>
          <dgm:bulletEnabled val="1"/>
        </dgm:presLayoutVars>
      </dgm:prSet>
      <dgm:spPr>
        <a:prstGeom prst="rect">
          <a:avLst/>
        </a:prstGeom>
      </dgm:spPr>
      <dgm:t>
        <a:bodyPr/>
        <a:lstStyle/>
        <a:p>
          <a:endParaRPr lang="en-US"/>
        </a:p>
      </dgm:t>
    </dgm:pt>
  </dgm:ptLst>
  <dgm:cxnLst>
    <dgm:cxn modelId="{525F7629-8505-4BBA-BE09-8195EE8E66B1}" srcId="{31D60841-7231-4C35-8347-7F598068E3F5}" destId="{682D359A-960E-41FA-A8FC-0E482899FBD9}" srcOrd="2" destOrd="0" parTransId="{10440572-8B5B-4CB5-AE17-BF178321C5DB}" sibTransId="{E376A2B6-06AF-48B4-A597-142F24FA1239}"/>
    <dgm:cxn modelId="{AF05043F-731F-4707-BB90-0FA3D159366D}" srcId="{31D60841-7231-4C35-8347-7F598068E3F5}" destId="{E59276EB-1B8A-4EDE-8318-DB1ACE3D7802}" srcOrd="0" destOrd="0" parTransId="{7261B6C3-7EB4-4673-B01C-3CC0BE635B70}" sibTransId="{5A742988-D91F-4ED9-9B9C-5179F3652CDD}"/>
    <dgm:cxn modelId="{FBF2C6A0-7716-48DE-AFBA-BB30344EC6E2}" type="presOf" srcId="{A0DA1DD9-E9D7-4D3F-B31C-BAE8DF483039}" destId="{CBC4DB44-562A-40CF-9F4F-6568FE240D9B}" srcOrd="0" destOrd="0" presId="urn:microsoft.com/office/officeart/2011/layout/RadialPictureList"/>
    <dgm:cxn modelId="{EF34C967-0BAD-4C12-8D44-5D754B297DF7}" type="presOf" srcId="{31D60841-7231-4C35-8347-7F598068E3F5}" destId="{B715849B-81F1-4E95-A6CC-C96814C9F716}" srcOrd="0" destOrd="0" presId="urn:microsoft.com/office/officeart/2011/layout/RadialPictureList"/>
    <dgm:cxn modelId="{7EAF8CB3-1E6A-4AB1-AA45-75F4B2DDE267}" type="presOf" srcId="{71E47D45-91B5-456B-8087-3CACF9F3A8BF}" destId="{4C0AA4D0-377E-4EEA-AD3F-621D2E03B8BF}" srcOrd="0" destOrd="0" presId="urn:microsoft.com/office/officeart/2011/layout/RadialPictureList"/>
    <dgm:cxn modelId="{ABA7B235-C115-46C0-B105-0A3D9860EEC4}" srcId="{31D60841-7231-4C35-8347-7F598068E3F5}" destId="{71E47D45-91B5-456B-8087-3CACF9F3A8BF}" srcOrd="1" destOrd="0" parTransId="{67FD5897-A055-4FC8-BF6A-5FF1BA073BCA}" sibTransId="{5F320DEC-D646-491D-99DF-2BEE794EC169}"/>
    <dgm:cxn modelId="{22F6341E-7FA6-447A-A5AE-6B0B11C982F6}" type="presOf" srcId="{682D359A-960E-41FA-A8FC-0E482899FBD9}" destId="{1A31A592-A2CD-45CB-9578-306479E28FF6}" srcOrd="0" destOrd="0" presId="urn:microsoft.com/office/officeart/2011/layout/RadialPictureList"/>
    <dgm:cxn modelId="{4EC55A36-B31C-4D79-8550-5955F27B1762}" type="presOf" srcId="{E59276EB-1B8A-4EDE-8318-DB1ACE3D7802}" destId="{32339272-83FB-403B-854F-0AC40E5FBD21}" srcOrd="0" destOrd="0" presId="urn:microsoft.com/office/officeart/2011/layout/RadialPictureList"/>
    <dgm:cxn modelId="{26B25089-3322-44AF-8974-092C1820F4B0}" srcId="{A0DA1DD9-E9D7-4D3F-B31C-BAE8DF483039}" destId="{31D60841-7231-4C35-8347-7F598068E3F5}" srcOrd="0" destOrd="0" parTransId="{38E0F45D-063E-4E20-850D-BCC138775B0E}" sibTransId="{A4D0FFF1-20B8-4703-B78E-8A3CEB9C6E71}"/>
    <dgm:cxn modelId="{3A482CBA-26A0-401B-840F-2EE6ACA74215}" type="presParOf" srcId="{CBC4DB44-562A-40CF-9F4F-6568FE240D9B}" destId="{B715849B-81F1-4E95-A6CC-C96814C9F716}" srcOrd="0" destOrd="0" presId="urn:microsoft.com/office/officeart/2011/layout/RadialPictureList"/>
    <dgm:cxn modelId="{F748C0E9-745E-41B8-B8DA-CBA5B7E8D24C}" type="presParOf" srcId="{CBC4DB44-562A-40CF-9F4F-6568FE240D9B}" destId="{F189B3DB-92F0-470C-9CF7-99D4F76E1EED}" srcOrd="1" destOrd="0" presId="urn:microsoft.com/office/officeart/2011/layout/RadialPictureList"/>
    <dgm:cxn modelId="{8887BFD4-2570-40CB-876F-97F648C0A777}" type="presParOf" srcId="{CBC4DB44-562A-40CF-9F4F-6568FE240D9B}" destId="{639BF0A1-1A16-404A-A9A5-D732D455B70E}" srcOrd="2" destOrd="0" presId="urn:microsoft.com/office/officeart/2011/layout/RadialPictureList"/>
    <dgm:cxn modelId="{2FD0A3BE-CE9B-41F8-BE43-926FD1A2D45A}" type="presParOf" srcId="{CBC4DB44-562A-40CF-9F4F-6568FE240D9B}" destId="{32339272-83FB-403B-854F-0AC40E5FBD21}" srcOrd="3" destOrd="0" presId="urn:microsoft.com/office/officeart/2011/layout/RadialPictureList"/>
    <dgm:cxn modelId="{C22D3C08-811B-437C-BE12-6EB5D7FBA34F}" type="presParOf" srcId="{CBC4DB44-562A-40CF-9F4F-6568FE240D9B}" destId="{74473623-98C2-4059-A202-F4B336A6C5C0}" srcOrd="4" destOrd="0" presId="urn:microsoft.com/office/officeart/2011/layout/RadialPictureList"/>
    <dgm:cxn modelId="{F5F4D1DF-495B-4E44-8662-D58E27A39506}" type="presParOf" srcId="{74473623-98C2-4059-A202-F4B336A6C5C0}" destId="{37C2F42A-1751-41A7-BFF2-A98B2719D533}" srcOrd="0" destOrd="0" presId="urn:microsoft.com/office/officeart/2011/layout/RadialPictureList"/>
    <dgm:cxn modelId="{64855378-DF0B-4D2F-9E14-732CA8AFE0CD}" type="presParOf" srcId="{CBC4DB44-562A-40CF-9F4F-6568FE240D9B}" destId="{4C0AA4D0-377E-4EEA-AD3F-621D2E03B8BF}" srcOrd="5" destOrd="0" presId="urn:microsoft.com/office/officeart/2011/layout/RadialPictureList"/>
    <dgm:cxn modelId="{80C00E1F-75B2-47F6-B426-30743CF7E904}" type="presParOf" srcId="{CBC4DB44-562A-40CF-9F4F-6568FE240D9B}" destId="{469D1619-9B21-40AC-A4DC-ADF791136BE0}" srcOrd="6" destOrd="0" presId="urn:microsoft.com/office/officeart/2011/layout/RadialPictureList"/>
    <dgm:cxn modelId="{9B22B739-6C5C-429A-8004-4939E24FE2DB}" type="presParOf" srcId="{469D1619-9B21-40AC-A4DC-ADF791136BE0}" destId="{3C2CED45-21C6-4F5B-A004-03E701D80F2B}" srcOrd="0" destOrd="0" presId="urn:microsoft.com/office/officeart/2011/layout/RadialPictureList"/>
    <dgm:cxn modelId="{4BE79808-9290-403F-BBE4-B098A8DC8338}" type="presParOf" srcId="{CBC4DB44-562A-40CF-9F4F-6568FE240D9B}" destId="{1A31A592-A2CD-45CB-9578-306479E28FF6}" srcOrd="7" destOrd="0" presId="urn:microsoft.com/office/officeart/2011/layout/RadialPictur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612107-0A09-4669-A02E-AD093CC539ED}">
      <dsp:nvSpPr>
        <dsp:cNvPr id="0" name=""/>
        <dsp:cNvSpPr/>
      </dsp:nvSpPr>
      <dsp:spPr>
        <a:xfrm>
          <a:off x="0" y="940981"/>
          <a:ext cx="6984776" cy="1254641"/>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4CC6FF-AB25-47D9-ACCB-B2C005E29971}">
      <dsp:nvSpPr>
        <dsp:cNvPr id="0" name=""/>
        <dsp:cNvSpPr/>
      </dsp:nvSpPr>
      <dsp:spPr>
        <a:xfrm>
          <a:off x="1726" y="0"/>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l-PL" sz="900" kern="1200" noProof="0" dirty="0"/>
            <a:t>Primjena Zakona o JN (02.11.2004.)</a:t>
          </a:r>
          <a:endParaRPr lang="en-GB" sz="900" kern="1200" noProof="0" dirty="0"/>
        </a:p>
      </dsp:txBody>
      <dsp:txXfrm>
        <a:off x="1726" y="0"/>
        <a:ext cx="1005255" cy="1254641"/>
      </dsp:txXfrm>
    </dsp:sp>
    <dsp:sp modelId="{E1A80B68-9803-4065-98E6-8AE41198EC36}">
      <dsp:nvSpPr>
        <dsp:cNvPr id="0" name=""/>
        <dsp:cNvSpPr/>
      </dsp:nvSpPr>
      <dsp:spPr>
        <a:xfrm>
          <a:off x="347524" y="1411471"/>
          <a:ext cx="313660" cy="3136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B07F7-B310-4DE6-97EC-FDBA73783040}">
      <dsp:nvSpPr>
        <dsp:cNvPr id="0" name=""/>
        <dsp:cNvSpPr/>
      </dsp:nvSpPr>
      <dsp:spPr>
        <a:xfrm>
          <a:off x="1057244" y="1881962"/>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bs-Latn-BA" sz="900" kern="1200" noProof="0"/>
            <a:t>Prve obavijesti o PP objavljene u Službenom glasniku BiH s dostupnom PDF i HTML verzijom (15.01.2005.)</a:t>
          </a:r>
          <a:endParaRPr lang="en-GB" sz="900" kern="1200" noProof="0" dirty="0"/>
        </a:p>
      </dsp:txBody>
      <dsp:txXfrm>
        <a:off x="1057244" y="1881962"/>
        <a:ext cx="1005255" cy="1254641"/>
      </dsp:txXfrm>
    </dsp:sp>
    <dsp:sp modelId="{F2A33653-3088-4B6B-AC38-D05A5082EFA6}">
      <dsp:nvSpPr>
        <dsp:cNvPr id="0" name=""/>
        <dsp:cNvSpPr/>
      </dsp:nvSpPr>
      <dsp:spPr>
        <a:xfrm>
          <a:off x="1403042" y="1411471"/>
          <a:ext cx="313660" cy="313660"/>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2A6FCF-5469-426D-B268-C4FB3532B1CC}">
      <dsp:nvSpPr>
        <dsp:cNvPr id="0" name=""/>
        <dsp:cNvSpPr/>
      </dsp:nvSpPr>
      <dsp:spPr>
        <a:xfrm>
          <a:off x="2112762" y="0"/>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l-PL" sz="900" kern="1200" noProof="0" dirty="0"/>
            <a:t>Agencija za javnu nabavu postaje operativna, e-Obavijesti u PDF-u (01.06.2006.)</a:t>
          </a:r>
          <a:endParaRPr lang="en-GB" sz="900" kern="1200" noProof="0" dirty="0"/>
        </a:p>
      </dsp:txBody>
      <dsp:txXfrm>
        <a:off x="2112762" y="0"/>
        <a:ext cx="1005255" cy="1254641"/>
      </dsp:txXfrm>
    </dsp:sp>
    <dsp:sp modelId="{6FACA929-A508-4C78-96CC-E58D30C4CB22}">
      <dsp:nvSpPr>
        <dsp:cNvPr id="0" name=""/>
        <dsp:cNvSpPr/>
      </dsp:nvSpPr>
      <dsp:spPr>
        <a:xfrm>
          <a:off x="2458560" y="1411471"/>
          <a:ext cx="313660" cy="313660"/>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7565CF-4503-42B8-9FDA-983840007430}">
      <dsp:nvSpPr>
        <dsp:cNvPr id="0" name=""/>
        <dsp:cNvSpPr/>
      </dsp:nvSpPr>
      <dsp:spPr>
        <a:xfrm>
          <a:off x="3168280" y="1881962"/>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pt-BR" sz="900" kern="1200" noProof="0" dirty="0"/>
            <a:t>Izvještaji </a:t>
          </a:r>
          <a:r>
            <a:rPr lang="hr-BA" sz="900" kern="1200" noProof="0" dirty="0"/>
            <a:t>u. organa</a:t>
          </a:r>
          <a:r>
            <a:rPr lang="pt-BR" sz="900" kern="1200" noProof="0" dirty="0"/>
            <a:t> o </a:t>
          </a:r>
          <a:r>
            <a:rPr lang="hr-BA" sz="900" kern="1200" noProof="0" dirty="0"/>
            <a:t>dodjelama ugovora</a:t>
          </a:r>
          <a:r>
            <a:rPr lang="pt-BR" sz="900" kern="1200" noProof="0" dirty="0"/>
            <a:t> </a:t>
          </a:r>
          <a:r>
            <a:rPr lang="hr-BA" sz="900" kern="1200" noProof="0" dirty="0"/>
            <a:t>JN</a:t>
          </a:r>
          <a:r>
            <a:rPr lang="pt-BR" sz="900" kern="1200" noProof="0" dirty="0"/>
            <a:t> - WisPPA sistem (01.10.2010.)</a:t>
          </a:r>
          <a:endParaRPr lang="en-GB" sz="900" kern="1200" noProof="0" dirty="0"/>
        </a:p>
      </dsp:txBody>
      <dsp:txXfrm>
        <a:off x="3168280" y="1881962"/>
        <a:ext cx="1005255" cy="1254641"/>
      </dsp:txXfrm>
    </dsp:sp>
    <dsp:sp modelId="{9AF18686-553A-4B9F-8106-329B29C55198}">
      <dsp:nvSpPr>
        <dsp:cNvPr id="0" name=""/>
        <dsp:cNvSpPr/>
      </dsp:nvSpPr>
      <dsp:spPr>
        <a:xfrm>
          <a:off x="3514077" y="1411471"/>
          <a:ext cx="313660" cy="313660"/>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31B48E-4819-45F5-B0B3-C23656B28414}">
      <dsp:nvSpPr>
        <dsp:cNvPr id="0" name=""/>
        <dsp:cNvSpPr/>
      </dsp:nvSpPr>
      <dsp:spPr>
        <a:xfrm>
          <a:off x="4223798" y="0"/>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b" anchorCtr="0">
          <a:noAutofit/>
        </a:bodyPr>
        <a:lstStyle/>
        <a:p>
          <a:pPr lvl="0" algn="ctr" defTabSz="400050">
            <a:lnSpc>
              <a:spcPct val="90000"/>
            </a:lnSpc>
            <a:spcBef>
              <a:spcPct val="0"/>
            </a:spcBef>
            <a:spcAft>
              <a:spcPct val="35000"/>
            </a:spcAft>
          </a:pPr>
          <a:r>
            <a:rPr lang="pl-PL" sz="900" kern="1200" noProof="0" dirty="0"/>
            <a:t>Informacijski sistem za objavljivanje e-Obavijesti - Go-Procure sistem (01.09.2011.)</a:t>
          </a:r>
          <a:endParaRPr lang="en-GB" sz="900" kern="1200" noProof="0" dirty="0"/>
        </a:p>
      </dsp:txBody>
      <dsp:txXfrm>
        <a:off x="4223798" y="0"/>
        <a:ext cx="1005255" cy="1254641"/>
      </dsp:txXfrm>
    </dsp:sp>
    <dsp:sp modelId="{6AB0CAE0-831B-452D-9E2C-A2B4A6ACA6F8}">
      <dsp:nvSpPr>
        <dsp:cNvPr id="0" name=""/>
        <dsp:cNvSpPr/>
      </dsp:nvSpPr>
      <dsp:spPr>
        <a:xfrm>
          <a:off x="4569595" y="1411471"/>
          <a:ext cx="313660" cy="313660"/>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74666A-3E57-4942-AE50-5F6339FECACA}">
      <dsp:nvSpPr>
        <dsp:cNvPr id="0" name=""/>
        <dsp:cNvSpPr/>
      </dsp:nvSpPr>
      <dsp:spPr>
        <a:xfrm>
          <a:off x="5279316" y="1881962"/>
          <a:ext cx="1005255" cy="12546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008" tIns="64008" rIns="64008" bIns="64008" numCol="1" spcCol="1270" anchor="t" anchorCtr="0">
          <a:noAutofit/>
        </a:bodyPr>
        <a:lstStyle/>
        <a:p>
          <a:pPr lvl="0" algn="ctr" defTabSz="400050">
            <a:lnSpc>
              <a:spcPct val="90000"/>
            </a:lnSpc>
            <a:spcBef>
              <a:spcPct val="0"/>
            </a:spcBef>
            <a:spcAft>
              <a:spcPct val="35000"/>
            </a:spcAft>
          </a:pPr>
          <a:r>
            <a:rPr lang="bs-Latn-BA" sz="900" b="0" kern="1200" noProof="0" dirty="0"/>
            <a:t>Internetski registar ugovornih organa i ponuđača (01.02.2013)</a:t>
          </a:r>
          <a:endParaRPr lang="en-GB" sz="900" kern="1200" noProof="0" dirty="0"/>
        </a:p>
      </dsp:txBody>
      <dsp:txXfrm>
        <a:off x="5279316" y="1881962"/>
        <a:ext cx="1005255" cy="1254641"/>
      </dsp:txXfrm>
    </dsp:sp>
    <dsp:sp modelId="{F3F00A20-D29F-45AF-AEFC-E18D2A890DC6}">
      <dsp:nvSpPr>
        <dsp:cNvPr id="0" name=""/>
        <dsp:cNvSpPr/>
      </dsp:nvSpPr>
      <dsp:spPr>
        <a:xfrm>
          <a:off x="5625113" y="1411471"/>
          <a:ext cx="313660" cy="313660"/>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5849B-81F1-4E95-A6CC-C96814C9F716}">
      <dsp:nvSpPr>
        <dsp:cNvPr id="0" name=""/>
        <dsp:cNvSpPr/>
      </dsp:nvSpPr>
      <dsp:spPr>
        <a:xfrm>
          <a:off x="1866038" y="1599953"/>
          <a:ext cx="754177" cy="850681"/>
        </a:xfrm>
        <a:prstGeom prst="ellipse">
          <a:avLst/>
        </a:prstGeom>
        <a:gradFill rotWithShape="0">
          <a:gsLst>
            <a:gs pos="0">
              <a:schemeClr val="accent2">
                <a:shade val="80000"/>
                <a:hueOff val="0"/>
                <a:satOff val="0"/>
                <a:lumOff val="0"/>
                <a:alphaOff val="0"/>
                <a:shade val="51000"/>
                <a:satMod val="130000"/>
              </a:schemeClr>
            </a:gs>
            <a:gs pos="80000">
              <a:schemeClr val="accent2">
                <a:shade val="80000"/>
                <a:hueOff val="0"/>
                <a:satOff val="0"/>
                <a:lumOff val="0"/>
                <a:alphaOff val="0"/>
                <a:shade val="93000"/>
                <a:satMod val="130000"/>
              </a:schemeClr>
            </a:gs>
            <a:gs pos="100000">
              <a:schemeClr val="accent2">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buNone/>
          </a:pPr>
          <a:endParaRPr lang="en-US" sz="3600" kern="1200" dirty="0">
            <a:solidFill>
              <a:sysClr val="window" lastClr="FFFFFF"/>
            </a:solidFill>
            <a:latin typeface="Calibri" panose="020F0502020204030204"/>
            <a:ea typeface="+mn-ea"/>
            <a:cs typeface="+mn-cs"/>
          </a:endParaRPr>
        </a:p>
      </dsp:txBody>
      <dsp:txXfrm>
        <a:off x="1976485" y="1724532"/>
        <a:ext cx="533283" cy="601523"/>
      </dsp:txXfrm>
    </dsp:sp>
    <dsp:sp modelId="{F189B3DB-92F0-470C-9CF7-99D4F76E1EED}">
      <dsp:nvSpPr>
        <dsp:cNvPr id="0" name=""/>
        <dsp:cNvSpPr/>
      </dsp:nvSpPr>
      <dsp:spPr>
        <a:xfrm>
          <a:off x="436473" y="146710"/>
          <a:ext cx="3585625" cy="3737660"/>
        </a:xfrm>
        <a:prstGeom prst="blockArc">
          <a:avLst>
            <a:gd name="adj1" fmla="val 16509444"/>
            <a:gd name="adj2" fmla="val 5088054"/>
            <a:gd name="adj3" fmla="val 5240"/>
          </a:avLst>
        </a:prstGeom>
        <a:gradFill rotWithShape="0">
          <a:gsLst>
            <a:gs pos="0">
              <a:schemeClr val="accent2">
                <a:shade val="80000"/>
                <a:hueOff val="0"/>
                <a:satOff val="5488"/>
                <a:lumOff val="17541"/>
                <a:alphaOff val="0"/>
                <a:shade val="51000"/>
                <a:satMod val="130000"/>
              </a:schemeClr>
            </a:gs>
            <a:gs pos="80000">
              <a:schemeClr val="accent2">
                <a:shade val="80000"/>
                <a:hueOff val="0"/>
                <a:satOff val="5488"/>
                <a:lumOff val="17541"/>
                <a:alphaOff val="0"/>
                <a:shade val="93000"/>
                <a:satMod val="130000"/>
              </a:schemeClr>
            </a:gs>
            <a:gs pos="100000">
              <a:schemeClr val="accent2">
                <a:shade val="80000"/>
                <a:hueOff val="0"/>
                <a:satOff val="5488"/>
                <a:lumOff val="175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9BF0A1-1A16-404A-A9A5-D732D455B70E}">
      <dsp:nvSpPr>
        <dsp:cNvPr id="0" name=""/>
        <dsp:cNvSpPr/>
      </dsp:nvSpPr>
      <dsp:spPr>
        <a:xfrm>
          <a:off x="2656271" y="0"/>
          <a:ext cx="953207" cy="953008"/>
        </a:xfrm>
        <a:prstGeom prst="ellipse">
          <a:avLst/>
        </a:prstGeom>
        <a:blipFill rotWithShape="1">
          <a:blip xmlns:r="http://schemas.openxmlformats.org/officeDocument/2006/relationships" r:embed="rId1"/>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2339272-83FB-403B-854F-0AC40E5FBD21}">
      <dsp:nvSpPr>
        <dsp:cNvPr id="0" name=""/>
        <dsp:cNvSpPr/>
      </dsp:nvSpPr>
      <dsp:spPr>
        <a:xfrm>
          <a:off x="3682078" y="1219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buNone/>
          </a:pPr>
          <a:r>
            <a:rPr lang="bs-Latn-BA" sz="1400" kern="1200" noProof="0" dirty="0">
              <a:latin typeface="Calibri" panose="020F0502020204030204"/>
              <a:ea typeface="+mn-ea"/>
              <a:cs typeface="+mn-cs"/>
            </a:rPr>
            <a:t>Odluke URŽ-a i sudova dostupne online (26.01.2015.)</a:t>
          </a:r>
          <a:endParaRPr lang="en-US" sz="1400" kern="1200" dirty="0">
            <a:latin typeface="Calibri" panose="020F0502020204030204"/>
            <a:ea typeface="+mn-ea"/>
            <a:cs typeface="+mn-cs"/>
          </a:endParaRPr>
        </a:p>
      </dsp:txBody>
      <dsp:txXfrm>
        <a:off x="3682078" y="12191"/>
        <a:ext cx="1275991" cy="922528"/>
      </dsp:txXfrm>
    </dsp:sp>
    <dsp:sp modelId="{37C2F42A-1751-41A7-BFF2-A98B2719D533}">
      <dsp:nvSpPr>
        <dsp:cNvPr id="0" name=""/>
        <dsp:cNvSpPr/>
      </dsp:nvSpPr>
      <dsp:spPr>
        <a:xfrm>
          <a:off x="3360338" y="887577"/>
          <a:ext cx="953207" cy="953008"/>
        </a:xfrm>
        <a:prstGeom prst="ellipse">
          <a:avLst/>
        </a:prstGeom>
        <a:blipFill rotWithShape="1">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C0AA4D0-377E-4EEA-AD3F-621D2E03B8BF}">
      <dsp:nvSpPr>
        <dsp:cNvPr id="0" name=""/>
        <dsp:cNvSpPr/>
      </dsp:nvSpPr>
      <dsp:spPr>
        <a:xfrm>
          <a:off x="4383534" y="90423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buNone/>
          </a:pPr>
          <a:r>
            <a:rPr lang="bs-Latn-BA" sz="1400" kern="1200" noProof="0" dirty="0">
              <a:latin typeface="Calibri" panose="020F0502020204030204"/>
              <a:ea typeface="+mn-ea"/>
              <a:cs typeface="+mn-cs"/>
            </a:rPr>
            <a:t>Dosije tendera dostupan online (01.07.2015.)</a:t>
          </a:r>
        </a:p>
      </dsp:txBody>
      <dsp:txXfrm>
        <a:off x="4383534" y="904239"/>
        <a:ext cx="1275991" cy="922528"/>
      </dsp:txXfrm>
    </dsp:sp>
    <dsp:sp modelId="{3C2CED45-21C6-4F5B-A004-03E701D80F2B}">
      <dsp:nvSpPr>
        <dsp:cNvPr id="0" name=""/>
        <dsp:cNvSpPr/>
      </dsp:nvSpPr>
      <dsp:spPr>
        <a:xfrm>
          <a:off x="3356682" y="2192527"/>
          <a:ext cx="953207" cy="953008"/>
        </a:xfrm>
        <a:prstGeom prst="ellipse">
          <a:avLst/>
        </a:prstGeom>
        <a:blipFill>
          <a:blip xmlns:r="http://schemas.openxmlformats.org/officeDocument/2006/relationships" r:embed="rId3"/>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A31A592-A2CD-45CB-9578-306479E28FF6}">
      <dsp:nvSpPr>
        <dsp:cNvPr id="0" name=""/>
        <dsp:cNvSpPr/>
      </dsp:nvSpPr>
      <dsp:spPr>
        <a:xfrm>
          <a:off x="4383534" y="2207971"/>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buNone/>
          </a:pPr>
          <a:r>
            <a:rPr lang="bs-Latn-BA" sz="1400" kern="1200" dirty="0">
              <a:latin typeface="Calibri" panose="020F0502020204030204"/>
              <a:ea typeface="+mn-ea"/>
              <a:cs typeface="+mn-cs"/>
            </a:rPr>
            <a:t>Izjašnjenja o javnoj nabavci putem portala (01.07.2015.)</a:t>
          </a:r>
          <a:endParaRPr lang="en-US" sz="1400" kern="1200" dirty="0">
            <a:latin typeface="Calibri" panose="020F0502020204030204"/>
            <a:ea typeface="+mn-ea"/>
            <a:cs typeface="+mn-cs"/>
          </a:endParaRPr>
        </a:p>
      </dsp:txBody>
      <dsp:txXfrm>
        <a:off x="4383534" y="2207971"/>
        <a:ext cx="1275991" cy="922528"/>
      </dsp:txXfrm>
    </dsp:sp>
    <dsp:sp modelId="{0E020CB9-107D-4080-864E-C206F35EED57}">
      <dsp:nvSpPr>
        <dsp:cNvPr id="0" name=""/>
        <dsp:cNvSpPr/>
      </dsp:nvSpPr>
      <dsp:spPr>
        <a:xfrm>
          <a:off x="2656271" y="3110991"/>
          <a:ext cx="953207" cy="953008"/>
        </a:xfrm>
        <a:prstGeom prst="ellipse">
          <a:avLst/>
        </a:prstGeom>
        <a:blipFill rotWithShape="1">
          <a:blip xmlns:r="http://schemas.openxmlformats.org/officeDocument/2006/relationships" r:embed="rId4"/>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FA43DD9C-FF33-4CB8-956A-987F9D6F1C5E}">
      <dsp:nvSpPr>
        <dsp:cNvPr id="0" name=""/>
        <dsp:cNvSpPr/>
      </dsp:nvSpPr>
      <dsp:spPr>
        <a:xfrm>
          <a:off x="3682078" y="3130499"/>
          <a:ext cx="1275991" cy="922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l" defTabSz="622300">
            <a:lnSpc>
              <a:spcPct val="90000"/>
            </a:lnSpc>
            <a:spcBef>
              <a:spcPct val="0"/>
            </a:spcBef>
            <a:spcAft>
              <a:spcPct val="10000"/>
            </a:spcAft>
            <a:buNone/>
          </a:pPr>
          <a:r>
            <a:rPr lang="hr-BA" sz="1400" kern="1200" noProof="0" dirty="0">
              <a:latin typeface="Calibri" panose="020F0502020204030204"/>
              <a:ea typeface="+mn-ea"/>
              <a:cs typeface="+mn-cs"/>
            </a:rPr>
            <a:t>E-aukcije </a:t>
          </a:r>
          <a:r>
            <a:rPr lang="en-GB" sz="1400" kern="1200" noProof="0" dirty="0">
              <a:latin typeface="Calibri" panose="020F0502020204030204"/>
              <a:ea typeface="+mn-ea"/>
              <a:cs typeface="+mn-cs"/>
            </a:rPr>
            <a:t> (14.09.2016.)</a:t>
          </a:r>
          <a:endParaRPr lang="en-US" sz="1400" kern="1200" dirty="0">
            <a:latin typeface="Calibri" panose="020F0502020204030204"/>
            <a:ea typeface="+mn-ea"/>
            <a:cs typeface="+mn-cs"/>
          </a:endParaRPr>
        </a:p>
      </dsp:txBody>
      <dsp:txXfrm>
        <a:off x="3682078" y="3130499"/>
        <a:ext cx="1275991" cy="922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5849B-81F1-4E95-A6CC-C96814C9F716}">
      <dsp:nvSpPr>
        <dsp:cNvPr id="0" name=""/>
        <dsp:cNvSpPr/>
      </dsp:nvSpPr>
      <dsp:spPr>
        <a:xfrm>
          <a:off x="2004796" y="1484455"/>
          <a:ext cx="1252530" cy="1130398"/>
        </a:xfrm>
        <a:prstGeom prst="ellipse">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buNone/>
          </a:pPr>
          <a:r>
            <a:rPr lang="bs-Latn-BA" sz="1000" kern="1200" dirty="0">
              <a:solidFill>
                <a:sysClr val="windowText" lastClr="000000">
                  <a:hueOff val="0"/>
                  <a:satOff val="0"/>
                  <a:lumOff val="0"/>
                  <a:alphaOff val="0"/>
                </a:sysClr>
              </a:solidFill>
              <a:latin typeface="Calibri" panose="020F0502020204030204"/>
              <a:ea typeface="+mn-ea"/>
              <a:cs typeface="+mn-cs"/>
            </a:rPr>
            <a:t>Transparentnost</a:t>
          </a:r>
        </a:p>
      </dsp:txBody>
      <dsp:txXfrm>
        <a:off x="2188225" y="1649998"/>
        <a:ext cx="885672" cy="799312"/>
      </dsp:txXfrm>
    </dsp:sp>
    <dsp:sp modelId="{F189B3DB-92F0-470C-9CF7-99D4F76E1EED}">
      <dsp:nvSpPr>
        <dsp:cNvPr id="0" name=""/>
        <dsp:cNvSpPr/>
      </dsp:nvSpPr>
      <dsp:spPr>
        <a:xfrm>
          <a:off x="130612" y="0"/>
          <a:ext cx="3898548" cy="4064000"/>
        </a:xfrm>
        <a:prstGeom prst="blockArc">
          <a:avLst>
            <a:gd name="adj1" fmla="val 16509444"/>
            <a:gd name="adj2" fmla="val 5088054"/>
            <a:gd name="adj3" fmla="val 5240"/>
          </a:avLst>
        </a:prstGeom>
        <a:gradFill rotWithShape="0">
          <a:gsLst>
            <a:gs pos="0">
              <a:sysClr val="window" lastClr="FFFFFF">
                <a:hueOff val="0"/>
                <a:satOff val="0"/>
                <a:lumOff val="0"/>
                <a:alphaOff val="0"/>
                <a:satMod val="103000"/>
                <a:lumMod val="102000"/>
                <a:tint val="94000"/>
              </a:sysClr>
            </a:gs>
            <a:gs pos="50000">
              <a:sysClr val="window" lastClr="FFFFFF">
                <a:hueOff val="0"/>
                <a:satOff val="0"/>
                <a:lumOff val="0"/>
                <a:alphaOff val="0"/>
                <a:satMod val="110000"/>
                <a:lumMod val="100000"/>
                <a:shade val="100000"/>
              </a:sysClr>
            </a:gs>
            <a:gs pos="100000">
              <a:sysClr val="window" lastClr="FFFFFF">
                <a:hueOff val="0"/>
                <a:satOff val="0"/>
                <a:lumOff val="0"/>
                <a:alphaOff val="0"/>
                <a:lumMod val="99000"/>
                <a:satMod val="120000"/>
                <a:shade val="78000"/>
              </a:sys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39BF0A1-1A16-404A-A9A5-D732D455B70E}">
      <dsp:nvSpPr>
        <dsp:cNvPr id="0" name=""/>
        <dsp:cNvSpPr/>
      </dsp:nvSpPr>
      <dsp:spPr>
        <a:xfrm>
          <a:off x="3001219" y="342595"/>
          <a:ext cx="1036030" cy="1036320"/>
        </a:xfrm>
        <a:prstGeom prst="ellipse">
          <a:avLst/>
        </a:prstGeom>
        <a:blipFill rotWithShape="1">
          <a:blip xmlns:r="http://schemas.openxmlformats.org/officeDocument/2006/relationships" r:embed="rId1"/>
          <a:srcRect/>
          <a:stretch>
            <a:fillRect l="-84000" r="-84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32339272-83FB-403B-854F-0AC40E5FBD21}">
      <dsp:nvSpPr>
        <dsp:cNvPr id="0" name=""/>
        <dsp:cNvSpPr/>
      </dsp:nvSpPr>
      <dsp:spPr>
        <a:xfrm>
          <a:off x="4115833" y="359257"/>
          <a:ext cx="1386766"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buNone/>
          </a:pPr>
          <a:r>
            <a:rPr lang="pl-PL" sz="1000" kern="1200" dirty="0">
              <a:solidFill>
                <a:sysClr val="windowText" lastClr="000000">
                  <a:hueOff val="0"/>
                  <a:satOff val="0"/>
                  <a:lumOff val="0"/>
                  <a:alphaOff val="0"/>
                </a:sysClr>
              </a:solidFill>
              <a:latin typeface="Calibri" panose="020F0502020204030204"/>
              <a:ea typeface="+mn-ea"/>
              <a:cs typeface="+mn-cs"/>
            </a:rPr>
            <a:t>Podaci o dodjeli ugovora za nabavku male vrijednosti javno dostupni</a:t>
          </a:r>
          <a:endParaRPr lang="bs-Latn-BA" sz="1000" kern="1200" dirty="0">
            <a:solidFill>
              <a:sysClr val="windowText" lastClr="000000">
                <a:hueOff val="0"/>
                <a:satOff val="0"/>
                <a:lumOff val="0"/>
                <a:alphaOff val="0"/>
              </a:sysClr>
            </a:solidFill>
            <a:latin typeface="Calibri" panose="020F0502020204030204"/>
            <a:ea typeface="+mn-ea"/>
            <a:cs typeface="+mn-cs"/>
          </a:endParaRPr>
        </a:p>
        <a:p>
          <a:pPr lvl="0" algn="l" defTabSz="444500">
            <a:lnSpc>
              <a:spcPct val="90000"/>
            </a:lnSpc>
            <a:spcBef>
              <a:spcPct val="0"/>
            </a:spcBef>
            <a:spcAft>
              <a:spcPct val="10000"/>
            </a:spcAft>
          </a:pPr>
          <a:r>
            <a:rPr lang="bs-Latn-BA" sz="1000" kern="1200" dirty="0">
              <a:solidFill>
                <a:sysClr val="windowText" lastClr="000000">
                  <a:hueOff val="0"/>
                  <a:satOff val="0"/>
                  <a:lumOff val="0"/>
                  <a:alphaOff val="0"/>
                </a:sysClr>
              </a:solidFill>
              <a:latin typeface="Calibri" panose="020F0502020204030204"/>
              <a:ea typeface="+mn-ea"/>
              <a:cs typeface="+mn-cs"/>
            </a:rPr>
            <a:t>(Decembar 2017)</a:t>
          </a:r>
          <a:endParaRPr lang="en-US" sz="1000" kern="1200" dirty="0">
            <a:solidFill>
              <a:sysClr val="windowText" lastClr="000000">
                <a:hueOff val="0"/>
                <a:satOff val="0"/>
                <a:lumOff val="0"/>
                <a:alphaOff val="0"/>
              </a:sysClr>
            </a:solidFill>
            <a:latin typeface="Calibri" panose="020F0502020204030204"/>
            <a:ea typeface="+mn-ea"/>
            <a:cs typeface="+mn-cs"/>
          </a:endParaRPr>
        </a:p>
      </dsp:txBody>
      <dsp:txXfrm>
        <a:off x="4115833" y="359257"/>
        <a:ext cx="1386766" cy="1002995"/>
      </dsp:txXfrm>
    </dsp:sp>
    <dsp:sp modelId="{37C2F42A-1751-41A7-BFF2-A98B2719D533}">
      <dsp:nvSpPr>
        <dsp:cNvPr id="0" name=""/>
        <dsp:cNvSpPr/>
      </dsp:nvSpPr>
      <dsp:spPr>
        <a:xfrm>
          <a:off x="3401648" y="1521561"/>
          <a:ext cx="1036030" cy="1036320"/>
        </a:xfrm>
        <a:prstGeom prst="ellipse">
          <a:avLst/>
        </a:prstGeom>
        <a:blipFill rotWithShape="1">
          <a:blip xmlns:r="http://schemas.openxmlformats.org/officeDocument/2006/relationships" r:embed="rId2"/>
          <a:srcRect/>
          <a:stretch>
            <a:fillRect/>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4C0AA4D0-377E-4EEA-AD3F-621D2E03B8BF}">
      <dsp:nvSpPr>
        <dsp:cNvPr id="0" name=""/>
        <dsp:cNvSpPr/>
      </dsp:nvSpPr>
      <dsp:spPr>
        <a:xfrm>
          <a:off x="4596072" y="1570835"/>
          <a:ext cx="1499927"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buNone/>
          </a:pPr>
          <a:r>
            <a:rPr lang="bs-Latn-BA" sz="1000" kern="1200" dirty="0"/>
            <a:t>Godišnji plan javnih nabavki na Portalu </a:t>
          </a:r>
        </a:p>
        <a:p>
          <a:pPr lvl="0" algn="l" defTabSz="444500">
            <a:lnSpc>
              <a:spcPct val="90000"/>
            </a:lnSpc>
            <a:spcBef>
              <a:spcPct val="0"/>
            </a:spcBef>
            <a:spcAft>
              <a:spcPct val="10000"/>
            </a:spcAft>
            <a:buNone/>
          </a:pPr>
          <a:r>
            <a:rPr lang="bs-Latn-BA" sz="1000" kern="1200" dirty="0"/>
            <a:t>(Januar 2018.)</a:t>
          </a:r>
          <a:endParaRPr lang="bs-Latn-BA" sz="1000" kern="1200" noProof="0" dirty="0">
            <a:solidFill>
              <a:sysClr val="windowText" lastClr="000000">
                <a:hueOff val="0"/>
                <a:satOff val="0"/>
                <a:lumOff val="0"/>
                <a:alphaOff val="0"/>
              </a:sysClr>
            </a:solidFill>
            <a:latin typeface="Calibri" panose="020F0502020204030204"/>
            <a:ea typeface="+mn-ea"/>
            <a:cs typeface="+mn-cs"/>
          </a:endParaRPr>
        </a:p>
      </dsp:txBody>
      <dsp:txXfrm>
        <a:off x="4596072" y="1570835"/>
        <a:ext cx="1499927" cy="1002995"/>
      </dsp:txXfrm>
    </dsp:sp>
    <dsp:sp modelId="{3C2CED45-21C6-4F5B-A004-03E701D80F2B}">
      <dsp:nvSpPr>
        <dsp:cNvPr id="0" name=""/>
        <dsp:cNvSpPr/>
      </dsp:nvSpPr>
      <dsp:spPr>
        <a:xfrm>
          <a:off x="3001219" y="2717190"/>
          <a:ext cx="1036030" cy="1036320"/>
        </a:xfrm>
        <a:prstGeom prst="ellipse">
          <a:avLst/>
        </a:prstGeom>
        <a:blipFill rotWithShape="1">
          <a:blip xmlns:r="http://schemas.openxmlformats.org/officeDocument/2006/relationships" r:embed="rId3"/>
          <a:srcRect/>
          <a:stretch>
            <a:fillRect l="-25000" r="-25000"/>
          </a:stretch>
        </a:blip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1A31A592-A2CD-45CB-9578-306479E28FF6}">
      <dsp:nvSpPr>
        <dsp:cNvPr id="0" name=""/>
        <dsp:cNvSpPr/>
      </dsp:nvSpPr>
      <dsp:spPr>
        <a:xfrm>
          <a:off x="4141384" y="2766116"/>
          <a:ext cx="1718578" cy="1002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l" defTabSz="444500">
            <a:lnSpc>
              <a:spcPct val="90000"/>
            </a:lnSpc>
            <a:spcBef>
              <a:spcPct val="0"/>
            </a:spcBef>
            <a:spcAft>
              <a:spcPct val="10000"/>
            </a:spcAft>
          </a:pPr>
          <a:r>
            <a:rPr lang="bs-Latn-BA" sz="1000" kern="1200" dirty="0">
              <a:latin typeface="Calibri" panose="020F0502020204030204" pitchFamily="34" charset="0"/>
              <a:cs typeface="Calibri" panose="020F0502020204030204" pitchFamily="34" charset="0"/>
            </a:rPr>
            <a:t>Obavijest o javnoj nabavci za postupak direktnog sporazuma (u vrijednosti &lt;6.000 KM) (uskoro)</a:t>
          </a:r>
          <a:endParaRPr lang="en-US" sz="1000" kern="1200" dirty="0">
            <a:latin typeface="Calibri" panose="020F0502020204030204" pitchFamily="34" charset="0"/>
            <a:cs typeface="Calibri" panose="020F0502020204030204" pitchFamily="34" charset="0"/>
          </a:endParaRPr>
        </a:p>
      </dsp:txBody>
      <dsp:txXfrm>
        <a:off x="4141384" y="2766116"/>
        <a:ext cx="1718578" cy="100299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Rectangle 2"/>
          <p:cNvSpPr>
            <a:spLocks noGrp="1" noChangeArrowheads="1"/>
          </p:cNvSpPr>
          <p:nvPr>
            <p:ph type="hdr" sz="quarter"/>
          </p:nvPr>
        </p:nvSpPr>
        <p:spPr bwMode="auto">
          <a:xfrm>
            <a:off x="0" y="0"/>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t" anchorCtr="0" compatLnSpc="1">
            <a:prstTxWarp prst="textNoShape">
              <a:avLst/>
            </a:prstTxWarp>
          </a:bodyPr>
          <a:lstStyle>
            <a:lvl1pPr defTabSz="971386">
              <a:defRPr sz="1300">
                <a:latin typeface="Arial" charset="0"/>
              </a:defRPr>
            </a:lvl1pPr>
          </a:lstStyle>
          <a:p>
            <a:pPr>
              <a:defRPr/>
            </a:pPr>
            <a:endParaRPr lang="el-GR" altLang="en-US"/>
          </a:p>
        </p:txBody>
      </p:sp>
      <p:sp>
        <p:nvSpPr>
          <p:cNvPr id="351235" name="Rectangle 3"/>
          <p:cNvSpPr>
            <a:spLocks noGrp="1" noChangeArrowheads="1"/>
          </p:cNvSpPr>
          <p:nvPr>
            <p:ph type="dt" sz="quarter" idx="1"/>
          </p:nvPr>
        </p:nvSpPr>
        <p:spPr bwMode="auto">
          <a:xfrm>
            <a:off x="4021294" y="0"/>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t" anchorCtr="0" compatLnSpc="1">
            <a:prstTxWarp prst="textNoShape">
              <a:avLst/>
            </a:prstTxWarp>
          </a:bodyPr>
          <a:lstStyle>
            <a:lvl1pPr algn="r" defTabSz="971386">
              <a:defRPr sz="1300">
                <a:latin typeface="Arial" charset="0"/>
              </a:defRPr>
            </a:lvl1pPr>
          </a:lstStyle>
          <a:p>
            <a:pPr>
              <a:defRPr/>
            </a:pPr>
            <a:endParaRPr lang="el-GR" altLang="en-US"/>
          </a:p>
        </p:txBody>
      </p:sp>
      <p:sp>
        <p:nvSpPr>
          <p:cNvPr id="351236" name="Rectangle 4"/>
          <p:cNvSpPr>
            <a:spLocks noGrp="1" noChangeArrowheads="1"/>
          </p:cNvSpPr>
          <p:nvPr>
            <p:ph type="ftr" sz="quarter" idx="2"/>
          </p:nvPr>
        </p:nvSpPr>
        <p:spPr bwMode="auto">
          <a:xfrm>
            <a:off x="0" y="9721739"/>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b" anchorCtr="0" compatLnSpc="1">
            <a:prstTxWarp prst="textNoShape">
              <a:avLst/>
            </a:prstTxWarp>
          </a:bodyPr>
          <a:lstStyle>
            <a:lvl1pPr defTabSz="971386">
              <a:defRPr sz="1300">
                <a:latin typeface="Arial" charset="0"/>
              </a:defRPr>
            </a:lvl1pPr>
          </a:lstStyle>
          <a:p>
            <a:pPr>
              <a:defRPr/>
            </a:pPr>
            <a:endParaRPr lang="el-GR" altLang="en-US"/>
          </a:p>
        </p:txBody>
      </p:sp>
      <p:sp>
        <p:nvSpPr>
          <p:cNvPr id="351237" name="Rectangle 5"/>
          <p:cNvSpPr>
            <a:spLocks noGrp="1" noChangeArrowheads="1"/>
          </p:cNvSpPr>
          <p:nvPr>
            <p:ph type="sldNum" sz="quarter" idx="3"/>
          </p:nvPr>
        </p:nvSpPr>
        <p:spPr bwMode="auto">
          <a:xfrm>
            <a:off x="4021294" y="9721739"/>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b" anchorCtr="0" compatLnSpc="1">
            <a:prstTxWarp prst="textNoShape">
              <a:avLst/>
            </a:prstTxWarp>
          </a:bodyPr>
          <a:lstStyle>
            <a:lvl1pPr algn="r" defTabSz="971386">
              <a:defRPr sz="1300">
                <a:latin typeface="Arial" charset="0"/>
              </a:defRPr>
            </a:lvl1pPr>
          </a:lstStyle>
          <a:p>
            <a:pPr>
              <a:defRPr/>
            </a:pPr>
            <a:fld id="{BE286DEE-A04C-4853-9F7E-576465F999EE}" type="slidenum">
              <a:rPr lang="el-GR" altLang="en-US"/>
              <a:pPr>
                <a:defRPr/>
              </a:pPr>
              <a:t>‹#›</a:t>
            </a:fld>
            <a:endParaRPr lang="el-GR" altLang="en-US"/>
          </a:p>
        </p:txBody>
      </p:sp>
    </p:spTree>
    <p:extLst>
      <p:ext uri="{BB962C8B-B14F-4D97-AF65-F5344CB8AC3E}">
        <p14:creationId xmlns:p14="http://schemas.microsoft.com/office/powerpoint/2010/main" val="1854411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t" anchorCtr="0" compatLnSpc="1">
            <a:prstTxWarp prst="textNoShape">
              <a:avLst/>
            </a:prstTxWarp>
          </a:bodyPr>
          <a:lstStyle>
            <a:lvl1pPr defTabSz="971386">
              <a:defRPr sz="1300">
                <a:latin typeface="Arial" charset="0"/>
              </a:defRPr>
            </a:lvl1pPr>
          </a:lstStyle>
          <a:p>
            <a:pPr>
              <a:defRPr/>
            </a:pPr>
            <a:endParaRPr lang="el-GR" altLang="en-US"/>
          </a:p>
        </p:txBody>
      </p:sp>
      <p:sp>
        <p:nvSpPr>
          <p:cNvPr id="119811" name="Rectangle 3"/>
          <p:cNvSpPr>
            <a:spLocks noGrp="1" noChangeArrowheads="1"/>
          </p:cNvSpPr>
          <p:nvPr>
            <p:ph type="dt" idx="1"/>
          </p:nvPr>
        </p:nvSpPr>
        <p:spPr bwMode="auto">
          <a:xfrm>
            <a:off x="4021294" y="0"/>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t" anchorCtr="0" compatLnSpc="1">
            <a:prstTxWarp prst="textNoShape">
              <a:avLst/>
            </a:prstTxWarp>
          </a:bodyPr>
          <a:lstStyle>
            <a:lvl1pPr algn="r" defTabSz="971386">
              <a:defRPr sz="1300">
                <a:latin typeface="Arial" charset="0"/>
              </a:defRPr>
            </a:lvl1pPr>
          </a:lstStyle>
          <a:p>
            <a:pPr>
              <a:defRPr/>
            </a:pPr>
            <a:endParaRPr lang="el-GR" altLang="en-US"/>
          </a:p>
        </p:txBody>
      </p:sp>
      <p:sp>
        <p:nvSpPr>
          <p:cNvPr id="175108" name="Rectangle 4"/>
          <p:cNvSpPr>
            <a:spLocks noGrp="1" noRot="1" noChangeAspect="1" noChangeArrowheads="1" noTextEdit="1"/>
          </p:cNvSpPr>
          <p:nvPr>
            <p:ph type="sldImg" idx="2"/>
          </p:nvPr>
        </p:nvSpPr>
        <p:spPr bwMode="auto">
          <a:xfrm>
            <a:off x="993775" y="768350"/>
            <a:ext cx="5114925" cy="38369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708289" y="4860870"/>
            <a:ext cx="5682727" cy="4606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t" anchorCtr="0" compatLnSpc="1">
            <a:prstTxWarp prst="textNoShape">
              <a:avLst/>
            </a:prstTxWarp>
          </a:bodyPr>
          <a:lstStyle/>
          <a:p>
            <a:pPr lvl="0"/>
            <a:r>
              <a:rPr lang="el-GR" altLang="en-US" noProof="0"/>
              <a:t>Click to edit Master text styles</a:t>
            </a:r>
          </a:p>
          <a:p>
            <a:pPr lvl="1"/>
            <a:r>
              <a:rPr lang="el-GR" altLang="en-US" noProof="0"/>
              <a:t>Second level</a:t>
            </a:r>
          </a:p>
          <a:p>
            <a:pPr lvl="2"/>
            <a:r>
              <a:rPr lang="el-GR" altLang="en-US" noProof="0"/>
              <a:t>Third level</a:t>
            </a:r>
          </a:p>
          <a:p>
            <a:pPr lvl="3"/>
            <a:r>
              <a:rPr lang="el-GR" altLang="en-US" noProof="0"/>
              <a:t>Fourth level</a:t>
            </a:r>
          </a:p>
          <a:p>
            <a:pPr lvl="4"/>
            <a:r>
              <a:rPr lang="el-GR" altLang="en-US" noProof="0"/>
              <a:t>Fifth level</a:t>
            </a:r>
          </a:p>
        </p:txBody>
      </p:sp>
      <p:sp>
        <p:nvSpPr>
          <p:cNvPr id="119814" name="Rectangle 6"/>
          <p:cNvSpPr>
            <a:spLocks noGrp="1" noChangeArrowheads="1"/>
          </p:cNvSpPr>
          <p:nvPr>
            <p:ph type="ftr" sz="quarter" idx="4"/>
          </p:nvPr>
        </p:nvSpPr>
        <p:spPr bwMode="auto">
          <a:xfrm>
            <a:off x="0" y="9721739"/>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b" anchorCtr="0" compatLnSpc="1">
            <a:prstTxWarp prst="textNoShape">
              <a:avLst/>
            </a:prstTxWarp>
          </a:bodyPr>
          <a:lstStyle>
            <a:lvl1pPr defTabSz="971386">
              <a:defRPr sz="1300">
                <a:latin typeface="Arial" charset="0"/>
              </a:defRPr>
            </a:lvl1pPr>
          </a:lstStyle>
          <a:p>
            <a:pPr>
              <a:defRPr/>
            </a:pPr>
            <a:endParaRPr lang="el-GR" altLang="en-US"/>
          </a:p>
        </p:txBody>
      </p:sp>
      <p:sp>
        <p:nvSpPr>
          <p:cNvPr id="119815" name="Rectangle 7"/>
          <p:cNvSpPr>
            <a:spLocks noGrp="1" noChangeArrowheads="1"/>
          </p:cNvSpPr>
          <p:nvPr>
            <p:ph type="sldNum" sz="quarter" idx="5"/>
          </p:nvPr>
        </p:nvSpPr>
        <p:spPr bwMode="auto">
          <a:xfrm>
            <a:off x="4021294" y="9721739"/>
            <a:ext cx="3076363" cy="511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7123" tIns="48563" rIns="97123" bIns="48563" numCol="1" anchor="b" anchorCtr="0" compatLnSpc="1">
            <a:prstTxWarp prst="textNoShape">
              <a:avLst/>
            </a:prstTxWarp>
          </a:bodyPr>
          <a:lstStyle>
            <a:lvl1pPr algn="r" defTabSz="971386">
              <a:defRPr sz="1300">
                <a:latin typeface="Arial" charset="0"/>
              </a:defRPr>
            </a:lvl1pPr>
          </a:lstStyle>
          <a:p>
            <a:pPr>
              <a:defRPr/>
            </a:pPr>
            <a:fld id="{285C6914-C149-49D5-9DAE-9350F56C8FFE}" type="slidenum">
              <a:rPr lang="el-GR" altLang="en-US"/>
              <a:pPr>
                <a:defRPr/>
              </a:pPr>
              <a:t>‹#›</a:t>
            </a:fld>
            <a:endParaRPr lang="el-GR" altLang="en-US"/>
          </a:p>
        </p:txBody>
      </p:sp>
    </p:spTree>
    <p:extLst>
      <p:ext uri="{BB962C8B-B14F-4D97-AF65-F5344CB8AC3E}">
        <p14:creationId xmlns:p14="http://schemas.microsoft.com/office/powerpoint/2010/main" val="2357951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lvl1pPr defTabSz="971222" eaLnBrk="0" hangingPunct="0">
              <a:spcBef>
                <a:spcPct val="30000"/>
              </a:spcBef>
              <a:defRPr sz="1300">
                <a:solidFill>
                  <a:schemeClr val="tx1"/>
                </a:solidFill>
                <a:latin typeface="Arial" charset="0"/>
              </a:defRPr>
            </a:lvl1pPr>
            <a:lvl2pPr marL="776977" indent="-298837" defTabSz="971222" eaLnBrk="0" hangingPunct="0">
              <a:spcBef>
                <a:spcPct val="30000"/>
              </a:spcBef>
              <a:defRPr sz="1300">
                <a:solidFill>
                  <a:schemeClr val="tx1"/>
                </a:solidFill>
                <a:latin typeface="Arial" charset="0"/>
              </a:defRPr>
            </a:lvl2pPr>
            <a:lvl3pPr marL="1195349" indent="-239070" defTabSz="971222" eaLnBrk="0" hangingPunct="0">
              <a:spcBef>
                <a:spcPct val="30000"/>
              </a:spcBef>
              <a:defRPr sz="1300">
                <a:solidFill>
                  <a:schemeClr val="tx1"/>
                </a:solidFill>
                <a:latin typeface="Arial" charset="0"/>
              </a:defRPr>
            </a:lvl3pPr>
            <a:lvl4pPr marL="1673489" indent="-239070" defTabSz="971222" eaLnBrk="0" hangingPunct="0">
              <a:spcBef>
                <a:spcPct val="30000"/>
              </a:spcBef>
              <a:defRPr sz="1300">
                <a:solidFill>
                  <a:schemeClr val="tx1"/>
                </a:solidFill>
                <a:latin typeface="Arial" charset="0"/>
              </a:defRPr>
            </a:lvl4pPr>
            <a:lvl5pPr marL="2151629" indent="-239070" defTabSz="971222" eaLnBrk="0" hangingPunct="0">
              <a:spcBef>
                <a:spcPct val="30000"/>
              </a:spcBef>
              <a:defRPr sz="1300">
                <a:solidFill>
                  <a:schemeClr val="tx1"/>
                </a:solidFill>
                <a:latin typeface="Arial" charset="0"/>
              </a:defRPr>
            </a:lvl5pPr>
            <a:lvl6pPr marL="2629769" indent="-239070" defTabSz="971222" eaLnBrk="0" fontAlgn="base" hangingPunct="0">
              <a:spcBef>
                <a:spcPct val="30000"/>
              </a:spcBef>
              <a:spcAft>
                <a:spcPct val="0"/>
              </a:spcAft>
              <a:defRPr sz="1300">
                <a:solidFill>
                  <a:schemeClr val="tx1"/>
                </a:solidFill>
                <a:latin typeface="Arial" charset="0"/>
              </a:defRPr>
            </a:lvl6pPr>
            <a:lvl7pPr marL="3107908" indent="-239070" defTabSz="971222" eaLnBrk="0" fontAlgn="base" hangingPunct="0">
              <a:spcBef>
                <a:spcPct val="30000"/>
              </a:spcBef>
              <a:spcAft>
                <a:spcPct val="0"/>
              </a:spcAft>
              <a:defRPr sz="1300">
                <a:solidFill>
                  <a:schemeClr val="tx1"/>
                </a:solidFill>
                <a:latin typeface="Arial" charset="0"/>
              </a:defRPr>
            </a:lvl7pPr>
            <a:lvl8pPr marL="3586048" indent="-239070" defTabSz="971222" eaLnBrk="0" fontAlgn="base" hangingPunct="0">
              <a:spcBef>
                <a:spcPct val="30000"/>
              </a:spcBef>
              <a:spcAft>
                <a:spcPct val="0"/>
              </a:spcAft>
              <a:defRPr sz="1300">
                <a:solidFill>
                  <a:schemeClr val="tx1"/>
                </a:solidFill>
                <a:latin typeface="Arial" charset="0"/>
              </a:defRPr>
            </a:lvl8pPr>
            <a:lvl9pPr marL="4064188" indent="-239070" defTabSz="971222"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2A02B5A6-CE61-46EC-B238-4793008535B5}" type="slidenum">
              <a:rPr lang="el-GR" altLang="en-US" smtClean="0"/>
              <a:pPr eaLnBrk="1" hangingPunct="1">
                <a:spcBef>
                  <a:spcPct val="0"/>
                </a:spcBef>
              </a:pPr>
              <a:t>1</a:t>
            </a:fld>
            <a:endParaRPr lang="el-GR" altLang="en-US"/>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76697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lvl1pPr defTabSz="971222" eaLnBrk="0" hangingPunct="0">
              <a:spcBef>
                <a:spcPct val="30000"/>
              </a:spcBef>
              <a:defRPr sz="1300">
                <a:solidFill>
                  <a:schemeClr val="tx1"/>
                </a:solidFill>
                <a:latin typeface="Arial" charset="0"/>
              </a:defRPr>
            </a:lvl1pPr>
            <a:lvl2pPr marL="776977" indent="-298837" defTabSz="971222" eaLnBrk="0" hangingPunct="0">
              <a:spcBef>
                <a:spcPct val="30000"/>
              </a:spcBef>
              <a:defRPr sz="1300">
                <a:solidFill>
                  <a:schemeClr val="tx1"/>
                </a:solidFill>
                <a:latin typeface="Arial" charset="0"/>
              </a:defRPr>
            </a:lvl2pPr>
            <a:lvl3pPr marL="1195349" indent="-239070" defTabSz="971222" eaLnBrk="0" hangingPunct="0">
              <a:spcBef>
                <a:spcPct val="30000"/>
              </a:spcBef>
              <a:defRPr sz="1300">
                <a:solidFill>
                  <a:schemeClr val="tx1"/>
                </a:solidFill>
                <a:latin typeface="Arial" charset="0"/>
              </a:defRPr>
            </a:lvl3pPr>
            <a:lvl4pPr marL="1673489" indent="-239070" defTabSz="971222" eaLnBrk="0" hangingPunct="0">
              <a:spcBef>
                <a:spcPct val="30000"/>
              </a:spcBef>
              <a:defRPr sz="1300">
                <a:solidFill>
                  <a:schemeClr val="tx1"/>
                </a:solidFill>
                <a:latin typeface="Arial" charset="0"/>
              </a:defRPr>
            </a:lvl4pPr>
            <a:lvl5pPr marL="2151629" indent="-239070" defTabSz="971222" eaLnBrk="0" hangingPunct="0">
              <a:spcBef>
                <a:spcPct val="30000"/>
              </a:spcBef>
              <a:defRPr sz="1300">
                <a:solidFill>
                  <a:schemeClr val="tx1"/>
                </a:solidFill>
                <a:latin typeface="Arial" charset="0"/>
              </a:defRPr>
            </a:lvl5pPr>
            <a:lvl6pPr marL="2629769" indent="-239070" defTabSz="971222" eaLnBrk="0" fontAlgn="base" hangingPunct="0">
              <a:spcBef>
                <a:spcPct val="30000"/>
              </a:spcBef>
              <a:spcAft>
                <a:spcPct val="0"/>
              </a:spcAft>
              <a:defRPr sz="1300">
                <a:solidFill>
                  <a:schemeClr val="tx1"/>
                </a:solidFill>
                <a:latin typeface="Arial" charset="0"/>
              </a:defRPr>
            </a:lvl6pPr>
            <a:lvl7pPr marL="3107908" indent="-239070" defTabSz="971222" eaLnBrk="0" fontAlgn="base" hangingPunct="0">
              <a:spcBef>
                <a:spcPct val="30000"/>
              </a:spcBef>
              <a:spcAft>
                <a:spcPct val="0"/>
              </a:spcAft>
              <a:defRPr sz="1300">
                <a:solidFill>
                  <a:schemeClr val="tx1"/>
                </a:solidFill>
                <a:latin typeface="Arial" charset="0"/>
              </a:defRPr>
            </a:lvl7pPr>
            <a:lvl8pPr marL="3586048" indent="-239070" defTabSz="971222" eaLnBrk="0" fontAlgn="base" hangingPunct="0">
              <a:spcBef>
                <a:spcPct val="30000"/>
              </a:spcBef>
              <a:spcAft>
                <a:spcPct val="0"/>
              </a:spcAft>
              <a:defRPr sz="1300">
                <a:solidFill>
                  <a:schemeClr val="tx1"/>
                </a:solidFill>
                <a:latin typeface="Arial" charset="0"/>
              </a:defRPr>
            </a:lvl8pPr>
            <a:lvl9pPr marL="4064188" indent="-239070" defTabSz="971222"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B62E12C1-4E27-4350-9F93-4BEB4AABE715}" type="slidenum">
              <a:rPr lang="el-GR" altLang="en-US" smtClean="0">
                <a:solidFill>
                  <a:srgbClr val="000000"/>
                </a:solidFill>
              </a:rPr>
              <a:pPr eaLnBrk="1" hangingPunct="1">
                <a:spcBef>
                  <a:spcPct val="0"/>
                </a:spcBef>
              </a:pPr>
              <a:t>2</a:t>
            </a:fld>
            <a:endParaRPr lang="el-GR" altLang="en-US">
              <a:solidFill>
                <a:srgbClr val="000000"/>
              </a:solidFill>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128711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lvl1pPr defTabSz="971222" eaLnBrk="0" hangingPunct="0">
              <a:spcBef>
                <a:spcPct val="30000"/>
              </a:spcBef>
              <a:defRPr sz="1300">
                <a:solidFill>
                  <a:schemeClr val="tx1"/>
                </a:solidFill>
                <a:latin typeface="Arial" charset="0"/>
              </a:defRPr>
            </a:lvl1pPr>
            <a:lvl2pPr marL="776977" indent="-298837" defTabSz="971222" eaLnBrk="0" hangingPunct="0">
              <a:spcBef>
                <a:spcPct val="30000"/>
              </a:spcBef>
              <a:defRPr sz="1300">
                <a:solidFill>
                  <a:schemeClr val="tx1"/>
                </a:solidFill>
                <a:latin typeface="Arial" charset="0"/>
              </a:defRPr>
            </a:lvl2pPr>
            <a:lvl3pPr marL="1195349" indent="-239070" defTabSz="971222" eaLnBrk="0" hangingPunct="0">
              <a:spcBef>
                <a:spcPct val="30000"/>
              </a:spcBef>
              <a:defRPr sz="1300">
                <a:solidFill>
                  <a:schemeClr val="tx1"/>
                </a:solidFill>
                <a:latin typeface="Arial" charset="0"/>
              </a:defRPr>
            </a:lvl3pPr>
            <a:lvl4pPr marL="1673489" indent="-239070" defTabSz="971222" eaLnBrk="0" hangingPunct="0">
              <a:spcBef>
                <a:spcPct val="30000"/>
              </a:spcBef>
              <a:defRPr sz="1300">
                <a:solidFill>
                  <a:schemeClr val="tx1"/>
                </a:solidFill>
                <a:latin typeface="Arial" charset="0"/>
              </a:defRPr>
            </a:lvl4pPr>
            <a:lvl5pPr marL="2151629" indent="-239070" defTabSz="971222" eaLnBrk="0" hangingPunct="0">
              <a:spcBef>
                <a:spcPct val="30000"/>
              </a:spcBef>
              <a:defRPr sz="1300">
                <a:solidFill>
                  <a:schemeClr val="tx1"/>
                </a:solidFill>
                <a:latin typeface="Arial" charset="0"/>
              </a:defRPr>
            </a:lvl5pPr>
            <a:lvl6pPr marL="2629769" indent="-239070" defTabSz="971222" eaLnBrk="0" fontAlgn="base" hangingPunct="0">
              <a:spcBef>
                <a:spcPct val="30000"/>
              </a:spcBef>
              <a:spcAft>
                <a:spcPct val="0"/>
              </a:spcAft>
              <a:defRPr sz="1300">
                <a:solidFill>
                  <a:schemeClr val="tx1"/>
                </a:solidFill>
                <a:latin typeface="Arial" charset="0"/>
              </a:defRPr>
            </a:lvl6pPr>
            <a:lvl7pPr marL="3107908" indent="-239070" defTabSz="971222" eaLnBrk="0" fontAlgn="base" hangingPunct="0">
              <a:spcBef>
                <a:spcPct val="30000"/>
              </a:spcBef>
              <a:spcAft>
                <a:spcPct val="0"/>
              </a:spcAft>
              <a:defRPr sz="1300">
                <a:solidFill>
                  <a:schemeClr val="tx1"/>
                </a:solidFill>
                <a:latin typeface="Arial" charset="0"/>
              </a:defRPr>
            </a:lvl7pPr>
            <a:lvl8pPr marL="3586048" indent="-239070" defTabSz="971222" eaLnBrk="0" fontAlgn="base" hangingPunct="0">
              <a:spcBef>
                <a:spcPct val="30000"/>
              </a:spcBef>
              <a:spcAft>
                <a:spcPct val="0"/>
              </a:spcAft>
              <a:defRPr sz="1300">
                <a:solidFill>
                  <a:schemeClr val="tx1"/>
                </a:solidFill>
                <a:latin typeface="Arial" charset="0"/>
              </a:defRPr>
            </a:lvl8pPr>
            <a:lvl9pPr marL="4064188" indent="-239070" defTabSz="971222"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6D44315E-28D1-47FE-89E3-BD1E775E5A43}" type="slidenum">
              <a:rPr lang="el-GR" altLang="en-US" smtClean="0"/>
              <a:pPr eaLnBrk="1" hangingPunct="1">
                <a:spcBef>
                  <a:spcPct val="0"/>
                </a:spcBef>
              </a:pPr>
              <a:t>3</a:t>
            </a:fld>
            <a:endParaRPr lang="el-GR" altLang="en-US"/>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2488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lvl1pPr defTabSz="971222" eaLnBrk="0" hangingPunct="0">
              <a:spcBef>
                <a:spcPct val="30000"/>
              </a:spcBef>
              <a:defRPr sz="1300">
                <a:solidFill>
                  <a:schemeClr val="tx1"/>
                </a:solidFill>
                <a:latin typeface="Arial" charset="0"/>
              </a:defRPr>
            </a:lvl1pPr>
            <a:lvl2pPr marL="776977" indent="-298837" defTabSz="971222" eaLnBrk="0" hangingPunct="0">
              <a:spcBef>
                <a:spcPct val="30000"/>
              </a:spcBef>
              <a:defRPr sz="1300">
                <a:solidFill>
                  <a:schemeClr val="tx1"/>
                </a:solidFill>
                <a:latin typeface="Arial" charset="0"/>
              </a:defRPr>
            </a:lvl2pPr>
            <a:lvl3pPr marL="1195349" indent="-239070" defTabSz="971222" eaLnBrk="0" hangingPunct="0">
              <a:spcBef>
                <a:spcPct val="30000"/>
              </a:spcBef>
              <a:defRPr sz="1300">
                <a:solidFill>
                  <a:schemeClr val="tx1"/>
                </a:solidFill>
                <a:latin typeface="Arial" charset="0"/>
              </a:defRPr>
            </a:lvl3pPr>
            <a:lvl4pPr marL="1673489" indent="-239070" defTabSz="971222" eaLnBrk="0" hangingPunct="0">
              <a:spcBef>
                <a:spcPct val="30000"/>
              </a:spcBef>
              <a:defRPr sz="1300">
                <a:solidFill>
                  <a:schemeClr val="tx1"/>
                </a:solidFill>
                <a:latin typeface="Arial" charset="0"/>
              </a:defRPr>
            </a:lvl4pPr>
            <a:lvl5pPr marL="2151629" indent="-239070" defTabSz="971222" eaLnBrk="0" hangingPunct="0">
              <a:spcBef>
                <a:spcPct val="30000"/>
              </a:spcBef>
              <a:defRPr sz="1300">
                <a:solidFill>
                  <a:schemeClr val="tx1"/>
                </a:solidFill>
                <a:latin typeface="Arial" charset="0"/>
              </a:defRPr>
            </a:lvl5pPr>
            <a:lvl6pPr marL="2629769" indent="-239070" defTabSz="971222" eaLnBrk="0" fontAlgn="base" hangingPunct="0">
              <a:spcBef>
                <a:spcPct val="30000"/>
              </a:spcBef>
              <a:spcAft>
                <a:spcPct val="0"/>
              </a:spcAft>
              <a:defRPr sz="1300">
                <a:solidFill>
                  <a:schemeClr val="tx1"/>
                </a:solidFill>
                <a:latin typeface="Arial" charset="0"/>
              </a:defRPr>
            </a:lvl6pPr>
            <a:lvl7pPr marL="3107908" indent="-239070" defTabSz="971222" eaLnBrk="0" fontAlgn="base" hangingPunct="0">
              <a:spcBef>
                <a:spcPct val="30000"/>
              </a:spcBef>
              <a:spcAft>
                <a:spcPct val="0"/>
              </a:spcAft>
              <a:defRPr sz="1300">
                <a:solidFill>
                  <a:schemeClr val="tx1"/>
                </a:solidFill>
                <a:latin typeface="Arial" charset="0"/>
              </a:defRPr>
            </a:lvl7pPr>
            <a:lvl8pPr marL="3586048" indent="-239070" defTabSz="971222" eaLnBrk="0" fontAlgn="base" hangingPunct="0">
              <a:spcBef>
                <a:spcPct val="30000"/>
              </a:spcBef>
              <a:spcAft>
                <a:spcPct val="0"/>
              </a:spcAft>
              <a:defRPr sz="1300">
                <a:solidFill>
                  <a:schemeClr val="tx1"/>
                </a:solidFill>
                <a:latin typeface="Arial" charset="0"/>
              </a:defRPr>
            </a:lvl8pPr>
            <a:lvl9pPr marL="4064188" indent="-239070" defTabSz="971222"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54DC202C-7840-40E5-AE93-D6D40CCD0458}" type="slidenum">
              <a:rPr lang="el-GR" altLang="en-US" smtClean="0"/>
              <a:pPr eaLnBrk="1" hangingPunct="1">
                <a:spcBef>
                  <a:spcPct val="0"/>
                </a:spcBef>
              </a:pPr>
              <a:t>7</a:t>
            </a:fld>
            <a:endParaRPr lang="el-GR" altLang="en-US"/>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57329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500">
                <a:solidFill>
                  <a:srgbClr val="33CC33"/>
                </a:solidFill>
                <a:latin typeface="Times New Roman" panose="02020603050405020304" pitchFamily="18" charset="0"/>
              </a:defRPr>
            </a:lvl1pPr>
            <a:lvl2pPr marL="790259" indent="-303818">
              <a:defRPr sz="2500">
                <a:solidFill>
                  <a:srgbClr val="33CC33"/>
                </a:solidFill>
                <a:latin typeface="Times New Roman" panose="02020603050405020304" pitchFamily="18" charset="0"/>
              </a:defRPr>
            </a:lvl2pPr>
            <a:lvl3pPr marL="1216933" indent="-242390">
              <a:defRPr sz="2500">
                <a:solidFill>
                  <a:srgbClr val="33CC33"/>
                </a:solidFill>
                <a:latin typeface="Times New Roman" panose="02020603050405020304" pitchFamily="18" charset="0"/>
              </a:defRPr>
            </a:lvl3pPr>
            <a:lvl4pPr marL="1705034" indent="-242390">
              <a:defRPr sz="2500">
                <a:solidFill>
                  <a:srgbClr val="33CC33"/>
                </a:solidFill>
                <a:latin typeface="Times New Roman" panose="02020603050405020304" pitchFamily="18" charset="0"/>
              </a:defRPr>
            </a:lvl4pPr>
            <a:lvl5pPr marL="2191474" indent="-242390">
              <a:defRPr sz="2500">
                <a:solidFill>
                  <a:srgbClr val="33CC33"/>
                </a:solidFill>
                <a:latin typeface="Times New Roman" panose="02020603050405020304" pitchFamily="18" charset="0"/>
              </a:defRPr>
            </a:lvl5pPr>
            <a:lvl6pPr marL="2669614" indent="-242390" eaLnBrk="0" fontAlgn="base" hangingPunct="0">
              <a:spcBef>
                <a:spcPct val="0"/>
              </a:spcBef>
              <a:spcAft>
                <a:spcPct val="0"/>
              </a:spcAft>
              <a:defRPr sz="2500">
                <a:solidFill>
                  <a:srgbClr val="33CC33"/>
                </a:solidFill>
                <a:latin typeface="Times New Roman" panose="02020603050405020304" pitchFamily="18" charset="0"/>
              </a:defRPr>
            </a:lvl6pPr>
            <a:lvl7pPr marL="3147753" indent="-242390" eaLnBrk="0" fontAlgn="base" hangingPunct="0">
              <a:spcBef>
                <a:spcPct val="0"/>
              </a:spcBef>
              <a:spcAft>
                <a:spcPct val="0"/>
              </a:spcAft>
              <a:defRPr sz="2500">
                <a:solidFill>
                  <a:srgbClr val="33CC33"/>
                </a:solidFill>
                <a:latin typeface="Times New Roman" panose="02020603050405020304" pitchFamily="18" charset="0"/>
              </a:defRPr>
            </a:lvl7pPr>
            <a:lvl8pPr marL="3625893" indent="-242390" eaLnBrk="0" fontAlgn="base" hangingPunct="0">
              <a:spcBef>
                <a:spcPct val="0"/>
              </a:spcBef>
              <a:spcAft>
                <a:spcPct val="0"/>
              </a:spcAft>
              <a:defRPr sz="2500">
                <a:solidFill>
                  <a:srgbClr val="33CC33"/>
                </a:solidFill>
                <a:latin typeface="Times New Roman" panose="02020603050405020304" pitchFamily="18" charset="0"/>
              </a:defRPr>
            </a:lvl8pPr>
            <a:lvl9pPr marL="4104033" indent="-242390" eaLnBrk="0" fontAlgn="base" hangingPunct="0">
              <a:spcBef>
                <a:spcPct val="0"/>
              </a:spcBef>
              <a:spcAft>
                <a:spcPct val="0"/>
              </a:spcAft>
              <a:defRPr sz="2500">
                <a:solidFill>
                  <a:srgbClr val="33CC33"/>
                </a:solidFill>
                <a:latin typeface="Times New Roman" panose="02020603050405020304" pitchFamily="18" charset="0"/>
              </a:defRPr>
            </a:lvl9pPr>
          </a:lstStyle>
          <a:p>
            <a:fld id="{9451637F-9C5E-4FB1-8690-C3D9D9FE3758}" type="slidenum">
              <a:rPr lang="en-US" altLang="en-US" sz="1300"/>
              <a:pPr/>
              <a:t>95</a:t>
            </a:fld>
            <a:endParaRPr lang="en-US" altLang="en-US" sz="1300"/>
          </a:p>
        </p:txBody>
      </p:sp>
      <p:sp>
        <p:nvSpPr>
          <p:cNvPr id="10243" name="Rectangle 1026"/>
          <p:cNvSpPr>
            <a:spLocks noGrp="1" noRot="1" noChangeAspect="1" noChangeArrowheads="1" noTextEdit="1"/>
          </p:cNvSpPr>
          <p:nvPr>
            <p:ph type="sldImg"/>
          </p:nvPr>
        </p:nvSpPr>
        <p:spPr>
          <a:ln/>
        </p:spPr>
      </p:sp>
      <p:sp>
        <p:nvSpPr>
          <p:cNvPr id="10244" name="Rectangle 1027"/>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24517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p:txBody>
          <a:bodyPr/>
          <a:lstStyle/>
          <a:p>
            <a:pPr>
              <a:defRPr/>
            </a:pPr>
            <a:r>
              <a:rPr lang="en-AU" b="1" dirty="0"/>
              <a:t>Benefits of contract management</a:t>
            </a:r>
          </a:p>
          <a:p>
            <a:pPr>
              <a:defRPr/>
            </a:pPr>
            <a:r>
              <a:rPr lang="en-AU" b="1" dirty="0"/>
              <a:t>How value for money is achieved through contract management:</a:t>
            </a:r>
            <a:endParaRPr lang="en-AU" dirty="0"/>
          </a:p>
          <a:p>
            <a:pPr marL="179302" indent="-179302">
              <a:buFont typeface="Arial" panose="020B0604020202020204" pitchFamily="34" charset="0"/>
              <a:buChar char="•"/>
              <a:defRPr/>
            </a:pPr>
            <a:r>
              <a:rPr lang="en-AU" dirty="0"/>
              <a:t>By enabling savings opportunities identified during the procurement or contract management process.</a:t>
            </a:r>
          </a:p>
          <a:p>
            <a:pPr marL="179302" indent="-179302">
              <a:buFont typeface="Arial" panose="020B0604020202020204" pitchFamily="34" charset="0"/>
              <a:buChar char="•"/>
              <a:defRPr/>
            </a:pPr>
            <a:r>
              <a:rPr lang="en-AU" dirty="0"/>
              <a:t>By enabling further benefits through ongoing performance reviews, service improvements, supply chain improvements, innovation, etc.</a:t>
            </a:r>
          </a:p>
          <a:p>
            <a:pPr marL="179302" indent="-179302">
              <a:buFont typeface="Arial" panose="020B0604020202020204" pitchFamily="34" charset="0"/>
              <a:buChar char="•"/>
              <a:defRPr/>
            </a:pPr>
            <a:r>
              <a:rPr lang="en-AU" dirty="0"/>
              <a:t>There is a real risk that value will be lost if contracts are not properly managed.</a:t>
            </a:r>
          </a:p>
          <a:p>
            <a:pPr>
              <a:defRPr/>
            </a:pPr>
            <a:endParaRPr lang="en-AU" b="1" dirty="0"/>
          </a:p>
          <a:p>
            <a:pPr>
              <a:defRPr/>
            </a:pPr>
            <a:r>
              <a:rPr lang="en-AU" b="1" dirty="0"/>
              <a:t>How contract management manages risk:</a:t>
            </a:r>
            <a:endParaRPr lang="en-AU" dirty="0"/>
          </a:p>
          <a:p>
            <a:pPr>
              <a:defRPr/>
            </a:pPr>
            <a:r>
              <a:rPr lang="en-AU" dirty="0"/>
              <a:t>Reduce contractual risks through the robust contract management practices.</a:t>
            </a:r>
          </a:p>
          <a:p>
            <a:pPr>
              <a:defRPr/>
            </a:pPr>
            <a:endParaRPr lang="en-AU" b="1" dirty="0"/>
          </a:p>
          <a:p>
            <a:pPr>
              <a:defRPr/>
            </a:pPr>
            <a:r>
              <a:rPr lang="en-AU" b="1" dirty="0"/>
              <a:t>How contract management delivers end-user outcomes</a:t>
            </a:r>
            <a:endParaRPr lang="en-AU" dirty="0"/>
          </a:p>
          <a:p>
            <a:pPr>
              <a:defRPr/>
            </a:pPr>
            <a:r>
              <a:rPr lang="en-AU" dirty="0"/>
              <a:t>Maximise outcomes to end-users/customers by managing supplier performance, maintaining quality, improving productivity and identifying opportunities for improvement and innovation.</a:t>
            </a:r>
          </a:p>
          <a:p>
            <a:pPr marL="179302" indent="-179302">
              <a:buFontTx/>
              <a:buChar char="-"/>
              <a:defRPr/>
            </a:pPr>
            <a:endParaRPr lang="en-US" dirty="0">
              <a:latin typeface="Arial" panose="020B0604020202020204" pitchFamily="34" charset="0"/>
            </a:endParaRPr>
          </a:p>
        </p:txBody>
      </p:sp>
      <p:sp>
        <p:nvSpPr>
          <p:cNvPr id="33796" name="Slide Number Placeholder 3"/>
          <p:cNvSpPr>
            <a:spLocks noGrp="1"/>
          </p:cNvSpPr>
          <p:nvPr>
            <p:ph type="sldNum" sz="quarter" idx="5"/>
          </p:nvPr>
        </p:nvSpPr>
        <p:spPr>
          <a:noFill/>
        </p:spPr>
        <p:txBody>
          <a:bodyPr/>
          <a:lstStyle>
            <a:lvl1pPr>
              <a:defRPr sz="4000">
                <a:solidFill>
                  <a:srgbClr val="333333"/>
                </a:solidFill>
                <a:latin typeface="Arial" panose="020B0604020202020204" pitchFamily="34" charset="0"/>
              </a:defRPr>
            </a:lvl1pPr>
            <a:lvl2pPr marL="776977" indent="-298837">
              <a:defRPr sz="4000">
                <a:solidFill>
                  <a:srgbClr val="333333"/>
                </a:solidFill>
                <a:latin typeface="Arial" panose="020B0604020202020204" pitchFamily="34" charset="0"/>
              </a:defRPr>
            </a:lvl2pPr>
            <a:lvl3pPr marL="1195349" indent="-239070">
              <a:defRPr sz="4000">
                <a:solidFill>
                  <a:srgbClr val="333333"/>
                </a:solidFill>
                <a:latin typeface="Arial" panose="020B0604020202020204" pitchFamily="34" charset="0"/>
              </a:defRPr>
            </a:lvl3pPr>
            <a:lvl4pPr marL="1673489" indent="-239070">
              <a:defRPr sz="4000">
                <a:solidFill>
                  <a:srgbClr val="333333"/>
                </a:solidFill>
                <a:latin typeface="Arial" panose="020B0604020202020204" pitchFamily="34" charset="0"/>
              </a:defRPr>
            </a:lvl4pPr>
            <a:lvl5pPr marL="2151629" indent="-239070">
              <a:defRPr sz="4000">
                <a:solidFill>
                  <a:srgbClr val="333333"/>
                </a:solidFill>
                <a:latin typeface="Arial" panose="020B0604020202020204" pitchFamily="34" charset="0"/>
              </a:defRPr>
            </a:lvl5pPr>
            <a:lvl6pPr marL="2629769" indent="-239070" eaLnBrk="0" fontAlgn="base" hangingPunct="0">
              <a:spcBef>
                <a:spcPct val="0"/>
              </a:spcBef>
              <a:spcAft>
                <a:spcPct val="0"/>
              </a:spcAft>
              <a:defRPr sz="4000">
                <a:solidFill>
                  <a:srgbClr val="333333"/>
                </a:solidFill>
                <a:latin typeface="Arial" panose="020B0604020202020204" pitchFamily="34" charset="0"/>
              </a:defRPr>
            </a:lvl6pPr>
            <a:lvl7pPr marL="3107908" indent="-239070" eaLnBrk="0" fontAlgn="base" hangingPunct="0">
              <a:spcBef>
                <a:spcPct val="0"/>
              </a:spcBef>
              <a:spcAft>
                <a:spcPct val="0"/>
              </a:spcAft>
              <a:defRPr sz="4000">
                <a:solidFill>
                  <a:srgbClr val="333333"/>
                </a:solidFill>
                <a:latin typeface="Arial" panose="020B0604020202020204" pitchFamily="34" charset="0"/>
              </a:defRPr>
            </a:lvl7pPr>
            <a:lvl8pPr marL="3586048" indent="-239070" eaLnBrk="0" fontAlgn="base" hangingPunct="0">
              <a:spcBef>
                <a:spcPct val="0"/>
              </a:spcBef>
              <a:spcAft>
                <a:spcPct val="0"/>
              </a:spcAft>
              <a:defRPr sz="4000">
                <a:solidFill>
                  <a:srgbClr val="333333"/>
                </a:solidFill>
                <a:latin typeface="Arial" panose="020B0604020202020204" pitchFamily="34" charset="0"/>
              </a:defRPr>
            </a:lvl8pPr>
            <a:lvl9pPr marL="4064188" indent="-239070" eaLnBrk="0" fontAlgn="base" hangingPunct="0">
              <a:spcBef>
                <a:spcPct val="0"/>
              </a:spcBef>
              <a:spcAft>
                <a:spcPct val="0"/>
              </a:spcAft>
              <a:defRPr sz="4000">
                <a:solidFill>
                  <a:srgbClr val="333333"/>
                </a:solidFill>
                <a:latin typeface="Arial" panose="020B0604020202020204" pitchFamily="34" charset="0"/>
              </a:defRPr>
            </a:lvl9pPr>
          </a:lstStyle>
          <a:p>
            <a:fld id="{B5AFC9D3-7B32-4277-B44B-43344B828FC6}" type="slidenum">
              <a:rPr lang="en-AU" altLang="en-US" sz="1300">
                <a:solidFill>
                  <a:schemeClr val="tx1"/>
                </a:solidFill>
              </a:rPr>
              <a:pPr/>
              <a:t>154</a:t>
            </a:fld>
            <a:endParaRPr lang="en-AU" altLang="en-US" sz="1300">
              <a:solidFill>
                <a:schemeClr val="tx1"/>
              </a:solidFill>
            </a:endParaRPr>
          </a:p>
        </p:txBody>
      </p:sp>
    </p:spTree>
    <p:extLst>
      <p:ext uri="{BB962C8B-B14F-4D97-AF65-F5344CB8AC3E}">
        <p14:creationId xmlns:p14="http://schemas.microsoft.com/office/powerpoint/2010/main" val="525273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44618E-7C30-4D83-95DC-894D27DDA793}" type="slidenum">
              <a:rPr lang="ar-SA" altLang="en-US"/>
              <a:pPr/>
              <a:t>161</a:t>
            </a:fld>
            <a:endParaRPr lang="en-GB" altLang="en-US"/>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40338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5A48C-3454-4788-A3E5-988CF55CE1AC}" type="slidenum">
              <a:rPr lang="en-US" altLang="el-GR"/>
              <a:pPr/>
              <a:t>168</a:t>
            </a:fld>
            <a:endParaRPr lang="en-US" altLang="el-GR"/>
          </a:p>
        </p:txBody>
      </p:sp>
      <p:sp>
        <p:nvSpPr>
          <p:cNvPr id="217090" name="Rectangle 2"/>
          <p:cNvSpPr>
            <a:spLocks noGrp="1" noRot="1" noChangeAspect="1" noChangeArrowheads="1" noTextEdit="1"/>
          </p:cNvSpPr>
          <p:nvPr>
            <p:ph type="sldImg"/>
          </p:nvPr>
        </p:nvSpPr>
        <p:spPr>
          <a:xfrm>
            <a:off x="1179513" y="741363"/>
            <a:ext cx="4946650" cy="3711575"/>
          </a:xfrm>
          <a:ln/>
        </p:spPr>
      </p:sp>
      <p:sp>
        <p:nvSpPr>
          <p:cNvPr id="217091" name="Rectangle 3"/>
          <p:cNvSpPr>
            <a:spLocks noGrp="1" noChangeArrowheads="1"/>
          </p:cNvSpPr>
          <p:nvPr>
            <p:ph type="body" idx="1"/>
          </p:nvPr>
        </p:nvSpPr>
        <p:spPr>
          <a:xfrm>
            <a:off x="972868" y="4700899"/>
            <a:ext cx="5355699" cy="4453394"/>
          </a:xfrm>
        </p:spPr>
        <p:txBody>
          <a:bodyPr/>
          <a:lstStyle/>
          <a:p>
            <a:r>
              <a:rPr lang="en-US" altLang="el-GR"/>
              <a:t>Performance management in government is important, but that doesn’t mean that it’s easy.  Over the past 25 to 30 years, several different approaches to management reform have been launched, without realizing much success.  One of the comments often repeated is how hard it is to effect change in government.  </a:t>
            </a:r>
          </a:p>
          <a:p>
            <a:r>
              <a:rPr lang="en-US" altLang="el-GR"/>
              <a:t>What makes government managers and their staff members so resistant to change?  Inevitably, you will encounter resistance when taking the material contained in this presentation back to your agencies.  But why?  </a:t>
            </a:r>
          </a:p>
          <a:p>
            <a:endParaRPr lang="en-US" altLang="el-GR"/>
          </a:p>
          <a:p>
            <a:endParaRPr lang="en-US" altLang="el-GR"/>
          </a:p>
        </p:txBody>
      </p:sp>
    </p:spTree>
    <p:extLst>
      <p:ext uri="{BB962C8B-B14F-4D97-AF65-F5344CB8AC3E}">
        <p14:creationId xmlns:p14="http://schemas.microsoft.com/office/powerpoint/2010/main" val="3289786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BEF4771-A0A4-46B6-9B64-5E85B1408F95}"/>
              </a:ext>
            </a:extLst>
          </p:cNvPr>
          <p:cNvSpPr>
            <a:spLocks noGrp="1" noChangeArrowheads="1"/>
          </p:cNvSpPr>
          <p:nvPr>
            <p:ph type="sldNum" sz="quarter" idx="5"/>
          </p:nvPr>
        </p:nvSpPr>
        <p:spPr>
          <a:ln/>
        </p:spPr>
        <p:txBody>
          <a:bodyPr/>
          <a:lstStyle/>
          <a:p>
            <a:fld id="{F94D847B-55A7-4B7A-BF50-01BD87432EC8}" type="slidenum">
              <a:rPr lang="fr-FR" altLang="el-GR"/>
              <a:pPr/>
              <a:t>175</a:t>
            </a:fld>
            <a:endParaRPr lang="fr-FR" altLang="el-GR"/>
          </a:p>
        </p:txBody>
      </p:sp>
      <p:sp>
        <p:nvSpPr>
          <p:cNvPr id="31746" name="Rectangle 2">
            <a:extLst>
              <a:ext uri="{FF2B5EF4-FFF2-40B4-BE49-F238E27FC236}">
                <a16:creationId xmlns:a16="http://schemas.microsoft.com/office/drawing/2014/main" id="{A3EE104E-E07B-4E55-997C-C37EBE81131B}"/>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3659EBD3-3079-4F43-8F5D-69045012573B}"/>
              </a:ext>
            </a:extLst>
          </p:cNvPr>
          <p:cNvSpPr>
            <a:spLocks noGrp="1" noChangeArrowheads="1"/>
          </p:cNvSpPr>
          <p:nvPr>
            <p:ph type="body" idx="1"/>
          </p:nvPr>
        </p:nvSpPr>
        <p:spPr/>
        <p:txBody>
          <a:bodyPr/>
          <a:lstStyle/>
          <a:p>
            <a:endParaRPr lang="en-US" altLang="el-GR"/>
          </a:p>
        </p:txBody>
      </p:sp>
    </p:spTree>
    <p:extLst>
      <p:ext uri="{BB962C8B-B14F-4D97-AF65-F5344CB8AC3E}">
        <p14:creationId xmlns:p14="http://schemas.microsoft.com/office/powerpoint/2010/main" val="466856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grpSp>
      </p:grpSp>
      <p:grpSp>
        <p:nvGrpSpPr>
          <p:cNvPr id="18" name="Group 21"/>
          <p:cNvGrpSpPr>
            <a:grpSpLocks/>
          </p:cNvGrpSpPr>
          <p:nvPr userDrawn="1"/>
        </p:nvGrpSpPr>
        <p:grpSpPr bwMode="auto">
          <a:xfrm>
            <a:off x="0" y="0"/>
            <a:ext cx="9144000" cy="546100"/>
            <a:chOff x="0" y="0"/>
            <a:chExt cx="5760" cy="344"/>
          </a:xfrm>
        </p:grpSpPr>
        <p:sp>
          <p:nvSpPr>
            <p:cNvPr id="19" name="Rectangle 22"/>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cs typeface="Arial" charset="0"/>
              </a:endParaRPr>
            </a:p>
          </p:txBody>
        </p:sp>
        <p:sp>
          <p:nvSpPr>
            <p:cNvPr id="20" name="Rectangle 23"/>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21" name="Rectangle 24"/>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22" name="Rectangle 25"/>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23" name="Rectangle 26"/>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24" name="Rectangle 27"/>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25" name="Rectangle 28"/>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26" name="Rectangle 29"/>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27" name="Rectangle 30"/>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grpSp>
      <p:sp>
        <p:nvSpPr>
          <p:cNvPr id="323603" name="Rectangle 19"/>
          <p:cNvSpPr>
            <a:spLocks noGrp="1" noChangeArrowheads="1"/>
          </p:cNvSpPr>
          <p:nvPr>
            <p:ph type="ctrTitle"/>
          </p:nvPr>
        </p:nvSpPr>
        <p:spPr bwMode="auto">
          <a:xfrm>
            <a:off x="2971800" y="1828800"/>
            <a:ext cx="6019800" cy="22098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sz="5000">
                <a:solidFill>
                  <a:srgbClr val="FFFFFF"/>
                </a:solidFill>
              </a:defRPr>
            </a:lvl1pPr>
          </a:lstStyle>
          <a:p>
            <a:pPr lvl="0"/>
            <a:r>
              <a:rPr lang="el-GR" altLang="en-US" noProof="0"/>
              <a:t>Click to edit Master title style</a:t>
            </a:r>
          </a:p>
        </p:txBody>
      </p:sp>
      <p:sp>
        <p:nvSpPr>
          <p:cNvPr id="323604" name="Rectangle 20"/>
          <p:cNvSpPr>
            <a:spLocks noGrp="1" noChangeArrowheads="1"/>
          </p:cNvSpPr>
          <p:nvPr>
            <p:ph type="subTitle" idx="1"/>
          </p:nvPr>
        </p:nvSpPr>
        <p:spPr bwMode="auto">
          <a:xfrm>
            <a:off x="2971800" y="4267200"/>
            <a:ext cx="6019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buFont typeface="Wingdings" pitchFamily="2" charset="2"/>
              <a:buNone/>
              <a:defRPr sz="3400"/>
            </a:lvl1pPr>
          </a:lstStyle>
          <a:p>
            <a:pPr lvl="0"/>
            <a:r>
              <a:rPr lang="el-GR" altLang="en-US" noProof="0"/>
              <a:t>Click to edit Master subtitle style</a:t>
            </a:r>
          </a:p>
        </p:txBody>
      </p:sp>
    </p:spTree>
    <p:extLst>
      <p:ext uri="{BB962C8B-B14F-4D97-AF65-F5344CB8AC3E}">
        <p14:creationId xmlns:p14="http://schemas.microsoft.com/office/powerpoint/2010/main" val="2249263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TextBox 2"/>
          <p:cNvSpPr txBox="1"/>
          <p:nvPr userDrawn="1"/>
        </p:nvSpPr>
        <p:spPr>
          <a:xfrm>
            <a:off x="8503041" y="6432418"/>
            <a:ext cx="582211" cy="369332"/>
          </a:xfrm>
          <a:prstGeom prst="rect">
            <a:avLst/>
          </a:prstGeom>
          <a:noFill/>
        </p:spPr>
        <p:txBody>
          <a:bodyPr wrap="none" rtlCol="0">
            <a:spAutoFit/>
          </a:bodyPr>
          <a:lstStyle/>
          <a:p>
            <a:fld id="{74BD3778-56CC-4EF1-B762-0A0033F5FC09}" type="slidenum">
              <a:rPr lang="el-GR" smtClean="0"/>
              <a:t>‹#›</a:t>
            </a:fld>
            <a:endParaRPr lang="el-GR" dirty="0"/>
          </a:p>
        </p:txBody>
      </p:sp>
    </p:spTree>
    <p:extLst>
      <p:ext uri="{BB962C8B-B14F-4D97-AF65-F5344CB8AC3E}">
        <p14:creationId xmlns:p14="http://schemas.microsoft.com/office/powerpoint/2010/main" val="351530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172200" cy="1143000"/>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2286000" y="1981200"/>
            <a:ext cx="6477000" cy="3886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6"/>
          <p:cNvSpPr>
            <a:spLocks noGrp="1" noChangeArrowheads="1"/>
          </p:cNvSpPr>
          <p:nvPr>
            <p:ph type="sldNum" sz="quarter" idx="10"/>
          </p:nvPr>
        </p:nvSpPr>
        <p:spPr>
          <a:xfrm>
            <a:off x="6948488" y="6092825"/>
            <a:ext cx="1905000" cy="457200"/>
          </a:xfrm>
          <a:prstGeom prst="rect">
            <a:avLst/>
          </a:prstGeom>
          <a:ln/>
        </p:spPr>
        <p:txBody>
          <a:bodyPr/>
          <a:lstStyle>
            <a:lvl1pPr>
              <a:defRPr/>
            </a:lvl1pPr>
          </a:lstStyle>
          <a:p>
            <a:fld id="{F5D8F404-5454-4F90-9812-DFDE4B749E15}" type="slidenum">
              <a:rPr lang="sv-SE" altLang="el-GR"/>
              <a:pPr/>
              <a:t>‹#›</a:t>
            </a:fld>
            <a:endParaRPr lang="sv-SE" altLang="el-GR"/>
          </a:p>
        </p:txBody>
      </p:sp>
    </p:spTree>
    <p:extLst>
      <p:ext uri="{BB962C8B-B14F-4D97-AF65-F5344CB8AC3E}">
        <p14:creationId xmlns:p14="http://schemas.microsoft.com/office/powerpoint/2010/main" val="393438258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304800"/>
            <a:ext cx="6172200" cy="1143000"/>
          </a:xfrm>
          <a:prstGeom prst="rect">
            <a:avLst/>
          </a:prstGeom>
        </p:spPr>
        <p:txBody>
          <a:bodyPr/>
          <a:lstStyle/>
          <a:p>
            <a:r>
              <a:rPr lang="en-US"/>
              <a:t>Click to edit Master title style</a:t>
            </a:r>
            <a:endParaRPr lang="fr-FR"/>
          </a:p>
        </p:txBody>
      </p:sp>
      <p:sp>
        <p:nvSpPr>
          <p:cNvPr id="3" name="Rectangle 46"/>
          <p:cNvSpPr>
            <a:spLocks noGrp="1" noChangeArrowheads="1"/>
          </p:cNvSpPr>
          <p:nvPr>
            <p:ph type="sldNum" sz="quarter" idx="10"/>
          </p:nvPr>
        </p:nvSpPr>
        <p:spPr>
          <a:xfrm>
            <a:off x="6948488" y="6092825"/>
            <a:ext cx="1905000" cy="457200"/>
          </a:xfrm>
          <a:prstGeom prst="rect">
            <a:avLst/>
          </a:prstGeom>
          <a:ln/>
        </p:spPr>
        <p:txBody>
          <a:bodyPr/>
          <a:lstStyle>
            <a:lvl1pPr>
              <a:defRPr/>
            </a:lvl1pPr>
          </a:lstStyle>
          <a:p>
            <a:fld id="{75276CF3-8C80-4159-BA3B-39221A3E1331}" type="slidenum">
              <a:rPr lang="sv-SE" altLang="el-GR"/>
              <a:pPr/>
              <a:t>‹#›</a:t>
            </a:fld>
            <a:endParaRPr lang="sv-SE" altLang="el-GR"/>
          </a:p>
        </p:txBody>
      </p:sp>
    </p:spTree>
    <p:extLst>
      <p:ext uri="{BB962C8B-B14F-4D97-AF65-F5344CB8AC3E}">
        <p14:creationId xmlns:p14="http://schemas.microsoft.com/office/powerpoint/2010/main" val="72553213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4"/>
          <p:cNvGrpSpPr>
            <a:grpSpLocks/>
          </p:cNvGrpSpPr>
          <p:nvPr/>
        </p:nvGrpSpPr>
        <p:grpSpPr bwMode="auto">
          <a:xfrm>
            <a:off x="0" y="0"/>
            <a:ext cx="9144000" cy="546100"/>
            <a:chOff x="0" y="0"/>
            <a:chExt cx="5760" cy="344"/>
          </a:xfrm>
        </p:grpSpPr>
        <p:sp>
          <p:nvSpPr>
            <p:cNvPr id="1044"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endParaRPr>
            </a:p>
          </p:txBody>
        </p:sp>
        <p:sp>
          <p:nvSpPr>
            <p:cNvPr id="1045"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046"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1047"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1048"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sp>
          <p:nvSpPr>
            <p:cNvPr id="1049"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endParaRPr>
            </a:p>
          </p:txBody>
        </p:sp>
        <p:sp>
          <p:nvSpPr>
            <p:cNvPr id="1050"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endParaRPr>
            </a:p>
          </p:txBody>
        </p:sp>
        <p:sp>
          <p:nvSpPr>
            <p:cNvPr id="1051"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sp>
          <p:nvSpPr>
            <p:cNvPr id="1052"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endParaRPr>
            </a:p>
          </p:txBody>
        </p:sp>
      </p:grpSp>
      <p:grpSp>
        <p:nvGrpSpPr>
          <p:cNvPr id="1027" name="Group 17"/>
          <p:cNvGrpSpPr>
            <a:grpSpLocks/>
          </p:cNvGrpSpPr>
          <p:nvPr userDrawn="1"/>
        </p:nvGrpSpPr>
        <p:grpSpPr bwMode="auto">
          <a:xfrm>
            <a:off x="0" y="0"/>
            <a:ext cx="9144000" cy="546100"/>
            <a:chOff x="0" y="0"/>
            <a:chExt cx="5760" cy="344"/>
          </a:xfrm>
        </p:grpSpPr>
        <p:sp>
          <p:nvSpPr>
            <p:cNvPr id="1035" name="Rectangle 18"/>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defRPr/>
              </a:pPr>
              <a:endParaRPr lang="en-US" altLang="en-US" sz="2400">
                <a:latin typeface="Times New Roman" pitchFamily="18" charset="0"/>
                <a:cs typeface="Arial" charset="0"/>
              </a:endParaRPr>
            </a:p>
          </p:txBody>
        </p:sp>
        <p:sp>
          <p:nvSpPr>
            <p:cNvPr id="1036" name="Rectangle 19"/>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1037" name="Rectangle 20"/>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1038" name="Rectangle 21"/>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1039" name="Rectangle 22"/>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1040" name="Rectangle 23"/>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hlink"/>
                </a:solidFill>
                <a:latin typeface="Arial" charset="0"/>
                <a:cs typeface="Arial" charset="0"/>
              </a:endParaRPr>
            </a:p>
          </p:txBody>
        </p:sp>
        <p:sp>
          <p:nvSpPr>
            <p:cNvPr id="1041" name="Rectangle 24"/>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sz="2400">
                <a:latin typeface="Times New Roman" pitchFamily="18" charset="0"/>
                <a:cs typeface="Arial" charset="0"/>
              </a:endParaRPr>
            </a:p>
          </p:txBody>
        </p:sp>
        <p:sp>
          <p:nvSpPr>
            <p:cNvPr id="1042" name="Rectangle 25"/>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sp>
          <p:nvSpPr>
            <p:cNvPr id="1043" name="Rectangle 26"/>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endParaRPr lang="en-US" altLang="en-US">
                <a:solidFill>
                  <a:schemeClr val="accent2"/>
                </a:solidFill>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6"/>
          <p:cNvSpPr>
            <a:spLocks noChangeArrowheads="1"/>
          </p:cNvSpPr>
          <p:nvPr/>
        </p:nvSpPr>
        <p:spPr bwMode="auto">
          <a:xfrm>
            <a:off x="395288" y="4508500"/>
            <a:ext cx="424815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eaLnBrk="1" hangingPunct="1">
              <a:lnSpc>
                <a:spcPct val="80000"/>
              </a:lnSpc>
              <a:spcBef>
                <a:spcPct val="20000"/>
              </a:spcBef>
              <a:buClr>
                <a:schemeClr val="bg2"/>
              </a:buClr>
              <a:buSzPct val="75000"/>
              <a:buFont typeface="Wingdings" pitchFamily="2" charset="2"/>
              <a:buNone/>
            </a:pPr>
            <a:endParaRPr lang="el-GR" altLang="en-US" b="1" dirty="0">
              <a:latin typeface="Arial" charset="0"/>
            </a:endParaRPr>
          </a:p>
        </p:txBody>
      </p:sp>
      <p:sp>
        <p:nvSpPr>
          <p:cNvPr id="4" name="Rectangle 3"/>
          <p:cNvSpPr>
            <a:spLocks noChangeArrowheads="1"/>
          </p:cNvSpPr>
          <p:nvPr/>
        </p:nvSpPr>
        <p:spPr bwMode="auto">
          <a:xfrm>
            <a:off x="3346561" y="3205425"/>
            <a:ext cx="579677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lgn="r" eaLnBrk="1" hangingPunct="1"/>
            <a:r>
              <a:rPr lang="hr-BA" altLang="en-US" sz="3000" b="1" dirty="0">
                <a:solidFill>
                  <a:srgbClr val="FFFFFF"/>
                </a:solidFill>
              </a:rPr>
              <a:t>TRENING SLUŽBENIKA ZA</a:t>
            </a:r>
          </a:p>
          <a:p>
            <a:pPr algn="r" eaLnBrk="1" hangingPunct="1"/>
            <a:r>
              <a:rPr lang="hr-BA" altLang="en-US" sz="3000" b="1" dirty="0">
                <a:solidFill>
                  <a:srgbClr val="FFFFFF"/>
                </a:solidFill>
              </a:rPr>
              <a:t> JAVNE NABAVKE</a:t>
            </a:r>
            <a:endParaRPr lang="el-GR" altLang="en-US" sz="3000" b="1"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(4 od 8)</a:t>
            </a:r>
            <a:endParaRPr lang="el-GR" altLang="en-US" sz="2000" b="1" dirty="0"/>
          </a:p>
        </p:txBody>
      </p:sp>
      <p:sp>
        <p:nvSpPr>
          <p:cNvPr id="3" name="Rectangle 2"/>
          <p:cNvSpPr/>
          <p:nvPr/>
        </p:nvSpPr>
        <p:spPr>
          <a:xfrm>
            <a:off x="432000" y="1260000"/>
            <a:ext cx="8280000" cy="3847207"/>
          </a:xfrm>
          <a:prstGeom prst="rect">
            <a:avLst/>
          </a:prstGeom>
        </p:spPr>
        <p:txBody>
          <a:bodyPr>
            <a:spAutoFit/>
          </a:bodyPr>
          <a:lstStyle/>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Treći</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dio</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Zakona</a:t>
            </a:r>
            <a:r>
              <a:rPr lang="hr-BA" b="1" u="sng" dirty="0">
                <a:solidFill>
                  <a:srgbClr val="000000"/>
                </a:solidFill>
                <a:ea typeface="Verdana" panose="020B0604030504040204" pitchFamily="34" charset="0"/>
                <a:cs typeface="Calibri" panose="020F0502020204030204" pitchFamily="34" charset="0"/>
              </a:rPr>
              <a:t>, Dio</a:t>
            </a:r>
            <a:r>
              <a:rPr lang="en-GB" b="1" u="sng" dirty="0">
                <a:solidFill>
                  <a:srgbClr val="000000"/>
                </a:solidFill>
                <a:ea typeface="Verdana" panose="020B0604030504040204" pitchFamily="34" charset="0"/>
                <a:cs typeface="Calibri" panose="020F0502020204030204" pitchFamily="34" charset="0"/>
              </a:rPr>
              <a:t> III</a:t>
            </a:r>
            <a:r>
              <a:rPr lang="en-GB" dirty="0">
                <a:solidFill>
                  <a:srgbClr val="000000"/>
                </a:solidFill>
                <a:ea typeface="Verdana" panose="020B0604030504040204" pitchFamily="34" charset="0"/>
                <a:cs typeface="Calibri" panose="020F0502020204030204" pitchFamily="34" charset="0"/>
              </a:rPr>
              <a:t> reguli</a:t>
            </a:r>
            <a:r>
              <a:rPr lang="hr-BA" dirty="0">
                <a:solidFill>
                  <a:srgbClr val="000000"/>
                </a:solidFill>
                <a:ea typeface="Verdana" panose="020B0604030504040204" pitchFamily="34" charset="0"/>
                <a:cs typeface="Calibri" panose="020F0502020204030204" pitchFamily="34" charset="0"/>
              </a:rPr>
              <a:t>še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zaštitu</a:t>
            </a:r>
            <a:r>
              <a:rPr lang="en-GB" dirty="0">
                <a:solidFill>
                  <a:srgbClr val="000000"/>
                </a:solidFill>
                <a:ea typeface="Verdana" panose="020B0604030504040204" pitchFamily="34" charset="0"/>
                <a:cs typeface="Calibri" panose="020F0502020204030204" pitchFamily="34" charset="0"/>
              </a:rPr>
              <a:t> u </a:t>
            </a:r>
            <a:r>
              <a:rPr lang="en-GB" dirty="0" err="1">
                <a:solidFill>
                  <a:srgbClr val="000000"/>
                </a:solidFill>
                <a:ea typeface="Verdana" panose="020B0604030504040204" pitchFamily="34" charset="0"/>
                <a:cs typeface="Calibri" panose="020F0502020204030204" pitchFamily="34" charset="0"/>
              </a:rPr>
              <a:t>postupcima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u </a:t>
            </a:r>
            <a:r>
              <a:rPr lang="en-GB" dirty="0" err="1">
                <a:solidFill>
                  <a:srgbClr val="000000"/>
                </a:solidFill>
                <a:ea typeface="Verdana" panose="020B0604030504040204" pitchFamily="34" charset="0"/>
                <a:cs typeface="Calibri" panose="020F0502020204030204" pitchFamily="34" charset="0"/>
              </a:rPr>
              <a:t>dijelu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koji</a:t>
            </a:r>
            <a:r>
              <a:rPr lang="en-GB" dirty="0">
                <a:solidFill>
                  <a:srgbClr val="000000"/>
                </a:solidFill>
                <a:ea typeface="Verdana" panose="020B0604030504040204" pitchFamily="34" charset="0"/>
                <a:cs typeface="Calibri" panose="020F0502020204030204" pitchFamily="34" charset="0"/>
              </a:rPr>
              <a:t> se </a:t>
            </a:r>
            <a:r>
              <a:rPr lang="en-GB" dirty="0" err="1">
                <a:solidFill>
                  <a:srgbClr val="000000"/>
                </a:solidFill>
                <a:ea typeface="Verdana" panose="020B0604030504040204" pitchFamily="34" charset="0"/>
                <a:cs typeface="Calibri" panose="020F0502020204030204" pitchFamily="34" charset="0"/>
              </a:rPr>
              <a:t>odnosi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žalbe</a:t>
            </a:r>
            <a:r>
              <a:rPr lang="en-GB" dirty="0">
                <a:solidFill>
                  <a:srgbClr val="000000"/>
                </a:solidFill>
                <a:ea typeface="Verdana" panose="020B0604030504040204" pitchFamily="34" charset="0"/>
                <a:cs typeface="Calibri" panose="020F0502020204030204" pitchFamily="34" charset="0"/>
              </a:rPr>
              <a:t> predate </a:t>
            </a:r>
            <a:r>
              <a:rPr lang="en-GB" dirty="0" err="1">
                <a:solidFill>
                  <a:srgbClr val="000000"/>
                </a:solidFill>
                <a:ea typeface="Verdana" panose="020B0604030504040204" pitchFamily="34" charset="0"/>
                <a:cs typeface="Calibri" panose="020F0502020204030204" pitchFamily="34" charset="0"/>
              </a:rPr>
              <a:t>ugovornim</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organima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URŽ</a:t>
            </a:r>
            <a:r>
              <a:rPr lang="en-GB" dirty="0">
                <a:solidFill>
                  <a:srgbClr val="000000"/>
                </a:solidFill>
                <a:ea typeface="Verdana" panose="020B0604030504040204" pitchFamily="34" charset="0"/>
                <a:cs typeface="Calibri" panose="020F0502020204030204" pitchFamily="34" charset="0"/>
              </a:rPr>
              <a:t>-u, </a:t>
            </a:r>
            <a:r>
              <a:rPr lang="en-GB" dirty="0" err="1">
                <a:solidFill>
                  <a:srgbClr val="000000"/>
                </a:solidFill>
                <a:ea typeface="Verdana" panose="020B0604030504040204" pitchFamily="34" charset="0"/>
                <a:cs typeface="Calibri" panose="020F0502020204030204" pitchFamily="34" charset="0"/>
              </a:rPr>
              <a:t>nadležnosti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URŽ</a:t>
            </a:r>
            <a:r>
              <a:rPr lang="en-GB" dirty="0">
                <a:solidFill>
                  <a:srgbClr val="000000"/>
                </a:solidFill>
                <a:ea typeface="Verdana" panose="020B0604030504040204" pitchFamily="34" charset="0"/>
                <a:cs typeface="Calibri" panose="020F0502020204030204" pitchFamily="34" charset="0"/>
              </a:rPr>
              <a:t>-a, </a:t>
            </a:r>
            <a:r>
              <a:rPr lang="en-GB" dirty="0" err="1">
                <a:solidFill>
                  <a:srgbClr val="000000"/>
                </a:solidFill>
                <a:ea typeface="Verdana" panose="020B0604030504040204" pitchFamily="34" charset="0"/>
                <a:cs typeface="Calibri" panose="020F0502020204030204" pitchFamily="34" charset="0"/>
              </a:rPr>
              <a:t>postup</a:t>
            </a:r>
            <a:r>
              <a:rPr lang="hr-BA" dirty="0">
                <a:solidFill>
                  <a:srgbClr val="000000"/>
                </a:solidFill>
                <a:ea typeface="Verdana" panose="020B0604030504040204" pitchFamily="34" charset="0"/>
                <a:cs typeface="Calibri" panose="020F0502020204030204" pitchFamily="34" charset="0"/>
              </a:rPr>
              <a:t>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pridruživanja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donošenje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odluka</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URŽ</a:t>
            </a:r>
            <a:r>
              <a:rPr lang="en-GB" dirty="0">
                <a:solidFill>
                  <a:srgbClr val="000000"/>
                </a:solidFill>
                <a:ea typeface="Verdana" panose="020B0604030504040204" pitchFamily="34" charset="0"/>
                <a:cs typeface="Calibri" panose="020F0502020204030204" pitchFamily="34" charset="0"/>
              </a:rPr>
              <a:t>-a, </a:t>
            </a:r>
            <a:r>
              <a:rPr lang="en-GB" dirty="0" err="1">
                <a:solidFill>
                  <a:srgbClr val="000000"/>
                </a:solidFill>
                <a:ea typeface="Verdana" panose="020B0604030504040204" pitchFamily="34" charset="0"/>
                <a:cs typeface="Calibri" panose="020F0502020204030204" pitchFamily="34" charset="0"/>
              </a:rPr>
              <a:t>izuzeće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zbog</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sukoba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interesa</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upravni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spor</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odredbe</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povredama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supsidijarn</a:t>
            </a:r>
            <a:r>
              <a:rPr lang="hr-BA" dirty="0">
                <a:solidFill>
                  <a:srgbClr val="000000"/>
                </a:solidFill>
                <a:ea typeface="Verdana" panose="020B0604030504040204" pitchFamily="34" charset="0"/>
                <a:cs typeface="Calibri" panose="020F0502020204030204" pitchFamily="34" charset="0"/>
              </a:rPr>
              <a:t>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primjen</a:t>
            </a:r>
            <a:r>
              <a:rPr lang="hr-BA" dirty="0">
                <a:solidFill>
                  <a:srgbClr val="000000"/>
                </a:solidFill>
                <a:ea typeface="Verdana" panose="020B0604030504040204" pitchFamily="34" charset="0"/>
                <a:cs typeface="Calibri" panose="020F0502020204030204" pitchFamily="34" charset="0"/>
              </a:rPr>
              <a:t>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upravnog</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odnos</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prema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drugim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propisima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naknadu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troškova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Četvrti</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dio</a:t>
            </a:r>
            <a:r>
              <a:rPr lang="en-GB" b="1" u="sng" dirty="0">
                <a:solidFill>
                  <a:srgbClr val="000000"/>
                </a:solidFill>
                <a:ea typeface="Verdana" panose="020B0604030504040204" pitchFamily="34" charset="0"/>
                <a:cs typeface="Calibri" panose="020F0502020204030204" pitchFamily="34" charset="0"/>
              </a:rPr>
              <a:t> </a:t>
            </a:r>
            <a:r>
              <a:rPr lang="hr-BA" b="1" u="sng" dirty="0">
                <a:solidFill>
                  <a:srgbClr val="000000"/>
                </a:solidFill>
                <a:ea typeface="Verdana" panose="020B0604030504040204" pitchFamily="34" charset="0"/>
                <a:cs typeface="Calibri" panose="020F0502020204030204" pitchFamily="34" charset="0"/>
              </a:rPr>
              <a:t>Z</a:t>
            </a:r>
            <a:r>
              <a:rPr lang="en-GB" b="1" u="sng" dirty="0" err="1">
                <a:solidFill>
                  <a:srgbClr val="000000"/>
                </a:solidFill>
                <a:ea typeface="Verdana" panose="020B0604030504040204" pitchFamily="34" charset="0"/>
                <a:cs typeface="Calibri" panose="020F0502020204030204" pitchFamily="34" charset="0"/>
              </a:rPr>
              <a:t>akona</a:t>
            </a:r>
            <a:r>
              <a:rPr lang="hr-BA" b="1" u="sng" dirty="0">
                <a:solidFill>
                  <a:srgbClr val="000000"/>
                </a:solidFill>
                <a:ea typeface="Verdana" panose="020B0604030504040204" pitchFamily="34" charset="0"/>
                <a:cs typeface="Calibri" panose="020F0502020204030204" pitchFamily="34" charset="0"/>
              </a:rPr>
              <a:t>,</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Dio</a:t>
            </a:r>
            <a:r>
              <a:rPr lang="en-GB" b="1" u="sng" dirty="0">
                <a:solidFill>
                  <a:srgbClr val="000000"/>
                </a:solidFill>
                <a:ea typeface="Verdana" panose="020B0604030504040204" pitchFamily="34" charset="0"/>
                <a:cs typeface="Calibri" panose="020F0502020204030204" pitchFamily="34" charset="0"/>
              </a:rPr>
              <a:t> IV</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definira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prelazne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odredbe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elektronsko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objavljivanje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dinamički</a:t>
            </a:r>
            <a:r>
              <a:rPr lang="en-GB" dirty="0">
                <a:solidFill>
                  <a:srgbClr val="000000"/>
                </a:solidFill>
                <a:ea typeface="Verdana" panose="020B0604030504040204" pitchFamily="34" charset="0"/>
                <a:cs typeface="Calibri" panose="020F0502020204030204" pitchFamily="34" charset="0"/>
              </a:rPr>
              <a:t> s</a:t>
            </a:r>
            <a:r>
              <a:rPr lang="hr-BA" dirty="0">
                <a:solidFill>
                  <a:srgbClr val="000000"/>
                </a:solidFill>
                <a:ea typeface="Verdana" panose="020B0604030504040204" pitchFamily="34" charset="0"/>
                <a:cs typeface="Calibri" panose="020F0502020204030204" pitchFamily="34" charset="0"/>
              </a:rPr>
              <a:t>i</a:t>
            </a:r>
            <a:r>
              <a:rPr lang="en-GB" dirty="0" err="1">
                <a:solidFill>
                  <a:srgbClr val="000000"/>
                </a:solidFill>
                <a:ea typeface="Verdana" panose="020B0604030504040204" pitchFamily="34" charset="0"/>
                <a:cs typeface="Calibri" panose="020F0502020204030204" pitchFamily="34" charset="0"/>
              </a:rPr>
              <a:t>st</a:t>
            </a:r>
            <a:r>
              <a:rPr lang="hr-BA" dirty="0">
                <a:solidFill>
                  <a:srgbClr val="000000"/>
                </a:solidFill>
                <a:ea typeface="Verdana" panose="020B0604030504040204" pitchFamily="34" charset="0"/>
                <a:cs typeface="Calibri" panose="020F0502020204030204" pitchFamily="34" charset="0"/>
              </a:rPr>
              <a:t>em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e</a:t>
            </a:r>
            <a:r>
              <a:rPr lang="hr-BA"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aukciju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kao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ukidanje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postojećeg</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završnih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odredbi</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dirty="0" err="1">
                <a:solidFill>
                  <a:srgbClr val="000000"/>
                </a:solidFill>
                <a:ea typeface="Verdana" panose="020B0604030504040204" pitchFamily="34" charset="0"/>
                <a:cs typeface="Calibri" panose="020F0502020204030204" pitchFamily="34" charset="0"/>
              </a:rPr>
              <a:t>Sastavni</a:t>
            </a:r>
            <a:r>
              <a:rPr lang="en-GB" dirty="0">
                <a:solidFill>
                  <a:srgbClr val="000000"/>
                </a:solidFill>
                <a:ea typeface="Verdana" panose="020B0604030504040204" pitchFamily="34" charset="0"/>
                <a:cs typeface="Calibri" panose="020F0502020204030204" pitchFamily="34" charset="0"/>
              </a:rPr>
              <a:t> d</a:t>
            </a:r>
            <a:r>
              <a:rPr lang="hr-BA" dirty="0">
                <a:solidFill>
                  <a:srgbClr val="000000"/>
                </a:solidFill>
                <a:ea typeface="Verdana" panose="020B0604030504040204" pitchFamily="34" charset="0"/>
                <a:cs typeface="Calibri" panose="020F0502020204030204" pitchFamily="34" charset="0"/>
              </a:rPr>
              <a:t>ij</a:t>
            </a:r>
            <a:r>
              <a:rPr lang="en-GB" dirty="0" err="1">
                <a:solidFill>
                  <a:srgbClr val="000000"/>
                </a:solidFill>
                <a:ea typeface="Verdana" panose="020B0604030504040204" pitchFamily="34" charset="0"/>
                <a:cs typeface="Calibri" panose="020F0502020204030204" pitchFamily="34" charset="0"/>
              </a:rPr>
              <a:t>elovi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Aneks</a:t>
            </a:r>
            <a:r>
              <a:rPr lang="en-GB" dirty="0">
                <a:solidFill>
                  <a:srgbClr val="000000"/>
                </a:solidFill>
                <a:ea typeface="Verdana" panose="020B0604030504040204" pitchFamily="34" charset="0"/>
                <a:cs typeface="Calibri" panose="020F0502020204030204" pitchFamily="34" charset="0"/>
              </a:rPr>
              <a:t> I </a:t>
            </a:r>
            <a:r>
              <a:rPr lang="en-GB" dirty="0" err="1">
                <a:solidFill>
                  <a:srgbClr val="000000"/>
                </a:solidFill>
                <a:ea typeface="Verdana" panose="020B0604030504040204" pitchFamily="34" charset="0"/>
                <a:cs typeface="Calibri" panose="020F0502020204030204" pitchFamily="34" charset="0"/>
              </a:rPr>
              <a:t>koji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pruža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spisak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radova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koji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podl</a:t>
            </a:r>
            <a:r>
              <a:rPr lang="hr-BA" dirty="0">
                <a:solidFill>
                  <a:srgbClr val="000000"/>
                </a:solidFill>
                <a:ea typeface="Verdana" panose="020B0604030504040204" pitchFamily="34" charset="0"/>
                <a:cs typeface="Calibri" panose="020F0502020204030204" pitchFamily="34" charset="0"/>
              </a:rPr>
              <a:t>ij</a:t>
            </a:r>
            <a:r>
              <a:rPr lang="en-GB" dirty="0" err="1">
                <a:solidFill>
                  <a:srgbClr val="000000"/>
                </a:solidFill>
                <a:ea typeface="Verdana" panose="020B0604030504040204" pitchFamily="34" charset="0"/>
                <a:cs typeface="Calibri" panose="020F0502020204030204" pitchFamily="34" charset="0"/>
              </a:rPr>
              <a:t>ežu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Aneks</a:t>
            </a:r>
            <a:r>
              <a:rPr lang="en-GB" dirty="0">
                <a:solidFill>
                  <a:srgbClr val="000000"/>
                </a:solidFill>
                <a:ea typeface="Verdana" panose="020B0604030504040204" pitchFamily="34" charset="0"/>
                <a:cs typeface="Calibri" panose="020F0502020204030204" pitchFamily="34" charset="0"/>
              </a:rPr>
              <a:t> II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popisom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usluga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relevantnih</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postupke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nabavke</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88459028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32000" y="432000"/>
            <a:ext cx="43685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Sažetak na engleskom jeziku</a:t>
            </a:r>
            <a:endParaRPr lang="en-US" altLang="en-US" sz="2000" b="1" kern="1200" dirty="0">
              <a:latin typeface="Verdana" pitchFamily="34" charset="0"/>
              <a:ea typeface="+mn-ea"/>
              <a:cs typeface="+mn-cs"/>
            </a:endParaRPr>
          </a:p>
        </p:txBody>
      </p:sp>
      <p:sp>
        <p:nvSpPr>
          <p:cNvPr id="6" name="TextBox 5"/>
          <p:cNvSpPr txBox="1"/>
          <p:nvPr/>
        </p:nvSpPr>
        <p:spPr>
          <a:xfrm>
            <a:off x="766941" y="124023"/>
            <a:ext cx="1762021"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14 (5) </a:t>
            </a:r>
            <a:r>
              <a:rPr lang="hr-BA" sz="1400" b="1" dirty="0">
                <a:solidFill>
                  <a:schemeClr val="bg1"/>
                </a:solidFill>
              </a:rPr>
              <a:t>ZJN</a:t>
            </a:r>
            <a:endParaRPr lang="el-GR" sz="1400" b="1" dirty="0">
              <a:solidFill>
                <a:schemeClr val="bg1"/>
              </a:solidFill>
            </a:endParaRPr>
          </a:p>
        </p:txBody>
      </p:sp>
      <p:sp>
        <p:nvSpPr>
          <p:cNvPr id="7" name="Rectangle 27"/>
          <p:cNvSpPr>
            <a:spLocks noChangeArrowheads="1"/>
          </p:cNvSpPr>
          <p:nvPr/>
        </p:nvSpPr>
        <p:spPr bwMode="auto">
          <a:xfrm>
            <a:off x="432000" y="1080000"/>
            <a:ext cx="8280000" cy="1184940"/>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hr-BA" altLang="el-GR" sz="1800" dirty="0">
                <a:latin typeface="Verdana" panose="020B0604030504040204" pitchFamily="34" charset="0"/>
                <a:ea typeface="Verdana" panose="020B0604030504040204" pitchFamily="34" charset="0"/>
              </a:rPr>
              <a:t>Ugovorni organ</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dužan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sažetak</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obavijesti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engleskom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jeziku</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ugovore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velike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vrijednosti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Portalu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sadrži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samo</a:t>
            </a:r>
            <a:r>
              <a:rPr lang="en-US" altLang="el-GR" sz="1800" dirty="0">
                <a:latin typeface="Verdana" panose="020B0604030504040204" pitchFamily="34" charset="0"/>
                <a:ea typeface="Verdana" panose="020B0604030504040204" pitchFamily="34" charset="0"/>
              </a:rPr>
              <a:t> minimum </a:t>
            </a:r>
            <a:r>
              <a:rPr lang="en-US" altLang="el-GR" sz="1800" dirty="0" err="1">
                <a:latin typeface="Verdana" panose="020B0604030504040204" pitchFamily="34" charset="0"/>
                <a:ea typeface="Verdana" panose="020B0604030504040204" pitchFamily="34" charset="0"/>
              </a:rPr>
              <a:t>informacija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obavijesti</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385626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32000" y="432000"/>
            <a:ext cx="67297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altLang="en-US" sz="2000" b="1" dirty="0" err="1">
                <a:latin typeface="Verdana" pitchFamily="34" charset="0"/>
                <a:ea typeface="+mn-ea"/>
                <a:cs typeface="+mn-cs"/>
              </a:rPr>
              <a:t>Obav</a:t>
            </a:r>
            <a:r>
              <a:rPr lang="hr-BA" altLang="en-US" sz="2000" b="1" dirty="0">
                <a:latin typeface="Verdana" pitchFamily="34" charset="0"/>
                <a:ea typeface="+mn-ea"/>
                <a:cs typeface="+mn-cs"/>
              </a:rPr>
              <a:t>j</a:t>
            </a:r>
            <a:r>
              <a:rPr lang="en-US" altLang="en-US" sz="2000" b="1" dirty="0" err="1">
                <a:latin typeface="Verdana" pitchFamily="34" charset="0"/>
                <a:ea typeface="+mn-ea"/>
                <a:cs typeface="+mn-cs"/>
              </a:rPr>
              <a:t>eštenje</a:t>
            </a:r>
            <a:r>
              <a:rPr lang="en-US" altLang="en-US" sz="2000" b="1" dirty="0">
                <a:latin typeface="Verdana" pitchFamily="34" charset="0"/>
                <a:ea typeface="+mn-ea"/>
                <a:cs typeface="+mn-cs"/>
              </a:rPr>
              <a:t> o </a:t>
            </a:r>
            <a:r>
              <a:rPr lang="en-US" altLang="en-US" sz="2000" b="1" dirty="0" err="1">
                <a:latin typeface="Verdana" pitchFamily="34" charset="0"/>
                <a:ea typeface="+mn-ea"/>
                <a:cs typeface="+mn-cs"/>
              </a:rPr>
              <a:t>dod</a:t>
            </a:r>
            <a:r>
              <a:rPr lang="hr-BA" altLang="en-US" sz="2000" b="1" dirty="0">
                <a:latin typeface="Verdana" pitchFamily="34" charset="0"/>
                <a:ea typeface="+mn-ea"/>
                <a:cs typeface="+mn-cs"/>
              </a:rPr>
              <a:t>j</a:t>
            </a:r>
            <a:r>
              <a:rPr lang="en-US" altLang="en-US" sz="2000" b="1" dirty="0" err="1">
                <a:latin typeface="Verdana" pitchFamily="34" charset="0"/>
                <a:ea typeface="+mn-ea"/>
                <a:cs typeface="+mn-cs"/>
              </a:rPr>
              <a:t>eli</a:t>
            </a:r>
            <a:r>
              <a:rPr lang="en-US" altLang="en-US" sz="2000" b="1" dirty="0">
                <a:latin typeface="Verdana" pitchFamily="34" charset="0"/>
                <a:ea typeface="+mn-ea"/>
                <a:cs typeface="+mn-cs"/>
              </a:rPr>
              <a:t> / </a:t>
            </a:r>
            <a:r>
              <a:rPr lang="en-US" altLang="en-US" sz="2000" b="1" dirty="0" err="1">
                <a:latin typeface="Verdana" pitchFamily="34" charset="0"/>
                <a:ea typeface="+mn-ea"/>
                <a:cs typeface="+mn-cs"/>
              </a:rPr>
              <a:t>otkazivanju</a:t>
            </a:r>
            <a:r>
              <a:rPr lang="en-US" altLang="en-US" sz="2000" b="1" dirty="0">
                <a:latin typeface="Verdana" pitchFamily="34" charset="0"/>
                <a:ea typeface="+mn-ea"/>
                <a:cs typeface="+mn-cs"/>
              </a:rPr>
              <a:t> </a:t>
            </a:r>
            <a:r>
              <a:rPr lang="en-US" altLang="en-US" sz="2000" b="1" dirty="0" err="1">
                <a:latin typeface="Verdana" pitchFamily="34" charset="0"/>
                <a:ea typeface="+mn-ea"/>
                <a:cs typeface="+mn-cs"/>
              </a:rPr>
              <a:t>ugovora</a:t>
            </a:r>
            <a:endParaRPr lang="en-US" altLang="en-US" sz="2000" b="1" kern="1200" dirty="0">
              <a:latin typeface="Verdana" pitchFamily="34" charset="0"/>
              <a:ea typeface="+mn-ea"/>
              <a:cs typeface="+mn-cs"/>
            </a:endParaRPr>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74 </a:t>
            </a:r>
            <a:r>
              <a:rPr lang="hr-BA" sz="1400" b="1" dirty="0">
                <a:solidFill>
                  <a:schemeClr val="bg1"/>
                </a:solidFill>
              </a:rPr>
              <a:t>ZJN</a:t>
            </a:r>
            <a:endParaRPr lang="el-GR" sz="1400" b="1" dirty="0">
              <a:solidFill>
                <a:schemeClr val="bg1"/>
              </a:solidFill>
            </a:endParaRPr>
          </a:p>
        </p:txBody>
      </p:sp>
      <p:sp>
        <p:nvSpPr>
          <p:cNvPr id="7" name="Rectangle 27"/>
          <p:cNvSpPr>
            <a:spLocks noChangeArrowheads="1"/>
          </p:cNvSpPr>
          <p:nvPr/>
        </p:nvSpPr>
        <p:spPr bwMode="auto">
          <a:xfrm>
            <a:off x="432000" y="1080000"/>
            <a:ext cx="8280000" cy="3939540"/>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hr-BA" altLang="el-GR" sz="1800" dirty="0">
                <a:latin typeface="Verdana" panose="020B0604030504040204" pitchFamily="34" charset="0"/>
                <a:ea typeface="Verdana" panose="020B0604030504040204" pitchFamily="34" charset="0"/>
              </a:rPr>
              <a:t>Ugovorni organ</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dužan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objaviti</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obavještenje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dodjeli</a:t>
            </a:r>
            <a:r>
              <a:rPr lang="en-US" altLang="el-GR" sz="1800" dirty="0">
                <a:latin typeface="Verdana" panose="020B0604030504040204" pitchFamily="34" charset="0"/>
                <a:ea typeface="Verdana" panose="020B0604030504040204" pitchFamily="34" charset="0"/>
              </a:rPr>
              <a:t> / </a:t>
            </a:r>
            <a:r>
              <a:rPr lang="en-US" altLang="el-GR" sz="1800" dirty="0" err="1">
                <a:latin typeface="Verdana" panose="020B0604030504040204" pitchFamily="34" charset="0"/>
                <a:ea typeface="Verdana" panose="020B0604030504040204" pitchFamily="34" charset="0"/>
              </a:rPr>
              <a:t>otkazivanju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za</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otvoren</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ograničen</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pregovarački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postupak</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eštenja</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pregovarački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postupak</a:t>
            </a:r>
            <a:r>
              <a:rPr lang="en-US" altLang="el-GR" sz="1800" dirty="0">
                <a:latin typeface="Verdana" panose="020B0604030504040204" pitchFamily="34" charset="0"/>
                <a:ea typeface="Verdana" panose="020B0604030504040204" pitchFamily="34" charset="0"/>
              </a:rPr>
              <a:t> bez </a:t>
            </a:r>
            <a:r>
              <a:rPr lang="en-US" altLang="el-GR" sz="1800" dirty="0" err="1">
                <a:latin typeface="Verdana" panose="020B0604030504040204" pitchFamily="34" charset="0"/>
                <a:ea typeface="Verdana" panose="020B0604030504040204" pitchFamily="34" charset="0"/>
              </a:rPr>
              <a:t>objave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eštenja</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konkurs</a:t>
            </a:r>
            <a:r>
              <a:rPr lang="en-US" altLang="el-GR" sz="1800" dirty="0">
                <a:latin typeface="Verdana" panose="020B0604030504040204" pitchFamily="34" charset="0"/>
                <a:ea typeface="Verdana" panose="020B0604030504040204" pitchFamily="34" charset="0"/>
              </a:rPr>
              <a:t> za </a:t>
            </a:r>
            <a:r>
              <a:rPr lang="hr-BA" altLang="el-GR" sz="1800" dirty="0">
                <a:latin typeface="Verdana" panose="020B0604030504040204" pitchFamily="34" charset="0"/>
                <a:ea typeface="Verdana" panose="020B0604030504040204" pitchFamily="34" charset="0"/>
              </a:rPr>
              <a:t>izradu idejnog rješenja</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takmičarski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dijalog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endParaRPr lang="en-US" altLang="el-GR" sz="1800" dirty="0">
              <a:latin typeface="Verdana" panose="020B0604030504040204" pitchFamily="34" charset="0"/>
              <a:ea typeface="Verdana" panose="020B0604030504040204" pitchFamily="34" charset="0"/>
            </a:endParaRP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konkurentski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zahtjev</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ponudama</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temelju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rezultata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dodjele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najkasnije</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roku</a:t>
            </a:r>
            <a:r>
              <a:rPr lang="en-US" altLang="el-GR" sz="1800" dirty="0">
                <a:latin typeface="Verdana" panose="020B0604030504040204" pitchFamily="34" charset="0"/>
                <a:ea typeface="Verdana" panose="020B0604030504040204" pitchFamily="34" charset="0"/>
              </a:rPr>
              <a:t> od 30 dana od dana </a:t>
            </a:r>
            <a:r>
              <a:rPr lang="en-US" altLang="el-GR" sz="1800" dirty="0" err="1">
                <a:latin typeface="Verdana" panose="020B0604030504040204" pitchFamily="34" charset="0"/>
                <a:ea typeface="Verdana" panose="020B0604030504040204" pitchFamily="34" charset="0"/>
              </a:rPr>
              <a:t>zaključenja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okvirnog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sporazuma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odluke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poništavanju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a:t>
            </a:r>
            <a:r>
              <a:rPr lang="en-US" altLang="el-GR" sz="1800" dirty="0">
                <a:latin typeface="Verdana" panose="020B0604030504040204" pitchFamily="34" charset="0"/>
                <a:ea typeface="Verdana" panose="020B0604030504040204" pitchFamily="34" charset="0"/>
              </a:rPr>
              <a:t>e.</a:t>
            </a:r>
          </a:p>
        </p:txBody>
      </p:sp>
    </p:spTree>
    <p:extLst>
      <p:ext uri="{BB962C8B-B14F-4D97-AF65-F5344CB8AC3E}">
        <p14:creationId xmlns:p14="http://schemas.microsoft.com/office/powerpoint/2010/main" val="59337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32000" y="432000"/>
            <a:ext cx="782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Dobrovoljno </a:t>
            </a:r>
            <a:r>
              <a:rPr lang="hr-BA" altLang="en-US" sz="2000" b="1" i="1" dirty="0">
                <a:latin typeface="Verdana" pitchFamily="34" charset="0"/>
                <a:ea typeface="+mn-ea"/>
                <a:cs typeface="+mn-cs"/>
              </a:rPr>
              <a:t>ex ante </a:t>
            </a:r>
            <a:r>
              <a:rPr lang="hr-BA" altLang="en-US" sz="2000" b="1" dirty="0">
                <a:latin typeface="Verdana" pitchFamily="34" charset="0"/>
                <a:ea typeface="+mn-ea"/>
                <a:cs typeface="+mn-cs"/>
              </a:rPr>
              <a:t>obavještenje o </a:t>
            </a:r>
            <a:r>
              <a:rPr lang="en-US" altLang="en-US" sz="2000" b="1" dirty="0" err="1">
                <a:latin typeface="Verdana" pitchFamily="34" charset="0"/>
                <a:ea typeface="+mn-ea"/>
                <a:cs typeface="+mn-cs"/>
              </a:rPr>
              <a:t>transparentnosti</a:t>
            </a:r>
            <a:endParaRPr lang="en-US" altLang="en-US" sz="2000" b="1" kern="1200" dirty="0">
              <a:latin typeface="Verdana" pitchFamily="34" charset="0"/>
              <a:ea typeface="+mn-ea"/>
              <a:cs typeface="+mn-cs"/>
            </a:endParaRPr>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28 </a:t>
            </a:r>
            <a:r>
              <a:rPr lang="hr-BA" sz="1400" b="1" dirty="0">
                <a:solidFill>
                  <a:schemeClr val="bg1"/>
                </a:solidFill>
              </a:rPr>
              <a:t>ZJN</a:t>
            </a:r>
            <a:endParaRPr lang="el-GR" sz="1400" b="1" dirty="0">
              <a:solidFill>
                <a:schemeClr val="bg1"/>
              </a:solidFill>
            </a:endParaRPr>
          </a:p>
        </p:txBody>
      </p:sp>
      <p:sp>
        <p:nvSpPr>
          <p:cNvPr id="7" name="Rectangle 27"/>
          <p:cNvSpPr>
            <a:spLocks noChangeArrowheads="1"/>
          </p:cNvSpPr>
          <p:nvPr/>
        </p:nvSpPr>
        <p:spPr bwMode="auto">
          <a:xfrm>
            <a:off x="432000" y="1080000"/>
            <a:ext cx="8280000" cy="3200876"/>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800" dirty="0">
                <a:latin typeface="Verdana" panose="020B0604030504040204" pitchFamily="34" charset="0"/>
                <a:ea typeface="Verdana" panose="020B0604030504040204" pitchFamily="34" charset="0"/>
              </a:rPr>
              <a:t>U </a:t>
            </a:r>
            <a:r>
              <a:rPr lang="en-US" altLang="el-GR" sz="1800" dirty="0" err="1">
                <a:latin typeface="Verdana" panose="020B0604030504040204" pitchFamily="34" charset="0"/>
                <a:ea typeface="Verdana" panose="020B0604030504040204" pitchFamily="34" charset="0"/>
              </a:rPr>
              <a:t>pregovaračkom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postupku</a:t>
            </a:r>
            <a:r>
              <a:rPr lang="en-US" altLang="el-GR" sz="1800" dirty="0">
                <a:latin typeface="Verdana" panose="020B0604030504040204" pitchFamily="34" charset="0"/>
                <a:ea typeface="Verdana" panose="020B0604030504040204" pitchFamily="34" charset="0"/>
              </a:rPr>
              <a:t> bez </a:t>
            </a:r>
            <a:r>
              <a:rPr lang="en-US" altLang="el-GR" sz="1800" dirty="0" err="1">
                <a:latin typeface="Verdana" panose="020B0604030504040204" pitchFamily="34" charset="0"/>
                <a:ea typeface="Verdana" panose="020B0604030504040204" pitchFamily="34" charset="0"/>
              </a:rPr>
              <a:t>objave</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obavještenja</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ugovorni</a:t>
            </a:r>
            <a:r>
              <a:rPr lang="en-US" altLang="el-GR" sz="1800" dirty="0">
                <a:latin typeface="Verdana" panose="020B0604030504040204" pitchFamily="34" charset="0"/>
                <a:ea typeface="Verdana" panose="020B0604030504040204" pitchFamily="34" charset="0"/>
              </a:rPr>
              <a:t> organ </a:t>
            </a:r>
            <a:r>
              <a:rPr lang="en-US" altLang="el-GR" sz="1800" dirty="0" err="1">
                <a:latin typeface="Verdana" panose="020B0604030504040204" pitchFamily="34" charset="0"/>
                <a:ea typeface="Verdana" panose="020B0604030504040204" pitchFamily="34" charset="0"/>
              </a:rPr>
              <a:t>može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nakon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odabira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uspješne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ponude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dobrovoljn</a:t>
            </a:r>
            <a:r>
              <a:rPr lang="hr-BA" altLang="el-GR" sz="1800" dirty="0">
                <a:latin typeface="Verdana" panose="020B0604030504040204" pitchFamily="34" charset="0"/>
                <a:ea typeface="Verdana" panose="020B0604030504040204" pitchFamily="34" charset="0"/>
              </a:rPr>
              <a:t>o</a:t>
            </a:r>
            <a:r>
              <a:rPr lang="en-US" altLang="el-GR" sz="1800" dirty="0">
                <a:latin typeface="Verdana" panose="020B0604030504040204" pitchFamily="34" charset="0"/>
                <a:ea typeface="Verdana" panose="020B0604030504040204" pitchFamily="34" charset="0"/>
              </a:rPr>
              <a:t> </a:t>
            </a:r>
            <a:r>
              <a:rPr lang="en-US" altLang="el-GR" sz="1800" i="1" dirty="0">
                <a:latin typeface="Verdana" panose="020B0604030504040204" pitchFamily="34" charset="0"/>
                <a:ea typeface="Verdana" panose="020B0604030504040204" pitchFamily="34" charset="0"/>
              </a:rPr>
              <a:t>ex ante</a:t>
            </a:r>
            <a:r>
              <a:rPr lang="hr-BA" altLang="el-GR" sz="1800" i="1"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obavještenje o</a:t>
            </a:r>
            <a:r>
              <a:rPr lang="en-US" altLang="el-GR" sz="1800" i="1"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transparentn</a:t>
            </a:r>
            <a:r>
              <a:rPr lang="hr-BA" altLang="el-GR" sz="1800" dirty="0">
                <a:latin typeface="Verdana" panose="020B0604030504040204" pitchFamily="34" charset="0"/>
                <a:ea typeface="Verdana" panose="020B0604030504040204" pitchFamily="34" charset="0"/>
              </a:rPr>
              <a:t>osti </a:t>
            </a:r>
            <a:r>
              <a:rPr lang="en-US" altLang="el-GR" sz="1800" dirty="0">
                <a:latin typeface="Verdana" panose="020B0604030504040204" pitchFamily="34" charset="0"/>
                <a:ea typeface="Verdana" panose="020B0604030504040204" pitchFamily="34" charset="0"/>
              </a:rPr>
              <a:t>u </a:t>
            </a:r>
            <a:r>
              <a:rPr lang="en-US" altLang="el-GR" sz="1800" dirty="0" err="1">
                <a:latin typeface="Verdana" panose="020B0604030504040204" pitchFamily="34" charset="0"/>
                <a:ea typeface="Verdana" panose="020B0604030504040204" pitchFamily="34" charset="0"/>
              </a:rPr>
              <a:t>kojoj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će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razraditi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ispunjavanje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uvjeta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predviđenih</a:t>
            </a:r>
            <a:r>
              <a:rPr lang="en-US" altLang="el-GR" sz="1800" dirty="0">
                <a:latin typeface="Verdana" panose="020B0604030504040204" pitchFamily="34" charset="0"/>
                <a:ea typeface="Verdana" panose="020B0604030504040204" pitchFamily="34" charset="0"/>
              </a:rPr>
              <a:t> ZJN,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opravdavaju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primjenu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pregovaračk</a:t>
            </a:r>
            <a:r>
              <a:rPr lang="hr-BA" altLang="el-GR" sz="1800" dirty="0">
                <a:latin typeface="Verdana" panose="020B0604030504040204" pitchFamily="34" charset="0"/>
                <a:ea typeface="Verdana" panose="020B0604030504040204" pitchFamily="34" charset="0"/>
              </a:rPr>
              <a:t>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a:t>
            </a:r>
            <a:r>
              <a:rPr lang="hr-BA" altLang="el-GR" sz="1800" dirty="0">
                <a:latin typeface="Verdana" panose="020B0604030504040204" pitchFamily="34" charset="0"/>
                <a:ea typeface="Verdana" panose="020B0604030504040204" pitchFamily="34" charset="0"/>
              </a:rPr>
              <a:t>ka</a:t>
            </a:r>
            <a:r>
              <a:rPr lang="en-US" altLang="el-GR" sz="1800" dirty="0">
                <a:latin typeface="Verdana" panose="020B0604030504040204" pitchFamily="34" charset="0"/>
                <a:ea typeface="Verdana" panose="020B0604030504040204" pitchFamily="34" charset="0"/>
              </a:rPr>
              <a:t> bez </a:t>
            </a:r>
            <a:r>
              <a:rPr lang="en-US" altLang="el-GR" sz="1800" dirty="0" err="1">
                <a:latin typeface="Verdana" panose="020B0604030504040204" pitchFamily="34" charset="0"/>
                <a:ea typeface="Verdana" panose="020B0604030504040204" pitchFamily="34" charset="0"/>
              </a:rPr>
              <a:t>objave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iskazivanja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nam</a:t>
            </a:r>
            <a:r>
              <a:rPr lang="hr-BA" altLang="el-GR" sz="1800" dirty="0">
                <a:latin typeface="Verdana" panose="020B0604030504040204" pitchFamily="34" charset="0"/>
                <a:ea typeface="Verdana" panose="020B0604030504040204" pitchFamily="34" charset="0"/>
              </a:rPr>
              <a:t>j</a:t>
            </a:r>
            <a:r>
              <a:rPr lang="en-US" altLang="el-GR" sz="1800" dirty="0">
                <a:latin typeface="Verdana" panose="020B0604030504040204" pitchFamily="34" charset="0"/>
                <a:ea typeface="Verdana" panose="020B0604030504040204" pitchFamily="34" charset="0"/>
              </a:rPr>
              <a:t>ere za </a:t>
            </a:r>
            <a:r>
              <a:rPr lang="en-US" altLang="el-GR" sz="1800" dirty="0" err="1">
                <a:latin typeface="Verdana" panose="020B0604030504040204" pitchFamily="34" charset="0"/>
                <a:ea typeface="Verdana" panose="020B0604030504040204" pitchFamily="34" charset="0"/>
              </a:rPr>
              <a:t>zaključenje</a:t>
            </a:r>
            <a:r>
              <a:rPr lang="hr-BA" altLang="el-GR" sz="1800" dirty="0">
                <a:latin typeface="Verdana" panose="020B0604030504040204" pitchFamily="34" charset="0"/>
                <a:ea typeface="Verdana" panose="020B0604030504040204" pitchFamily="34" charset="0"/>
              </a:rPr>
              <a:t>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s </a:t>
            </a:r>
            <a:r>
              <a:rPr lang="en-US" altLang="el-GR" sz="1800" dirty="0" err="1">
                <a:latin typeface="Verdana" panose="020B0604030504040204" pitchFamily="34" charset="0"/>
                <a:ea typeface="Verdana" panose="020B0604030504040204" pitchFamily="34" charset="0"/>
              </a:rPr>
              <a:t>najuspješnijim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ponuđačem</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Ako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dobrovoljn</a:t>
            </a:r>
            <a:r>
              <a:rPr lang="hr-BA" altLang="el-GR" sz="1800" dirty="0">
                <a:latin typeface="Verdana" panose="020B0604030504040204" pitchFamily="34" charset="0"/>
                <a:ea typeface="Verdana" panose="020B0604030504040204" pitchFamily="34" charset="0"/>
              </a:rPr>
              <a:t>o</a:t>
            </a:r>
            <a:r>
              <a:rPr lang="en-US" altLang="el-GR" sz="1800" dirty="0">
                <a:latin typeface="Verdana" panose="020B0604030504040204" pitchFamily="34" charset="0"/>
                <a:ea typeface="Verdana" panose="020B0604030504040204" pitchFamily="34" charset="0"/>
              </a:rPr>
              <a:t> </a:t>
            </a:r>
            <a:r>
              <a:rPr lang="en-US" altLang="el-GR" sz="1800" i="1" dirty="0">
                <a:latin typeface="Verdana" panose="020B0604030504040204" pitchFamily="34" charset="0"/>
                <a:ea typeface="Verdana" panose="020B0604030504040204" pitchFamily="34" charset="0"/>
              </a:rPr>
              <a:t>ex ante </a:t>
            </a: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ještenje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transparentnosti</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ugovorni organ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neće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moći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potpisati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javnoj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roku</a:t>
            </a:r>
            <a:r>
              <a:rPr lang="en-US" altLang="el-GR" sz="1800" dirty="0">
                <a:latin typeface="Verdana" panose="020B0604030504040204" pitchFamily="34" charset="0"/>
                <a:ea typeface="Verdana" panose="020B0604030504040204" pitchFamily="34" charset="0"/>
              </a:rPr>
              <a:t> od 15 dana od dana </a:t>
            </a:r>
            <a:r>
              <a:rPr lang="en-US" altLang="el-GR" sz="1800" dirty="0" err="1">
                <a:latin typeface="Verdana" panose="020B0604030504040204" pitchFamily="34" charset="0"/>
                <a:ea typeface="Verdana" panose="020B0604030504040204" pitchFamily="34" charset="0"/>
              </a:rPr>
              <a:t>objave</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obavještenja</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160038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868572" y="1485492"/>
            <a:ext cx="3151825" cy="338554"/>
          </a:xfrm>
          <a:prstGeom prst="rect">
            <a:avLst/>
          </a:prstGeom>
          <a:noFill/>
        </p:spPr>
        <p:txBody>
          <a:bodyPr wrap="none" rtlCol="0">
            <a:spAutoFit/>
          </a:bodyPr>
          <a:lstStyle/>
          <a:p>
            <a:pPr algn="ctr"/>
            <a:r>
              <a:rPr lang="hr-BA" sz="1600" b="1" dirty="0"/>
              <a:t>Ugovori velike vrijednosti</a:t>
            </a:r>
            <a:endParaRPr lang="el-GR" sz="1600" b="1" dirty="0"/>
          </a:p>
        </p:txBody>
      </p:sp>
      <p:grpSp>
        <p:nvGrpSpPr>
          <p:cNvPr id="20" name="Group 19"/>
          <p:cNvGrpSpPr/>
          <p:nvPr/>
        </p:nvGrpSpPr>
        <p:grpSpPr>
          <a:xfrm>
            <a:off x="971772" y="4151735"/>
            <a:ext cx="3096000" cy="1368000"/>
            <a:chOff x="2174852" y="4653136"/>
            <a:chExt cx="3096000" cy="1368000"/>
          </a:xfrm>
        </p:grpSpPr>
        <p:sp>
          <p:nvSpPr>
            <p:cNvPr id="35" name="Diamond 34"/>
            <p:cNvSpPr/>
            <p:nvPr/>
          </p:nvSpPr>
          <p:spPr>
            <a:xfrm>
              <a:off x="2174852" y="4653136"/>
              <a:ext cx="3096000" cy="136800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36" name="TextBox 35"/>
            <p:cNvSpPr txBox="1"/>
            <p:nvPr/>
          </p:nvSpPr>
          <p:spPr>
            <a:xfrm>
              <a:off x="2505404" y="4822463"/>
              <a:ext cx="2434897" cy="923330"/>
            </a:xfrm>
            <a:prstGeom prst="rect">
              <a:avLst/>
            </a:prstGeom>
            <a:noFill/>
          </p:spPr>
          <p:txBody>
            <a:bodyPr wrap="square" rtlCol="0">
              <a:spAutoFit/>
            </a:bodyPr>
            <a:lstStyle/>
            <a:p>
              <a:pPr algn="ctr"/>
              <a:r>
                <a:rPr lang="en-US" dirty="0" err="1">
                  <a:ea typeface="Verdana" panose="020B0604030504040204" pitchFamily="34" charset="0"/>
                </a:rPr>
                <a:t>Neograničen</a:t>
              </a:r>
              <a:r>
                <a:rPr lang="en-US" dirty="0">
                  <a:ea typeface="Verdana" panose="020B0604030504040204" pitchFamily="34" charset="0"/>
                </a:rPr>
                <a:t> </a:t>
              </a:r>
              <a:r>
                <a:rPr lang="en-US" dirty="0" err="1">
                  <a:ea typeface="Verdana" panose="020B0604030504040204" pitchFamily="34" charset="0"/>
                </a:rPr>
                <a:t>elektron</a:t>
              </a:r>
              <a:r>
                <a:rPr lang="hr-BA" dirty="0">
                  <a:ea typeface="Verdana" panose="020B0604030504040204" pitchFamily="34" charset="0"/>
                </a:rPr>
                <a:t>ski</a:t>
              </a:r>
              <a:r>
                <a:rPr lang="en-US" dirty="0">
                  <a:ea typeface="Verdana" panose="020B0604030504040204" pitchFamily="34" charset="0"/>
                </a:rPr>
                <a:t> </a:t>
              </a:r>
              <a:r>
                <a:rPr lang="en-US" dirty="0" err="1">
                  <a:ea typeface="Verdana" panose="020B0604030504040204" pitchFamily="34" charset="0"/>
                </a:rPr>
                <a:t>pristup</a:t>
              </a:r>
              <a:r>
                <a:rPr lang="en-US" dirty="0">
                  <a:ea typeface="Verdana" panose="020B0604030504040204" pitchFamily="34" charset="0"/>
                </a:rPr>
                <a:t> </a:t>
              </a:r>
              <a:r>
                <a:rPr lang="en-US" dirty="0" err="1">
                  <a:ea typeface="Verdana" panose="020B0604030504040204" pitchFamily="34" charset="0"/>
                </a:rPr>
                <a:t>dokumentaciji</a:t>
              </a:r>
              <a:endParaRPr lang="el-GR" dirty="0">
                <a:ea typeface="Verdana" panose="020B0604030504040204" pitchFamily="34" charset="0"/>
              </a:endParaRPr>
            </a:p>
          </p:txBody>
        </p:sp>
      </p:grpSp>
      <p:sp>
        <p:nvSpPr>
          <p:cNvPr id="61" name="Rectangle 2"/>
          <p:cNvSpPr txBox="1">
            <a:spLocks noChangeArrowheads="1"/>
          </p:cNvSpPr>
          <p:nvPr/>
        </p:nvSpPr>
        <p:spPr>
          <a:xfrm>
            <a:off x="432000" y="432000"/>
            <a:ext cx="3974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Vremenski rokovi </a:t>
            </a:r>
            <a:r>
              <a:rPr lang="en-US" altLang="en-US" sz="2000" b="1" dirty="0">
                <a:latin typeface="Verdana" pitchFamily="34" charset="0"/>
                <a:ea typeface="+mn-ea"/>
                <a:cs typeface="+mn-cs"/>
              </a:rPr>
              <a:t>(1 o</a:t>
            </a:r>
            <a:r>
              <a:rPr lang="hr-BA" altLang="en-US" sz="2000" b="1" dirty="0">
                <a:latin typeface="Verdana" pitchFamily="34" charset="0"/>
                <a:ea typeface="+mn-ea"/>
                <a:cs typeface="+mn-cs"/>
              </a:rPr>
              <a:t>d</a:t>
            </a:r>
            <a:r>
              <a:rPr lang="en-US" altLang="en-US" sz="2000" b="1" dirty="0">
                <a:latin typeface="Verdana" pitchFamily="34" charset="0"/>
                <a:ea typeface="+mn-ea"/>
                <a:cs typeface="+mn-cs"/>
              </a:rPr>
              <a:t> 2)</a:t>
            </a:r>
            <a:endParaRPr lang="en-US" altLang="en-US" sz="2000" b="1" kern="1200" dirty="0">
              <a:latin typeface="Verdana" pitchFamily="34" charset="0"/>
              <a:ea typeface="+mn-ea"/>
              <a:cs typeface="+mn-cs"/>
            </a:endParaRPr>
          </a:p>
        </p:txBody>
      </p:sp>
      <p:sp>
        <p:nvSpPr>
          <p:cNvPr id="62" name="TextBox 61"/>
          <p:cNvSpPr txBox="1"/>
          <p:nvPr/>
        </p:nvSpPr>
        <p:spPr>
          <a:xfrm>
            <a:off x="766941" y="124023"/>
            <a:ext cx="2060179" cy="307777"/>
          </a:xfrm>
          <a:prstGeom prst="rect">
            <a:avLst/>
          </a:prstGeom>
          <a:noFill/>
        </p:spPr>
        <p:txBody>
          <a:bodyPr wrap="none" rtlCol="0">
            <a:spAutoFit/>
          </a:bodyPr>
          <a:lstStyle/>
          <a:p>
            <a:r>
              <a:rPr lang="hr-BA" sz="1400" b="1" dirty="0">
                <a:solidFill>
                  <a:schemeClr val="bg1"/>
                </a:solidFill>
              </a:rPr>
              <a:t>Članovi</a:t>
            </a:r>
            <a:r>
              <a:rPr lang="en-US" sz="1400" b="1" dirty="0">
                <a:solidFill>
                  <a:schemeClr val="bg1"/>
                </a:solidFill>
              </a:rPr>
              <a:t> 40, 41 </a:t>
            </a:r>
            <a:r>
              <a:rPr lang="hr-BA" sz="1400" b="1" dirty="0">
                <a:solidFill>
                  <a:schemeClr val="bg1"/>
                </a:solidFill>
              </a:rPr>
              <a:t>ZJN</a:t>
            </a:r>
            <a:endParaRPr lang="el-GR" sz="1400" b="1" dirty="0">
              <a:solidFill>
                <a:schemeClr val="bg1"/>
              </a:solidFill>
            </a:endParaRPr>
          </a:p>
        </p:txBody>
      </p:sp>
      <p:sp>
        <p:nvSpPr>
          <p:cNvPr id="16" name="TextBox 15"/>
          <p:cNvSpPr txBox="1"/>
          <p:nvPr/>
        </p:nvSpPr>
        <p:spPr>
          <a:xfrm>
            <a:off x="679026" y="3445860"/>
            <a:ext cx="1225015" cy="369332"/>
          </a:xfrm>
          <a:prstGeom prst="rect">
            <a:avLst/>
          </a:prstGeom>
          <a:solidFill>
            <a:srgbClr val="FFFF00"/>
          </a:solidFill>
        </p:spPr>
        <p:txBody>
          <a:bodyPr wrap="none" rtlCol="0">
            <a:spAutoFit/>
          </a:bodyPr>
          <a:lstStyle/>
          <a:p>
            <a:r>
              <a:rPr lang="el-GR" b="1" dirty="0"/>
              <a:t>4</a:t>
            </a:r>
            <a:r>
              <a:rPr lang="en-US" b="1" dirty="0"/>
              <a:t>5 </a:t>
            </a:r>
            <a:r>
              <a:rPr lang="hr-BA" b="1" dirty="0"/>
              <a:t>dana</a:t>
            </a:r>
            <a:endParaRPr lang="el-GR" b="1" dirty="0"/>
          </a:p>
        </p:txBody>
      </p:sp>
      <p:grpSp>
        <p:nvGrpSpPr>
          <p:cNvPr id="15" name="Group 14"/>
          <p:cNvGrpSpPr/>
          <p:nvPr/>
        </p:nvGrpSpPr>
        <p:grpSpPr>
          <a:xfrm>
            <a:off x="2520016" y="1972532"/>
            <a:ext cx="2196000" cy="1219200"/>
            <a:chOff x="5724336" y="1681997"/>
            <a:chExt cx="2196000" cy="1219200"/>
          </a:xfrm>
        </p:grpSpPr>
        <p:sp>
          <p:nvSpPr>
            <p:cNvPr id="32" name="Diamond 31"/>
            <p:cNvSpPr/>
            <p:nvPr/>
          </p:nvSpPr>
          <p:spPr>
            <a:xfrm>
              <a:off x="5724336" y="1681997"/>
              <a:ext cx="2196000" cy="12192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33" name="TextBox 32"/>
            <p:cNvSpPr txBox="1"/>
            <p:nvPr/>
          </p:nvSpPr>
          <p:spPr>
            <a:xfrm>
              <a:off x="6036509" y="1918323"/>
              <a:ext cx="1739811" cy="646331"/>
            </a:xfrm>
            <a:prstGeom prst="rect">
              <a:avLst/>
            </a:prstGeom>
            <a:noFill/>
          </p:spPr>
          <p:txBody>
            <a:bodyPr wrap="square" rtlCol="0">
              <a:spAutoFit/>
            </a:bodyPr>
            <a:lstStyle/>
            <a:p>
              <a:pPr algn="ctr"/>
              <a:r>
                <a:rPr lang="hr-BA" dirty="0">
                  <a:ea typeface="Verdana" panose="020B0604030504040204" pitchFamily="34" charset="0"/>
                </a:rPr>
                <a:t>Prethodno obavještenje</a:t>
              </a:r>
              <a:endParaRPr lang="el-GR" dirty="0">
                <a:ea typeface="Verdana" panose="020B0604030504040204" pitchFamily="34" charset="0"/>
              </a:endParaRPr>
            </a:p>
          </p:txBody>
        </p:sp>
      </p:grpSp>
      <p:sp>
        <p:nvSpPr>
          <p:cNvPr id="2" name="Rectangle 1"/>
          <p:cNvSpPr/>
          <p:nvPr/>
        </p:nvSpPr>
        <p:spPr>
          <a:xfrm>
            <a:off x="323528" y="2255166"/>
            <a:ext cx="1903951" cy="369332"/>
          </a:xfrm>
          <a:prstGeom prst="rect">
            <a:avLst/>
          </a:prstGeom>
          <a:solidFill>
            <a:schemeClr val="accent2"/>
          </a:solidFill>
        </p:spPr>
        <p:txBody>
          <a:bodyPr wrap="square">
            <a:spAutoFit/>
          </a:bodyPr>
          <a:lstStyle/>
          <a:p>
            <a:pPr algn="ctr"/>
            <a:r>
              <a:rPr lang="hr-BA" dirty="0">
                <a:solidFill>
                  <a:srgbClr val="000000"/>
                </a:solidFill>
                <a:ea typeface="Verdana" panose="020B0604030504040204" pitchFamily="34" charset="0"/>
              </a:rPr>
              <a:t>Redovni rok</a:t>
            </a:r>
            <a:endParaRPr lang="el-GR" dirty="0">
              <a:ea typeface="Verdana" panose="020B0604030504040204" pitchFamily="34" charset="0"/>
            </a:endParaRPr>
          </a:p>
        </p:txBody>
      </p:sp>
      <p:cxnSp>
        <p:nvCxnSpPr>
          <p:cNvPr id="13" name="Straight Arrow Connector 12"/>
          <p:cNvCxnSpPr>
            <a:stCxn id="2" idx="2"/>
            <a:endCxn id="16" idx="0"/>
          </p:cNvCxnSpPr>
          <p:nvPr/>
        </p:nvCxnSpPr>
        <p:spPr>
          <a:xfrm>
            <a:off x="1275504" y="2624498"/>
            <a:ext cx="16030" cy="8213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3021539" y="3445860"/>
            <a:ext cx="1225015" cy="369332"/>
          </a:xfrm>
          <a:prstGeom prst="rect">
            <a:avLst/>
          </a:prstGeom>
          <a:solidFill>
            <a:srgbClr val="FFFF00"/>
          </a:solidFill>
        </p:spPr>
        <p:txBody>
          <a:bodyPr wrap="none" rtlCol="0">
            <a:spAutoFit/>
          </a:bodyPr>
          <a:lstStyle/>
          <a:p>
            <a:r>
              <a:rPr lang="en-US" b="1" dirty="0"/>
              <a:t>25 </a:t>
            </a:r>
            <a:r>
              <a:rPr lang="hr-BA" b="1" dirty="0"/>
              <a:t>dana</a:t>
            </a:r>
            <a:endParaRPr lang="el-GR" b="1" dirty="0"/>
          </a:p>
        </p:txBody>
      </p:sp>
      <p:cxnSp>
        <p:nvCxnSpPr>
          <p:cNvPr id="19" name="Straight Arrow Connector 18"/>
          <p:cNvCxnSpPr>
            <a:stCxn id="32" idx="2"/>
            <a:endCxn id="63" idx="0"/>
          </p:cNvCxnSpPr>
          <p:nvPr/>
        </p:nvCxnSpPr>
        <p:spPr>
          <a:xfrm>
            <a:off x="3618016" y="3191732"/>
            <a:ext cx="16031" cy="25412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6" idx="2"/>
            <a:endCxn id="35" idx="0"/>
          </p:cNvCxnSpPr>
          <p:nvPr/>
        </p:nvCxnSpPr>
        <p:spPr>
          <a:xfrm>
            <a:off x="1291534" y="3815192"/>
            <a:ext cx="1228238" cy="3365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63" idx="2"/>
            <a:endCxn id="35" idx="0"/>
          </p:cNvCxnSpPr>
          <p:nvPr/>
        </p:nvCxnSpPr>
        <p:spPr>
          <a:xfrm flipH="1">
            <a:off x="2519772" y="3815192"/>
            <a:ext cx="1114275" cy="3365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79026" y="5915779"/>
            <a:ext cx="1225015" cy="369332"/>
          </a:xfrm>
          <a:prstGeom prst="rect">
            <a:avLst/>
          </a:prstGeom>
          <a:solidFill>
            <a:srgbClr val="FFFF00"/>
          </a:solidFill>
        </p:spPr>
        <p:txBody>
          <a:bodyPr wrap="none" rtlCol="0">
            <a:spAutoFit/>
          </a:bodyPr>
          <a:lstStyle/>
          <a:p>
            <a:r>
              <a:rPr lang="el-GR" b="1" dirty="0"/>
              <a:t>4</a:t>
            </a:r>
            <a:r>
              <a:rPr lang="en-US" b="1" dirty="0"/>
              <a:t>0 </a:t>
            </a:r>
            <a:r>
              <a:rPr lang="hr-BA" b="1" dirty="0"/>
              <a:t>dana</a:t>
            </a:r>
            <a:endParaRPr lang="el-GR" b="1" dirty="0"/>
          </a:p>
        </p:txBody>
      </p:sp>
      <p:sp>
        <p:nvSpPr>
          <p:cNvPr id="70" name="TextBox 69"/>
          <p:cNvSpPr txBox="1"/>
          <p:nvPr/>
        </p:nvSpPr>
        <p:spPr>
          <a:xfrm>
            <a:off x="3021539" y="5915779"/>
            <a:ext cx="1225015" cy="369332"/>
          </a:xfrm>
          <a:prstGeom prst="rect">
            <a:avLst/>
          </a:prstGeom>
          <a:solidFill>
            <a:srgbClr val="FFFF00"/>
          </a:solidFill>
        </p:spPr>
        <p:txBody>
          <a:bodyPr wrap="none" rtlCol="0">
            <a:spAutoFit/>
          </a:bodyPr>
          <a:lstStyle/>
          <a:p>
            <a:r>
              <a:rPr lang="en-US" b="1" dirty="0"/>
              <a:t>20 </a:t>
            </a:r>
            <a:r>
              <a:rPr lang="hr-BA" b="1" dirty="0"/>
              <a:t>dana</a:t>
            </a:r>
            <a:endParaRPr lang="el-GR" b="1" dirty="0"/>
          </a:p>
        </p:txBody>
      </p:sp>
      <p:cxnSp>
        <p:nvCxnSpPr>
          <p:cNvPr id="34" name="Straight Arrow Connector 33"/>
          <p:cNvCxnSpPr>
            <a:stCxn id="35" idx="2"/>
            <a:endCxn id="69" idx="0"/>
          </p:cNvCxnSpPr>
          <p:nvPr/>
        </p:nvCxnSpPr>
        <p:spPr>
          <a:xfrm flipH="1">
            <a:off x="1291534" y="5519735"/>
            <a:ext cx="1228238" cy="3960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35" idx="2"/>
            <a:endCxn id="70" idx="0"/>
          </p:cNvCxnSpPr>
          <p:nvPr/>
        </p:nvCxnSpPr>
        <p:spPr>
          <a:xfrm>
            <a:off x="2519772" y="5519735"/>
            <a:ext cx="1114275" cy="3960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5317432" y="1484784"/>
            <a:ext cx="3337773" cy="338554"/>
          </a:xfrm>
          <a:prstGeom prst="rect">
            <a:avLst/>
          </a:prstGeom>
          <a:noFill/>
        </p:spPr>
        <p:txBody>
          <a:bodyPr wrap="none" rtlCol="0">
            <a:spAutoFit/>
          </a:bodyPr>
          <a:lstStyle/>
          <a:p>
            <a:pPr algn="ctr"/>
            <a:r>
              <a:rPr lang="hr-BA" sz="1600" b="1" dirty="0"/>
              <a:t>Ugovori srednje vrijednosti</a:t>
            </a:r>
            <a:endParaRPr lang="el-GR" sz="1600" b="1" dirty="0"/>
          </a:p>
        </p:txBody>
      </p:sp>
      <p:grpSp>
        <p:nvGrpSpPr>
          <p:cNvPr id="72" name="Group 71"/>
          <p:cNvGrpSpPr/>
          <p:nvPr/>
        </p:nvGrpSpPr>
        <p:grpSpPr>
          <a:xfrm>
            <a:off x="5364088" y="4175944"/>
            <a:ext cx="3096000" cy="1368000"/>
            <a:chOff x="2174852" y="4653136"/>
            <a:chExt cx="3096000" cy="1368000"/>
          </a:xfrm>
        </p:grpSpPr>
        <p:sp>
          <p:nvSpPr>
            <p:cNvPr id="73" name="Diamond 72"/>
            <p:cNvSpPr/>
            <p:nvPr/>
          </p:nvSpPr>
          <p:spPr>
            <a:xfrm>
              <a:off x="2174852" y="4653136"/>
              <a:ext cx="3096000" cy="136800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74" name="TextBox 73"/>
            <p:cNvSpPr txBox="1"/>
            <p:nvPr/>
          </p:nvSpPr>
          <p:spPr>
            <a:xfrm>
              <a:off x="2505404" y="4822463"/>
              <a:ext cx="2434897" cy="923330"/>
            </a:xfrm>
            <a:prstGeom prst="rect">
              <a:avLst/>
            </a:prstGeom>
            <a:noFill/>
          </p:spPr>
          <p:txBody>
            <a:bodyPr wrap="square" rtlCol="0">
              <a:spAutoFit/>
            </a:bodyPr>
            <a:lstStyle/>
            <a:p>
              <a:pPr algn="ctr"/>
              <a:r>
                <a:rPr lang="en-US" dirty="0" err="1">
                  <a:ea typeface="Verdana" panose="020B0604030504040204" pitchFamily="34" charset="0"/>
                </a:rPr>
                <a:t>Neograničen</a:t>
              </a:r>
              <a:r>
                <a:rPr lang="en-US" dirty="0">
                  <a:ea typeface="Verdana" panose="020B0604030504040204" pitchFamily="34" charset="0"/>
                </a:rPr>
                <a:t> </a:t>
              </a:r>
              <a:r>
                <a:rPr lang="en-US" dirty="0" err="1">
                  <a:ea typeface="Verdana" panose="020B0604030504040204" pitchFamily="34" charset="0"/>
                </a:rPr>
                <a:t>elektron</a:t>
              </a:r>
              <a:r>
                <a:rPr lang="hr-BA" dirty="0">
                  <a:ea typeface="Verdana" panose="020B0604030504040204" pitchFamily="34" charset="0"/>
                </a:rPr>
                <a:t>ski</a:t>
              </a:r>
              <a:r>
                <a:rPr lang="en-US" dirty="0">
                  <a:ea typeface="Verdana" panose="020B0604030504040204" pitchFamily="34" charset="0"/>
                </a:rPr>
                <a:t> </a:t>
              </a:r>
              <a:r>
                <a:rPr lang="en-US" dirty="0" err="1">
                  <a:ea typeface="Verdana" panose="020B0604030504040204" pitchFamily="34" charset="0"/>
                </a:rPr>
                <a:t>pristup</a:t>
              </a:r>
              <a:r>
                <a:rPr lang="en-US" dirty="0">
                  <a:ea typeface="Verdana" panose="020B0604030504040204" pitchFamily="34" charset="0"/>
                </a:rPr>
                <a:t> </a:t>
              </a:r>
              <a:r>
                <a:rPr lang="en-US" dirty="0" err="1">
                  <a:ea typeface="Verdana" panose="020B0604030504040204" pitchFamily="34" charset="0"/>
                </a:rPr>
                <a:t>dokumentaciji</a:t>
              </a:r>
              <a:endParaRPr lang="el-GR" dirty="0">
                <a:ea typeface="Verdana" panose="020B0604030504040204" pitchFamily="34" charset="0"/>
              </a:endParaRPr>
            </a:p>
          </p:txBody>
        </p:sp>
      </p:grpSp>
      <p:sp>
        <p:nvSpPr>
          <p:cNvPr id="75" name="TextBox 74"/>
          <p:cNvSpPr txBox="1"/>
          <p:nvPr/>
        </p:nvSpPr>
        <p:spPr>
          <a:xfrm>
            <a:off x="6315611" y="3470069"/>
            <a:ext cx="1225015" cy="369332"/>
          </a:xfrm>
          <a:prstGeom prst="rect">
            <a:avLst/>
          </a:prstGeom>
          <a:solidFill>
            <a:srgbClr val="FFFF00"/>
          </a:solidFill>
        </p:spPr>
        <p:txBody>
          <a:bodyPr wrap="none" rtlCol="0">
            <a:spAutoFit/>
          </a:bodyPr>
          <a:lstStyle/>
          <a:p>
            <a:r>
              <a:rPr lang="en-US" b="1" dirty="0"/>
              <a:t>20 </a:t>
            </a:r>
            <a:r>
              <a:rPr lang="hr-BA" b="1" dirty="0"/>
              <a:t>dana</a:t>
            </a:r>
            <a:endParaRPr lang="el-GR" b="1" dirty="0"/>
          </a:p>
        </p:txBody>
      </p:sp>
      <p:sp>
        <p:nvSpPr>
          <p:cNvPr id="76" name="Rectangle 75"/>
          <p:cNvSpPr/>
          <p:nvPr/>
        </p:nvSpPr>
        <p:spPr>
          <a:xfrm>
            <a:off x="5960113" y="2279375"/>
            <a:ext cx="1903951" cy="369332"/>
          </a:xfrm>
          <a:prstGeom prst="rect">
            <a:avLst/>
          </a:prstGeom>
          <a:solidFill>
            <a:schemeClr val="accent2"/>
          </a:solidFill>
        </p:spPr>
        <p:txBody>
          <a:bodyPr wrap="square">
            <a:spAutoFit/>
          </a:bodyPr>
          <a:lstStyle/>
          <a:p>
            <a:pPr algn="ctr"/>
            <a:r>
              <a:rPr lang="hr-BA" dirty="0">
                <a:solidFill>
                  <a:srgbClr val="000000"/>
                </a:solidFill>
                <a:ea typeface="Verdana" panose="020B0604030504040204" pitchFamily="34" charset="0"/>
              </a:rPr>
              <a:t>Redovni rok</a:t>
            </a:r>
            <a:endParaRPr lang="el-GR" dirty="0">
              <a:ea typeface="Verdana" panose="020B0604030504040204" pitchFamily="34" charset="0"/>
            </a:endParaRPr>
          </a:p>
        </p:txBody>
      </p:sp>
      <p:cxnSp>
        <p:nvCxnSpPr>
          <p:cNvPr id="77" name="Straight Arrow Connector 76"/>
          <p:cNvCxnSpPr>
            <a:stCxn id="76" idx="2"/>
            <a:endCxn id="75" idx="0"/>
          </p:cNvCxnSpPr>
          <p:nvPr/>
        </p:nvCxnSpPr>
        <p:spPr>
          <a:xfrm>
            <a:off x="6912089" y="2648707"/>
            <a:ext cx="16030" cy="82136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75" idx="2"/>
            <a:endCxn id="73" idx="0"/>
          </p:cNvCxnSpPr>
          <p:nvPr/>
        </p:nvCxnSpPr>
        <p:spPr>
          <a:xfrm flipH="1">
            <a:off x="6912088" y="3839401"/>
            <a:ext cx="16031" cy="33654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6315611" y="5939988"/>
            <a:ext cx="1225015" cy="369332"/>
          </a:xfrm>
          <a:prstGeom prst="rect">
            <a:avLst/>
          </a:prstGeom>
          <a:solidFill>
            <a:srgbClr val="FFFF00"/>
          </a:solidFill>
        </p:spPr>
        <p:txBody>
          <a:bodyPr wrap="none" rtlCol="0">
            <a:spAutoFit/>
          </a:bodyPr>
          <a:lstStyle/>
          <a:p>
            <a:r>
              <a:rPr lang="en-US" b="1" dirty="0"/>
              <a:t>15 </a:t>
            </a:r>
            <a:r>
              <a:rPr lang="hr-BA" b="1" dirty="0"/>
              <a:t>dana</a:t>
            </a:r>
            <a:endParaRPr lang="el-GR" b="1" dirty="0"/>
          </a:p>
        </p:txBody>
      </p:sp>
      <p:cxnSp>
        <p:nvCxnSpPr>
          <p:cNvPr id="80" name="Straight Arrow Connector 79"/>
          <p:cNvCxnSpPr>
            <a:stCxn id="73" idx="2"/>
            <a:endCxn id="79" idx="0"/>
          </p:cNvCxnSpPr>
          <p:nvPr/>
        </p:nvCxnSpPr>
        <p:spPr>
          <a:xfrm>
            <a:off x="6912088" y="5543944"/>
            <a:ext cx="16031" cy="3960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3059452" y="980728"/>
            <a:ext cx="3381055" cy="461665"/>
          </a:xfrm>
          <a:prstGeom prst="rect">
            <a:avLst/>
          </a:prstGeom>
          <a:noFill/>
        </p:spPr>
        <p:txBody>
          <a:bodyPr wrap="none" rtlCol="0">
            <a:spAutoFit/>
          </a:bodyPr>
          <a:lstStyle/>
          <a:p>
            <a:pPr algn="ctr"/>
            <a:r>
              <a:rPr lang="hr-BA" sz="2400" b="1" dirty="0">
                <a:solidFill>
                  <a:srgbClr val="FF0000"/>
                </a:solidFill>
              </a:rPr>
              <a:t>Otvoreni postupak</a:t>
            </a:r>
            <a:endParaRPr lang="el-GR" sz="1600" b="1" dirty="0"/>
          </a:p>
        </p:txBody>
      </p:sp>
    </p:spTree>
    <p:extLst>
      <p:ext uri="{BB962C8B-B14F-4D97-AF65-F5344CB8AC3E}">
        <p14:creationId xmlns:p14="http://schemas.microsoft.com/office/powerpoint/2010/main" val="2083565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0-#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9817" y="1745267"/>
            <a:ext cx="3151825" cy="338554"/>
          </a:xfrm>
          <a:prstGeom prst="rect">
            <a:avLst/>
          </a:prstGeom>
          <a:noFill/>
        </p:spPr>
        <p:txBody>
          <a:bodyPr wrap="none" rtlCol="0">
            <a:spAutoFit/>
          </a:bodyPr>
          <a:lstStyle/>
          <a:p>
            <a:pPr algn="ctr"/>
            <a:r>
              <a:rPr lang="hr-BA" sz="1600" b="1" dirty="0"/>
              <a:t>Ugovori velike vrijednosti</a:t>
            </a:r>
            <a:endParaRPr lang="el-GR" sz="1600" b="1" dirty="0"/>
          </a:p>
        </p:txBody>
      </p:sp>
      <p:grpSp>
        <p:nvGrpSpPr>
          <p:cNvPr id="3" name="Group 2"/>
          <p:cNvGrpSpPr/>
          <p:nvPr/>
        </p:nvGrpSpPr>
        <p:grpSpPr>
          <a:xfrm>
            <a:off x="1404336" y="4361735"/>
            <a:ext cx="3096000" cy="1368000"/>
            <a:chOff x="2174852" y="4653136"/>
            <a:chExt cx="3096000" cy="1368000"/>
          </a:xfrm>
        </p:grpSpPr>
        <p:sp>
          <p:nvSpPr>
            <p:cNvPr id="4" name="Diamond 3"/>
            <p:cNvSpPr/>
            <p:nvPr/>
          </p:nvSpPr>
          <p:spPr>
            <a:xfrm>
              <a:off x="2174852" y="4653136"/>
              <a:ext cx="3096000" cy="136800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5" name="TextBox 4"/>
            <p:cNvSpPr txBox="1"/>
            <p:nvPr/>
          </p:nvSpPr>
          <p:spPr>
            <a:xfrm>
              <a:off x="2505404" y="4822463"/>
              <a:ext cx="2434897" cy="923330"/>
            </a:xfrm>
            <a:prstGeom prst="rect">
              <a:avLst/>
            </a:prstGeom>
            <a:noFill/>
          </p:spPr>
          <p:txBody>
            <a:bodyPr wrap="square" rtlCol="0">
              <a:spAutoFit/>
            </a:bodyPr>
            <a:lstStyle/>
            <a:p>
              <a:pPr algn="ctr"/>
              <a:r>
                <a:rPr lang="en-US" dirty="0" err="1">
                  <a:ea typeface="Verdana" panose="020B0604030504040204" pitchFamily="34" charset="0"/>
                </a:rPr>
                <a:t>Neograničen</a:t>
              </a:r>
              <a:r>
                <a:rPr lang="en-US" dirty="0">
                  <a:ea typeface="Verdana" panose="020B0604030504040204" pitchFamily="34" charset="0"/>
                </a:rPr>
                <a:t> </a:t>
              </a:r>
              <a:r>
                <a:rPr lang="en-US" dirty="0" err="1">
                  <a:ea typeface="Verdana" panose="020B0604030504040204" pitchFamily="34" charset="0"/>
                </a:rPr>
                <a:t>elektron</a:t>
              </a:r>
              <a:r>
                <a:rPr lang="hr-BA" dirty="0">
                  <a:ea typeface="Verdana" panose="020B0604030504040204" pitchFamily="34" charset="0"/>
                </a:rPr>
                <a:t>ski</a:t>
              </a:r>
              <a:r>
                <a:rPr lang="en-US" dirty="0">
                  <a:ea typeface="Verdana" panose="020B0604030504040204" pitchFamily="34" charset="0"/>
                </a:rPr>
                <a:t> </a:t>
              </a:r>
              <a:r>
                <a:rPr lang="en-US" dirty="0" err="1">
                  <a:ea typeface="Verdana" panose="020B0604030504040204" pitchFamily="34" charset="0"/>
                </a:rPr>
                <a:t>pristup</a:t>
              </a:r>
              <a:r>
                <a:rPr lang="en-US" dirty="0">
                  <a:ea typeface="Verdana" panose="020B0604030504040204" pitchFamily="34" charset="0"/>
                </a:rPr>
                <a:t> </a:t>
              </a:r>
              <a:r>
                <a:rPr lang="en-US" dirty="0" err="1">
                  <a:ea typeface="Verdana" panose="020B0604030504040204" pitchFamily="34" charset="0"/>
                </a:rPr>
                <a:t>dokumentaciji</a:t>
              </a:r>
              <a:endParaRPr lang="el-GR" dirty="0">
                <a:ea typeface="Verdana" panose="020B0604030504040204" pitchFamily="34" charset="0"/>
              </a:endParaRPr>
            </a:p>
          </p:txBody>
        </p:sp>
      </p:grpSp>
      <p:sp>
        <p:nvSpPr>
          <p:cNvPr id="9" name="Rectangle 2"/>
          <p:cNvSpPr txBox="1">
            <a:spLocks noChangeArrowheads="1"/>
          </p:cNvSpPr>
          <p:nvPr/>
        </p:nvSpPr>
        <p:spPr>
          <a:xfrm>
            <a:off x="432000" y="432000"/>
            <a:ext cx="3974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Vremenski rokovi </a:t>
            </a:r>
            <a:r>
              <a:rPr lang="en-US" altLang="en-US" sz="2000" b="1" dirty="0">
                <a:latin typeface="Verdana" pitchFamily="34" charset="0"/>
                <a:ea typeface="+mn-ea"/>
                <a:cs typeface="+mn-cs"/>
              </a:rPr>
              <a:t>(2 o</a:t>
            </a:r>
            <a:r>
              <a:rPr lang="hr-BA" altLang="en-US" sz="2000" b="1" dirty="0">
                <a:latin typeface="Verdana" pitchFamily="34" charset="0"/>
                <a:ea typeface="+mn-ea"/>
                <a:cs typeface="+mn-cs"/>
              </a:rPr>
              <a:t>d</a:t>
            </a:r>
            <a:r>
              <a:rPr lang="en-US" altLang="en-US" sz="2000" b="1" dirty="0">
                <a:latin typeface="Verdana" pitchFamily="34" charset="0"/>
                <a:ea typeface="+mn-ea"/>
                <a:cs typeface="+mn-cs"/>
              </a:rPr>
              <a:t> 2)</a:t>
            </a:r>
            <a:endParaRPr lang="en-US" altLang="en-US" sz="2000" b="1" kern="1200" dirty="0">
              <a:latin typeface="Verdana" pitchFamily="34" charset="0"/>
              <a:ea typeface="+mn-ea"/>
              <a:cs typeface="+mn-cs"/>
            </a:endParaRPr>
          </a:p>
        </p:txBody>
      </p:sp>
      <p:sp>
        <p:nvSpPr>
          <p:cNvPr id="10" name="TextBox 9"/>
          <p:cNvSpPr txBox="1"/>
          <p:nvPr/>
        </p:nvSpPr>
        <p:spPr>
          <a:xfrm>
            <a:off x="766941" y="124023"/>
            <a:ext cx="2060179" cy="307777"/>
          </a:xfrm>
          <a:prstGeom prst="rect">
            <a:avLst/>
          </a:prstGeom>
          <a:noFill/>
        </p:spPr>
        <p:txBody>
          <a:bodyPr wrap="none" rtlCol="0">
            <a:spAutoFit/>
          </a:bodyPr>
          <a:lstStyle/>
          <a:p>
            <a:r>
              <a:rPr lang="hr-BA" sz="1400" b="1" dirty="0">
                <a:solidFill>
                  <a:schemeClr val="bg1"/>
                </a:solidFill>
              </a:rPr>
              <a:t>Članovi</a:t>
            </a:r>
            <a:r>
              <a:rPr lang="en-US" sz="1400" b="1" dirty="0">
                <a:solidFill>
                  <a:schemeClr val="bg1"/>
                </a:solidFill>
              </a:rPr>
              <a:t> 40, 41 </a:t>
            </a:r>
            <a:r>
              <a:rPr lang="hr-BA" sz="1400" b="1" dirty="0">
                <a:solidFill>
                  <a:schemeClr val="bg1"/>
                </a:solidFill>
              </a:rPr>
              <a:t>ZJN</a:t>
            </a:r>
            <a:endParaRPr lang="el-GR" sz="1400" b="1" dirty="0">
              <a:solidFill>
                <a:schemeClr val="bg1"/>
              </a:solidFill>
            </a:endParaRPr>
          </a:p>
        </p:txBody>
      </p:sp>
      <p:sp>
        <p:nvSpPr>
          <p:cNvPr id="11" name="TextBox 10"/>
          <p:cNvSpPr txBox="1"/>
          <p:nvPr/>
        </p:nvSpPr>
        <p:spPr>
          <a:xfrm>
            <a:off x="372564" y="3429000"/>
            <a:ext cx="2193229" cy="646331"/>
          </a:xfrm>
          <a:prstGeom prst="rect">
            <a:avLst/>
          </a:prstGeom>
          <a:solidFill>
            <a:srgbClr val="FFFF00"/>
          </a:solidFill>
        </p:spPr>
        <p:txBody>
          <a:bodyPr wrap="none" rtlCol="0">
            <a:spAutoFit/>
          </a:bodyPr>
          <a:lstStyle/>
          <a:p>
            <a:r>
              <a:rPr lang="hr-BA" b="1" dirty="0"/>
              <a:t>1. faza </a:t>
            </a:r>
            <a:r>
              <a:rPr lang="en-US" b="1" dirty="0"/>
              <a:t>30 </a:t>
            </a:r>
            <a:r>
              <a:rPr lang="hr-BA" b="1" dirty="0"/>
              <a:t>dana</a:t>
            </a:r>
            <a:endParaRPr lang="en-US" b="1" dirty="0"/>
          </a:p>
          <a:p>
            <a:r>
              <a:rPr lang="hr-BA" b="1" dirty="0"/>
              <a:t>2. faza </a:t>
            </a:r>
            <a:r>
              <a:rPr lang="en-US" b="1" dirty="0"/>
              <a:t>35 </a:t>
            </a:r>
            <a:r>
              <a:rPr lang="hr-BA" b="1" dirty="0"/>
              <a:t>dana</a:t>
            </a:r>
            <a:endParaRPr lang="el-GR" b="1" dirty="0"/>
          </a:p>
        </p:txBody>
      </p:sp>
      <p:grpSp>
        <p:nvGrpSpPr>
          <p:cNvPr id="12" name="Group 11"/>
          <p:cNvGrpSpPr/>
          <p:nvPr/>
        </p:nvGrpSpPr>
        <p:grpSpPr>
          <a:xfrm>
            <a:off x="3211656" y="1972532"/>
            <a:ext cx="2196000" cy="1219200"/>
            <a:chOff x="5724336" y="1681997"/>
            <a:chExt cx="2196000" cy="1219200"/>
          </a:xfrm>
        </p:grpSpPr>
        <p:sp>
          <p:nvSpPr>
            <p:cNvPr id="13" name="Diamond 12"/>
            <p:cNvSpPr/>
            <p:nvPr/>
          </p:nvSpPr>
          <p:spPr>
            <a:xfrm>
              <a:off x="5724336" y="1681997"/>
              <a:ext cx="2196000" cy="1219200"/>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14" name="TextBox 13"/>
            <p:cNvSpPr txBox="1"/>
            <p:nvPr/>
          </p:nvSpPr>
          <p:spPr>
            <a:xfrm>
              <a:off x="5905137" y="1914427"/>
              <a:ext cx="1721971" cy="646331"/>
            </a:xfrm>
            <a:prstGeom prst="rect">
              <a:avLst/>
            </a:prstGeom>
            <a:noFill/>
          </p:spPr>
          <p:txBody>
            <a:bodyPr wrap="square" rtlCol="0">
              <a:spAutoFit/>
            </a:bodyPr>
            <a:lstStyle/>
            <a:p>
              <a:pPr algn="ctr"/>
              <a:r>
                <a:rPr lang="hr-BA" dirty="0">
                  <a:ea typeface="Verdana" panose="020B0604030504040204" pitchFamily="34" charset="0"/>
                </a:rPr>
                <a:t>Prethodno obavještenje</a:t>
              </a:r>
              <a:endParaRPr lang="el-GR" dirty="0">
                <a:ea typeface="Verdana" panose="020B0604030504040204" pitchFamily="34" charset="0"/>
              </a:endParaRPr>
            </a:p>
          </p:txBody>
        </p:sp>
      </p:grpSp>
      <p:sp>
        <p:nvSpPr>
          <p:cNvPr id="15" name="Rectangle 14"/>
          <p:cNvSpPr/>
          <p:nvPr/>
        </p:nvSpPr>
        <p:spPr>
          <a:xfrm>
            <a:off x="631153" y="2258967"/>
            <a:ext cx="1903951" cy="646331"/>
          </a:xfrm>
          <a:prstGeom prst="rect">
            <a:avLst/>
          </a:prstGeom>
          <a:solidFill>
            <a:schemeClr val="accent2"/>
          </a:solidFill>
        </p:spPr>
        <p:txBody>
          <a:bodyPr wrap="square">
            <a:spAutoFit/>
          </a:bodyPr>
          <a:lstStyle/>
          <a:p>
            <a:pPr algn="ctr"/>
            <a:r>
              <a:rPr lang="hr-BA" dirty="0">
                <a:solidFill>
                  <a:srgbClr val="000000"/>
                </a:solidFill>
                <a:ea typeface="Verdana" panose="020B0604030504040204" pitchFamily="34" charset="0"/>
              </a:rPr>
              <a:t>Redovni vremenski rok</a:t>
            </a:r>
            <a:endParaRPr lang="el-GR" dirty="0">
              <a:ea typeface="Verdana" panose="020B0604030504040204" pitchFamily="34" charset="0"/>
            </a:endParaRPr>
          </a:p>
        </p:txBody>
      </p:sp>
      <p:cxnSp>
        <p:nvCxnSpPr>
          <p:cNvPr id="16" name="Straight Arrow Connector 15"/>
          <p:cNvCxnSpPr>
            <a:stCxn id="15" idx="2"/>
            <a:endCxn id="11" idx="0"/>
          </p:cNvCxnSpPr>
          <p:nvPr/>
        </p:nvCxnSpPr>
        <p:spPr>
          <a:xfrm flipH="1">
            <a:off x="1469179" y="2905298"/>
            <a:ext cx="113950" cy="52370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059153" y="3457965"/>
            <a:ext cx="2250937" cy="646331"/>
          </a:xfrm>
          <a:prstGeom prst="rect">
            <a:avLst/>
          </a:prstGeom>
          <a:solidFill>
            <a:srgbClr val="FFFF00"/>
          </a:solidFill>
        </p:spPr>
        <p:txBody>
          <a:bodyPr wrap="none" rtlCol="0">
            <a:spAutoFit/>
          </a:bodyPr>
          <a:lstStyle/>
          <a:p>
            <a:r>
              <a:rPr lang="hr-BA" b="1" dirty="0"/>
              <a:t>1. faza </a:t>
            </a:r>
            <a:r>
              <a:rPr lang="en-US" b="1" dirty="0"/>
              <a:t>13 </a:t>
            </a:r>
            <a:r>
              <a:rPr lang="hr-BA" b="1" dirty="0"/>
              <a:t>dana</a:t>
            </a:r>
            <a:endParaRPr lang="en-US" b="1" dirty="0"/>
          </a:p>
          <a:p>
            <a:r>
              <a:rPr lang="hr-BA" b="1" dirty="0"/>
              <a:t>2. faza </a:t>
            </a:r>
            <a:r>
              <a:rPr lang="en-US" b="1" dirty="0"/>
              <a:t>13 </a:t>
            </a:r>
            <a:r>
              <a:rPr lang="hr-BA" b="1" dirty="0"/>
              <a:t>dana</a:t>
            </a:r>
            <a:endParaRPr lang="el-GR" b="1" dirty="0"/>
          </a:p>
        </p:txBody>
      </p:sp>
      <p:cxnSp>
        <p:nvCxnSpPr>
          <p:cNvPr id="18" name="Straight Arrow Connector 17"/>
          <p:cNvCxnSpPr>
            <a:stCxn id="13" idx="2"/>
            <a:endCxn id="17" idx="0"/>
          </p:cNvCxnSpPr>
          <p:nvPr/>
        </p:nvCxnSpPr>
        <p:spPr>
          <a:xfrm flipH="1">
            <a:off x="4184622" y="3191732"/>
            <a:ext cx="125034" cy="26623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4" idx="0"/>
          </p:cNvCxnSpPr>
          <p:nvPr/>
        </p:nvCxnSpPr>
        <p:spPr>
          <a:xfrm>
            <a:off x="1469179" y="4075331"/>
            <a:ext cx="1483157" cy="2864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2"/>
            <a:endCxn id="4" idx="0"/>
          </p:cNvCxnSpPr>
          <p:nvPr/>
        </p:nvCxnSpPr>
        <p:spPr>
          <a:xfrm flipH="1">
            <a:off x="2952336" y="4104296"/>
            <a:ext cx="1232286" cy="2574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59876" y="5969404"/>
            <a:ext cx="2172390" cy="646331"/>
          </a:xfrm>
          <a:prstGeom prst="rect">
            <a:avLst/>
          </a:prstGeom>
          <a:solidFill>
            <a:srgbClr val="FFFF00"/>
          </a:solidFill>
        </p:spPr>
        <p:txBody>
          <a:bodyPr wrap="none" rtlCol="0">
            <a:spAutoFit/>
          </a:bodyPr>
          <a:lstStyle/>
          <a:p>
            <a:r>
              <a:rPr lang="hr-BA" b="1" dirty="0"/>
              <a:t>1. faza 25</a:t>
            </a:r>
            <a:r>
              <a:rPr lang="en-US" b="1" dirty="0"/>
              <a:t> </a:t>
            </a:r>
            <a:r>
              <a:rPr lang="hr-BA" b="1" dirty="0"/>
              <a:t>dana</a:t>
            </a:r>
            <a:endParaRPr lang="en-US" b="1" dirty="0"/>
          </a:p>
          <a:p>
            <a:r>
              <a:rPr lang="hr-BA" b="1" dirty="0"/>
              <a:t>2. faza </a:t>
            </a:r>
            <a:r>
              <a:rPr lang="en-US" b="1" dirty="0"/>
              <a:t>3</a:t>
            </a:r>
            <a:r>
              <a:rPr lang="hr-BA" b="1" dirty="0"/>
              <a:t>0</a:t>
            </a:r>
            <a:r>
              <a:rPr lang="en-US" b="1" dirty="0"/>
              <a:t> </a:t>
            </a:r>
            <a:r>
              <a:rPr lang="hr-BA" b="1" dirty="0"/>
              <a:t>dana</a:t>
            </a:r>
            <a:endParaRPr lang="el-GR" b="1" dirty="0"/>
          </a:p>
        </p:txBody>
      </p:sp>
      <p:sp>
        <p:nvSpPr>
          <p:cNvPr id="22" name="TextBox 21"/>
          <p:cNvSpPr txBox="1"/>
          <p:nvPr/>
        </p:nvSpPr>
        <p:spPr>
          <a:xfrm>
            <a:off x="3059153" y="5969404"/>
            <a:ext cx="2172390" cy="646331"/>
          </a:xfrm>
          <a:prstGeom prst="rect">
            <a:avLst/>
          </a:prstGeom>
          <a:solidFill>
            <a:srgbClr val="FFFF00"/>
          </a:solidFill>
        </p:spPr>
        <p:txBody>
          <a:bodyPr wrap="none" rtlCol="0">
            <a:spAutoFit/>
          </a:bodyPr>
          <a:lstStyle/>
          <a:p>
            <a:r>
              <a:rPr lang="hr-BA" b="1" dirty="0"/>
              <a:t>1. faza 12 dana</a:t>
            </a:r>
            <a:endParaRPr lang="en-US" b="1" dirty="0"/>
          </a:p>
          <a:p>
            <a:r>
              <a:rPr lang="hr-BA" b="1" dirty="0"/>
              <a:t>2. faza 12</a:t>
            </a:r>
            <a:r>
              <a:rPr lang="en-US" b="1" dirty="0"/>
              <a:t> </a:t>
            </a:r>
            <a:r>
              <a:rPr lang="hr-BA" b="1" dirty="0"/>
              <a:t>dana</a:t>
            </a:r>
            <a:endParaRPr lang="el-GR" b="1" dirty="0"/>
          </a:p>
        </p:txBody>
      </p:sp>
      <p:cxnSp>
        <p:nvCxnSpPr>
          <p:cNvPr id="23" name="Straight Arrow Connector 22"/>
          <p:cNvCxnSpPr>
            <a:stCxn id="4" idx="2"/>
            <a:endCxn id="21" idx="0"/>
          </p:cNvCxnSpPr>
          <p:nvPr/>
        </p:nvCxnSpPr>
        <p:spPr>
          <a:xfrm flipH="1">
            <a:off x="1446071" y="5729735"/>
            <a:ext cx="1506265" cy="2396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4" idx="2"/>
            <a:endCxn id="22" idx="0"/>
          </p:cNvCxnSpPr>
          <p:nvPr/>
        </p:nvCxnSpPr>
        <p:spPr>
          <a:xfrm>
            <a:off x="2952336" y="5729735"/>
            <a:ext cx="1193012" cy="2396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317432" y="1769350"/>
            <a:ext cx="3337773" cy="338554"/>
          </a:xfrm>
          <a:prstGeom prst="rect">
            <a:avLst/>
          </a:prstGeom>
          <a:noFill/>
        </p:spPr>
        <p:txBody>
          <a:bodyPr wrap="none" rtlCol="0">
            <a:spAutoFit/>
          </a:bodyPr>
          <a:lstStyle/>
          <a:p>
            <a:pPr algn="ctr"/>
            <a:r>
              <a:rPr lang="hr-BA" sz="1600" b="1" dirty="0"/>
              <a:t>Ugovori srednje vrijednosti</a:t>
            </a:r>
            <a:endParaRPr lang="el-GR" sz="1600" b="1" dirty="0"/>
          </a:p>
        </p:txBody>
      </p:sp>
      <p:grpSp>
        <p:nvGrpSpPr>
          <p:cNvPr id="26" name="Group 25"/>
          <p:cNvGrpSpPr/>
          <p:nvPr/>
        </p:nvGrpSpPr>
        <p:grpSpPr>
          <a:xfrm>
            <a:off x="5652464" y="4361735"/>
            <a:ext cx="3096000" cy="1368000"/>
            <a:chOff x="2174852" y="4653136"/>
            <a:chExt cx="3096000" cy="1368000"/>
          </a:xfrm>
        </p:grpSpPr>
        <p:sp>
          <p:nvSpPr>
            <p:cNvPr id="27" name="Diamond 26"/>
            <p:cNvSpPr/>
            <p:nvPr/>
          </p:nvSpPr>
          <p:spPr>
            <a:xfrm>
              <a:off x="2174852" y="4653136"/>
              <a:ext cx="3096000" cy="1368000"/>
            </a:xfrm>
            <a:prstGeom prst="diamond">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latin typeface="Verdana" panose="020B0604030504040204" pitchFamily="34" charset="0"/>
                <a:ea typeface="Verdana" panose="020B0604030504040204" pitchFamily="34" charset="0"/>
              </a:endParaRPr>
            </a:p>
          </p:txBody>
        </p:sp>
        <p:sp>
          <p:nvSpPr>
            <p:cNvPr id="28" name="TextBox 27"/>
            <p:cNvSpPr txBox="1"/>
            <p:nvPr/>
          </p:nvSpPr>
          <p:spPr>
            <a:xfrm>
              <a:off x="2505404" y="4822463"/>
              <a:ext cx="2434897" cy="923330"/>
            </a:xfrm>
            <a:prstGeom prst="rect">
              <a:avLst/>
            </a:prstGeom>
            <a:noFill/>
          </p:spPr>
          <p:txBody>
            <a:bodyPr wrap="square" rtlCol="0">
              <a:spAutoFit/>
            </a:bodyPr>
            <a:lstStyle/>
            <a:p>
              <a:pPr algn="ctr"/>
              <a:r>
                <a:rPr lang="en-US" dirty="0" err="1">
                  <a:ea typeface="Verdana" panose="020B0604030504040204" pitchFamily="34" charset="0"/>
                </a:rPr>
                <a:t>Neograničen</a:t>
              </a:r>
              <a:r>
                <a:rPr lang="en-US" dirty="0">
                  <a:ea typeface="Verdana" panose="020B0604030504040204" pitchFamily="34" charset="0"/>
                </a:rPr>
                <a:t> </a:t>
              </a:r>
              <a:r>
                <a:rPr lang="en-US" dirty="0" err="1">
                  <a:ea typeface="Verdana" panose="020B0604030504040204" pitchFamily="34" charset="0"/>
                </a:rPr>
                <a:t>elektron</a:t>
              </a:r>
              <a:r>
                <a:rPr lang="hr-BA" dirty="0">
                  <a:ea typeface="Verdana" panose="020B0604030504040204" pitchFamily="34" charset="0"/>
                </a:rPr>
                <a:t>ski</a:t>
              </a:r>
              <a:r>
                <a:rPr lang="en-US" dirty="0">
                  <a:ea typeface="Verdana" panose="020B0604030504040204" pitchFamily="34" charset="0"/>
                </a:rPr>
                <a:t> </a:t>
              </a:r>
              <a:r>
                <a:rPr lang="en-US" dirty="0" err="1">
                  <a:ea typeface="Verdana" panose="020B0604030504040204" pitchFamily="34" charset="0"/>
                </a:rPr>
                <a:t>pristup</a:t>
              </a:r>
              <a:r>
                <a:rPr lang="en-US" dirty="0">
                  <a:ea typeface="Verdana" panose="020B0604030504040204" pitchFamily="34" charset="0"/>
                </a:rPr>
                <a:t> </a:t>
              </a:r>
              <a:r>
                <a:rPr lang="en-US" dirty="0" err="1">
                  <a:ea typeface="Verdana" panose="020B0604030504040204" pitchFamily="34" charset="0"/>
                </a:rPr>
                <a:t>dokumentaciji</a:t>
              </a:r>
              <a:endParaRPr lang="el-GR" dirty="0">
                <a:ea typeface="Verdana" panose="020B0604030504040204" pitchFamily="34" charset="0"/>
              </a:endParaRPr>
            </a:p>
          </p:txBody>
        </p:sp>
      </p:grpSp>
      <p:sp>
        <p:nvSpPr>
          <p:cNvPr id="29" name="TextBox 28"/>
          <p:cNvSpPr txBox="1"/>
          <p:nvPr/>
        </p:nvSpPr>
        <p:spPr>
          <a:xfrm>
            <a:off x="5949961" y="3457965"/>
            <a:ext cx="2501006" cy="646331"/>
          </a:xfrm>
          <a:prstGeom prst="rect">
            <a:avLst/>
          </a:prstGeom>
          <a:solidFill>
            <a:srgbClr val="FFFF00"/>
          </a:solidFill>
        </p:spPr>
        <p:txBody>
          <a:bodyPr wrap="square" rtlCol="0">
            <a:spAutoFit/>
          </a:bodyPr>
          <a:lstStyle/>
          <a:p>
            <a:r>
              <a:rPr lang="hr-BA" b="1" dirty="0"/>
              <a:t>1. faza </a:t>
            </a:r>
            <a:r>
              <a:rPr lang="en-US" b="1" dirty="0"/>
              <a:t>1</a:t>
            </a:r>
            <a:r>
              <a:rPr lang="hr-BA" b="1" dirty="0"/>
              <a:t>5</a:t>
            </a:r>
            <a:r>
              <a:rPr lang="en-US" b="1" dirty="0"/>
              <a:t> </a:t>
            </a:r>
            <a:r>
              <a:rPr lang="hr-BA" b="1" dirty="0"/>
              <a:t>dana</a:t>
            </a:r>
            <a:endParaRPr lang="en-US" b="1" dirty="0"/>
          </a:p>
          <a:p>
            <a:r>
              <a:rPr lang="hr-BA" b="1" dirty="0"/>
              <a:t>2. faza </a:t>
            </a:r>
            <a:r>
              <a:rPr lang="en-US" b="1" dirty="0"/>
              <a:t>1</a:t>
            </a:r>
            <a:r>
              <a:rPr lang="hr-BA" b="1" dirty="0"/>
              <a:t>5</a:t>
            </a:r>
            <a:r>
              <a:rPr lang="en-US" b="1" dirty="0"/>
              <a:t> </a:t>
            </a:r>
            <a:r>
              <a:rPr lang="hr-BA" b="1" dirty="0"/>
              <a:t>dana</a:t>
            </a:r>
            <a:endParaRPr lang="el-GR" b="1" dirty="0"/>
          </a:p>
        </p:txBody>
      </p:sp>
      <p:sp>
        <p:nvSpPr>
          <p:cNvPr id="30" name="Rectangle 29"/>
          <p:cNvSpPr/>
          <p:nvPr/>
        </p:nvSpPr>
        <p:spPr>
          <a:xfrm>
            <a:off x="6248489" y="2258967"/>
            <a:ext cx="1903951" cy="646331"/>
          </a:xfrm>
          <a:prstGeom prst="rect">
            <a:avLst/>
          </a:prstGeom>
          <a:solidFill>
            <a:schemeClr val="accent2"/>
          </a:solidFill>
        </p:spPr>
        <p:txBody>
          <a:bodyPr wrap="square">
            <a:spAutoFit/>
          </a:bodyPr>
          <a:lstStyle/>
          <a:p>
            <a:pPr algn="ctr"/>
            <a:r>
              <a:rPr lang="hr-BA" dirty="0">
                <a:solidFill>
                  <a:srgbClr val="000000"/>
                </a:solidFill>
                <a:ea typeface="Verdana" panose="020B0604030504040204" pitchFamily="34" charset="0"/>
              </a:rPr>
              <a:t>Redovni vremenski rok</a:t>
            </a:r>
            <a:endParaRPr lang="el-GR" dirty="0">
              <a:ea typeface="Verdana" panose="020B0604030504040204" pitchFamily="34" charset="0"/>
            </a:endParaRPr>
          </a:p>
        </p:txBody>
      </p:sp>
      <p:cxnSp>
        <p:nvCxnSpPr>
          <p:cNvPr id="31" name="Straight Arrow Connector 30"/>
          <p:cNvCxnSpPr>
            <a:cxnSpLocks/>
            <a:stCxn id="30" idx="2"/>
            <a:endCxn id="29" idx="0"/>
          </p:cNvCxnSpPr>
          <p:nvPr/>
        </p:nvCxnSpPr>
        <p:spPr>
          <a:xfrm flipH="1">
            <a:off x="7200464" y="2905298"/>
            <a:ext cx="1" cy="552667"/>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cxnSpLocks/>
            <a:stCxn id="29" idx="2"/>
            <a:endCxn id="27" idx="0"/>
          </p:cNvCxnSpPr>
          <p:nvPr/>
        </p:nvCxnSpPr>
        <p:spPr>
          <a:xfrm>
            <a:off x="7200464" y="4104296"/>
            <a:ext cx="0" cy="25743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949961" y="5969404"/>
            <a:ext cx="2172390" cy="646331"/>
          </a:xfrm>
          <a:prstGeom prst="rect">
            <a:avLst/>
          </a:prstGeom>
          <a:solidFill>
            <a:srgbClr val="FFFF00"/>
          </a:solidFill>
        </p:spPr>
        <p:txBody>
          <a:bodyPr wrap="none" rtlCol="0">
            <a:spAutoFit/>
          </a:bodyPr>
          <a:lstStyle/>
          <a:p>
            <a:r>
              <a:rPr lang="hr-BA" b="1" dirty="0"/>
              <a:t>1. faza 13</a:t>
            </a:r>
            <a:r>
              <a:rPr lang="en-US" b="1" dirty="0"/>
              <a:t> </a:t>
            </a:r>
            <a:r>
              <a:rPr lang="hr-BA" b="1" dirty="0"/>
              <a:t>dana</a:t>
            </a:r>
            <a:endParaRPr lang="en-US" b="1" dirty="0"/>
          </a:p>
          <a:p>
            <a:r>
              <a:rPr lang="hr-BA" b="1" dirty="0"/>
              <a:t>2. faza 13</a:t>
            </a:r>
            <a:r>
              <a:rPr lang="en-US" b="1" dirty="0"/>
              <a:t> </a:t>
            </a:r>
            <a:r>
              <a:rPr lang="hr-BA" b="1" dirty="0"/>
              <a:t>dana</a:t>
            </a:r>
            <a:endParaRPr lang="el-GR" b="1" dirty="0"/>
          </a:p>
        </p:txBody>
      </p:sp>
      <p:sp>
        <p:nvSpPr>
          <p:cNvPr id="36" name="TextBox 35"/>
          <p:cNvSpPr txBox="1"/>
          <p:nvPr/>
        </p:nvSpPr>
        <p:spPr>
          <a:xfrm>
            <a:off x="267607" y="1010059"/>
            <a:ext cx="8624873" cy="830997"/>
          </a:xfrm>
          <a:prstGeom prst="rect">
            <a:avLst/>
          </a:prstGeom>
          <a:noFill/>
        </p:spPr>
        <p:txBody>
          <a:bodyPr wrap="square" rtlCol="0">
            <a:spAutoFit/>
          </a:bodyPr>
          <a:lstStyle/>
          <a:p>
            <a:pPr algn="ctr"/>
            <a:r>
              <a:rPr lang="pl-PL" sz="2400" b="1" dirty="0">
                <a:solidFill>
                  <a:srgbClr val="FF0000"/>
                </a:solidFill>
              </a:rPr>
              <a:t>Ograničeni, pregovarački sa objavom obavještenja, takmičarski dijalog</a:t>
            </a:r>
            <a:endParaRPr lang="el-GR" sz="1600" b="1" dirty="0"/>
          </a:p>
        </p:txBody>
      </p:sp>
      <p:cxnSp>
        <p:nvCxnSpPr>
          <p:cNvPr id="38" name="Straight Arrow Connector 37"/>
          <p:cNvCxnSpPr>
            <a:stCxn id="27" idx="2"/>
            <a:endCxn id="35" idx="0"/>
          </p:cNvCxnSpPr>
          <p:nvPr/>
        </p:nvCxnSpPr>
        <p:spPr>
          <a:xfrm flipH="1">
            <a:off x="7036156" y="5729735"/>
            <a:ext cx="164308" cy="23966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9841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32000" y="1080000"/>
            <a:ext cx="8280000" cy="3631763"/>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Ugovorn</a:t>
            </a:r>
            <a:r>
              <a:rPr lang="hr-BA" altLang="el-GR" sz="1800" dirty="0">
                <a:latin typeface="Verdana" panose="020B0604030504040204" pitchFamily="34" charset="0"/>
                <a:ea typeface="Verdana" panose="020B0604030504040204" pitchFamily="34" charset="0"/>
              </a:rPr>
              <a:t>i organ </a:t>
            </a:r>
            <a:r>
              <a:rPr lang="en-US" altLang="el-GR" sz="1800" dirty="0">
                <a:latin typeface="Verdana" panose="020B0604030504040204" pitchFamily="34" charset="0"/>
                <a:ea typeface="Verdana" panose="020B0604030504040204" pitchFamily="34" charset="0"/>
              </a:rPr>
              <a:t>mora </a:t>
            </a:r>
            <a:r>
              <a:rPr lang="en-US" altLang="el-GR" sz="1800" dirty="0" err="1">
                <a:latin typeface="Verdana" panose="020B0604030504040204" pitchFamily="34" charset="0"/>
                <a:ea typeface="Verdana" panose="020B0604030504040204" pitchFamily="34" charset="0"/>
              </a:rPr>
              <a:t>defini</a:t>
            </a:r>
            <a:r>
              <a:rPr lang="hr-BA" altLang="el-GR" sz="1800" dirty="0">
                <a:latin typeface="Verdana" panose="020B0604030504040204" pitchFamily="34" charset="0"/>
                <a:ea typeface="Verdana" panose="020B0604030504040204" pitchFamily="34" charset="0"/>
              </a:rPr>
              <a:t>s</a:t>
            </a:r>
            <a:r>
              <a:rPr lang="en-US" altLang="el-GR" sz="1800" dirty="0" err="1">
                <a:latin typeface="Verdana" panose="020B0604030504040204" pitchFamily="34" charset="0"/>
                <a:ea typeface="Verdana" panose="020B0604030504040204" pitchFamily="34" charset="0"/>
              </a:rPr>
              <a:t>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vremenske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rokove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uzimajući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obzir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složenost</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predmeta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a:t>
            </a:r>
            <a:r>
              <a:rPr lang="en-US" altLang="el-GR" sz="1800" dirty="0">
                <a:latin typeface="Verdana" panose="020B0604030504040204" pitchFamily="34" charset="0"/>
                <a:ea typeface="Verdana" panose="020B0604030504040204" pitchFamily="34" charset="0"/>
              </a:rPr>
              <a:t>e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vrijeme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potrebno</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ponuđači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pripreme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tražene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dokumente</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Rokovi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defini</a:t>
            </a:r>
            <a:r>
              <a:rPr lang="hr-BA" altLang="el-GR" sz="1800" dirty="0">
                <a:latin typeface="Verdana" panose="020B0604030504040204" pitchFamily="34" charset="0"/>
                <a:ea typeface="Verdana" panose="020B0604030504040204" pitchFamily="34" charset="0"/>
              </a:rPr>
              <a:t>s</a:t>
            </a:r>
            <a:r>
              <a:rPr lang="en-US" altLang="el-GR" sz="1800" dirty="0">
                <a:latin typeface="Verdana" panose="020B0604030504040204" pitchFamily="34" charset="0"/>
                <a:ea typeface="Verdana" panose="020B0604030504040204" pitchFamily="34" charset="0"/>
              </a:rPr>
              <a:t>ani u ZJN-u </a:t>
            </a:r>
            <a:r>
              <a:rPr lang="en-US" altLang="el-GR" sz="1800" dirty="0" err="1">
                <a:latin typeface="Verdana" panose="020B0604030504040204" pitchFamily="34" charset="0"/>
                <a:ea typeface="Verdana" panose="020B0604030504040204" pitchFamily="34" charset="0"/>
              </a:rPr>
              <a:t>su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minimaln</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dozvoljeni</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Rokovi</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računaju</a:t>
            </a:r>
            <a:r>
              <a:rPr lang="en-US" altLang="el-GR" sz="1800" dirty="0">
                <a:latin typeface="Verdana" panose="020B0604030504040204" pitchFamily="34" charset="0"/>
                <a:ea typeface="Verdana" panose="020B0604030504040204" pitchFamily="34" charset="0"/>
              </a:rPr>
              <a:t> od dana </a:t>
            </a:r>
            <a:r>
              <a:rPr lang="en-US" altLang="el-GR" sz="1800" dirty="0" err="1">
                <a:latin typeface="Verdana" panose="020B0604030504040204" pitchFamily="34" charset="0"/>
                <a:ea typeface="Verdana" panose="020B0604030504040204" pitchFamily="34" charset="0"/>
              </a:rPr>
              <a:t>otpreme</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obavještenja</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objavu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portalu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ki</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a:latin typeface="Verdana" panose="020B0604030504040204" pitchFamily="34" charset="0"/>
                <a:ea typeface="Verdana" panose="020B0604030504040204" pitchFamily="34" charset="0"/>
              </a:rPr>
              <a:t>Za 2. </a:t>
            </a:r>
            <a:r>
              <a:rPr lang="en-US" altLang="el-GR" sz="1800" dirty="0" err="1">
                <a:latin typeface="Verdana" panose="020B0604030504040204" pitchFamily="34" charset="0"/>
                <a:ea typeface="Verdana" panose="020B0604030504040204" pitchFamily="34" charset="0"/>
              </a:rPr>
              <a:t>fazu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dvofaznih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postupaka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vremenski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rok</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izračunava</a:t>
            </a:r>
            <a:r>
              <a:rPr lang="en-US" altLang="el-GR" sz="1800" dirty="0">
                <a:latin typeface="Verdana" panose="020B0604030504040204" pitchFamily="34" charset="0"/>
                <a:ea typeface="Verdana" panose="020B0604030504040204" pitchFamily="34" charset="0"/>
              </a:rPr>
              <a:t> od dana </a:t>
            </a:r>
            <a:r>
              <a:rPr lang="en-US" altLang="el-GR" sz="1800" dirty="0" err="1">
                <a:latin typeface="Verdana" panose="020B0604030504040204" pitchFamily="34" charset="0"/>
                <a:ea typeface="Verdana" panose="020B0604030504040204" pitchFamily="34" charset="0"/>
              </a:rPr>
              <a:t>slanja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zahtjeva</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podnošenje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ponuda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kvalificiranim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kandidatima</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a:latin typeface="Verdana" panose="020B0604030504040204" pitchFamily="34" charset="0"/>
                <a:ea typeface="Verdana" panose="020B0604030504040204" pitchFamily="34" charset="0"/>
              </a:rPr>
              <a:t>U </a:t>
            </a:r>
            <a:r>
              <a:rPr lang="en-US" altLang="el-GR" sz="1800" dirty="0" err="1">
                <a:latin typeface="Verdana" panose="020B0604030504040204" pitchFamily="34" charset="0"/>
                <a:ea typeface="Verdana" panose="020B0604030504040204" pitchFamily="34" charset="0"/>
              </a:rPr>
              <a:t>slučaju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ispravke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izmjene</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tenderske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dokumentacije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rokovi</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ponovno</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računaju</a:t>
            </a:r>
            <a:r>
              <a:rPr lang="en-US" altLang="el-GR" sz="1800" dirty="0">
                <a:latin typeface="Verdana" panose="020B0604030504040204" pitchFamily="34" charset="0"/>
                <a:ea typeface="Verdana" panose="020B0604030504040204" pitchFamily="34" charset="0"/>
              </a:rPr>
              <a:t> od dana </a:t>
            </a:r>
            <a:r>
              <a:rPr lang="en-US" altLang="el-GR" sz="1800" dirty="0" err="1">
                <a:latin typeface="Verdana" panose="020B0604030504040204" pitchFamily="34" charset="0"/>
                <a:ea typeface="Verdana" panose="020B0604030504040204" pitchFamily="34" charset="0"/>
              </a:rPr>
              <a:t>otpreme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ispravke</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objavu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portalu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javnih</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nabavki</a:t>
            </a:r>
            <a:r>
              <a:rPr lang="en-US" altLang="el-GR" sz="1800" dirty="0">
                <a:latin typeface="Verdana" panose="020B0604030504040204" pitchFamily="34" charset="0"/>
                <a:ea typeface="Verdana" panose="020B0604030504040204" pitchFamily="34" charset="0"/>
              </a:rPr>
              <a:t>.</a:t>
            </a:r>
          </a:p>
        </p:txBody>
      </p:sp>
      <p:sp>
        <p:nvSpPr>
          <p:cNvPr id="10" name="Rectangle 2"/>
          <p:cNvSpPr txBox="1">
            <a:spLocks noChangeArrowheads="1"/>
          </p:cNvSpPr>
          <p:nvPr/>
        </p:nvSpPr>
        <p:spPr>
          <a:xfrm>
            <a:off x="432000" y="432000"/>
            <a:ext cx="439896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Definicija vremenskih rokova</a:t>
            </a:r>
            <a:endParaRPr lang="en-US" altLang="en-US" sz="2000" b="1" kern="1200" dirty="0">
              <a:latin typeface="Verdana" pitchFamily="34" charset="0"/>
              <a:ea typeface="+mn-ea"/>
              <a:cs typeface="+mn-cs"/>
            </a:endParaRPr>
          </a:p>
        </p:txBody>
      </p:sp>
      <p:sp>
        <p:nvSpPr>
          <p:cNvPr id="11" name="TextBox 10"/>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39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212679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3600000" y="2160000"/>
            <a:ext cx="5040000" cy="1477328"/>
          </a:xfrm>
          <a:prstGeom prst="rect">
            <a:avLst/>
          </a:prstGeom>
          <a:solidFill>
            <a:srgbClr val="FFCC00"/>
          </a:solidFill>
          <a:ln w="25400">
            <a:solidFill>
              <a:schemeClr val="tx1"/>
            </a:solidFill>
            <a:miter lim="800000"/>
            <a:headEnd/>
            <a:tailEnd/>
          </a:ln>
          <a:effec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3000" b="1" dirty="0" err="1">
                <a:latin typeface="Verdana" panose="020B0604030504040204" pitchFamily="34" charset="0"/>
                <a:ea typeface="Verdana" panose="020B0604030504040204" pitchFamily="34" charset="0"/>
                <a:cs typeface="Arial" charset="0"/>
              </a:rPr>
              <a:t>Kako</a:t>
            </a:r>
            <a:r>
              <a:rPr lang="en-US" altLang="el-GR" sz="3000" b="1" dirty="0">
                <a:latin typeface="Verdana" panose="020B0604030504040204" pitchFamily="34" charset="0"/>
                <a:ea typeface="Verdana" panose="020B0604030504040204" pitchFamily="34" charset="0"/>
                <a:cs typeface="Arial" charset="0"/>
              </a:rPr>
              <a:t> se </a:t>
            </a:r>
            <a:r>
              <a:rPr lang="hr-BA" altLang="el-GR" sz="3000" b="1" dirty="0">
                <a:latin typeface="Verdana" panose="020B0604030504040204" pitchFamily="34" charset="0"/>
                <a:ea typeface="Verdana" panose="020B0604030504040204" pitchFamily="34" charset="0"/>
                <a:cs typeface="Arial" charset="0"/>
              </a:rPr>
              <a:t>izrađuje</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tenderska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dokumentacija</a:t>
            </a:r>
            <a:r>
              <a:rPr lang="en-US" altLang="el-GR" sz="3000" b="1" dirty="0">
                <a:latin typeface="Verdana" panose="020B0604030504040204" pitchFamily="34" charset="0"/>
                <a:ea typeface="Verdana" panose="020B0604030504040204" pitchFamily="34" charset="0"/>
                <a:cs typeface="Arial" charset="0"/>
              </a:rPr>
              <a:t>?</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4375499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8" name="Rectangle 8" descr="50%"/>
          <p:cNvSpPr>
            <a:spLocks noChangeArrowheads="1"/>
          </p:cNvSpPr>
          <p:nvPr/>
        </p:nvSpPr>
        <p:spPr bwMode="auto">
          <a:xfrm>
            <a:off x="432000" y="1268760"/>
            <a:ext cx="8280000" cy="3961836"/>
          </a:xfrm>
          <a:prstGeom prst="rect">
            <a:avLst/>
          </a:prstGeom>
          <a:noFill/>
          <a:ln w="22225">
            <a:noFill/>
            <a:miter lim="800000"/>
            <a:headEnd/>
            <a:tailEnd/>
          </a:ln>
          <a:effectLst/>
        </p:spPr>
        <p:txBody>
          <a:bodyPr lIns="144000" tIns="72000" rIns="144000" bIns="7200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600" dirty="0" err="1">
                <a:latin typeface="Verdana" panose="020B0604030504040204" pitchFamily="34" charset="0"/>
                <a:ea typeface="Verdana" panose="020B0604030504040204" pitchFamily="34" charset="0"/>
              </a:rPr>
              <a:t>Izrada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tenderske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dokumentacije</a:t>
            </a:r>
            <a:r>
              <a:rPr lang="en-US" altLang="el-GR" sz="1600" dirty="0">
                <a:latin typeface="Verdana" panose="020B0604030504040204" pitchFamily="34" charset="0"/>
                <a:ea typeface="Verdana" panose="020B0604030504040204" pitchFamily="34" charset="0"/>
              </a:rPr>
              <a:t> je od </a:t>
            </a:r>
            <a:r>
              <a:rPr lang="en-US" altLang="el-GR" sz="1600" dirty="0" err="1">
                <a:latin typeface="Verdana" panose="020B0604030504040204" pitchFamily="34" charset="0"/>
                <a:ea typeface="Verdana" panose="020B0604030504040204" pitchFamily="34" charset="0"/>
              </a:rPr>
              <a:t>najveće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važnosti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jer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određuje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uslove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tendera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tako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uslove</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izvršenje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600" dirty="0" err="1">
                <a:latin typeface="Verdana" panose="020B0604030504040204" pitchFamily="34" charset="0"/>
                <a:ea typeface="Verdana" panose="020B0604030504040204" pitchFamily="34" charset="0"/>
              </a:rPr>
              <a:t>Tenderska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dokumentacija</a:t>
            </a:r>
            <a:r>
              <a:rPr lang="en-US" altLang="el-GR" sz="1600" dirty="0">
                <a:latin typeface="Verdana" panose="020B0604030504040204" pitchFamily="34" charset="0"/>
                <a:ea typeface="Verdana" panose="020B0604030504040204" pitchFamily="34" charset="0"/>
              </a:rPr>
              <a:t> mora </a:t>
            </a:r>
            <a:r>
              <a:rPr lang="en-US" altLang="el-GR" sz="1600" dirty="0" err="1">
                <a:latin typeface="Verdana" panose="020B0604030504040204" pitchFamily="34" charset="0"/>
                <a:ea typeface="Verdana" panose="020B0604030504040204" pitchFamily="34" charset="0"/>
              </a:rPr>
              <a:t>sadržavati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jasne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detaljne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informacije</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sljedeće</a:t>
            </a:r>
            <a:r>
              <a:rPr lang="en-US" altLang="el-GR" sz="1600" dirty="0">
                <a:latin typeface="Verdana" panose="020B0604030504040204" pitchFamily="34" charset="0"/>
                <a:ea typeface="Verdana" panose="020B0604030504040204" pitchFamily="34" charset="0"/>
              </a:rPr>
              <a:t> tri </a:t>
            </a:r>
            <a:r>
              <a:rPr lang="en-US" altLang="el-GR" sz="1600" dirty="0" err="1">
                <a:latin typeface="Verdana" panose="020B0604030504040204" pitchFamily="34" charset="0"/>
                <a:ea typeface="Verdana" panose="020B0604030504040204" pitchFamily="34" charset="0"/>
              </a:rPr>
              <a:t>teme</a:t>
            </a:r>
            <a:r>
              <a:rPr lang="en-US" altLang="el-GR" sz="16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600" b="1" u="sng" dirty="0">
                <a:latin typeface="Verdana" panose="020B0604030504040204" pitchFamily="34" charset="0"/>
                <a:ea typeface="Verdana" panose="020B0604030504040204" pitchFamily="34" charset="0"/>
              </a:rPr>
              <a:t>1. </a:t>
            </a:r>
            <a:r>
              <a:rPr lang="hr-BA" altLang="el-GR" sz="1600" b="1" u="sng" dirty="0">
                <a:latin typeface="Verdana" panose="020B0604030504040204" pitchFamily="34" charset="0"/>
                <a:ea typeface="Verdana" panose="020B0604030504040204" pitchFamily="34" charset="0"/>
              </a:rPr>
              <a:t>Predmet nabavke</a:t>
            </a:r>
            <a:endParaRPr lang="en-US" altLang="el-GR" sz="1600" b="1" u="sng" dirty="0">
              <a:latin typeface="Verdana" panose="020B0604030504040204" pitchFamily="34" charset="0"/>
              <a:ea typeface="Verdana" panose="020B0604030504040204" pitchFamily="34" charset="0"/>
            </a:endParaRP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opis</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roba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usluga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radova</a:t>
            </a:r>
            <a:r>
              <a:rPr lang="en-US" altLang="el-GR" sz="16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količinski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računi</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isporuke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zadatke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opis</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zadatka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usluge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tehničke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specifikacije</a:t>
            </a:r>
            <a:r>
              <a:rPr lang="en-US" altLang="el-GR" sz="16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mjesto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isporuke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robe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pružanja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usluga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radova</a:t>
            </a:r>
            <a:r>
              <a:rPr lang="en-US" altLang="el-GR" sz="16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rokovi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isporuke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robe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pružanje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usluga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radova</a:t>
            </a:r>
            <a:r>
              <a:rPr lang="en-US" altLang="el-GR" sz="16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navođenje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mogućnosti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podnošenja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r>
              <a:rPr lang="en-US" altLang="el-GR" sz="1600" dirty="0">
                <a:latin typeface="Verdana" panose="020B0604030504040204" pitchFamily="34" charset="0"/>
                <a:ea typeface="Verdana" panose="020B0604030504040204" pitchFamily="34" charset="0"/>
              </a:rPr>
              <a:t> po </a:t>
            </a:r>
            <a:r>
              <a:rPr lang="hr-BA" altLang="el-GR" sz="1600" dirty="0">
                <a:latin typeface="Verdana" panose="020B0604030504040204" pitchFamily="34" charset="0"/>
                <a:ea typeface="Verdana" panose="020B0604030504040204" pitchFamily="34" charset="0"/>
              </a:rPr>
              <a:t>lotovima</a:t>
            </a:r>
            <a:r>
              <a:rPr lang="en-US" altLang="el-GR" sz="16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600" dirty="0" err="1">
                <a:latin typeface="Verdana" panose="020B0604030504040204" pitchFamily="34" charset="0"/>
                <a:ea typeface="Verdana" panose="020B0604030504040204" pitchFamily="34" charset="0"/>
              </a:rPr>
              <a:t>navođenje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mogućnosti</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podnošenje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varijanti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minimalnih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zahtjeva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moraju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ispunjeni</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slučaju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varijanti</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10" name="Rectangle 2"/>
          <p:cNvSpPr txBox="1">
            <a:spLocks noChangeArrowheads="1"/>
          </p:cNvSpPr>
          <p:nvPr/>
        </p:nvSpPr>
        <p:spPr>
          <a:xfrm>
            <a:off x="432001" y="432000"/>
            <a:ext cx="61430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Izrada</a:t>
            </a:r>
            <a:r>
              <a:rPr lang="nn-NO" altLang="en-US" sz="2000" b="1" dirty="0">
                <a:latin typeface="Verdana" pitchFamily="34" charset="0"/>
                <a:ea typeface="+mn-ea"/>
                <a:cs typeface="+mn-cs"/>
              </a:rPr>
              <a:t> tenderske dokumentacije (1 od 3)</a:t>
            </a:r>
            <a:endParaRPr lang="en-US" altLang="en-US" sz="2000" b="1" kern="1200" dirty="0">
              <a:latin typeface="Verdana" pitchFamily="34" charset="0"/>
              <a:ea typeface="+mn-ea"/>
              <a:cs typeface="+mn-cs"/>
            </a:endParaRPr>
          </a:p>
        </p:txBody>
      </p:sp>
      <p:sp>
        <p:nvSpPr>
          <p:cNvPr id="11" name="TextBox 10"/>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53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104528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descr="50%"/>
          <p:cNvSpPr>
            <a:spLocks noChangeArrowheads="1"/>
          </p:cNvSpPr>
          <p:nvPr/>
        </p:nvSpPr>
        <p:spPr bwMode="auto">
          <a:xfrm>
            <a:off x="432000" y="1055984"/>
            <a:ext cx="8280000" cy="5777717"/>
          </a:xfrm>
          <a:prstGeom prst="rect">
            <a:avLst/>
          </a:prstGeom>
          <a:noFill/>
          <a:ln w="22225">
            <a:noFill/>
            <a:miter lim="800000"/>
            <a:headEnd/>
            <a:tailEnd/>
          </a:ln>
          <a:effectLst/>
        </p:spPr>
        <p:txBody>
          <a:bodyPr lIns="144000" tIns="72000" rIns="144000" bIns="7200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342900" indent="-342900" eaLnBrk="1" hangingPunct="1">
              <a:spcBef>
                <a:spcPts val="600"/>
              </a:spcBef>
              <a:buClrTx/>
              <a:buSzTx/>
              <a:buFont typeface="+mj-lt"/>
              <a:buAutoNum type="arabicPeriod" startAt="2"/>
            </a:pPr>
            <a:r>
              <a:rPr lang="en-US" altLang="el-GR" sz="1800" dirty="0">
                <a:latin typeface="Verdana" panose="020B0604030504040204" pitchFamily="34" charset="0"/>
                <a:ea typeface="Verdana" panose="020B0604030504040204" pitchFamily="34" charset="0"/>
                <a:cs typeface="Verdana" panose="020B0604030504040204" pitchFamily="34" charset="0"/>
              </a:rPr>
              <a:t>Koji </a:t>
            </a:r>
            <a:r>
              <a:rPr lang="hr-BA" altLang="el-GR" sz="1800" dirty="0">
                <a:latin typeface="Verdana" panose="020B0604030504040204" pitchFamily="34" charset="0"/>
                <a:ea typeface="Verdana" panose="020B0604030504040204" pitchFamily="34" charset="0"/>
                <a:cs typeface="Verdana" panose="020B0604030504040204" pitchFamily="34" charset="0"/>
              </a:rPr>
              <a:t>ponuđači </a:t>
            </a:r>
            <a:r>
              <a:rPr lang="en-US" altLang="el-GR" sz="1800" dirty="0" err="1">
                <a:latin typeface="Verdana" panose="020B0604030504040204" pitchFamily="34" charset="0"/>
                <a:ea typeface="Verdana" panose="020B0604030504040204" pitchFamily="34" charset="0"/>
                <a:cs typeface="Verdana" panose="020B0604030504040204" pitchFamily="34" charset="0"/>
              </a:rPr>
              <a:t>mogu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učestvovati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kako</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će</a:t>
            </a:r>
            <a:r>
              <a:rPr lang="en-US" altLang="el-GR" sz="1800" dirty="0">
                <a:latin typeface="Verdana" panose="020B0604030504040204" pitchFamily="34" charset="0"/>
                <a:ea typeface="Verdana" panose="020B0604030504040204" pitchFamily="34" charset="0"/>
                <a:cs typeface="Verdana" panose="020B0604030504040204" pitchFamily="34" charset="0"/>
              </a:rPr>
              <a:t> se </a:t>
            </a:r>
            <a:r>
              <a:rPr lang="hr-BA" altLang="el-GR" sz="1800" dirty="0">
                <a:latin typeface="Verdana" panose="020B0604030504040204" pitchFamily="34" charset="0"/>
                <a:ea typeface="Verdana" panose="020B0604030504040204" pitchFamily="34" charset="0"/>
                <a:cs typeface="Verdana" panose="020B0604030504040204" pitchFamily="34" charset="0"/>
              </a:rPr>
              <a:t>ocjenjivati</a:t>
            </a:r>
          </a:p>
          <a:p>
            <a:pPr marL="180975" indent="-20638" eaLnBrk="1" hangingPunct="1">
              <a:spcBef>
                <a:spcPts val="600"/>
              </a:spcBef>
              <a:buClrTx/>
              <a:buSzTx/>
            </a:pPr>
            <a:r>
              <a:rPr lang="hr-BA"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ime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adresa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kontakt</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osoba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ugovornog</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organa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odabrani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postupak</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nabavke</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minimalni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zahtjevi</a:t>
            </a:r>
            <a:r>
              <a:rPr lang="en-US" altLang="el-GR" sz="1800" dirty="0">
                <a:latin typeface="Verdana" panose="020B0604030504040204" pitchFamily="34" charset="0"/>
                <a:ea typeface="Verdana" panose="020B0604030504040204" pitchFamily="34" charset="0"/>
                <a:cs typeface="Verdana" panose="020B0604030504040204" pitchFamily="34" charset="0"/>
              </a:rPr>
              <a:t> za </a:t>
            </a:r>
            <a:r>
              <a:rPr lang="en-US" altLang="el-GR" sz="1800" dirty="0" err="1">
                <a:latin typeface="Verdana" panose="020B0604030504040204" pitchFamily="34" charset="0"/>
                <a:ea typeface="Verdana" panose="020B0604030504040204" pitchFamily="34" charset="0"/>
                <a:cs typeface="Verdana" panose="020B0604030504040204" pitchFamily="34" charset="0"/>
              </a:rPr>
              <a:t>kvalifikaciju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ponuđača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kao</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dokazi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kojima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će</a:t>
            </a:r>
            <a:r>
              <a:rPr lang="en-US" altLang="el-GR" sz="1800" dirty="0">
                <a:latin typeface="Verdana" panose="020B0604030504040204" pitchFamily="34" charset="0"/>
                <a:ea typeface="Verdana" panose="020B0604030504040204" pitchFamily="34" charset="0"/>
                <a:cs typeface="Verdana" panose="020B0604030504040204" pitchFamily="34" charset="0"/>
              </a:rPr>
              <a:t> se </a:t>
            </a:r>
            <a:r>
              <a:rPr lang="en-US" altLang="el-GR" sz="1800" dirty="0" err="1">
                <a:latin typeface="Verdana" panose="020B0604030504040204" pitchFamily="34" charset="0"/>
                <a:ea typeface="Verdana" panose="020B0604030504040204" pitchFamily="34" charset="0"/>
                <a:cs typeface="Verdana" panose="020B0604030504040204" pitchFamily="34" charset="0"/>
              </a:rPr>
              <a:t>zasnivati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evaluacija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kriterij</a:t>
            </a:r>
            <a:r>
              <a:rPr lang="en-US" altLang="el-GR" sz="1800" dirty="0">
                <a:latin typeface="Verdana" panose="020B0604030504040204" pitchFamily="34" charset="0"/>
                <a:ea typeface="Verdana" panose="020B0604030504040204" pitchFamily="34" charset="0"/>
                <a:cs typeface="Verdana" panose="020B0604030504040204" pitchFamily="34" charset="0"/>
              </a:rPr>
              <a:t> za </a:t>
            </a:r>
            <a:r>
              <a:rPr lang="en-US" altLang="el-GR" sz="1800" dirty="0" err="1">
                <a:latin typeface="Verdana" panose="020B0604030504040204" pitchFamily="34" charset="0"/>
                <a:ea typeface="Verdana" panose="020B0604030504040204" pitchFamily="34" charset="0"/>
                <a:cs typeface="Verdana" panose="020B0604030504040204" pitchFamily="34" charset="0"/>
              </a:rPr>
              <a:t>dodjelu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ekonomski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najpovoljnija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ponuda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ili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najniža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cijena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kriteriji</a:t>
            </a:r>
            <a:r>
              <a:rPr lang="en-US" altLang="el-GR" sz="1800" dirty="0">
                <a:latin typeface="Verdana" panose="020B0604030504040204" pitchFamily="34" charset="0"/>
                <a:ea typeface="Verdana" panose="020B0604030504040204" pitchFamily="34" charset="0"/>
                <a:cs typeface="Verdana" panose="020B0604030504040204" pitchFamily="34" charset="0"/>
              </a:rPr>
              <a:t> za </a:t>
            </a:r>
            <a:r>
              <a:rPr lang="hr-BA" altLang="el-GR" sz="1800" dirty="0">
                <a:latin typeface="Verdana" panose="020B0604030504040204" pitchFamily="34" charset="0"/>
                <a:ea typeface="Verdana" panose="020B0604030504040204" pitchFamily="34" charset="0"/>
                <a:cs typeface="Verdana" panose="020B0604030504040204" pitchFamily="34" charset="0"/>
              </a:rPr>
              <a:t>dodjelu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koji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će</a:t>
            </a:r>
            <a:r>
              <a:rPr lang="en-US" altLang="el-GR" sz="1800" dirty="0">
                <a:latin typeface="Verdana" panose="020B0604030504040204" pitchFamily="34" charset="0"/>
                <a:ea typeface="Verdana" panose="020B0604030504040204" pitchFamily="34" charset="0"/>
                <a:cs typeface="Verdana" panose="020B0604030504040204" pitchFamily="34" charset="0"/>
              </a:rPr>
              <a:t> se </a:t>
            </a:r>
            <a:r>
              <a:rPr lang="en-US" altLang="el-GR" sz="1800" dirty="0" err="1">
                <a:latin typeface="Verdana" panose="020B0604030504040204" pitchFamily="34" charset="0"/>
                <a:ea typeface="Verdana" panose="020B0604030504040204" pitchFamily="34" charset="0"/>
                <a:cs typeface="Verdana" panose="020B0604030504040204" pitchFamily="34" charset="0"/>
              </a:rPr>
              <a:t>koristiti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njihov</a:t>
            </a:r>
            <a:r>
              <a:rPr lang="hr-BA" altLang="el-GR" sz="1800" dirty="0">
                <a:latin typeface="Verdana" panose="020B0604030504040204" pitchFamily="34" charset="0"/>
                <a:ea typeface="Verdana" panose="020B0604030504040204" pitchFamily="34" charset="0"/>
                <a:cs typeface="Verdana" panose="020B0604030504040204" pitchFamily="34" charset="0"/>
              </a:rPr>
              <a:t>o bodovanje </a:t>
            </a:r>
            <a:r>
              <a:rPr lang="en-US" altLang="el-GR" sz="1800" dirty="0">
                <a:latin typeface="Verdana" panose="020B0604030504040204" pitchFamily="34" charset="0"/>
                <a:ea typeface="Verdana" panose="020B0604030504040204" pitchFamily="34" charset="0"/>
                <a:cs typeface="Verdana" panose="020B0604030504040204" pitchFamily="34" charset="0"/>
              </a:rPr>
              <a:t>u </a:t>
            </a:r>
            <a:r>
              <a:rPr lang="en-US" altLang="el-GR" sz="1800" dirty="0" err="1">
                <a:latin typeface="Verdana" panose="020B0604030504040204" pitchFamily="34" charset="0"/>
                <a:ea typeface="Verdana" panose="020B0604030504040204" pitchFamily="34" charset="0"/>
                <a:cs typeface="Verdana" panose="020B0604030504040204" pitchFamily="34" charset="0"/>
              </a:rPr>
              <a:t>slučaju</a:t>
            </a:r>
            <a:r>
              <a:rPr lang="hr-BA" altLang="el-GR" sz="1800" dirty="0">
                <a:latin typeface="Verdana" panose="020B0604030504040204" pitchFamily="34" charset="0"/>
                <a:ea typeface="Verdana" panose="020B0604030504040204" pitchFamily="34" charset="0"/>
                <a:cs typeface="Verdana" panose="020B0604030504040204" pitchFamily="34" charset="0"/>
              </a:rPr>
              <a:t> izbora kriterija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ekonomski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najpovoljnije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ponude</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informacije</a:t>
            </a:r>
            <a:r>
              <a:rPr lang="en-US" altLang="el-GR" sz="1800" dirty="0">
                <a:latin typeface="Verdana" panose="020B0604030504040204" pitchFamily="34" charset="0"/>
                <a:ea typeface="Verdana" panose="020B0604030504040204" pitchFamily="34" charset="0"/>
                <a:cs typeface="Verdana" panose="020B0604030504040204" pitchFamily="34" charset="0"/>
              </a:rPr>
              <a:t> o </a:t>
            </a:r>
            <a:r>
              <a:rPr lang="en-US" altLang="el-GR" sz="1800" dirty="0" err="1">
                <a:latin typeface="Verdana" panose="020B0604030504040204" pitchFamily="34" charset="0"/>
                <a:ea typeface="Verdana" panose="020B0604030504040204" pitchFamily="34" charset="0"/>
                <a:cs typeface="Verdana" panose="020B0604030504040204" pitchFamily="34" charset="0"/>
              </a:rPr>
              <a:t>izračunavanju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cijena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ako</a:t>
            </a:r>
            <a:r>
              <a:rPr lang="en-US" altLang="el-GR" sz="1800" dirty="0">
                <a:latin typeface="Verdana" panose="020B0604030504040204" pitchFamily="34" charset="0"/>
                <a:ea typeface="Verdana" panose="020B0604030504040204" pitchFamily="34" charset="0"/>
                <a:cs typeface="Verdana" panose="020B0604030504040204" pitchFamily="34" charset="0"/>
              </a:rPr>
              <a:t> je </a:t>
            </a:r>
            <a:r>
              <a:rPr lang="en-US" altLang="el-GR" sz="1800" dirty="0" err="1">
                <a:latin typeface="Verdana" panose="020B0604030504040204" pitchFamily="34" charset="0"/>
                <a:ea typeface="Verdana" panose="020B0604030504040204" pitchFamily="34" charset="0"/>
                <a:cs typeface="Verdana" panose="020B0604030504040204" pitchFamily="34" charset="0"/>
              </a:rPr>
              <a:t>primjenjivo</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zahtjevi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koji</a:t>
            </a:r>
            <a:r>
              <a:rPr lang="en-US" altLang="el-GR" sz="1800" dirty="0">
                <a:latin typeface="Verdana" panose="020B0604030504040204" pitchFamily="34" charset="0"/>
                <a:ea typeface="Verdana" panose="020B0604030504040204" pitchFamily="34" charset="0"/>
                <a:cs typeface="Verdana" panose="020B0604030504040204" pitchFamily="34" charset="0"/>
              </a:rPr>
              <a:t> se </a:t>
            </a:r>
            <a:r>
              <a:rPr lang="en-US" altLang="el-GR" sz="1800" dirty="0" err="1">
                <a:latin typeface="Verdana" panose="020B0604030504040204" pitchFamily="34" charset="0"/>
                <a:ea typeface="Verdana" panose="020B0604030504040204" pitchFamily="34" charset="0"/>
                <a:cs typeface="Verdana" panose="020B0604030504040204" pitchFamily="34" charset="0"/>
              </a:rPr>
              <a:t>odnose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jezik</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rok</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važenja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ponude</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garancija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ponude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sigurnost</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izvršenja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druga osiguranja i garancije</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mjesto</a:t>
            </a:r>
            <a:r>
              <a:rPr lang="en-US" altLang="el-GR" sz="1800" dirty="0">
                <a:latin typeface="Verdana" panose="020B0604030504040204" pitchFamily="34" charset="0"/>
                <a:ea typeface="Verdana" panose="020B0604030504040204" pitchFamily="34" charset="0"/>
                <a:cs typeface="Verdana" panose="020B0604030504040204" pitchFamily="34" charset="0"/>
              </a:rPr>
              <a:t>, datum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sat </a:t>
            </a:r>
            <a:r>
              <a:rPr lang="en-US" altLang="el-GR" sz="1800" dirty="0" err="1">
                <a:latin typeface="Verdana" panose="020B0604030504040204" pitchFamily="34" charset="0"/>
                <a:ea typeface="Verdana" panose="020B0604030504040204" pitchFamily="34" charset="0"/>
                <a:cs typeface="Verdana" panose="020B0604030504040204" pitchFamily="34" charset="0"/>
              </a:rPr>
              <a:t>podnošenja</a:t>
            </a:r>
            <a:r>
              <a:rPr lang="hr-BA" altLang="el-GR" sz="1800" dirty="0">
                <a:latin typeface="Verdana" panose="020B0604030504040204" pitchFamily="34" charset="0"/>
                <a:ea typeface="Verdana" panose="020B0604030504040204" pitchFamily="34" charset="0"/>
                <a:cs typeface="Verdana" panose="020B0604030504040204" pitchFamily="34" charset="0"/>
              </a:rPr>
              <a:t> ponuda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mjesto</a:t>
            </a:r>
            <a:r>
              <a:rPr lang="en-US" altLang="el-GR" sz="1800" dirty="0">
                <a:latin typeface="Verdana" panose="020B0604030504040204" pitchFamily="34" charset="0"/>
                <a:ea typeface="Verdana" panose="020B0604030504040204" pitchFamily="34" charset="0"/>
                <a:cs typeface="Verdana" panose="020B0604030504040204" pitchFamily="34" charset="0"/>
              </a:rPr>
              <a:t>, datum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sat </a:t>
            </a:r>
            <a:r>
              <a:rPr lang="en-US" altLang="el-GR" sz="1800" dirty="0" err="1">
                <a:latin typeface="Verdana" panose="020B0604030504040204" pitchFamily="34" charset="0"/>
                <a:ea typeface="Verdana" panose="020B0604030504040204" pitchFamily="34" charset="0"/>
                <a:cs typeface="Verdana" panose="020B0604030504040204" pitchFamily="34" charset="0"/>
              </a:rPr>
              <a:t>otvaranja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ponud</a:t>
            </a:r>
            <a:r>
              <a:rPr lang="en-US" altLang="el-GR" sz="1800" dirty="0" err="1">
                <a:latin typeface="+mn-lt"/>
                <a:ea typeface="Verdana" panose="020B0604030504040204" pitchFamily="34" charset="0"/>
                <a:cs typeface="Verdana" panose="020B0604030504040204" pitchFamily="34" charset="0"/>
              </a:rPr>
              <a:t>a</a:t>
            </a:r>
            <a:r>
              <a:rPr lang="en-US" altLang="el-GR" sz="1800" dirty="0">
                <a:latin typeface="+mn-lt"/>
                <a:ea typeface="Verdana" panose="020B0604030504040204" pitchFamily="34" charset="0"/>
                <a:cs typeface="Verdana" panose="020B0604030504040204" pitchFamily="34" charset="0"/>
              </a:rPr>
              <a:t>;</a:t>
            </a:r>
            <a:endParaRPr lang="hr-BA" altLang="el-GR" sz="1800" dirty="0">
              <a:latin typeface="+mn-lt"/>
              <a:ea typeface="Verdana" panose="020B0604030504040204" pitchFamily="34" charset="0"/>
              <a:cs typeface="Verdana" panose="020B0604030504040204" pitchFamily="34" charset="0"/>
            </a:endParaRPr>
          </a:p>
          <a:p>
            <a:pPr marL="165100" indent="-165100" eaLnBrk="1" hangingPunct="1">
              <a:spcBef>
                <a:spcPts val="600"/>
              </a:spcBef>
              <a:buClrTx/>
              <a:buSzTx/>
              <a:buNone/>
            </a:pPr>
            <a:r>
              <a:rPr lang="hr-BA" altLang="el-GR" sz="1800" dirty="0">
                <a:latin typeface="Verdana" panose="020B0604030504040204" pitchFamily="34" charset="0"/>
                <a:ea typeface="Verdana" panose="020B0604030504040204" pitchFamily="34" charset="0"/>
              </a:rPr>
              <a:t>3. </a:t>
            </a:r>
            <a:r>
              <a:rPr lang="it-IT" altLang="el-GR" sz="1800" dirty="0">
                <a:latin typeface="Verdana" panose="020B0604030504040204" pitchFamily="34" charset="0"/>
                <a:ea typeface="Verdana" panose="020B0604030504040204" pitchFamily="34" charset="0"/>
              </a:rPr>
              <a:t>Nacrt ugovora ili glavni elementi ugovora.</a:t>
            </a:r>
            <a:endParaRPr lang="en-US" altLang="el-GR" sz="1800" dirty="0">
              <a:latin typeface="Verdana" panose="020B0604030504040204" pitchFamily="34" charset="0"/>
              <a:ea typeface="Verdana" panose="020B0604030504040204" pitchFamily="34" charset="0"/>
            </a:endParaRPr>
          </a:p>
        </p:txBody>
      </p:sp>
      <p:sp>
        <p:nvSpPr>
          <p:cNvPr id="3" name="Rectangle 2"/>
          <p:cNvSpPr txBox="1">
            <a:spLocks noChangeArrowheads="1"/>
          </p:cNvSpPr>
          <p:nvPr/>
        </p:nvSpPr>
        <p:spPr>
          <a:xfrm>
            <a:off x="432001" y="378992"/>
            <a:ext cx="69797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nn-NO" altLang="en-US" sz="2000" b="1" dirty="0">
                <a:latin typeface="Verdana" pitchFamily="34" charset="0"/>
                <a:ea typeface="+mn-ea"/>
                <a:cs typeface="+mn-cs"/>
              </a:rPr>
              <a:t>Sastavljanje tenderske dokumentacije (2 od 3)</a:t>
            </a:r>
            <a:endParaRPr lang="en-US" altLang="en-US" sz="2000" b="1" kern="1200" dirty="0">
              <a:latin typeface="Verdana" pitchFamily="34" charset="0"/>
              <a:ea typeface="+mn-ea"/>
              <a:cs typeface="+mn-cs"/>
            </a:endParaRPr>
          </a:p>
        </p:txBody>
      </p:sp>
      <p:sp>
        <p:nvSpPr>
          <p:cNvPr id="4" name="TextBox 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53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355319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Rectangle 3"/>
          <p:cNvSpPr>
            <a:spLocks noChangeArrowheads="1"/>
          </p:cNvSpPr>
          <p:nvPr/>
        </p:nvSpPr>
        <p:spPr bwMode="auto">
          <a:xfrm>
            <a:off x="432000" y="1381203"/>
            <a:ext cx="8280000" cy="553998"/>
          </a:xfrm>
          <a:prstGeom prst="rect">
            <a:avLst/>
          </a:prstGeom>
          <a:solidFill>
            <a:srgbClr val="FFD5D5"/>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dirty="0" err="1">
                <a:latin typeface="Verdana" panose="020B0604030504040204" pitchFamily="34" charset="0"/>
                <a:ea typeface="Verdana" panose="020B0604030504040204" pitchFamily="34" charset="0"/>
              </a:rPr>
              <a:t>Izrada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tenderske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dokumentacije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zahtijeva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posebnu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brigu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opreznost</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jer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nedostaci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nejasnoće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mogu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uzrokovati</a:t>
            </a:r>
            <a:r>
              <a:rPr lang="en-US" altLang="el-GR" sz="1800" dirty="0">
                <a:latin typeface="Verdana" panose="020B0604030504040204" pitchFamily="34" charset="0"/>
                <a:ea typeface="Verdana" panose="020B0604030504040204" pitchFamily="34" charset="0"/>
              </a:rPr>
              <a:t>:</a:t>
            </a:r>
            <a:endParaRPr lang="el-GR" altLang="el-GR" sz="1800" dirty="0">
              <a:latin typeface="Verdana" panose="020B0604030504040204" pitchFamily="34" charset="0"/>
              <a:ea typeface="Verdana" panose="020B0604030504040204" pitchFamily="34" charset="0"/>
            </a:endParaRPr>
          </a:p>
        </p:txBody>
      </p:sp>
      <p:sp>
        <p:nvSpPr>
          <p:cNvPr id="10" name="Rectangle 2"/>
          <p:cNvSpPr txBox="1">
            <a:spLocks noChangeArrowheads="1"/>
          </p:cNvSpPr>
          <p:nvPr/>
        </p:nvSpPr>
        <p:spPr>
          <a:xfrm>
            <a:off x="432001" y="432000"/>
            <a:ext cx="697979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nn-NO" altLang="en-US" sz="2000" b="1" dirty="0">
                <a:latin typeface="Verdana" pitchFamily="34" charset="0"/>
              </a:rPr>
              <a:t>Sastavljanje tenderske dokumentacije (</a:t>
            </a:r>
            <a:r>
              <a:rPr lang="hr-BA" altLang="en-US" sz="2000" b="1" dirty="0">
                <a:latin typeface="Verdana" pitchFamily="34" charset="0"/>
              </a:rPr>
              <a:t>3</a:t>
            </a:r>
            <a:r>
              <a:rPr lang="nn-NO" altLang="en-US" sz="2000" b="1" dirty="0">
                <a:latin typeface="Verdana" pitchFamily="34" charset="0"/>
              </a:rPr>
              <a:t> od 3)</a:t>
            </a:r>
            <a:endParaRPr lang="en-US" altLang="en-US" sz="2000" b="1" dirty="0">
              <a:latin typeface="Verdana" pitchFamily="34" charset="0"/>
            </a:endParaRPr>
          </a:p>
        </p:txBody>
      </p:sp>
      <p:sp>
        <p:nvSpPr>
          <p:cNvPr id="11" name="Rectangle 4" descr="50%"/>
          <p:cNvSpPr>
            <a:spLocks noChangeArrowheads="1"/>
          </p:cNvSpPr>
          <p:nvPr/>
        </p:nvSpPr>
        <p:spPr bwMode="auto">
          <a:xfrm>
            <a:off x="432000" y="2240572"/>
            <a:ext cx="8280000" cy="2877711"/>
          </a:xfrm>
          <a:prstGeom prst="rect">
            <a:avLst/>
          </a:prstGeom>
          <a:noFill/>
          <a:ln w="22225">
            <a:noFill/>
            <a:miter lim="800000"/>
            <a:headEnd/>
            <a:tailEnd/>
          </a:ln>
          <a:effectLst/>
        </p:spPr>
        <p:txBody>
          <a:bodyPr tIns="0" bIns="0" anchor="t" anchorCtr="0">
            <a:spAutoFit/>
          </a:bodyPr>
          <a:lstStyle>
            <a:lvl1pPr marL="177800" indent="-1778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Potreba</a:t>
            </a:r>
            <a:r>
              <a:rPr lang="en-US" altLang="el-GR" sz="1800" dirty="0">
                <a:latin typeface="Verdana" panose="020B0604030504040204" pitchFamily="34" charset="0"/>
                <a:ea typeface="Verdana" panose="020B0604030504040204" pitchFamily="34" charset="0"/>
                <a:cs typeface="Verdana" panose="020B0604030504040204" pitchFamily="34" charset="0"/>
              </a:rPr>
              <a:t> za </a:t>
            </a:r>
            <a:r>
              <a:rPr lang="en-US" altLang="el-GR" sz="1800" dirty="0" err="1">
                <a:latin typeface="Verdana" panose="020B0604030504040204" pitchFamily="34" charset="0"/>
                <a:ea typeface="Verdana" panose="020B0604030504040204" pitchFamily="34" charset="0"/>
                <a:cs typeface="Verdana" panose="020B0604030504040204" pitchFamily="34" charset="0"/>
              </a:rPr>
              <a:t>dodatnim</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radom</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službenika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ugovornih</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organa</a:t>
            </a:r>
            <a:r>
              <a:rPr lang="en-US" altLang="el-GR" sz="1800" dirty="0">
                <a:latin typeface="Verdana" panose="020B0604030504040204" pitchFamily="34" charset="0"/>
                <a:ea typeface="Verdana" panose="020B0604030504040204" pitchFamily="34" charset="0"/>
                <a:cs typeface="Verdana" panose="020B0604030504040204" pitchFamily="34" charset="0"/>
              </a:rPr>
              <a:t> z</a:t>
            </a:r>
            <a:r>
              <a:rPr lang="hr-BA" altLang="el-GR" sz="1800" dirty="0">
                <a:latin typeface="Verdana" panose="020B0604030504040204" pitchFamily="34" charset="0"/>
                <a:ea typeface="Verdana" panose="020B0604030504040204" pitchFamily="34" charset="0"/>
                <a:cs typeface="Verdana" panose="020B0604030504040204" pitchFamily="34" charset="0"/>
              </a:rPr>
              <a:t>bog</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priprem</a:t>
            </a:r>
            <a:r>
              <a:rPr lang="hr-BA" altLang="el-GR" sz="1800" dirty="0">
                <a:latin typeface="Verdana" panose="020B0604030504040204" pitchFamily="34" charset="0"/>
                <a:ea typeface="Verdana" panose="020B0604030504040204" pitchFamily="34" charset="0"/>
                <a:cs typeface="Verdana" panose="020B0604030504040204" pitchFamily="34" charset="0"/>
              </a:rPr>
              <a:t>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odgovora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pojašnjenja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koja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su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dostavili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ponuđači</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Kašnjenja</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postupku</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slučaju</a:t>
            </a:r>
            <a:r>
              <a:rPr lang="en-US" altLang="el-GR" sz="1800" dirty="0">
                <a:latin typeface="Verdana" panose="020B0604030504040204" pitchFamily="34" charset="0"/>
                <a:ea typeface="Verdana" panose="020B0604030504040204" pitchFamily="34" charset="0"/>
                <a:cs typeface="Verdana" panose="020B0604030504040204" pitchFamily="34" charset="0"/>
              </a:rPr>
              <a:t> da se </a:t>
            </a:r>
            <a:r>
              <a:rPr lang="en-US" altLang="el-GR" sz="1800" dirty="0" err="1">
                <a:latin typeface="Verdana" panose="020B0604030504040204" pitchFamily="34" charset="0"/>
                <a:ea typeface="Verdana" panose="020B0604030504040204" pitchFamily="34" charset="0"/>
                <a:cs typeface="Verdana" panose="020B0604030504040204" pitchFamily="34" charset="0"/>
              </a:rPr>
              <a:t>dokumenti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moraju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izmijeniti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vremenski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rokovi</a:t>
            </a:r>
            <a:r>
              <a:rPr lang="en-US" altLang="el-GR" sz="1800" dirty="0">
                <a:latin typeface="Verdana" panose="020B0604030504040204" pitchFamily="34" charset="0"/>
                <a:ea typeface="Verdana" panose="020B0604030504040204" pitchFamily="34" charset="0"/>
                <a:cs typeface="Verdana" panose="020B0604030504040204" pitchFamily="34" charset="0"/>
              </a:rPr>
              <a:t> za </a:t>
            </a:r>
            <a:r>
              <a:rPr lang="en-US" altLang="el-GR" sz="1800" dirty="0" err="1">
                <a:latin typeface="Verdana" panose="020B0604030504040204" pitchFamily="34" charset="0"/>
                <a:ea typeface="Verdana" panose="020B0604030504040204" pitchFamily="34" charset="0"/>
                <a:cs typeface="Verdana" panose="020B0604030504040204" pitchFamily="34" charset="0"/>
              </a:rPr>
              <a:t>podnošenje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obnoviti</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Kašnjenja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poteškoće</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provođenju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evaluacije</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Kašnjenja</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dodjeli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zbog</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žalbi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neuspješnih</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ponuđača</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Otkazivanje</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postupka</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slučaju</a:t>
            </a:r>
            <a:r>
              <a:rPr lang="en-US" altLang="el-GR" sz="1800" dirty="0">
                <a:latin typeface="Verdana" panose="020B0604030504040204" pitchFamily="34" charset="0"/>
                <a:ea typeface="Verdana" panose="020B0604030504040204" pitchFamily="34" charset="0"/>
                <a:cs typeface="Verdana" panose="020B0604030504040204" pitchFamily="34" charset="0"/>
              </a:rPr>
              <a:t> da </a:t>
            </a:r>
            <a:r>
              <a:rPr lang="hr-BA" altLang="el-GR" sz="1800" dirty="0">
                <a:latin typeface="Verdana" panose="020B0604030504040204" pitchFamily="34" charset="0"/>
                <a:ea typeface="Verdana" panose="020B0604030504040204" pitchFamily="34" charset="0"/>
                <a:cs typeface="Verdana" panose="020B0604030504040204" pitchFamily="34" charset="0"/>
              </a:rPr>
              <a:t>je </a:t>
            </a:r>
            <a:r>
              <a:rPr lang="en-US" altLang="el-GR" sz="1800" dirty="0" err="1">
                <a:latin typeface="Verdana" panose="020B0604030504040204" pitchFamily="34" charset="0"/>
                <a:ea typeface="Verdana" panose="020B0604030504040204" pitchFamily="34" charset="0"/>
                <a:cs typeface="Verdana" panose="020B0604030504040204" pitchFamily="34" charset="0"/>
              </a:rPr>
              <a:t>prihvaćena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žalba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protiv</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odluke</a:t>
            </a:r>
            <a:r>
              <a:rPr lang="en-US" altLang="el-GR" sz="1800" dirty="0">
                <a:latin typeface="Verdana" panose="020B0604030504040204" pitchFamily="34" charset="0"/>
                <a:ea typeface="Verdana" panose="020B0604030504040204" pitchFamily="34" charset="0"/>
                <a:cs typeface="Verdana" panose="020B0604030504040204" pitchFamily="34" charset="0"/>
              </a:rPr>
              <a:t> o </a:t>
            </a:r>
            <a:r>
              <a:rPr lang="en-US" altLang="el-GR" sz="1800" dirty="0" err="1">
                <a:latin typeface="Verdana" panose="020B0604030504040204" pitchFamily="34" charset="0"/>
                <a:ea typeface="Verdana" panose="020B0604030504040204" pitchFamily="34" charset="0"/>
                <a:cs typeface="Verdana" panose="020B0604030504040204" pitchFamily="34" charset="0"/>
              </a:rPr>
              <a:t>dodjeli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ugovora</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4508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Poteškoće</a:t>
            </a:r>
            <a:r>
              <a:rPr lang="en-US" altLang="el-GR" sz="1800" dirty="0">
                <a:latin typeface="Verdana" panose="020B0604030504040204" pitchFamily="34" charset="0"/>
                <a:ea typeface="Verdana" panose="020B0604030504040204" pitchFamily="34" charset="0"/>
                <a:cs typeface="Verdana" panose="020B0604030504040204" pitchFamily="34" charset="0"/>
              </a:rPr>
              <a:t> u </a:t>
            </a:r>
            <a:r>
              <a:rPr lang="en-US" altLang="el-GR" sz="1800" dirty="0" err="1">
                <a:latin typeface="Verdana" panose="020B0604030504040204" pitchFamily="34" charset="0"/>
                <a:ea typeface="Verdana" panose="020B0604030504040204" pitchFamily="34" charset="0"/>
                <a:cs typeface="Verdana" panose="020B0604030504040204" pitchFamily="34" charset="0"/>
              </a:rPr>
              <a:t>upravljanju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hr-BA" altLang="el-GR" sz="1800" dirty="0">
                <a:latin typeface="Verdana" panose="020B0604030504040204" pitchFamily="34" charset="0"/>
                <a:ea typeface="Verdana" panose="020B0604030504040204" pitchFamily="34" charset="0"/>
                <a:cs typeface="Verdana" panose="020B0604030504040204" pitchFamily="34" charset="0"/>
              </a:rPr>
              <a:t>praćenju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izvršavanju</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ugovora</a:t>
            </a:r>
            <a:endParaRPr lang="el-GR" altLang="el-G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392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(5 od 8)</a:t>
            </a:r>
            <a:endParaRPr lang="el-GR" altLang="en-US" sz="2000" b="1" dirty="0"/>
          </a:p>
        </p:txBody>
      </p:sp>
      <p:sp>
        <p:nvSpPr>
          <p:cNvPr id="3" name="Rectangle 2"/>
          <p:cNvSpPr/>
          <p:nvPr/>
        </p:nvSpPr>
        <p:spPr>
          <a:xfrm>
            <a:off x="432000" y="1260000"/>
            <a:ext cx="8280000" cy="4632037"/>
          </a:xfrm>
          <a:prstGeom prst="rect">
            <a:avLst/>
          </a:prstGeom>
        </p:spPr>
        <p:txBody>
          <a:bodyPr>
            <a:spAutoFit/>
          </a:bodyPr>
          <a:lstStyle/>
          <a:p>
            <a:pPr algn="just">
              <a:spcBef>
                <a:spcPts val="600"/>
              </a:spcBef>
              <a:spcAft>
                <a:spcPts val="0"/>
              </a:spcAft>
            </a:pPr>
            <a:r>
              <a:rPr lang="en-GB" dirty="0" err="1">
                <a:solidFill>
                  <a:srgbClr val="000000"/>
                </a:solidFill>
                <a:ea typeface="Verdana" panose="020B0604030504040204" pitchFamily="34" charset="0"/>
                <a:cs typeface="Calibri" panose="020F0502020204030204" pitchFamily="34" charset="0"/>
              </a:rPr>
              <a:t>Sekundarno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zakonodavstvo</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javnim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sastoji</a:t>
            </a:r>
            <a:r>
              <a:rPr lang="en-GB" dirty="0">
                <a:solidFill>
                  <a:srgbClr val="000000"/>
                </a:solidFill>
                <a:ea typeface="Verdana" panose="020B0604030504040204" pitchFamily="34" charset="0"/>
                <a:cs typeface="Calibri" panose="020F0502020204030204" pitchFamily="34" charset="0"/>
              </a:rPr>
              <a:t> se od </a:t>
            </a:r>
            <a:r>
              <a:rPr lang="en-GB" dirty="0" err="1">
                <a:solidFill>
                  <a:srgbClr val="000000"/>
                </a:solidFill>
                <a:ea typeface="Verdana" panose="020B0604030504040204" pitchFamily="34" charset="0"/>
                <a:cs typeface="Calibri" panose="020F0502020204030204" pitchFamily="34" charset="0"/>
              </a:rPr>
              <a:t>sljedećih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odluka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pravilnika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uputa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drugih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dokumenata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Odluka</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obaveznoj</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primjeni</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preferencijalnog tretmana domaćeg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83/16) </a:t>
            </a:r>
            <a:r>
              <a:rPr lang="en-GB" dirty="0" err="1">
                <a:solidFill>
                  <a:srgbClr val="000000"/>
                </a:solidFill>
                <a:ea typeface="Verdana" panose="020B0604030504040204" pitchFamily="34" charset="0"/>
                <a:cs typeface="Calibri" panose="020F0502020204030204" pitchFamily="34" charset="0"/>
              </a:rPr>
              <a:t>donesena</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67.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uslovima</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i načinu korištenja </a:t>
            </a:r>
            <a:r>
              <a:rPr lang="en-GB" b="1" dirty="0">
                <a:solidFill>
                  <a:srgbClr val="000000"/>
                </a:solidFill>
                <a:ea typeface="Verdana" panose="020B0604030504040204" pitchFamily="34" charset="0"/>
                <a:cs typeface="Calibri" panose="020F0502020204030204" pitchFamily="34" charset="0"/>
              </a:rPr>
              <a:t>e-</a:t>
            </a:r>
            <a:r>
              <a:rPr lang="en-GB" b="1" dirty="0" err="1">
                <a:solidFill>
                  <a:srgbClr val="000000"/>
                </a:solidFill>
                <a:ea typeface="Verdana" panose="020B0604030504040204" pitchFamily="34" charset="0"/>
                <a:cs typeface="Calibri" panose="020F0502020204030204" pitchFamily="34" charset="0"/>
              </a:rPr>
              <a:t>aukcije</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66/16)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123.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postupku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dodjele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ugovora</a:t>
            </a:r>
            <a:r>
              <a:rPr lang="en-GB" b="1" dirty="0">
                <a:solidFill>
                  <a:srgbClr val="000000"/>
                </a:solidFill>
                <a:ea typeface="Verdana" panose="020B0604030504040204" pitchFamily="34" charset="0"/>
                <a:cs typeface="Calibri" panose="020F0502020204030204" pitchFamily="34" charset="0"/>
              </a:rPr>
              <a:t> u </a:t>
            </a:r>
            <a:r>
              <a:rPr lang="en-GB" b="1" dirty="0" err="1">
                <a:solidFill>
                  <a:srgbClr val="000000"/>
                </a:solidFill>
                <a:ea typeface="Verdana" panose="020B0604030504040204" pitchFamily="34" charset="0"/>
                <a:cs typeface="Calibri" panose="020F0502020204030204" pitchFamily="34" charset="0"/>
              </a:rPr>
              <a:t>oblasti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odbrane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sigurnosti</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60/15)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8.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praćenju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postupaka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javnih</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nabavki</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72/16)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92.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formi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garancije</a:t>
            </a:r>
            <a:r>
              <a:rPr lang="en-GB" b="1" dirty="0">
                <a:solidFill>
                  <a:srgbClr val="000000"/>
                </a:solidFill>
                <a:ea typeface="Verdana" panose="020B0604030504040204" pitchFamily="34" charset="0"/>
                <a:cs typeface="Calibri" panose="020F0502020204030204" pitchFamily="34" charset="0"/>
              </a:rPr>
              <a:t> za </a:t>
            </a:r>
            <a:r>
              <a:rPr lang="hr-BA" b="1" dirty="0">
                <a:solidFill>
                  <a:srgbClr val="000000"/>
                </a:solidFill>
                <a:ea typeface="Verdana" panose="020B0604030504040204" pitchFamily="34" charset="0"/>
                <a:cs typeface="Calibri" panose="020F0502020204030204" pitchFamily="34" charset="0"/>
              </a:rPr>
              <a:t>ozbiljnost ponude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izvršenje</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ugovora</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90/14)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61 (6)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66447211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3"/>
          <p:cNvSpPr txBox="1">
            <a:spLocks noChangeArrowheads="1"/>
          </p:cNvSpPr>
          <p:nvPr/>
        </p:nvSpPr>
        <p:spPr bwMode="auto">
          <a:xfrm>
            <a:off x="152400" y="914400"/>
            <a:ext cx="8915400" cy="369332"/>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en-US" altLang="el-GR" sz="1800" dirty="0" err="1">
                <a:latin typeface="Verdana" panose="020B0604030504040204" pitchFamily="34" charset="0"/>
                <a:ea typeface="Verdana" panose="020B0604030504040204" pitchFamily="34" charset="0"/>
              </a:rPr>
              <a:t>Struktura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sadržaj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tenderske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dokumentacije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ovis</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o:</a:t>
            </a:r>
            <a:endParaRPr lang="el-GR" altLang="el-GR" sz="1800" dirty="0">
              <a:latin typeface="Verdana" panose="020B0604030504040204" pitchFamily="34" charset="0"/>
              <a:ea typeface="Verdana" panose="020B0604030504040204" pitchFamily="34" charset="0"/>
            </a:endParaRPr>
          </a:p>
        </p:txBody>
      </p:sp>
      <p:sp>
        <p:nvSpPr>
          <p:cNvPr id="58371" name="Text Box 4" descr="60%"/>
          <p:cNvSpPr txBox="1">
            <a:spLocks noChangeArrowheads="1"/>
          </p:cNvSpPr>
          <p:nvPr/>
        </p:nvSpPr>
        <p:spPr bwMode="auto">
          <a:xfrm>
            <a:off x="228600" y="2971512"/>
            <a:ext cx="3886200" cy="369332"/>
          </a:xfrm>
          <a:prstGeom prst="rect">
            <a:avLst/>
          </a:prstGeom>
          <a:pattFill prst="pct60">
            <a:fgClr>
              <a:srgbClr val="FFCC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Char char="•"/>
            </a:pPr>
            <a:r>
              <a:rPr lang="hr-BA" altLang="el-GR" sz="1800" dirty="0">
                <a:latin typeface="Verdana" panose="020B0604030504040204" pitchFamily="34" charset="0"/>
                <a:ea typeface="Verdana" panose="020B0604030504040204" pitchFamily="34" charset="0"/>
              </a:rPr>
              <a:t>Vrsta postupka</a:t>
            </a:r>
            <a:endParaRPr lang="el-GR" altLang="el-GR" sz="1800" dirty="0">
              <a:latin typeface="Verdana" panose="020B0604030504040204" pitchFamily="34" charset="0"/>
              <a:ea typeface="Verdana" panose="020B0604030504040204" pitchFamily="34" charset="0"/>
            </a:endParaRPr>
          </a:p>
        </p:txBody>
      </p:sp>
      <p:sp>
        <p:nvSpPr>
          <p:cNvPr id="58372" name="Text Box 5" descr="60%"/>
          <p:cNvSpPr txBox="1">
            <a:spLocks noChangeArrowheads="1"/>
          </p:cNvSpPr>
          <p:nvPr/>
        </p:nvSpPr>
        <p:spPr bwMode="auto">
          <a:xfrm>
            <a:off x="4355976" y="3491091"/>
            <a:ext cx="4500000" cy="369332"/>
          </a:xfrm>
          <a:prstGeom prst="rect">
            <a:avLst/>
          </a:prstGeom>
          <a:pattFill prst="pct60">
            <a:fgClr>
              <a:srgbClr val="FFCC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Ograničeni</a:t>
            </a:r>
            <a:endParaRPr lang="el-GR" altLang="el-GR" sz="1800" dirty="0">
              <a:latin typeface="Verdana" panose="020B0604030504040204" pitchFamily="34" charset="0"/>
              <a:ea typeface="Verdana" panose="020B0604030504040204" pitchFamily="34" charset="0"/>
            </a:endParaRPr>
          </a:p>
        </p:txBody>
      </p:sp>
      <p:sp>
        <p:nvSpPr>
          <p:cNvPr id="58373" name="Text Box 6" descr="60%"/>
          <p:cNvSpPr txBox="1">
            <a:spLocks noChangeArrowheads="1"/>
          </p:cNvSpPr>
          <p:nvPr/>
        </p:nvSpPr>
        <p:spPr bwMode="auto">
          <a:xfrm>
            <a:off x="4355976" y="4010669"/>
            <a:ext cx="4500000" cy="369332"/>
          </a:xfrm>
          <a:prstGeom prst="rect">
            <a:avLst/>
          </a:prstGeom>
          <a:pattFill prst="pct60">
            <a:fgClr>
              <a:srgbClr val="FFCC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Drugi dvofazni postupci</a:t>
            </a:r>
            <a:endParaRPr lang="el-GR" altLang="el-GR" sz="1800" dirty="0">
              <a:latin typeface="Verdana" panose="020B0604030504040204" pitchFamily="34" charset="0"/>
              <a:ea typeface="Verdana" panose="020B0604030504040204" pitchFamily="34" charset="0"/>
            </a:endParaRPr>
          </a:p>
        </p:txBody>
      </p:sp>
      <p:sp>
        <p:nvSpPr>
          <p:cNvPr id="58374" name="Text Box 7" descr="60%"/>
          <p:cNvSpPr txBox="1">
            <a:spLocks noChangeArrowheads="1"/>
          </p:cNvSpPr>
          <p:nvPr/>
        </p:nvSpPr>
        <p:spPr bwMode="auto">
          <a:xfrm>
            <a:off x="4355976" y="2971512"/>
            <a:ext cx="4500000" cy="369332"/>
          </a:xfrm>
          <a:prstGeom prst="rect">
            <a:avLst/>
          </a:prstGeom>
          <a:pattFill prst="pct60">
            <a:fgClr>
              <a:srgbClr val="FFCC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Otvoreni</a:t>
            </a:r>
            <a:endParaRPr lang="el-GR" altLang="el-GR" sz="1800" dirty="0">
              <a:latin typeface="Verdana" panose="020B0604030504040204" pitchFamily="34" charset="0"/>
              <a:ea typeface="Verdana" panose="020B0604030504040204" pitchFamily="34" charset="0"/>
            </a:endParaRPr>
          </a:p>
        </p:txBody>
      </p:sp>
      <p:sp>
        <p:nvSpPr>
          <p:cNvPr id="58375" name="Text Box 8" descr="60%"/>
          <p:cNvSpPr txBox="1">
            <a:spLocks noChangeArrowheads="1"/>
          </p:cNvSpPr>
          <p:nvPr/>
        </p:nvSpPr>
        <p:spPr bwMode="auto">
          <a:xfrm>
            <a:off x="228600" y="1412776"/>
            <a:ext cx="3886200" cy="392113"/>
          </a:xfrm>
          <a:prstGeom prst="rect">
            <a:avLst/>
          </a:prstGeom>
          <a:pattFill prst="pct60">
            <a:fgClr>
              <a:srgbClr val="99CCFF"/>
            </a:fgClr>
            <a:bgClr>
              <a:schemeClr val="bg1"/>
            </a:bgClr>
          </a:patt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Char char="•"/>
            </a:pPr>
            <a:r>
              <a:rPr lang="hr-BA" altLang="el-GR" sz="1800" dirty="0">
                <a:latin typeface="Verdana" panose="020B0604030504040204" pitchFamily="34" charset="0"/>
                <a:ea typeface="Verdana" panose="020B0604030504040204" pitchFamily="34" charset="0"/>
              </a:rPr>
              <a:t>Predmet ugovora</a:t>
            </a:r>
            <a:endParaRPr lang="el-GR" altLang="el-GR" sz="1800" dirty="0">
              <a:latin typeface="Verdana" panose="020B0604030504040204" pitchFamily="34" charset="0"/>
              <a:ea typeface="Verdana" panose="020B0604030504040204" pitchFamily="34" charset="0"/>
            </a:endParaRPr>
          </a:p>
        </p:txBody>
      </p:sp>
      <p:sp>
        <p:nvSpPr>
          <p:cNvPr id="58376" name="Text Box 9" descr="60%"/>
          <p:cNvSpPr txBox="1">
            <a:spLocks noChangeArrowheads="1"/>
          </p:cNvSpPr>
          <p:nvPr/>
        </p:nvSpPr>
        <p:spPr bwMode="auto">
          <a:xfrm>
            <a:off x="4355976" y="1424166"/>
            <a:ext cx="4500000" cy="369332"/>
          </a:xfrm>
          <a:prstGeom prst="rect">
            <a:avLst/>
          </a:prstGeom>
          <a:pattFill prst="pct60">
            <a:fgClr>
              <a:srgbClr val="99CCFF"/>
            </a:fgClr>
            <a:bgClr>
              <a:schemeClr val="bg1"/>
            </a:bgClr>
          </a:patt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Ugovor o nabavci robe</a:t>
            </a:r>
            <a:endParaRPr lang="el-GR" altLang="el-GR" sz="1800" dirty="0">
              <a:latin typeface="Verdana" panose="020B0604030504040204" pitchFamily="34" charset="0"/>
              <a:ea typeface="Verdana" panose="020B0604030504040204" pitchFamily="34" charset="0"/>
            </a:endParaRPr>
          </a:p>
        </p:txBody>
      </p:sp>
      <p:sp>
        <p:nvSpPr>
          <p:cNvPr id="58377" name="Text Box 10" descr="60%"/>
          <p:cNvSpPr txBox="1">
            <a:spLocks noChangeArrowheads="1"/>
          </p:cNvSpPr>
          <p:nvPr/>
        </p:nvSpPr>
        <p:spPr bwMode="auto">
          <a:xfrm>
            <a:off x="4355976" y="2451934"/>
            <a:ext cx="4500000" cy="369332"/>
          </a:xfrm>
          <a:prstGeom prst="rect">
            <a:avLst/>
          </a:prstGeom>
          <a:pattFill prst="pct60">
            <a:fgClr>
              <a:srgbClr val="99CCFF"/>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Ugovor o nabavci radova</a:t>
            </a:r>
            <a:endParaRPr lang="el-GR" altLang="el-GR" sz="1800" dirty="0">
              <a:latin typeface="Verdana" panose="020B0604030504040204" pitchFamily="34" charset="0"/>
              <a:ea typeface="Verdana" panose="020B0604030504040204" pitchFamily="34" charset="0"/>
            </a:endParaRPr>
          </a:p>
        </p:txBody>
      </p:sp>
      <p:sp>
        <p:nvSpPr>
          <p:cNvPr id="58378" name="Rectangle 24"/>
          <p:cNvSpPr>
            <a:spLocks noChangeArrowheads="1"/>
          </p:cNvSpPr>
          <p:nvPr/>
        </p:nvSpPr>
        <p:spPr bwMode="auto">
          <a:xfrm>
            <a:off x="432000" y="432000"/>
            <a:ext cx="46987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Vrste </a:t>
            </a:r>
            <a:r>
              <a:rPr lang="de-DE" altLang="el-GR" sz="2000" b="1" dirty="0"/>
              <a:t>tenderske dokumentacije</a:t>
            </a:r>
            <a:endParaRPr lang="el-GR" altLang="el-GR" sz="2000" b="1" dirty="0"/>
          </a:p>
        </p:txBody>
      </p:sp>
      <p:sp>
        <p:nvSpPr>
          <p:cNvPr id="58379" name="Text Box 25" descr="60%"/>
          <p:cNvSpPr txBox="1">
            <a:spLocks noChangeArrowheads="1"/>
          </p:cNvSpPr>
          <p:nvPr/>
        </p:nvSpPr>
        <p:spPr bwMode="auto">
          <a:xfrm>
            <a:off x="4355976" y="1932355"/>
            <a:ext cx="4500000" cy="369332"/>
          </a:xfrm>
          <a:prstGeom prst="rect">
            <a:avLst/>
          </a:prstGeom>
          <a:pattFill prst="pct60">
            <a:fgClr>
              <a:srgbClr val="99CCFF"/>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Ugovor o nabavci usluga</a:t>
            </a:r>
            <a:endParaRPr lang="el-GR" altLang="el-GR" sz="1800" dirty="0">
              <a:latin typeface="Verdana" panose="020B0604030504040204" pitchFamily="34" charset="0"/>
              <a:ea typeface="Verdana" panose="020B0604030504040204" pitchFamily="34" charset="0"/>
            </a:endParaRPr>
          </a:p>
        </p:txBody>
      </p:sp>
      <p:sp>
        <p:nvSpPr>
          <p:cNvPr id="58380" name="Text Box 26" descr="60%"/>
          <p:cNvSpPr txBox="1">
            <a:spLocks noChangeArrowheads="1"/>
          </p:cNvSpPr>
          <p:nvPr/>
        </p:nvSpPr>
        <p:spPr bwMode="auto">
          <a:xfrm>
            <a:off x="228600" y="5027046"/>
            <a:ext cx="3886200" cy="392112"/>
          </a:xfrm>
          <a:prstGeom prst="rect">
            <a:avLst/>
          </a:prstGeom>
          <a:pattFill prst="pct60">
            <a:fgClr>
              <a:srgbClr val="CCFF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Char char="•"/>
            </a:pPr>
            <a:r>
              <a:rPr lang="hr-BA" altLang="el-GR" sz="1800" dirty="0">
                <a:latin typeface="Verdana" panose="020B0604030504040204" pitchFamily="34" charset="0"/>
                <a:ea typeface="Verdana" panose="020B0604030504040204" pitchFamily="34" charset="0"/>
              </a:rPr>
              <a:t>Kriterij za dodjelu ugovora</a:t>
            </a:r>
            <a:endParaRPr lang="el-GR" altLang="el-GR" sz="1800" dirty="0">
              <a:latin typeface="Verdana" panose="020B0604030504040204" pitchFamily="34" charset="0"/>
              <a:ea typeface="Verdana" panose="020B0604030504040204" pitchFamily="34" charset="0"/>
            </a:endParaRPr>
          </a:p>
        </p:txBody>
      </p:sp>
      <p:sp>
        <p:nvSpPr>
          <p:cNvPr id="58381" name="Text Box 27" descr="60%"/>
          <p:cNvSpPr txBox="1">
            <a:spLocks noChangeArrowheads="1"/>
          </p:cNvSpPr>
          <p:nvPr/>
        </p:nvSpPr>
        <p:spPr bwMode="auto">
          <a:xfrm>
            <a:off x="4355976" y="5821264"/>
            <a:ext cx="4500000" cy="369332"/>
          </a:xfrm>
          <a:prstGeom prst="rect">
            <a:avLst/>
          </a:prstGeom>
          <a:pattFill prst="pct60">
            <a:fgClr>
              <a:srgbClr val="CCFF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sz="1800" dirty="0"/>
              <a:t>Najniža cijena</a:t>
            </a:r>
            <a:endParaRPr lang="el-GR" sz="1800" dirty="0"/>
          </a:p>
        </p:txBody>
      </p:sp>
      <p:sp>
        <p:nvSpPr>
          <p:cNvPr id="58382" name="Text Box 28" descr="60%"/>
          <p:cNvSpPr txBox="1">
            <a:spLocks noChangeArrowheads="1"/>
          </p:cNvSpPr>
          <p:nvPr/>
        </p:nvSpPr>
        <p:spPr bwMode="auto">
          <a:xfrm>
            <a:off x="4355976" y="5027046"/>
            <a:ext cx="4500000" cy="369332"/>
          </a:xfrm>
          <a:prstGeom prst="rect">
            <a:avLst/>
          </a:prstGeom>
          <a:pattFill prst="pct60">
            <a:fgClr>
              <a:srgbClr val="CCFF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sz="1800" dirty="0"/>
              <a:t>Ekonomski najpovoljnija ponuda</a:t>
            </a:r>
            <a:endParaRPr lang="el-GR" altLang="el-GR" sz="1800" dirty="0">
              <a:latin typeface="Verdana" panose="020B0604030504040204" pitchFamily="34" charset="0"/>
              <a:ea typeface="Verdana" panose="020B0604030504040204" pitchFamily="34" charset="0"/>
            </a:endParaRPr>
          </a:p>
        </p:txBody>
      </p:sp>
      <p:sp>
        <p:nvSpPr>
          <p:cNvPr id="15" name="Text Box 6" descr="60%"/>
          <p:cNvSpPr txBox="1">
            <a:spLocks noChangeArrowheads="1"/>
          </p:cNvSpPr>
          <p:nvPr/>
        </p:nvSpPr>
        <p:spPr bwMode="auto">
          <a:xfrm>
            <a:off x="4355976" y="4530248"/>
            <a:ext cx="4500000" cy="369332"/>
          </a:xfrm>
          <a:prstGeom prst="rect">
            <a:avLst/>
          </a:prstGeom>
          <a:pattFill prst="pct60">
            <a:fgClr>
              <a:srgbClr val="FFCC99"/>
            </a:fgClr>
            <a:bgClr>
              <a:schemeClr val="bg1"/>
            </a:bgClr>
          </a:pattFill>
          <a:ln w="25400" algn="ctr">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85738" indent="-18573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ü"/>
            </a:pPr>
            <a:r>
              <a:rPr lang="hr-BA" altLang="el-GR" sz="1800" dirty="0">
                <a:latin typeface="Verdana" panose="020B0604030504040204" pitchFamily="34" charset="0"/>
                <a:ea typeface="Verdana" panose="020B0604030504040204" pitchFamily="34" charset="0"/>
              </a:rPr>
              <a:t>Takmičarski dijalog</a:t>
            </a:r>
            <a:endParaRPr lang="de-DE" altLang="el-G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6643297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70551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l-GR" sz="2000" b="1" dirty="0"/>
              <a:t>Pružanje tenderske dokumentacije ponuđačima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55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4816703"/>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Ugovorni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t>
            </a:r>
            <a:r>
              <a:rPr lang="en-US" sz="1600" dirty="0">
                <a:ea typeface="Verdana" panose="020B0604030504040204" pitchFamily="34" charset="0"/>
                <a:cs typeface="Times New Roman" panose="02020603050405020304" pitchFamily="18" charset="0"/>
              </a:rPr>
              <a:t> mora </a:t>
            </a:r>
            <a:r>
              <a:rPr lang="hr-BA" sz="1600" dirty="0">
                <a:ea typeface="Verdana" panose="020B0604030504040204" pitchFamily="34" charset="0"/>
                <a:cs typeface="Times New Roman" panose="02020603050405020304" pitchFamily="18" charset="0"/>
              </a:rPr>
              <a:t>ponuđačima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ustupiti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tendersku </a:t>
            </a:r>
            <a:r>
              <a:rPr lang="en-US" sz="1600" dirty="0" err="1">
                <a:ea typeface="Verdana" panose="020B0604030504040204" pitchFamily="34" charset="0"/>
                <a:cs typeface="Times New Roman" panose="02020603050405020304" pitchFamily="18" charset="0"/>
              </a:rPr>
              <a:t>dokumentaciju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može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prema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vlastitom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nahođenju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dostupnosti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tehničkih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sredstava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koristiti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različite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načine</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Wingdings" panose="05000000000000000000" pitchFamily="2" charset="2"/>
              <a:buChar char="§"/>
              <a:tabLst>
                <a:tab pos="256540" algn="l"/>
              </a:tabLst>
            </a:pPr>
            <a:r>
              <a:rPr lang="en-US" sz="1600" dirty="0" err="1">
                <a:ea typeface="Verdana" panose="020B0604030504040204" pitchFamily="34" charset="0"/>
                <a:cs typeface="Times New Roman" panose="02020603050405020304" pitchFamily="18" charset="0"/>
              </a:rPr>
              <a:t>lično</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prostorijama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ugovornog</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Wingdings" panose="05000000000000000000" pitchFamily="2" charset="2"/>
              <a:buChar char="§"/>
              <a:tabLst>
                <a:tab pos="256540" algn="l"/>
              </a:tabLst>
            </a:pPr>
            <a:r>
              <a:rPr lang="en-US" sz="1600" dirty="0" err="1">
                <a:ea typeface="Verdana" panose="020B0604030504040204" pitchFamily="34" charset="0"/>
                <a:cs typeface="Times New Roman" panose="02020603050405020304" pitchFamily="18" charset="0"/>
              </a:rPr>
              <a:t>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pismeni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zahtjev</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Wingdings" panose="05000000000000000000" pitchFamily="2" charset="2"/>
              <a:buChar char="§"/>
              <a:tabLst>
                <a:tab pos="256540" algn="l"/>
              </a:tabLst>
            </a:pPr>
            <a:r>
              <a:rPr lang="en-US" sz="1600" dirty="0" err="1">
                <a:ea typeface="Verdana" panose="020B0604030504040204" pitchFamily="34" charset="0"/>
                <a:cs typeface="Times New Roman" panose="02020603050405020304" pitchFamily="18" charset="0"/>
              </a:rPr>
              <a:t>zajedno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pozivom</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podnošenje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Wingdings" panose="05000000000000000000" pitchFamily="2" charset="2"/>
              <a:buChar char="§"/>
              <a:tabLst>
                <a:tab pos="256540" algn="l"/>
              </a:tabLst>
            </a:pPr>
            <a:r>
              <a:rPr lang="en-US" sz="1600" dirty="0" err="1">
                <a:ea typeface="Verdana" panose="020B0604030504040204" pitchFamily="34" charset="0"/>
                <a:cs typeface="Times New Roman" panose="02020603050405020304" pitchFamily="18" charset="0"/>
              </a:rPr>
              <a:t>postavljanjem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tenderske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dokumentacije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a:t>
            </a:r>
            <a:r>
              <a:rPr lang="en-US" sz="1600" dirty="0">
                <a:ea typeface="Verdana" panose="020B0604030504040204" pitchFamily="34" charset="0"/>
                <a:cs typeface="Times New Roman" panose="02020603050405020304" pitchFamily="18" charset="0"/>
              </a:rPr>
              <a:t> portal za </a:t>
            </a:r>
            <a:r>
              <a:rPr lang="en-US" sz="1600" dirty="0" err="1">
                <a:ea typeface="Verdana" panose="020B0604030504040204" pitchFamily="34" charset="0"/>
                <a:cs typeface="Times New Roman" panose="02020603050405020304" pitchFamily="18" charset="0"/>
              </a:rPr>
              <a:t>nabavku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će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istaknuta</a:t>
            </a:r>
            <a:r>
              <a:rPr lang="en-US" sz="1600" dirty="0">
                <a:ea typeface="Verdana" panose="020B0604030504040204" pitchFamily="34" charset="0"/>
                <a:cs typeface="Times New Roman" panose="02020603050405020304" pitchFamily="18" charset="0"/>
              </a:rPr>
              <a:t> u </a:t>
            </a:r>
            <a:r>
              <a:rPr lang="hr-BA" sz="1600" dirty="0">
                <a:ea typeface="Verdana" panose="020B0604030504040204" pitchFamily="34" charset="0"/>
                <a:cs typeface="Times New Roman" panose="02020603050405020304" pitchFamily="18" charset="0"/>
              </a:rPr>
              <a:t>obavještenje</a:t>
            </a:r>
            <a:r>
              <a:rPr lang="en-US" sz="1600" dirty="0">
                <a:ea typeface="Verdana" panose="020B0604030504040204" pitchFamily="34" charset="0"/>
                <a:cs typeface="Times New Roman" panose="02020603050405020304" pitchFamily="18" charset="0"/>
              </a:rPr>
              <a:t> o </a:t>
            </a:r>
            <a:r>
              <a:rPr lang="hr-BA" sz="1600" dirty="0">
                <a:ea typeface="Verdana" panose="020B0604030504040204" pitchFamily="34" charset="0"/>
                <a:cs typeface="Times New Roman" panose="02020603050405020304" pitchFamily="18" charset="0"/>
              </a:rPr>
              <a:t>nabaci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Ugovorni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t>
            </a:r>
            <a:r>
              <a:rPr lang="en-US" sz="1600" dirty="0">
                <a:ea typeface="Verdana" panose="020B0604030504040204" pitchFamily="34" charset="0"/>
                <a:cs typeface="Times New Roman" panose="02020603050405020304" pitchFamily="18" charset="0"/>
              </a:rPr>
              <a:t> ne </a:t>
            </a:r>
            <a:r>
              <a:rPr lang="en-US" sz="1600" dirty="0" err="1">
                <a:ea typeface="Verdana" panose="020B0604030504040204" pitchFamily="34" charset="0"/>
                <a:cs typeface="Times New Roman" panose="02020603050405020304" pitchFamily="18" charset="0"/>
              </a:rPr>
              <a:t>smije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do</a:t>
            </a:r>
            <a:r>
              <a:rPr lang="en-US" sz="1600" dirty="0" err="1">
                <a:ea typeface="Verdana" panose="020B0604030504040204" pitchFamily="34" charset="0"/>
                <a:cs typeface="Times New Roman" panose="02020603050405020304" pitchFamily="18" charset="0"/>
              </a:rPr>
              <a:t>staviti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tendersku </a:t>
            </a:r>
            <a:r>
              <a:rPr lang="en-US" sz="1600" dirty="0" err="1">
                <a:ea typeface="Verdana" panose="020B0604030504040204" pitchFamily="34" charset="0"/>
                <a:cs typeface="Times New Roman" panose="02020603050405020304" pitchFamily="18" charset="0"/>
              </a:rPr>
              <a:t>dokumentaciju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jednom</a:t>
            </a:r>
            <a:r>
              <a:rPr lang="en-US" sz="1600" dirty="0">
                <a:ea typeface="Verdana" panose="020B0604030504040204" pitchFamily="34" charset="0"/>
                <a:cs typeface="Times New Roman" panose="02020603050405020304" pitchFamily="18" charset="0"/>
              </a:rPr>
              <a:t> od </a:t>
            </a:r>
            <a:r>
              <a:rPr lang="en-US" sz="1600" dirty="0" err="1">
                <a:ea typeface="Verdana" panose="020B0604030504040204" pitchFamily="34" charset="0"/>
                <a:cs typeface="Times New Roman" panose="02020603050405020304" pitchFamily="18" charset="0"/>
              </a:rPr>
              <a:t>ponuđača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objave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obavještenja</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c</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UO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može</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sve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ponuđače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utvrditi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jedinstvenu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novčanu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naknadu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koja</a:t>
            </a:r>
            <a:r>
              <a:rPr lang="en-US" sz="1600" dirty="0">
                <a:ea typeface="Verdana" panose="020B0604030504040204" pitchFamily="34" charset="0"/>
                <a:cs typeface="Times New Roman" panose="02020603050405020304" pitchFamily="18" charset="0"/>
              </a:rPr>
              <a:t> se </a:t>
            </a:r>
            <a:r>
              <a:rPr lang="en-US" sz="1600" dirty="0" err="1">
                <a:ea typeface="Verdana" panose="020B0604030504040204" pitchFamily="34" charset="0"/>
                <a:cs typeface="Times New Roman" panose="02020603050405020304" pitchFamily="18" charset="0"/>
              </a:rPr>
              <a:t>plaća</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tendersku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dokumentaciju</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ovom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slučaju</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ponuđač</a:t>
            </a:r>
            <a:r>
              <a:rPr lang="en-US" sz="1600" dirty="0">
                <a:ea typeface="Verdana" panose="020B0604030504040204" pitchFamily="34" charset="0"/>
                <a:cs typeface="Times New Roman" panose="02020603050405020304" pitchFamily="18" charset="0"/>
              </a:rPr>
              <a:t> mora </a:t>
            </a:r>
            <a:r>
              <a:rPr lang="en-US" sz="1600" dirty="0" err="1">
                <a:ea typeface="Verdana" panose="020B0604030504040204" pitchFamily="34" charset="0"/>
                <a:cs typeface="Times New Roman" panose="02020603050405020304" pitchFamily="18" charset="0"/>
              </a:rPr>
              <a:t>uz</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dostaviti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dokaz</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uplati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naknade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kriterij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kvalifikacije</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isključenje</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se </a:t>
            </a:r>
            <a:r>
              <a:rPr lang="en-US" sz="1600" dirty="0" err="1">
                <a:ea typeface="Verdana" panose="020B0604030504040204" pitchFamily="34" charset="0"/>
                <a:cs typeface="Times New Roman" panose="02020603050405020304" pitchFamily="18" charset="0"/>
              </a:rPr>
              <a:t>ponude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mogu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sastaviti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samo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nakon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posjeta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mjestu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provođenja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nakon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pregleda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dokumenata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nisu</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tenderska </a:t>
            </a:r>
            <a:r>
              <a:rPr lang="en-US" sz="1600" dirty="0" err="1">
                <a:ea typeface="Verdana" panose="020B0604030504040204" pitchFamily="34" charset="0"/>
                <a:cs typeface="Times New Roman" panose="02020603050405020304" pitchFamily="18" charset="0"/>
              </a:rPr>
              <a:t>dokumentacija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Ugovarač</a:t>
            </a:r>
            <a:r>
              <a:rPr lang="en-US" sz="1600" dirty="0">
                <a:ea typeface="Verdana" panose="020B0604030504040204" pitchFamily="34" charset="0"/>
                <a:cs typeface="Times New Roman" panose="02020603050405020304" pitchFamily="18" charset="0"/>
              </a:rPr>
              <a:t> mora </a:t>
            </a:r>
            <a:r>
              <a:rPr lang="en-US" sz="1600" dirty="0" err="1">
                <a:ea typeface="Verdana" panose="020B0604030504040204" pitchFamily="34" charset="0"/>
                <a:cs typeface="Times New Roman" panose="02020603050405020304" pitchFamily="18" charset="0"/>
              </a:rPr>
              <a:t>omogućiti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ponuđačima</a:t>
            </a:r>
            <a:r>
              <a:rPr lang="en-US" sz="1600" dirty="0">
                <a:ea typeface="Verdana" panose="020B0604030504040204" pitchFamily="34" charset="0"/>
                <a:cs typeface="Times New Roman" panose="02020603050405020304" pitchFamily="18" charset="0"/>
              </a:rPr>
              <a:t> da </a:t>
            </a:r>
            <a:r>
              <a:rPr lang="en-US" sz="1600" dirty="0" err="1">
                <a:ea typeface="Verdana" panose="020B0604030504040204" pitchFamily="34" charset="0"/>
                <a:cs typeface="Times New Roman" panose="02020603050405020304" pitchFamily="18" charset="0"/>
              </a:rPr>
              <a:t>steknu</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sa</a:t>
            </a:r>
            <a:r>
              <a:rPr lang="en-US" sz="1600" dirty="0" err="1">
                <a:ea typeface="Verdana" panose="020B0604030504040204" pitchFamily="34" charset="0"/>
                <a:cs typeface="Times New Roman" panose="02020603050405020304" pitchFamily="18" charset="0"/>
              </a:rPr>
              <a:t>znanje</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svim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podacima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potrebnim</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pripremu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ponude</a:t>
            </a:r>
            <a:r>
              <a:rPr lang="en-US" sz="1600" dirty="0">
                <a:ea typeface="Verdana" panose="020B0604030504040204" pitchFamily="34" charset="0"/>
                <a:cs typeface="Times New Roman" panose="02020603050405020304" pitchFamily="18" charset="0"/>
              </a:rPr>
              <a:t>.</a:t>
            </a:r>
            <a:endParaRPr lang="en-US" sz="160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132218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56380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de-DE" altLang="el-GR" sz="2000" b="1" dirty="0"/>
              <a:t>Pojašnjenja tenderske dokumentacije</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56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2708434"/>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Ponuđači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imaju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pravo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tražiti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pojašnjenja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tenderske </a:t>
            </a:r>
            <a:r>
              <a:rPr lang="en-US" sz="1600" dirty="0" err="1">
                <a:ea typeface="Verdana" panose="020B0604030504040204" pitchFamily="34" charset="0"/>
                <a:cs typeface="Times New Roman" panose="02020603050405020304" pitchFamily="18" charset="0"/>
              </a:rPr>
              <a:t>dokumentacije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pisanom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obliku</a:t>
            </a:r>
            <a:r>
              <a:rPr lang="en-US" sz="1600" dirty="0">
                <a:ea typeface="Verdana" panose="020B0604030504040204" pitchFamily="34" charset="0"/>
                <a:cs typeface="Times New Roman" panose="02020603050405020304" pitchFamily="18" charset="0"/>
              </a:rPr>
              <a:t>, a </a:t>
            </a:r>
            <a:r>
              <a:rPr lang="en-US" sz="1600" dirty="0" err="1">
                <a:ea typeface="Verdana" panose="020B0604030504040204" pitchFamily="34" charset="0"/>
                <a:cs typeface="Times New Roman" panose="02020603050405020304" pitchFamily="18" charset="0"/>
              </a:rPr>
              <a:t>najkasnije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deset</a:t>
            </a:r>
            <a:r>
              <a:rPr lang="en-US" sz="1600" dirty="0">
                <a:ea typeface="Verdana" panose="020B0604030504040204" pitchFamily="34" charset="0"/>
                <a:cs typeface="Times New Roman" panose="02020603050405020304" pitchFamily="18" charset="0"/>
              </a:rPr>
              <a:t> dana </a:t>
            </a:r>
            <a:r>
              <a:rPr lang="en-US" sz="1600" dirty="0" err="1">
                <a:ea typeface="Verdana" panose="020B0604030504040204" pitchFamily="34" charset="0"/>
                <a:cs typeface="Times New Roman" panose="02020603050405020304" pitchFamily="18" charset="0"/>
              </a:rPr>
              <a:t>prije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isteka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roka</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dostavu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Ugovorni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t>
            </a:r>
            <a:r>
              <a:rPr lang="en-US" sz="1600" dirty="0">
                <a:ea typeface="Verdana" panose="020B0604030504040204" pitchFamily="34" charset="0"/>
                <a:cs typeface="Times New Roman" panose="02020603050405020304" pitchFamily="18" charset="0"/>
              </a:rPr>
              <a:t> mora </a:t>
            </a:r>
            <a:r>
              <a:rPr lang="en-US" sz="1600" dirty="0" err="1">
                <a:ea typeface="Verdana" panose="020B0604030504040204" pitchFamily="34" charset="0"/>
                <a:cs typeface="Times New Roman" panose="02020603050405020304" pitchFamily="18" charset="0"/>
              </a:rPr>
              <a:t>pripremiti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pisani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odgovor</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mora </a:t>
            </a:r>
            <a:r>
              <a:rPr lang="en-US" sz="1600" dirty="0" err="1">
                <a:ea typeface="Verdana" panose="020B0604030504040204" pitchFamily="34" charset="0"/>
                <a:cs typeface="Times New Roman" panose="02020603050405020304" pitchFamily="18" charset="0"/>
              </a:rPr>
              <a:t>biti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dostavljen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bilo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način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pribavili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tendersku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dokumentaciju</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roku</a:t>
            </a:r>
            <a:r>
              <a:rPr lang="en-US" sz="1600" dirty="0">
                <a:ea typeface="Verdana" panose="020B0604030504040204" pitchFamily="34" charset="0"/>
                <a:cs typeface="Times New Roman" panose="02020603050405020304" pitchFamily="18" charset="0"/>
              </a:rPr>
              <a:t> od tri dana, a </a:t>
            </a:r>
            <a:r>
              <a:rPr lang="en-US" sz="1600" dirty="0" err="1">
                <a:ea typeface="Verdana" panose="020B0604030504040204" pitchFamily="34" charset="0"/>
                <a:cs typeface="Times New Roman" panose="02020603050405020304" pitchFamily="18" charset="0"/>
              </a:rPr>
              <a:t>najkasnije</a:t>
            </a:r>
            <a:r>
              <a:rPr lang="en-US" sz="1600" dirty="0">
                <a:ea typeface="Verdana" panose="020B0604030504040204" pitchFamily="34" charset="0"/>
                <a:cs typeface="Times New Roman" panose="02020603050405020304" pitchFamily="18" charset="0"/>
              </a:rPr>
              <a:t> pet dana </a:t>
            </a:r>
            <a:r>
              <a:rPr lang="en-US" sz="1600" dirty="0" err="1">
                <a:ea typeface="Verdana" panose="020B0604030504040204" pitchFamily="34" charset="0"/>
                <a:cs typeface="Times New Roman" panose="02020603050405020304" pitchFamily="18" charset="0"/>
              </a:rPr>
              <a:t>prije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isteka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roka</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podnošenje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odgovor</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dovede</a:t>
            </a:r>
            <a:r>
              <a:rPr lang="en-US" sz="1600" dirty="0">
                <a:ea typeface="Verdana" panose="020B0604030504040204" pitchFamily="34" charset="0"/>
                <a:cs typeface="Times New Roman" panose="02020603050405020304" pitchFamily="18" charset="0"/>
              </a:rPr>
              <a:t> do </a:t>
            </a:r>
            <a:r>
              <a:rPr lang="en-US" sz="1600" dirty="0" err="1">
                <a:ea typeface="Verdana" panose="020B0604030504040204" pitchFamily="34" charset="0"/>
                <a:cs typeface="Times New Roman" panose="02020603050405020304" pitchFamily="18" charset="0"/>
              </a:rPr>
              <a:t>izmjena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tenderske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dokumentacije</a:t>
            </a:r>
            <a:r>
              <a:rPr lang="en-US" sz="1600" dirty="0">
                <a:ea typeface="Verdana" panose="020B0604030504040204" pitchFamily="34" charset="0"/>
                <a:cs typeface="Times New Roman" panose="02020603050405020304" pitchFamily="18" charset="0"/>
              </a:rPr>
              <a:t>, a </a:t>
            </a:r>
            <a:r>
              <a:rPr lang="en-US" sz="1600" dirty="0" err="1">
                <a:ea typeface="Verdana" panose="020B0604030504040204" pitchFamily="34" charset="0"/>
                <a:cs typeface="Times New Roman" panose="02020603050405020304" pitchFamily="18" charset="0"/>
              </a:rPr>
              <a:t>ove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izmjene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zahtijevaju</a:t>
            </a:r>
            <a:r>
              <a:rPr lang="en-US" sz="1600" dirty="0">
                <a:ea typeface="Verdana" panose="020B0604030504040204" pitchFamily="34" charset="0"/>
                <a:cs typeface="Times New Roman" panose="02020603050405020304" pitchFamily="18" charset="0"/>
              </a:rPr>
              <a:t> da </a:t>
            </a:r>
            <a:r>
              <a:rPr lang="en-US" sz="1600" dirty="0" err="1">
                <a:ea typeface="Verdana" panose="020B0604030504040204" pitchFamily="34" charset="0"/>
                <a:cs typeface="Times New Roman" panose="02020603050405020304" pitchFamily="18" charset="0"/>
              </a:rPr>
              <a:t>ponuđači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značajno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promijene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usklade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svoje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a:t>
            </a:r>
            <a:r>
              <a:rPr lang="hr-BA" sz="1600" dirty="0">
                <a:ea typeface="Verdana" panose="020B0604030504040204" pitchFamily="34" charset="0"/>
                <a:cs typeface="Times New Roman" panose="02020603050405020304" pitchFamily="18" charset="0"/>
              </a:rPr>
              <a:t>o</a:t>
            </a:r>
            <a:r>
              <a:rPr lang="en-US" sz="1600" dirty="0">
                <a:ea typeface="Verdana" panose="020B0604030504040204" pitchFamily="34" charset="0"/>
                <a:cs typeface="Times New Roman" panose="02020603050405020304" pitchFamily="18" charset="0"/>
              </a:rPr>
              <a:t>r</a:t>
            </a:r>
            <a:r>
              <a:rPr lang="hr-BA" sz="1600" dirty="0">
                <a:ea typeface="Verdana" panose="020B0604030504040204" pitchFamily="34" charset="0"/>
                <a:cs typeface="Times New Roman" panose="02020603050405020304" pitchFamily="18" charset="0"/>
              </a:rPr>
              <a:t>n</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organ mora </a:t>
            </a:r>
            <a:r>
              <a:rPr lang="en-US" sz="1600" dirty="0" err="1">
                <a:ea typeface="Verdana" panose="020B0604030504040204" pitchFamily="34" charset="0"/>
                <a:cs typeface="Times New Roman" panose="02020603050405020304" pitchFamily="18" charset="0"/>
              </a:rPr>
              <a:t>produžiti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dostavu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skladu</a:t>
            </a:r>
            <a:r>
              <a:rPr lang="en-US" sz="1600" dirty="0">
                <a:ea typeface="Verdana" panose="020B0604030504040204" pitchFamily="34" charset="0"/>
                <a:cs typeface="Times New Roman" panose="02020603050405020304" pitchFamily="18" charset="0"/>
              </a:rPr>
              <a:t> s </a:t>
            </a:r>
            <a:r>
              <a:rPr lang="en-US" sz="1600" dirty="0" err="1">
                <a:ea typeface="Verdana" panose="020B0604030504040204" pitchFamily="34" charset="0"/>
                <a:cs typeface="Times New Roman" panose="02020603050405020304" pitchFamily="18" charset="0"/>
              </a:rPr>
              <a:t>tim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najmanje</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sedam</a:t>
            </a:r>
            <a:r>
              <a:rPr lang="en-US" sz="1600" dirty="0">
                <a:ea typeface="Verdana" panose="020B0604030504040204" pitchFamily="34" charset="0"/>
                <a:cs typeface="Times New Roman" panose="02020603050405020304" pitchFamily="18" charset="0"/>
              </a:rPr>
              <a:t> dana</a:t>
            </a:r>
            <a:r>
              <a:rPr lang="hr-BA" sz="1600" dirty="0">
                <a:ea typeface="Verdana" panose="020B0604030504040204" pitchFamily="34" charset="0"/>
                <a:cs typeface="Times New Roman" panose="02020603050405020304" pitchFamily="18" charset="0"/>
              </a:rPr>
              <a:t>.</a:t>
            </a:r>
            <a:endParaRPr lang="el-GR" sz="1600"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517969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9"/>
          <p:cNvSpPr txBox="1">
            <a:spLocks noChangeArrowheads="1"/>
          </p:cNvSpPr>
          <p:nvPr/>
        </p:nvSpPr>
        <p:spPr bwMode="auto">
          <a:xfrm>
            <a:off x="3600000" y="2160000"/>
            <a:ext cx="5040000" cy="1015663"/>
          </a:xfrm>
          <a:prstGeom prst="rect">
            <a:avLst/>
          </a:prstGeom>
          <a:solidFill>
            <a:srgbClr val="9FFF9F"/>
          </a:solidFill>
          <a:ln w="25400">
            <a:solidFill>
              <a:schemeClr val="tx1"/>
            </a:solidFill>
            <a:miter lim="800000"/>
            <a:headEnd/>
            <a:tailEnd/>
          </a:ln>
          <a:effec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Kako se ponude ocjenjuju?</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9427487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4"/>
          <p:cNvSpPr txBox="1">
            <a:spLocks noChangeArrowheads="1"/>
          </p:cNvSpPr>
          <p:nvPr/>
        </p:nvSpPr>
        <p:spPr bwMode="auto">
          <a:xfrm>
            <a:off x="2030288" y="5474493"/>
            <a:ext cx="4876800" cy="338554"/>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Potpisivanje ugovora</a:t>
            </a:r>
            <a:endParaRPr lang="el-GR" altLang="el-GR" sz="1600" b="1" dirty="0">
              <a:latin typeface="Verdana" panose="020B0604030504040204" pitchFamily="34" charset="0"/>
              <a:ea typeface="Verdana" panose="020B0604030504040204" pitchFamily="34" charset="0"/>
            </a:endParaRPr>
          </a:p>
        </p:txBody>
      </p:sp>
      <p:sp>
        <p:nvSpPr>
          <p:cNvPr id="69635" name="AutoShape 5"/>
          <p:cNvSpPr>
            <a:spLocks noChangeArrowheads="1"/>
          </p:cNvSpPr>
          <p:nvPr/>
        </p:nvSpPr>
        <p:spPr bwMode="auto">
          <a:xfrm>
            <a:off x="4087688" y="2343943"/>
            <a:ext cx="690563" cy="287338"/>
          </a:xfrm>
          <a:prstGeom prst="downArrow">
            <a:avLst>
              <a:gd name="adj1" fmla="val 50000"/>
              <a:gd name="adj2" fmla="val 25000"/>
            </a:avLst>
          </a:prstGeom>
          <a:solidFill>
            <a:srgbClr val="99CCFF"/>
          </a:solidFill>
          <a:ln w="254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600">
              <a:solidFill>
                <a:srgbClr val="FFFFFF"/>
              </a:solidFill>
              <a:latin typeface="Verdana" panose="020B0604030504040204" pitchFamily="34" charset="0"/>
              <a:ea typeface="Verdana" panose="020B0604030504040204" pitchFamily="34" charset="0"/>
            </a:endParaRPr>
          </a:p>
        </p:txBody>
      </p:sp>
      <p:sp>
        <p:nvSpPr>
          <p:cNvPr id="69636" name="Text Box 9"/>
          <p:cNvSpPr txBox="1">
            <a:spLocks noChangeArrowheads="1"/>
          </p:cNvSpPr>
          <p:nvPr/>
        </p:nvSpPr>
        <p:spPr bwMode="auto">
          <a:xfrm>
            <a:off x="1987426" y="2817018"/>
            <a:ext cx="4876800" cy="338554"/>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Zapisnik o pregledu i ocjeni ponuda</a:t>
            </a:r>
            <a:endParaRPr lang="el-GR" altLang="el-GR" sz="1600" b="1" dirty="0">
              <a:latin typeface="Verdana" panose="020B0604030504040204" pitchFamily="34" charset="0"/>
              <a:ea typeface="Verdana" panose="020B0604030504040204" pitchFamily="34" charset="0"/>
            </a:endParaRPr>
          </a:p>
        </p:txBody>
      </p:sp>
      <p:sp>
        <p:nvSpPr>
          <p:cNvPr id="69637" name="Oval 10"/>
          <p:cNvSpPr>
            <a:spLocks noChangeArrowheads="1"/>
          </p:cNvSpPr>
          <p:nvPr/>
        </p:nvSpPr>
        <p:spPr bwMode="auto">
          <a:xfrm>
            <a:off x="5230688" y="2278856"/>
            <a:ext cx="3733800" cy="457200"/>
          </a:xfrm>
          <a:prstGeom prst="ellipse">
            <a:avLst/>
          </a:prstGeom>
          <a:solidFill>
            <a:srgbClr val="FFCC99"/>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600" b="1" dirty="0">
                <a:latin typeface="Verdana" panose="020B0604030504040204" pitchFamily="34" charset="0"/>
                <a:ea typeface="Verdana" panose="020B0604030504040204" pitchFamily="34" charset="0"/>
              </a:rPr>
              <a:t>Komisija za nabavke</a:t>
            </a:r>
            <a:endParaRPr lang="el-GR" altLang="el-GR" sz="1600" b="1" dirty="0">
              <a:latin typeface="Verdana" panose="020B0604030504040204" pitchFamily="34" charset="0"/>
              <a:ea typeface="Verdana" panose="020B0604030504040204" pitchFamily="34" charset="0"/>
            </a:endParaRPr>
          </a:p>
        </p:txBody>
      </p:sp>
      <p:sp>
        <p:nvSpPr>
          <p:cNvPr id="69638" name="Oval 11"/>
          <p:cNvSpPr>
            <a:spLocks noChangeArrowheads="1"/>
          </p:cNvSpPr>
          <p:nvPr/>
        </p:nvSpPr>
        <p:spPr bwMode="auto">
          <a:xfrm>
            <a:off x="5230688" y="3269456"/>
            <a:ext cx="3733800" cy="457200"/>
          </a:xfrm>
          <a:prstGeom prst="ellipse">
            <a:avLst/>
          </a:prstGeom>
          <a:solidFill>
            <a:srgbClr val="FFCC99"/>
          </a:solidFill>
          <a:ln w="2857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600" b="1" dirty="0">
                <a:latin typeface="Verdana" panose="020B0604030504040204" pitchFamily="34" charset="0"/>
                <a:ea typeface="Verdana" panose="020B0604030504040204" pitchFamily="34" charset="0"/>
              </a:rPr>
              <a:t>Ugovorni organ</a:t>
            </a:r>
            <a:endParaRPr lang="el-GR" altLang="el-GR" sz="1600" b="1" dirty="0">
              <a:latin typeface="Verdana" panose="020B0604030504040204" pitchFamily="34" charset="0"/>
              <a:ea typeface="Verdana" panose="020B0604030504040204" pitchFamily="34" charset="0"/>
            </a:endParaRPr>
          </a:p>
        </p:txBody>
      </p:sp>
      <p:sp>
        <p:nvSpPr>
          <p:cNvPr id="69639" name="Text Box 12"/>
          <p:cNvSpPr txBox="1">
            <a:spLocks noChangeArrowheads="1"/>
          </p:cNvSpPr>
          <p:nvPr/>
        </p:nvSpPr>
        <p:spPr bwMode="auto">
          <a:xfrm>
            <a:off x="2030288" y="3825081"/>
            <a:ext cx="4876800" cy="338554"/>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Odluka o izboru ili poništenju postupka</a:t>
            </a:r>
            <a:endParaRPr lang="el-GR" altLang="el-GR" sz="1600" b="1" dirty="0">
              <a:latin typeface="Verdana" panose="020B0604030504040204" pitchFamily="34" charset="0"/>
              <a:ea typeface="Verdana" panose="020B0604030504040204" pitchFamily="34" charset="0"/>
            </a:endParaRPr>
          </a:p>
        </p:txBody>
      </p:sp>
      <p:sp>
        <p:nvSpPr>
          <p:cNvPr id="69640" name="AutoShape 13"/>
          <p:cNvSpPr>
            <a:spLocks noChangeArrowheads="1"/>
          </p:cNvSpPr>
          <p:nvPr/>
        </p:nvSpPr>
        <p:spPr bwMode="auto">
          <a:xfrm>
            <a:off x="4087688" y="3410743"/>
            <a:ext cx="690563" cy="287338"/>
          </a:xfrm>
          <a:prstGeom prst="downArrow">
            <a:avLst>
              <a:gd name="adj1" fmla="val 50000"/>
              <a:gd name="adj2" fmla="val 25000"/>
            </a:avLst>
          </a:prstGeom>
          <a:solidFill>
            <a:srgbClr val="99CCFF"/>
          </a:solidFill>
          <a:ln w="254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600">
              <a:solidFill>
                <a:srgbClr val="FFFFFF"/>
              </a:solidFill>
              <a:latin typeface="Verdana" panose="020B0604030504040204" pitchFamily="34" charset="0"/>
              <a:ea typeface="Verdana" panose="020B0604030504040204" pitchFamily="34" charset="0"/>
            </a:endParaRPr>
          </a:p>
        </p:txBody>
      </p:sp>
      <p:sp>
        <p:nvSpPr>
          <p:cNvPr id="69641" name="AutoShape 14"/>
          <p:cNvSpPr>
            <a:spLocks noChangeArrowheads="1"/>
          </p:cNvSpPr>
          <p:nvPr/>
        </p:nvSpPr>
        <p:spPr bwMode="auto">
          <a:xfrm>
            <a:off x="4087688" y="4298156"/>
            <a:ext cx="690563" cy="287337"/>
          </a:xfrm>
          <a:prstGeom prst="downArrow">
            <a:avLst>
              <a:gd name="adj1" fmla="val 50000"/>
              <a:gd name="adj2" fmla="val 25000"/>
            </a:avLst>
          </a:prstGeom>
          <a:pattFill prst="pct20">
            <a:fgClr>
              <a:srgbClr val="99CCFF"/>
            </a:fgClr>
            <a:bgClr>
              <a:schemeClr val="bg1"/>
            </a:bgClr>
          </a:pattFill>
          <a:ln w="25400">
            <a:solidFill>
              <a:srgbClr val="333399"/>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600">
              <a:solidFill>
                <a:srgbClr val="FFFFFF"/>
              </a:solidFill>
              <a:latin typeface="Verdana" panose="020B0604030504040204" pitchFamily="34" charset="0"/>
              <a:ea typeface="Verdana" panose="020B0604030504040204" pitchFamily="34" charset="0"/>
            </a:endParaRPr>
          </a:p>
        </p:txBody>
      </p:sp>
      <p:sp>
        <p:nvSpPr>
          <p:cNvPr id="69642" name="Text Box 15"/>
          <p:cNvSpPr txBox="1">
            <a:spLocks noChangeArrowheads="1"/>
          </p:cNvSpPr>
          <p:nvPr/>
        </p:nvSpPr>
        <p:spPr bwMode="auto">
          <a:xfrm>
            <a:off x="2030288" y="4655343"/>
            <a:ext cx="4876800" cy="338554"/>
          </a:xfrm>
          <a:prstGeom prst="rect">
            <a:avLst/>
          </a:prstGeom>
          <a:pattFill prst="pct20">
            <a:fgClr>
              <a:srgbClr val="99CCFF"/>
            </a:fgClr>
            <a:bgClr>
              <a:schemeClr val="bg1"/>
            </a:bgClr>
          </a:pattFill>
          <a:ln w="25400">
            <a:solidFill>
              <a:srgbClr val="000080"/>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Žalbeni postupak</a:t>
            </a:r>
            <a:endParaRPr lang="el-GR" altLang="el-GR" sz="1600" b="1" dirty="0">
              <a:latin typeface="Verdana" panose="020B0604030504040204" pitchFamily="34" charset="0"/>
              <a:ea typeface="Verdana" panose="020B0604030504040204" pitchFamily="34" charset="0"/>
            </a:endParaRPr>
          </a:p>
        </p:txBody>
      </p:sp>
      <p:sp>
        <p:nvSpPr>
          <p:cNvPr id="69643" name="AutoShape 16"/>
          <p:cNvSpPr>
            <a:spLocks noChangeArrowheads="1"/>
          </p:cNvSpPr>
          <p:nvPr/>
        </p:nvSpPr>
        <p:spPr bwMode="auto">
          <a:xfrm>
            <a:off x="4087688" y="5117306"/>
            <a:ext cx="690563" cy="287337"/>
          </a:xfrm>
          <a:prstGeom prst="downArrow">
            <a:avLst>
              <a:gd name="adj1" fmla="val 50000"/>
              <a:gd name="adj2" fmla="val 25000"/>
            </a:avLst>
          </a:prstGeom>
          <a:solidFill>
            <a:srgbClr val="99CCFF"/>
          </a:solidFill>
          <a:ln w="25400">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600">
              <a:solidFill>
                <a:srgbClr val="FFFFFF"/>
              </a:solidFill>
              <a:latin typeface="Verdana" panose="020B0604030504040204" pitchFamily="34" charset="0"/>
              <a:ea typeface="Verdana" panose="020B0604030504040204" pitchFamily="34" charset="0"/>
            </a:endParaRPr>
          </a:p>
        </p:txBody>
      </p:sp>
      <p:grpSp>
        <p:nvGrpSpPr>
          <p:cNvPr id="69644" name="Group 21"/>
          <p:cNvGrpSpPr>
            <a:grpSpLocks/>
          </p:cNvGrpSpPr>
          <p:nvPr/>
        </p:nvGrpSpPr>
        <p:grpSpPr bwMode="auto">
          <a:xfrm>
            <a:off x="277688" y="1124744"/>
            <a:ext cx="8534400" cy="990600"/>
            <a:chOff x="96" y="720"/>
            <a:chExt cx="5376" cy="624"/>
          </a:xfrm>
        </p:grpSpPr>
        <p:sp>
          <p:nvSpPr>
            <p:cNvPr id="69647" name="Text Box 7"/>
            <p:cNvSpPr txBox="1">
              <a:spLocks noChangeArrowheads="1"/>
            </p:cNvSpPr>
            <p:nvPr/>
          </p:nvSpPr>
          <p:spPr bwMode="auto">
            <a:xfrm>
              <a:off x="2245" y="758"/>
              <a:ext cx="33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l-GR" altLang="el-GR" sz="1600" b="1" dirty="0">
                  <a:latin typeface="Verdana" panose="020B0604030504040204" pitchFamily="34" charset="0"/>
                  <a:ea typeface="Verdana" panose="020B0604030504040204" pitchFamily="34" charset="0"/>
                </a:rPr>
                <a:t>+</a:t>
              </a:r>
            </a:p>
          </p:txBody>
        </p:sp>
        <p:sp>
          <p:nvSpPr>
            <p:cNvPr id="69648" name="Text Box 3"/>
            <p:cNvSpPr txBox="1">
              <a:spLocks noChangeArrowheads="1"/>
            </p:cNvSpPr>
            <p:nvPr/>
          </p:nvSpPr>
          <p:spPr bwMode="auto">
            <a:xfrm>
              <a:off x="131" y="755"/>
              <a:ext cx="2101" cy="213"/>
            </a:xfrm>
            <a:prstGeom prst="rect">
              <a:avLst/>
            </a:prstGeom>
            <a:solidFill>
              <a:srgbClr val="CCFFCC"/>
            </a:solidFill>
            <a:ln w="25400" algn="ctr">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600" b="1" dirty="0">
                  <a:latin typeface="Verdana" panose="020B0604030504040204" pitchFamily="34" charset="0"/>
                  <a:ea typeface="Verdana" panose="020B0604030504040204" pitchFamily="34" charset="0"/>
                </a:rPr>
                <a:t>Tender</a:t>
              </a:r>
              <a:r>
                <a:rPr lang="hr-BA" altLang="el-GR" sz="1600" b="1" dirty="0">
                  <a:latin typeface="Verdana" panose="020B0604030504040204" pitchFamily="34" charset="0"/>
                  <a:ea typeface="Verdana" panose="020B0604030504040204" pitchFamily="34" charset="0"/>
                </a:rPr>
                <a:t>ska</a:t>
              </a:r>
              <a:r>
                <a:rPr lang="en-US" altLang="el-GR" sz="1600" b="1" dirty="0">
                  <a:latin typeface="Verdana" panose="020B0604030504040204" pitchFamily="34" charset="0"/>
                  <a:ea typeface="Verdana" panose="020B0604030504040204" pitchFamily="34" charset="0"/>
                </a:rPr>
                <a:t> do</a:t>
              </a:r>
              <a:r>
                <a:rPr lang="hr-BA" altLang="el-GR" sz="1600" b="1" dirty="0">
                  <a:latin typeface="Verdana" panose="020B0604030504040204" pitchFamily="34" charset="0"/>
                  <a:ea typeface="Verdana" panose="020B0604030504040204" pitchFamily="34" charset="0"/>
                </a:rPr>
                <a:t>k</a:t>
              </a:r>
              <a:r>
                <a:rPr lang="en-US" altLang="el-GR" sz="1600" b="1" dirty="0" err="1">
                  <a:latin typeface="Verdana" panose="020B0604030504040204" pitchFamily="34" charset="0"/>
                  <a:ea typeface="Verdana" panose="020B0604030504040204" pitchFamily="34" charset="0"/>
                </a:rPr>
                <a:t>umenta</a:t>
              </a:r>
              <a:r>
                <a:rPr lang="hr-BA" altLang="el-GR" sz="1600" b="1" dirty="0">
                  <a:latin typeface="Verdana" panose="020B0604030504040204" pitchFamily="34" charset="0"/>
                  <a:ea typeface="Verdana" panose="020B0604030504040204" pitchFamily="34" charset="0"/>
                </a:rPr>
                <a:t>cija</a:t>
              </a:r>
              <a:endParaRPr lang="el-GR" altLang="el-GR" sz="1600" b="1" dirty="0">
                <a:latin typeface="Verdana" panose="020B0604030504040204" pitchFamily="34" charset="0"/>
                <a:ea typeface="Verdana" panose="020B0604030504040204" pitchFamily="34" charset="0"/>
              </a:endParaRPr>
            </a:p>
          </p:txBody>
        </p:sp>
        <p:sp>
          <p:nvSpPr>
            <p:cNvPr id="69649" name="Text Box 6"/>
            <p:cNvSpPr txBox="1">
              <a:spLocks noChangeArrowheads="1"/>
            </p:cNvSpPr>
            <p:nvPr/>
          </p:nvSpPr>
          <p:spPr bwMode="auto">
            <a:xfrm>
              <a:off x="2496" y="761"/>
              <a:ext cx="2903" cy="213"/>
            </a:xfrm>
            <a:prstGeom prst="rect">
              <a:avLst/>
            </a:prstGeom>
            <a:solidFill>
              <a:srgbClr val="CCFFCC"/>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Podnesene ponudeponuđača</a:t>
              </a:r>
              <a:endParaRPr lang="el-GR" altLang="el-GR" sz="1600" b="1" dirty="0">
                <a:latin typeface="Verdana" panose="020B0604030504040204" pitchFamily="34" charset="0"/>
                <a:ea typeface="Verdana" panose="020B0604030504040204" pitchFamily="34" charset="0"/>
              </a:endParaRPr>
            </a:p>
          </p:txBody>
        </p:sp>
        <p:sp>
          <p:nvSpPr>
            <p:cNvPr id="69650" name="Rectangle 8"/>
            <p:cNvSpPr>
              <a:spLocks noChangeArrowheads="1"/>
            </p:cNvSpPr>
            <p:nvPr/>
          </p:nvSpPr>
          <p:spPr bwMode="auto">
            <a:xfrm>
              <a:off x="96" y="720"/>
              <a:ext cx="5376" cy="624"/>
            </a:xfrm>
            <a:prstGeom prst="rect">
              <a:avLst/>
            </a:prstGeom>
            <a:noFill/>
            <a:ln w="25400">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600">
                <a:solidFill>
                  <a:srgbClr val="FFFFFF"/>
                </a:solidFill>
                <a:latin typeface="Verdana" panose="020B0604030504040204" pitchFamily="34" charset="0"/>
                <a:ea typeface="Verdana" panose="020B0604030504040204" pitchFamily="34" charset="0"/>
              </a:endParaRPr>
            </a:p>
          </p:txBody>
        </p:sp>
        <p:sp>
          <p:nvSpPr>
            <p:cNvPr id="69651" name="Text Box 17"/>
            <p:cNvSpPr txBox="1">
              <a:spLocks noChangeArrowheads="1"/>
            </p:cNvSpPr>
            <p:nvPr/>
          </p:nvSpPr>
          <p:spPr bwMode="auto">
            <a:xfrm>
              <a:off x="864" y="1059"/>
              <a:ext cx="3780" cy="213"/>
            </a:xfrm>
            <a:prstGeom prst="rect">
              <a:avLst/>
            </a:prstGeom>
            <a:solidFill>
              <a:srgbClr val="CCFFCC"/>
            </a:solidFill>
            <a:ln w="25400">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Zakonski okvir javnih nabavki</a:t>
              </a:r>
              <a:endParaRPr lang="el-GR" altLang="el-GR" sz="1600" b="1" dirty="0">
                <a:latin typeface="Verdana" panose="020B0604030504040204" pitchFamily="34" charset="0"/>
                <a:ea typeface="Verdana" panose="020B0604030504040204" pitchFamily="34" charset="0"/>
              </a:endParaRPr>
            </a:p>
          </p:txBody>
        </p:sp>
      </p:grpSp>
      <p:sp>
        <p:nvSpPr>
          <p:cNvPr id="20" name="Rectangle 24"/>
          <p:cNvSpPr>
            <a:spLocks noChangeArrowheads="1"/>
          </p:cNvSpPr>
          <p:nvPr/>
        </p:nvSpPr>
        <p:spPr bwMode="auto">
          <a:xfrm>
            <a:off x="432000" y="432000"/>
            <a:ext cx="49423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 i dodjela ugovora</a:t>
            </a:r>
            <a:endParaRPr lang="el-GR" altLang="el-GR" sz="2000" b="1" dirty="0"/>
          </a:p>
        </p:txBody>
      </p:sp>
    </p:spTree>
    <p:extLst>
      <p:ext uri="{BB962C8B-B14F-4D97-AF65-F5344CB8AC3E}">
        <p14:creationId xmlns:p14="http://schemas.microsoft.com/office/powerpoint/2010/main" val="23203778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4"/>
          <p:cNvSpPr>
            <a:spLocks noChangeArrowheads="1"/>
          </p:cNvSpPr>
          <p:nvPr/>
        </p:nvSpPr>
        <p:spPr bwMode="auto">
          <a:xfrm>
            <a:off x="432000" y="432000"/>
            <a:ext cx="31454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Komisija za nabavke</a:t>
            </a:r>
            <a:endParaRPr lang="el-GR" altLang="el-GR" sz="2000" b="1" dirty="0"/>
          </a:p>
        </p:txBody>
      </p:sp>
      <p:sp>
        <p:nvSpPr>
          <p:cNvPr id="8" name="TextBox 7"/>
          <p:cNvSpPr txBox="1"/>
          <p:nvPr/>
        </p:nvSpPr>
        <p:spPr>
          <a:xfrm>
            <a:off x="766941" y="124023"/>
            <a:ext cx="3684022" cy="307777"/>
          </a:xfrm>
          <a:prstGeom prst="rect">
            <a:avLst/>
          </a:prstGeom>
          <a:noFill/>
        </p:spPr>
        <p:txBody>
          <a:bodyPr wrap="none" rtlCol="0">
            <a:spAutoFit/>
          </a:bodyPr>
          <a:lstStyle/>
          <a:p>
            <a:r>
              <a:rPr lang="pl-PL" sz="1400" b="1" dirty="0">
                <a:solidFill>
                  <a:schemeClr val="bg1">
                    <a:lumMod val="95000"/>
                  </a:schemeClr>
                </a:solidFill>
              </a:rPr>
              <a:t>Pravilnik o komisijama za nabavke</a:t>
            </a:r>
            <a:endParaRPr lang="el-GR" sz="1400" b="1" dirty="0">
              <a:solidFill>
                <a:schemeClr val="bg1">
                  <a:lumMod val="95000"/>
                </a:schemeClr>
              </a:solidFill>
            </a:endParaRPr>
          </a:p>
        </p:txBody>
      </p:sp>
      <p:sp>
        <p:nvSpPr>
          <p:cNvPr id="9" name="Rectangle 5" descr="50%"/>
          <p:cNvSpPr>
            <a:spLocks noChangeArrowheads="1"/>
          </p:cNvSpPr>
          <p:nvPr/>
        </p:nvSpPr>
        <p:spPr bwMode="auto">
          <a:xfrm>
            <a:off x="432000" y="936000"/>
            <a:ext cx="7924800" cy="4001095"/>
          </a:xfrm>
          <a:prstGeom prst="rect">
            <a:avLst/>
          </a:prstGeom>
          <a:noFill/>
          <a:ln w="22225">
            <a:noFill/>
            <a:miter lim="800000"/>
            <a:headEnd/>
            <a:tailEnd/>
          </a:ln>
          <a:effectLst/>
        </p:spPr>
        <p:txBody>
          <a:bodyPr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600" dirty="0" err="1">
                <a:latin typeface="Verdana" panose="020B0604030504040204" pitchFamily="34" charset="0"/>
                <a:ea typeface="Verdana" panose="020B0604030504040204" pitchFamily="34" charset="0"/>
              </a:rPr>
              <a:t>Komisija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nabavku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osniva</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odlukom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Ugovornog</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a:t>
            </a:r>
            <a:r>
              <a:rPr lang="en-US" altLang="el-GR" sz="16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hr-BA" altLang="el-GR" sz="1600" dirty="0">
                <a:latin typeface="Verdana" panose="020B0604030504040204" pitchFamily="34" charset="0"/>
                <a:ea typeface="Verdana" panose="020B0604030504040204" pitchFamily="34" charset="0"/>
              </a:rPr>
              <a:t>Komisija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neparan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broj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članova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najmanje</a:t>
            </a:r>
            <a:r>
              <a:rPr lang="en-US" altLang="el-GR" sz="1600" dirty="0">
                <a:latin typeface="Verdana" panose="020B0604030504040204" pitchFamily="34" charset="0"/>
                <a:ea typeface="Verdana" panose="020B0604030504040204" pitchFamily="34" charset="0"/>
              </a:rPr>
              <a:t> tri, a za </a:t>
            </a:r>
            <a:r>
              <a:rPr lang="en-US" altLang="el-GR" sz="1600" dirty="0" err="1">
                <a:latin typeface="Verdana" panose="020B0604030504040204" pitchFamily="34" charset="0"/>
                <a:ea typeface="Verdana" panose="020B0604030504040204" pitchFamily="34" charset="0"/>
              </a:rPr>
              <a:t>ugovore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velike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vrijednosti</a:t>
            </a:r>
            <a:r>
              <a:rPr lang="en-US" altLang="el-GR" sz="1600" dirty="0">
                <a:latin typeface="Verdana" panose="020B0604030504040204" pitchFamily="34" charset="0"/>
                <a:ea typeface="Verdana" panose="020B0604030504040204" pitchFamily="34" charset="0"/>
              </a:rPr>
              <a:t> pet </a:t>
            </a:r>
            <a:r>
              <a:rPr lang="en-US" altLang="el-GR" sz="1600" dirty="0" err="1">
                <a:latin typeface="Verdana" panose="020B0604030504040204" pitchFamily="34" charset="0"/>
                <a:ea typeface="Verdana" panose="020B0604030504040204" pitchFamily="34" charset="0"/>
              </a:rPr>
              <a:t>članova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Uz</a:t>
            </a:r>
            <a:r>
              <a:rPr lang="en-US" altLang="el-GR" sz="1600" dirty="0">
                <a:latin typeface="Verdana" panose="020B0604030504040204" pitchFamily="34" charset="0"/>
                <a:ea typeface="Verdana" panose="020B0604030504040204" pitchFamily="34" charset="0"/>
              </a:rPr>
              <a:t> gore </a:t>
            </a:r>
            <a:r>
              <a:rPr lang="en-US" altLang="el-GR" sz="1600" dirty="0" err="1">
                <a:latin typeface="Verdana" panose="020B0604030504040204" pitchFamily="34" charset="0"/>
                <a:ea typeface="Verdana" panose="020B0604030504040204" pitchFamily="34" charset="0"/>
              </a:rPr>
              <a:t>navedenu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odluku</a:t>
            </a:r>
            <a:r>
              <a:rPr lang="en-US" altLang="el-GR" sz="1600" dirty="0">
                <a:latin typeface="Verdana" panose="020B0604030504040204" pitchFamily="34" charset="0"/>
                <a:ea typeface="Verdana" panose="020B0604030504040204" pitchFamily="34" charset="0"/>
              </a:rPr>
              <a:t>, U</a:t>
            </a:r>
            <a:r>
              <a:rPr lang="hr-BA" altLang="el-GR" sz="1600" dirty="0">
                <a:latin typeface="Verdana" panose="020B0604030504040204" pitchFamily="34" charset="0"/>
                <a:ea typeface="Verdana" panose="020B0604030504040204" pitchFamily="34" charset="0"/>
              </a:rPr>
              <a:t>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imenuje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sekretara</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Komisije</a:t>
            </a:r>
            <a:r>
              <a:rPr lang="en-US" altLang="el-GR" sz="1600" dirty="0">
                <a:latin typeface="Verdana" panose="020B0604030504040204" pitchFamily="34" charset="0"/>
                <a:ea typeface="Verdana" panose="020B0604030504040204" pitchFamily="34" charset="0"/>
              </a:rPr>
              <a:t>, bez </a:t>
            </a:r>
            <a:r>
              <a:rPr lang="en-US" altLang="el-GR" sz="1600" dirty="0" err="1">
                <a:latin typeface="Verdana" panose="020B0604030504040204" pitchFamily="34" charset="0"/>
                <a:ea typeface="Verdana" panose="020B0604030504040204" pitchFamily="34" charset="0"/>
              </a:rPr>
              <a:t>prava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glasa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zamjenske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članove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pravo</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pozove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stručnjake</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podrže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Komisiju</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slučaju</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nabavka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a:t>
            </a:r>
            <a:r>
              <a:rPr lang="hr-BA" altLang="el-GR" sz="1600" dirty="0">
                <a:latin typeface="Verdana" panose="020B0604030504040204" pitchFamily="34" charset="0"/>
                <a:ea typeface="Verdana" panose="020B0604030504040204" pitchFamily="34" charset="0"/>
              </a:rPr>
              <a:t>ij</a:t>
            </a:r>
            <a:r>
              <a:rPr lang="en-US" altLang="el-GR" sz="1600" dirty="0" err="1">
                <a:latin typeface="Verdana" panose="020B0604030504040204" pitchFamily="34" charset="0"/>
                <a:ea typeface="Verdana" panose="020B0604030504040204" pitchFamily="34" charset="0"/>
              </a:rPr>
              <a:t>eva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posebno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tehničko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specijalizovano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znanje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Stručnjaci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nemaju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pravo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glasa</a:t>
            </a:r>
            <a:r>
              <a:rPr lang="en-US" altLang="el-GR" sz="16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600" dirty="0" err="1">
                <a:latin typeface="Verdana" panose="020B0604030504040204" pitchFamily="34" charset="0"/>
                <a:ea typeface="Verdana" panose="020B0604030504040204" pitchFamily="34" charset="0"/>
              </a:rPr>
              <a:t>Obaveze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Komisije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uključuju</a:t>
            </a:r>
            <a:r>
              <a:rPr lang="en-US" altLang="el-GR" sz="1600" dirty="0">
                <a:latin typeface="Verdana" panose="020B0604030504040204" pitchFamily="34" charset="0"/>
                <a:ea typeface="Verdana" panose="020B0604030504040204" pitchFamily="34" charset="0"/>
              </a:rPr>
              <a:t>:</a:t>
            </a:r>
          </a:p>
          <a:p>
            <a:pPr marL="342900" indent="-342900" eaLnBrk="1" hangingPunct="1">
              <a:spcBef>
                <a:spcPts val="600"/>
              </a:spcBef>
              <a:buClrTx/>
              <a:buSzTx/>
              <a:buFont typeface="+mj-lt"/>
              <a:buAutoNum type="alphaLcParenR"/>
            </a:pPr>
            <a:r>
              <a:rPr lang="en-US" altLang="el-GR" sz="1600" dirty="0" err="1">
                <a:latin typeface="Verdana" panose="020B0604030504040204" pitchFamily="34" charset="0"/>
                <a:ea typeface="Verdana" panose="020B0604030504040204" pitchFamily="34" charset="0"/>
              </a:rPr>
              <a:t>Otvaranje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endParaRPr lang="en-US" altLang="el-GR" sz="1600" dirty="0">
              <a:latin typeface="Verdana" panose="020B0604030504040204" pitchFamily="34" charset="0"/>
              <a:ea typeface="Verdana" panose="020B0604030504040204" pitchFamily="34" charset="0"/>
            </a:endParaRPr>
          </a:p>
          <a:p>
            <a:pPr marL="342900" indent="-342900" eaLnBrk="1" hangingPunct="1">
              <a:spcBef>
                <a:spcPts val="600"/>
              </a:spcBef>
              <a:buClrTx/>
              <a:buSzTx/>
              <a:buFont typeface="+mj-lt"/>
              <a:buAutoNum type="alphaLcParenR"/>
            </a:pPr>
            <a:r>
              <a:rPr lang="hr-BA" altLang="el-GR" sz="1600" dirty="0">
                <a:latin typeface="Verdana" panose="020B0604030504040204" pitchFamily="34" charset="0"/>
                <a:ea typeface="Verdana" panose="020B0604030504040204" pitchFamily="34" charset="0"/>
              </a:rPr>
              <a:t>Ocjena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endParaRPr lang="en-US" altLang="el-GR" sz="1600" dirty="0">
              <a:latin typeface="Verdana" panose="020B0604030504040204" pitchFamily="34" charset="0"/>
              <a:ea typeface="Verdana" panose="020B0604030504040204" pitchFamily="34" charset="0"/>
            </a:endParaRPr>
          </a:p>
          <a:p>
            <a:pPr marL="342900" indent="-342900" eaLnBrk="1" hangingPunct="1">
              <a:spcBef>
                <a:spcPts val="600"/>
              </a:spcBef>
              <a:buClrTx/>
              <a:buSzTx/>
              <a:buFont typeface="+mj-lt"/>
              <a:buAutoNum type="alphaLcParenR"/>
            </a:pPr>
            <a:r>
              <a:rPr lang="en-US" altLang="el-GR" sz="1600" dirty="0" err="1">
                <a:latin typeface="Verdana" panose="020B0604030504040204" pitchFamily="34" charset="0"/>
                <a:ea typeface="Verdana" panose="020B0604030504040204" pitchFamily="34" charset="0"/>
              </a:rPr>
              <a:t>Izrada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Izvještaja</a:t>
            </a:r>
            <a:r>
              <a:rPr lang="hr-BA" altLang="el-GR" sz="1600" dirty="0">
                <a:latin typeface="Verdana" panose="020B0604030504040204" pitchFamily="34" charset="0"/>
                <a:ea typeface="Verdana" panose="020B0604030504040204" pitchFamily="34" charset="0"/>
              </a:rPr>
              <a:t>/Zapisnika</a:t>
            </a:r>
            <a:r>
              <a:rPr lang="en-US" altLang="el-GR" sz="1600" dirty="0">
                <a:latin typeface="Verdana" panose="020B0604030504040204" pitchFamily="34" charset="0"/>
                <a:ea typeface="Verdana" panose="020B0604030504040204" pitchFamily="34" charset="0"/>
              </a:rPr>
              <a:t> o </a:t>
            </a:r>
            <a:r>
              <a:rPr lang="hr-BA" altLang="el-GR" sz="1600" dirty="0">
                <a:latin typeface="Verdana" panose="020B0604030504040204" pitchFamily="34" charset="0"/>
                <a:ea typeface="Verdana" panose="020B0604030504040204" pitchFamily="34" charset="0"/>
              </a:rPr>
              <a:t>pregledu i </a:t>
            </a:r>
            <a:r>
              <a:rPr lang="en-US" altLang="el-GR" sz="1600" dirty="0" err="1">
                <a:latin typeface="Verdana" panose="020B0604030504040204" pitchFamily="34" charset="0"/>
                <a:ea typeface="Verdana" panose="020B0604030504040204" pitchFamily="34" charset="0"/>
              </a:rPr>
              <a:t>ocjeni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uključujući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preporuku</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UO</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odluku</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dodjeli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ponuđaču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poništavanju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nabavke</a:t>
            </a:r>
            <a:r>
              <a:rPr lang="en-US" altLang="el-GR" sz="16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600" dirty="0" err="1">
                <a:latin typeface="Verdana" panose="020B0604030504040204" pitchFamily="34" charset="0"/>
                <a:ea typeface="Verdana" panose="020B0604030504040204" pitchFamily="34" charset="0"/>
              </a:rPr>
              <a:t>Ugovarač</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vezan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preporukom</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Komisije</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nabavku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može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prihvatiti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njegovu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preporuku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odbiti</a:t>
            </a:r>
            <a:r>
              <a:rPr lang="en-US" altLang="el-GR" sz="16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38881962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27735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Otvaranje ponuda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63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8720"/>
            <a:ext cx="8280000" cy="4324261"/>
          </a:xfrm>
          <a:prstGeom prst="rect">
            <a:avLst/>
          </a:prstGeom>
          <a:noFill/>
          <a:ln w="22225">
            <a:noFill/>
          </a:ln>
        </p:spPr>
        <p:txBody>
          <a:bodyPr wrap="square">
            <a:spAutoFit/>
          </a:bodyPr>
          <a:lstStyle/>
          <a:p>
            <a:pPr lvl="0">
              <a:spcBef>
                <a:spcPts val="600"/>
              </a:spcBef>
              <a:spcAft>
                <a:spcPts val="0"/>
              </a:spcAft>
              <a:buClr>
                <a:srgbClr val="000000"/>
              </a:buClr>
              <a:buSzPts val="1200"/>
              <a:tabLst>
                <a:tab pos="269240" algn="l"/>
              </a:tabLst>
            </a:pPr>
            <a:r>
              <a:rPr lang="en-US" sz="1600" dirty="0" err="1">
                <a:solidFill>
                  <a:srgbClr val="000000"/>
                </a:solidFill>
                <a:ea typeface="Verdana" panose="020B0604030504040204" pitchFamily="34" charset="0"/>
                <a:cs typeface="Times New Roman" panose="02020603050405020304" pitchFamily="18" charset="0"/>
              </a:rPr>
              <a:t>Ponude</a:t>
            </a:r>
            <a:r>
              <a:rPr lang="en-US" sz="1600" dirty="0">
                <a:solidFill>
                  <a:srgbClr val="000000"/>
                </a:solidFill>
                <a:ea typeface="Verdana" panose="020B0604030504040204" pitchFamily="34" charset="0"/>
                <a:cs typeface="Times New Roman" panose="02020603050405020304" pitchFamily="18" charset="0"/>
              </a:rPr>
              <a:t> se </a:t>
            </a:r>
            <a:r>
              <a:rPr lang="en-US" sz="1600" dirty="0" err="1">
                <a:solidFill>
                  <a:srgbClr val="000000"/>
                </a:solidFill>
                <a:ea typeface="Verdana" panose="020B0604030504040204" pitchFamily="34" charset="0"/>
                <a:cs typeface="Times New Roman" panose="02020603050405020304" pitchFamily="18" charset="0"/>
              </a:rPr>
              <a:t>otvaraju</a:t>
            </a:r>
            <a:r>
              <a:rPr lang="en-US" sz="1600" dirty="0">
                <a:solidFill>
                  <a:srgbClr val="000000"/>
                </a:solidFill>
                <a:ea typeface="Verdana" panose="020B0604030504040204" pitchFamily="34" charset="0"/>
                <a:cs typeface="Times New Roman" panose="02020603050405020304" pitchFamily="18" charset="0"/>
              </a:rPr>
              <a:t> za </a:t>
            </a:r>
            <a:r>
              <a:rPr lang="en-US" sz="1600" dirty="0" err="1">
                <a:solidFill>
                  <a:srgbClr val="000000"/>
                </a:solidFill>
                <a:ea typeface="Verdana" panose="020B0604030504040204" pitchFamily="34" charset="0"/>
                <a:cs typeface="Times New Roman" panose="02020603050405020304" pitchFamily="18" charset="0"/>
              </a:rPr>
              <a:t>vrijeme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javn</a:t>
            </a:r>
            <a:r>
              <a:rPr lang="hr-BA" sz="1600" dirty="0">
                <a:solidFill>
                  <a:srgbClr val="000000"/>
                </a:solidFill>
                <a:ea typeface="Verdana" panose="020B0604030504040204" pitchFamily="34" charset="0"/>
                <a:cs typeface="Times New Roman" panose="02020603050405020304" pitchFamily="18" charset="0"/>
              </a:rPr>
              <a:t>og otvaranja od strane Komisije</a:t>
            </a:r>
            <a:r>
              <a:rPr lang="en-US" sz="1600" dirty="0">
                <a:solidFill>
                  <a:srgbClr val="000000"/>
                </a:solidFill>
                <a:ea typeface="Verdana" panose="020B0604030504040204" pitchFamily="34" charset="0"/>
                <a:cs typeface="Times New Roman" panose="02020603050405020304" pitchFamily="18" charset="0"/>
              </a:rPr>
              <a:t> za </a:t>
            </a:r>
            <a:r>
              <a:rPr lang="en-US" sz="1600" dirty="0" err="1">
                <a:solidFill>
                  <a:srgbClr val="000000"/>
                </a:solidFill>
                <a:ea typeface="Verdana" panose="020B0604030504040204" pitchFamily="34" charset="0"/>
                <a:cs typeface="Times New Roman" panose="02020603050405020304" pitchFamily="18" charset="0"/>
              </a:rPr>
              <a:t>nabav</a:t>
            </a:r>
            <a:r>
              <a:rPr lang="hr-BA" sz="1600" dirty="0">
                <a:solidFill>
                  <a:srgbClr val="000000"/>
                </a:solidFill>
                <a:ea typeface="Verdana" panose="020B0604030504040204" pitchFamily="34" charset="0"/>
                <a:cs typeface="Times New Roman" panose="02020603050405020304" pitchFamily="18" charset="0"/>
              </a:rPr>
              <a:t>k</a:t>
            </a:r>
            <a:r>
              <a:rPr lang="en-US" sz="1600" dirty="0">
                <a:solidFill>
                  <a:srgbClr val="000000"/>
                </a:solidFill>
                <a:ea typeface="Verdana" panose="020B0604030504040204" pitchFamily="34" charset="0"/>
                <a:cs typeface="Times New Roman" panose="02020603050405020304" pitchFamily="18" charset="0"/>
              </a:rPr>
              <a:t>u, </a:t>
            </a:r>
            <a:r>
              <a:rPr lang="en-US" sz="1600" dirty="0" err="1">
                <a:solidFill>
                  <a:srgbClr val="000000"/>
                </a:solidFill>
                <a:ea typeface="Verdana" panose="020B0604030504040204" pitchFamily="34" charset="0"/>
                <a:cs typeface="Times New Roman" panose="02020603050405020304" pitchFamily="18" charset="0"/>
              </a:rPr>
              <a:t>odmah</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nakon</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isteka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roka</a:t>
            </a:r>
            <a:r>
              <a:rPr lang="en-US" sz="1600" dirty="0">
                <a:solidFill>
                  <a:srgbClr val="000000"/>
                </a:solidFill>
                <a:ea typeface="Verdana" panose="020B0604030504040204" pitchFamily="34" charset="0"/>
                <a:cs typeface="Times New Roman" panose="02020603050405020304" pitchFamily="18" charset="0"/>
              </a:rPr>
              <a:t> za </a:t>
            </a:r>
            <a:r>
              <a:rPr lang="en-US" sz="1600" dirty="0" err="1">
                <a:solidFill>
                  <a:srgbClr val="000000"/>
                </a:solidFill>
                <a:ea typeface="Verdana" panose="020B0604030504040204" pitchFamily="34" charset="0"/>
                <a:cs typeface="Times New Roman" panose="02020603050405020304" pitchFamily="18" charset="0"/>
              </a:rPr>
              <a:t>dostavu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a:t>
            </a:r>
            <a:r>
              <a:rPr lang="en-US" sz="1600" dirty="0">
                <a:solidFill>
                  <a:srgbClr val="000000"/>
                </a:solidFill>
                <a:ea typeface="Verdana" panose="020B0604030504040204" pitchFamily="34" charset="0"/>
                <a:cs typeface="Times New Roman" panose="02020603050405020304" pitchFamily="18" charset="0"/>
              </a:rPr>
              <a:t> dan </a:t>
            </a:r>
            <a:r>
              <a:rPr lang="en-US" sz="1600" dirty="0" err="1">
                <a:solidFill>
                  <a:srgbClr val="000000"/>
                </a:solidFill>
                <a:ea typeface="Verdana" panose="020B0604030504040204" pitchFamily="34" charset="0"/>
                <a:cs typeface="Times New Roman" panose="02020603050405020304" pitchFamily="18" charset="0"/>
              </a:rPr>
              <a:t>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vrijeme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koji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su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navedeni</a:t>
            </a:r>
            <a:r>
              <a:rPr lang="en-US" sz="1600" dirty="0">
                <a:solidFill>
                  <a:srgbClr val="000000"/>
                </a:solidFill>
                <a:ea typeface="Verdana" panose="020B0604030504040204" pitchFamily="34" charset="0"/>
                <a:cs typeface="Times New Roman" panose="02020603050405020304" pitchFamily="18" charset="0"/>
              </a:rPr>
              <a:t> u </a:t>
            </a:r>
            <a:r>
              <a:rPr lang="hr-BA" sz="1600" dirty="0">
                <a:solidFill>
                  <a:srgbClr val="000000"/>
                </a:solidFill>
                <a:ea typeface="Verdana" panose="020B0604030504040204" pitchFamily="34" charset="0"/>
                <a:cs typeface="Times New Roman" panose="02020603050405020304" pitchFamily="18" charset="0"/>
              </a:rPr>
              <a:t>tenderskoj</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dokumentaciji</a:t>
            </a:r>
            <a:r>
              <a:rPr lang="en-US" sz="1600" dirty="0">
                <a:solidFill>
                  <a:srgbClr val="000000"/>
                </a:solidFill>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69240" algn="l"/>
              </a:tabLst>
            </a:pPr>
            <a:r>
              <a:rPr lang="en-US" sz="1600" dirty="0" err="1">
                <a:solidFill>
                  <a:srgbClr val="000000"/>
                </a:solidFill>
                <a:ea typeface="Verdana" panose="020B0604030504040204" pitchFamily="34" charset="0"/>
                <a:cs typeface="Times New Roman" panose="02020603050405020304" pitchFamily="18" charset="0"/>
              </a:rPr>
              <a:t>Ponude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pristigle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nakon</a:t>
            </a:r>
            <a:r>
              <a:rPr lang="en-US" sz="1600" dirty="0">
                <a:solidFill>
                  <a:srgbClr val="000000"/>
                </a:solidFill>
                <a:ea typeface="Verdana" panose="020B0604030504040204" pitchFamily="34" charset="0"/>
                <a:cs typeface="Times New Roman" panose="02020603050405020304" pitchFamily="18" charset="0"/>
              </a:rPr>
              <a:t> tog </a:t>
            </a:r>
            <a:r>
              <a:rPr lang="en-US" sz="1600" dirty="0" err="1">
                <a:solidFill>
                  <a:srgbClr val="000000"/>
                </a:solidFill>
                <a:ea typeface="Verdana" panose="020B0604030504040204" pitchFamily="34" charset="0"/>
                <a:cs typeface="Times New Roman" panose="02020603050405020304" pitchFamily="18" charset="0"/>
              </a:rPr>
              <a:t>roka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vraćaju</a:t>
            </a:r>
            <a:r>
              <a:rPr lang="en-US" sz="1600" dirty="0">
                <a:solidFill>
                  <a:srgbClr val="000000"/>
                </a:solidFill>
                <a:ea typeface="Verdana" panose="020B0604030504040204" pitchFamily="34" charset="0"/>
                <a:cs typeface="Times New Roman" panose="02020603050405020304" pitchFamily="18" charset="0"/>
              </a:rPr>
              <a:t> se </a:t>
            </a:r>
            <a:r>
              <a:rPr lang="en-US" sz="1600" dirty="0" err="1">
                <a:solidFill>
                  <a:srgbClr val="000000"/>
                </a:solidFill>
                <a:ea typeface="Verdana" panose="020B0604030504040204" pitchFamily="34" charset="0"/>
                <a:cs typeface="Times New Roman" panose="02020603050405020304" pitchFamily="18" charset="0"/>
              </a:rPr>
              <a:t>ponuđačima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neotvorene</a:t>
            </a:r>
            <a:r>
              <a:rPr lang="en-US" sz="1600" dirty="0">
                <a:solidFill>
                  <a:srgbClr val="000000"/>
                </a:solidFill>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69240" algn="l"/>
              </a:tabLst>
            </a:pPr>
            <a:r>
              <a:rPr lang="en-US" sz="1600" dirty="0" err="1">
                <a:solidFill>
                  <a:srgbClr val="000000"/>
                </a:solidFill>
                <a:ea typeface="Verdana" panose="020B0604030504040204" pitchFamily="34" charset="0"/>
                <a:cs typeface="Times New Roman" panose="02020603050405020304" pitchFamily="18" charset="0"/>
              </a:rPr>
              <a:t>Svi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ponuđači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koji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su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dostavili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pravovremeno</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ili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njihovi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predstavnici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kao</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svi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drugi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zainteresovani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imaju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pravo</a:t>
            </a:r>
            <a:r>
              <a:rPr lang="en-US" sz="1600" dirty="0">
                <a:solidFill>
                  <a:srgbClr val="000000"/>
                </a:solidFill>
                <a:ea typeface="Verdana" panose="020B0604030504040204" pitchFamily="34" charset="0"/>
                <a:cs typeface="Times New Roman" panose="02020603050405020304" pitchFamily="18" charset="0"/>
              </a:rPr>
              <a:t> da </a:t>
            </a:r>
            <a:r>
              <a:rPr lang="en-US" sz="1600" dirty="0" err="1">
                <a:solidFill>
                  <a:srgbClr val="000000"/>
                </a:solidFill>
                <a:ea typeface="Verdana" panose="020B0604030504040204" pitchFamily="34" charset="0"/>
                <a:cs typeface="Times New Roman" panose="02020603050405020304" pitchFamily="18" charset="0"/>
              </a:rPr>
              <a:t>prisustvuju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postupku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otvaranja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Međutim</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ponude</a:t>
            </a:r>
            <a:r>
              <a:rPr lang="en-US" sz="1600" dirty="0">
                <a:solidFill>
                  <a:srgbClr val="000000"/>
                </a:solidFill>
                <a:ea typeface="Verdana" panose="020B0604030504040204" pitchFamily="34" charset="0"/>
                <a:cs typeface="Times New Roman" panose="02020603050405020304" pitchFamily="18" charset="0"/>
              </a:rPr>
              <a:t> se </a:t>
            </a:r>
            <a:r>
              <a:rPr lang="en-US" sz="1600" dirty="0" err="1">
                <a:solidFill>
                  <a:srgbClr val="000000"/>
                </a:solidFill>
                <a:ea typeface="Verdana" panose="020B0604030504040204" pitchFamily="34" charset="0"/>
                <a:cs typeface="Times New Roman" panose="02020603050405020304" pitchFamily="18" charset="0"/>
              </a:rPr>
              <a:t>otvaraju</a:t>
            </a:r>
            <a:r>
              <a:rPr lang="en-US" sz="1600" dirty="0">
                <a:solidFill>
                  <a:srgbClr val="000000"/>
                </a:solidFill>
                <a:ea typeface="Verdana" panose="020B0604030504040204" pitchFamily="34" charset="0"/>
                <a:cs typeface="Times New Roman" panose="02020603050405020304" pitchFamily="18" charset="0"/>
              </a:rPr>
              <a:t> bez </a:t>
            </a:r>
            <a:r>
              <a:rPr lang="en-US" sz="1600" dirty="0" err="1">
                <a:solidFill>
                  <a:srgbClr val="000000"/>
                </a:solidFill>
                <a:ea typeface="Verdana" panose="020B0604030504040204" pitchFamily="34" charset="0"/>
                <a:cs typeface="Times New Roman" panose="02020603050405020304" pitchFamily="18" charset="0"/>
              </a:rPr>
              <a:t>obzira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a:t>
            </a:r>
            <a:r>
              <a:rPr lang="en-US" sz="1600" dirty="0">
                <a:solidFill>
                  <a:srgbClr val="000000"/>
                </a:solidFill>
                <a:ea typeface="Verdana" panose="020B0604030504040204" pitchFamily="34" charset="0"/>
                <a:cs typeface="Times New Roman" panose="02020603050405020304" pitchFamily="18" charset="0"/>
              </a:rPr>
              <a:t> to </a:t>
            </a:r>
            <a:r>
              <a:rPr lang="en-US" sz="1600" dirty="0" err="1">
                <a:solidFill>
                  <a:srgbClr val="000000"/>
                </a:solidFill>
                <a:ea typeface="Verdana" panose="020B0604030504040204" pitchFamily="34" charset="0"/>
                <a:cs typeface="Times New Roman" panose="02020603050405020304" pitchFamily="18" charset="0"/>
              </a:rPr>
              <a:t>jesu</a:t>
            </a:r>
            <a:r>
              <a:rPr lang="en-US" sz="1600" dirty="0">
                <a:solidFill>
                  <a:srgbClr val="000000"/>
                </a:solidFill>
                <a:ea typeface="Verdana" panose="020B0604030504040204" pitchFamily="34" charset="0"/>
                <a:cs typeface="Times New Roman" panose="02020603050405020304" pitchFamily="18" charset="0"/>
              </a:rPr>
              <a:t> li </a:t>
            </a:r>
            <a:r>
              <a:rPr lang="en-US" sz="1600" dirty="0" err="1">
                <a:solidFill>
                  <a:srgbClr val="000000"/>
                </a:solidFill>
                <a:ea typeface="Verdana" panose="020B0604030504040204" pitchFamily="34" charset="0"/>
                <a:cs typeface="Times New Roman" panose="02020603050405020304" pitchFamily="18" charset="0"/>
              </a:rPr>
              <a:t>ponuđači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ili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njihovi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ovlašteni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predstavnici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prisutni</a:t>
            </a:r>
            <a:r>
              <a:rPr lang="en-US" sz="1600" dirty="0">
                <a:solidFill>
                  <a:srgbClr val="000000"/>
                </a:solidFill>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69240" algn="l"/>
              </a:tabLst>
            </a:pPr>
            <a:r>
              <a:rPr lang="en-US" sz="1600" dirty="0">
                <a:solidFill>
                  <a:srgbClr val="000000"/>
                </a:solidFill>
                <a:ea typeface="Verdana" panose="020B0604030504040204" pitchFamily="34" charset="0"/>
                <a:cs typeface="Times New Roman" panose="02020603050405020304" pitchFamily="18" charset="0"/>
              </a:rPr>
              <a:t>Na </a:t>
            </a:r>
            <a:r>
              <a:rPr lang="en-US" sz="1600" dirty="0" err="1">
                <a:solidFill>
                  <a:srgbClr val="000000"/>
                </a:solidFill>
                <a:ea typeface="Verdana" panose="020B0604030504040204" pitchFamily="34" charset="0"/>
                <a:cs typeface="Times New Roman" panose="02020603050405020304" pitchFamily="18" charset="0"/>
              </a:rPr>
              <a:t>otvaranju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prisutni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ponuđači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će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biti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obav</a:t>
            </a:r>
            <a:r>
              <a:rPr lang="hr-BA" sz="1600" dirty="0">
                <a:solidFill>
                  <a:srgbClr val="000000"/>
                </a:solidFill>
                <a:ea typeface="Verdana" panose="020B0604030504040204" pitchFamily="34" charset="0"/>
                <a:cs typeface="Times New Roman" panose="02020603050405020304" pitchFamily="18" charset="0"/>
              </a:rPr>
              <a:t>ij</a:t>
            </a:r>
            <a:r>
              <a:rPr lang="en-US" sz="1600" dirty="0" err="1">
                <a:solidFill>
                  <a:srgbClr val="000000"/>
                </a:solidFill>
                <a:ea typeface="Verdana" panose="020B0604030504040204" pitchFamily="34" charset="0"/>
                <a:cs typeface="Times New Roman" panose="02020603050405020304" pitchFamily="18" charset="0"/>
              </a:rPr>
              <a:t>ešteni</a:t>
            </a:r>
            <a:r>
              <a:rPr lang="en-US" sz="1600" dirty="0">
                <a:solidFill>
                  <a:srgbClr val="000000"/>
                </a:solidFill>
                <a:ea typeface="Verdana" panose="020B0604030504040204" pitchFamily="34" charset="0"/>
                <a:cs typeface="Times New Roman" panose="02020603050405020304" pitchFamily="18" charset="0"/>
              </a:rPr>
              <a:t> o:</a:t>
            </a:r>
          </a:p>
          <a:p>
            <a:pPr marL="285750" lvl="0" indent="-285750">
              <a:spcBef>
                <a:spcPts val="600"/>
              </a:spcBef>
              <a:spcAft>
                <a:spcPts val="0"/>
              </a:spcAft>
              <a:buClr>
                <a:srgbClr val="000000"/>
              </a:buClr>
              <a:buSzPts val="1200"/>
              <a:buFont typeface="Arial" panose="020B0604020202020204" pitchFamily="34" charset="0"/>
              <a:buChar char="•"/>
              <a:tabLst>
                <a:tab pos="269240" algn="l"/>
              </a:tabLst>
            </a:pPr>
            <a:r>
              <a:rPr lang="hr-BA" sz="1600" dirty="0">
                <a:solidFill>
                  <a:srgbClr val="000000"/>
                </a:solidFill>
                <a:ea typeface="Verdana" panose="020B0604030504040204" pitchFamily="34" charset="0"/>
                <a:cs typeface="Times New Roman" panose="02020603050405020304" pitchFamily="18" charset="0"/>
              </a:rPr>
              <a:t>nazivu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ponuđača</a:t>
            </a:r>
            <a:r>
              <a:rPr lang="en-US" sz="1600" dirty="0">
                <a:solidFill>
                  <a:srgbClr val="000000"/>
                </a:solidFill>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69240" algn="l"/>
              </a:tabLst>
            </a:pPr>
            <a:r>
              <a:rPr lang="en-US" sz="1600" dirty="0" err="1">
                <a:solidFill>
                  <a:srgbClr val="000000"/>
                </a:solidFill>
                <a:ea typeface="Verdana" panose="020B0604030504040204" pitchFamily="34" charset="0"/>
                <a:cs typeface="Times New Roman" panose="02020603050405020304" pitchFamily="18" charset="0"/>
              </a:rPr>
              <a:t>ukupn</a:t>
            </a:r>
            <a:r>
              <a:rPr lang="hr-BA" sz="1600" dirty="0">
                <a:solidFill>
                  <a:srgbClr val="000000"/>
                </a:solidFill>
                <a:ea typeface="Verdana" panose="020B0604030504040204" pitchFamily="34" charset="0"/>
                <a:cs typeface="Times New Roman" panose="02020603050405020304" pitchFamily="18" charset="0"/>
              </a:rPr>
              <a:t>oj</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cijen</a:t>
            </a:r>
            <a:r>
              <a:rPr lang="hr-BA" sz="1600" dirty="0">
                <a:solidFill>
                  <a:srgbClr val="000000"/>
                </a:solidFill>
                <a:ea typeface="Verdana" panose="020B0604030504040204" pitchFamily="34" charset="0"/>
                <a:cs typeface="Times New Roman" panose="02020603050405020304" pitchFamily="18" charset="0"/>
              </a:rPr>
              <a:t>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naveden</a:t>
            </a:r>
            <a:r>
              <a:rPr lang="hr-BA" sz="1600" dirty="0">
                <a:solidFill>
                  <a:srgbClr val="000000"/>
                </a:solidFill>
                <a:ea typeface="Verdana" panose="020B0604030504040204" pitchFamily="34" charset="0"/>
                <a:cs typeface="Times New Roman" panose="02020603050405020304" pitchFamily="18" charset="0"/>
              </a:rPr>
              <a:t>oj</a:t>
            </a:r>
            <a:r>
              <a:rPr lang="en-US" sz="1600" dirty="0">
                <a:solidFill>
                  <a:srgbClr val="000000"/>
                </a:solidFill>
                <a:ea typeface="Verdana" panose="020B0604030504040204" pitchFamily="34" charset="0"/>
                <a:cs typeface="Times New Roman" panose="02020603050405020304" pitchFamily="18" charset="0"/>
              </a:rPr>
              <a:t> u </a:t>
            </a:r>
            <a:r>
              <a:rPr lang="en-US" sz="1600" dirty="0" err="1">
                <a:solidFill>
                  <a:srgbClr val="000000"/>
                </a:solidFill>
                <a:ea typeface="Verdana" panose="020B0604030504040204" pitchFamily="34" charset="0"/>
                <a:cs typeface="Times New Roman" panose="02020603050405020304" pitchFamily="18" charset="0"/>
              </a:rPr>
              <a:t>ponudi</a:t>
            </a:r>
            <a:r>
              <a:rPr lang="en-US" sz="1600" dirty="0">
                <a:solidFill>
                  <a:srgbClr val="000000"/>
                </a:solidFill>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69240" algn="l"/>
              </a:tabLst>
            </a:pPr>
            <a:r>
              <a:rPr lang="en-US" sz="1600" dirty="0" err="1">
                <a:solidFill>
                  <a:srgbClr val="000000"/>
                </a:solidFill>
                <a:ea typeface="Verdana" panose="020B0604030504040204" pitchFamily="34" charset="0"/>
                <a:cs typeface="Times New Roman" panose="02020603050405020304" pitchFamily="18" charset="0"/>
              </a:rPr>
              <a:t>popust</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naveden</a:t>
            </a:r>
            <a:r>
              <a:rPr lang="en-US" sz="1600" dirty="0">
                <a:solidFill>
                  <a:srgbClr val="000000"/>
                </a:solidFill>
                <a:ea typeface="Verdana" panose="020B0604030504040204" pitchFamily="34" charset="0"/>
                <a:cs typeface="Times New Roman" panose="02020603050405020304" pitchFamily="18" charset="0"/>
              </a:rPr>
              <a:t> u </a:t>
            </a:r>
            <a:r>
              <a:rPr lang="en-US" sz="1600" dirty="0" err="1">
                <a:solidFill>
                  <a:srgbClr val="000000"/>
                </a:solidFill>
                <a:ea typeface="Verdana" panose="020B0604030504040204" pitchFamily="34" charset="0"/>
                <a:cs typeface="Times New Roman" panose="02020603050405020304" pitchFamily="18" charset="0"/>
              </a:rPr>
              <a:t>ponudi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koji</a:t>
            </a:r>
            <a:r>
              <a:rPr lang="en-US" sz="1600" dirty="0">
                <a:solidFill>
                  <a:srgbClr val="000000"/>
                </a:solidFill>
                <a:ea typeface="Verdana" panose="020B0604030504040204" pitchFamily="34" charset="0"/>
                <a:cs typeface="Times New Roman" panose="02020603050405020304" pitchFamily="18" charset="0"/>
              </a:rPr>
              <a:t> mora </a:t>
            </a:r>
            <a:r>
              <a:rPr lang="en-US" sz="1600" dirty="0" err="1">
                <a:solidFill>
                  <a:srgbClr val="000000"/>
                </a:solidFill>
                <a:ea typeface="Verdana" panose="020B0604030504040204" pitchFamily="34" charset="0"/>
                <a:cs typeface="Times New Roman" panose="02020603050405020304" pitchFamily="18" charset="0"/>
              </a:rPr>
              <a:t>biti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posebno</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naveden</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ako</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popust</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nije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naveden</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odvojeno</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smatrat</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će</a:t>
            </a:r>
            <a:r>
              <a:rPr lang="en-US" sz="1600" dirty="0">
                <a:solidFill>
                  <a:srgbClr val="000000"/>
                </a:solidFill>
                <a:ea typeface="Verdana" panose="020B0604030504040204" pitchFamily="34" charset="0"/>
                <a:cs typeface="Times New Roman" panose="02020603050405020304" pitchFamily="18" charset="0"/>
              </a:rPr>
              <a:t> se da </a:t>
            </a:r>
            <a:r>
              <a:rPr lang="en-US" sz="1600" dirty="0" err="1">
                <a:solidFill>
                  <a:srgbClr val="000000"/>
                </a:solidFill>
                <a:ea typeface="Verdana" panose="020B0604030504040204" pitchFamily="34" charset="0"/>
                <a:cs typeface="Times New Roman" panose="02020603050405020304" pitchFamily="18" charset="0"/>
              </a:rPr>
              <a:t>nije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ponuđen</a:t>
            </a:r>
            <a:r>
              <a:rPr lang="en-US" sz="1600" dirty="0">
                <a:solidFill>
                  <a:srgbClr val="000000"/>
                </a:solidFill>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69240" algn="l"/>
              </a:tabLst>
            </a:pPr>
            <a:r>
              <a:rPr lang="en-US" sz="1600" dirty="0">
                <a:solidFill>
                  <a:srgbClr val="000000"/>
                </a:solidFill>
                <a:ea typeface="Verdana" panose="020B0604030504040204" pitchFamily="34" charset="0"/>
                <a:cs typeface="Times New Roman" panose="02020603050405020304" pitchFamily="18" charset="0"/>
              </a:rPr>
              <a:t>po</a:t>
            </a:r>
            <a:r>
              <a:rPr lang="hr-BA" sz="1600" dirty="0">
                <a:solidFill>
                  <a:srgbClr val="000000"/>
                </a:solidFill>
                <a:ea typeface="Verdana" panose="020B0604030504040204" pitchFamily="34" charset="0"/>
                <a:cs typeface="Times New Roman" panose="02020603050405020304" pitchFamily="18" charset="0"/>
              </a:rPr>
              <a:t>d</a:t>
            </a:r>
            <a:r>
              <a:rPr lang="en-US" sz="1600" dirty="0" err="1">
                <a:solidFill>
                  <a:srgbClr val="000000"/>
                </a:solidFill>
                <a:ea typeface="Verdana" panose="020B0604030504040204" pitchFamily="34" charset="0"/>
                <a:cs typeface="Times New Roman" panose="02020603050405020304" pitchFamily="18" charset="0"/>
              </a:rPr>
              <a:t>kriterije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koji</a:t>
            </a:r>
            <a:r>
              <a:rPr lang="en-US" sz="1600" dirty="0">
                <a:solidFill>
                  <a:srgbClr val="000000"/>
                </a:solidFill>
                <a:ea typeface="Verdana" panose="020B0604030504040204" pitchFamily="34" charset="0"/>
                <a:cs typeface="Times New Roman" panose="02020603050405020304" pitchFamily="18" charset="0"/>
              </a:rPr>
              <a:t> se </a:t>
            </a:r>
            <a:r>
              <a:rPr lang="en-US" sz="1600" dirty="0" err="1">
                <a:solidFill>
                  <a:srgbClr val="000000"/>
                </a:solidFill>
                <a:ea typeface="Verdana" panose="020B0604030504040204" pitchFamily="34" charset="0"/>
                <a:cs typeface="Times New Roman" panose="02020603050405020304" pitchFamily="18" charset="0"/>
              </a:rPr>
              <a:t>ocjenjuju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prema</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kriteriju</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ekonomski</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najpovoljnije</a:t>
            </a:r>
            <a:r>
              <a:rPr lang="en-US" sz="1600" dirty="0">
                <a:solidFill>
                  <a:srgbClr val="000000"/>
                </a:solidFill>
                <a:ea typeface="Verdana" panose="020B0604030504040204" pitchFamily="34" charset="0"/>
                <a:cs typeface="Times New Roman" panose="02020603050405020304" pitchFamily="18" charset="0"/>
              </a:rPr>
              <a:t> </a:t>
            </a:r>
            <a:r>
              <a:rPr lang="en-US" sz="1600" dirty="0" err="1">
                <a:solidFill>
                  <a:srgbClr val="000000"/>
                </a:solidFill>
                <a:ea typeface="Verdana" panose="020B0604030504040204" pitchFamily="34" charset="0"/>
                <a:cs typeface="Times New Roman" panose="02020603050405020304" pitchFamily="18" charset="0"/>
              </a:rPr>
              <a:t>ponude</a:t>
            </a:r>
            <a:r>
              <a:rPr lang="en-US" sz="1600" dirty="0">
                <a:solidFill>
                  <a:srgbClr val="000000"/>
                </a:solidFill>
                <a:ea typeface="Verdana" panose="020B0604030504040204" pitchFamily="34" charset="0"/>
                <a:cs typeface="Times New Roman" panose="02020603050405020304" pitchFamily="18" charset="0"/>
              </a:rPr>
              <a:t>.</a:t>
            </a:r>
            <a:endParaRPr lang="el-GR" sz="1600" dirty="0">
              <a:solidFill>
                <a:srgbClr val="000000"/>
              </a:solidFill>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395415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descr="50%"/>
          <p:cNvSpPr>
            <a:spLocks noChangeArrowheads="1"/>
          </p:cNvSpPr>
          <p:nvPr/>
        </p:nvSpPr>
        <p:spPr bwMode="auto">
          <a:xfrm>
            <a:off x="609600" y="1097449"/>
            <a:ext cx="7924800" cy="1323439"/>
          </a:xfrm>
          <a:prstGeom prst="rect">
            <a:avLst/>
          </a:prstGeom>
          <a:noFill/>
          <a:ln w="22225">
            <a:noFill/>
            <a:miter lim="800000"/>
            <a:headEnd/>
            <a:tailEnd/>
          </a:ln>
          <a:effectLst/>
        </p:spPr>
        <p:txBody>
          <a:bodyPr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600" dirty="0" err="1">
                <a:latin typeface="Verdana" panose="020B0604030504040204" pitchFamily="34" charset="0"/>
                <a:ea typeface="Verdana" panose="020B0604030504040204" pitchFamily="34" charset="0"/>
              </a:rPr>
              <a:t>Svrha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ocjenjivanja</a:t>
            </a:r>
            <a:r>
              <a:rPr lang="en-US" altLang="el-GR" sz="1600" dirty="0">
                <a:latin typeface="Verdana" panose="020B0604030504040204" pitchFamily="34" charset="0"/>
                <a:ea typeface="Verdana" panose="020B0604030504040204" pitchFamily="34" charset="0"/>
              </a:rPr>
              <a:t> je </a:t>
            </a:r>
            <a:r>
              <a:rPr lang="en-US" altLang="el-GR" sz="1600" b="1" dirty="0" err="1">
                <a:latin typeface="Verdana" panose="020B0604030504040204" pitchFamily="34" charset="0"/>
                <a:ea typeface="Verdana" panose="020B0604030504040204" pitchFamily="34" charset="0"/>
              </a:rPr>
              <a:t>identificirati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najbolje</a:t>
            </a:r>
            <a:r>
              <a:rPr lang="en-US" altLang="el-GR" sz="1600" b="1"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među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podnesenim</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prije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roka</a:t>
            </a:r>
            <a:r>
              <a:rPr lang="en-US" altLang="el-GR" sz="1600" b="1" dirty="0">
                <a:latin typeface="Verdana" panose="020B0604030504040204" pitchFamily="34" charset="0"/>
                <a:ea typeface="Verdana" panose="020B0604030504040204" pitchFamily="34" charset="0"/>
              </a:rPr>
              <a:t> za </a:t>
            </a:r>
            <a:r>
              <a:rPr lang="en-US" altLang="el-GR" sz="1600" b="1" dirty="0" err="1">
                <a:latin typeface="Verdana" panose="020B0604030504040204" pitchFamily="34" charset="0"/>
                <a:ea typeface="Verdana" panose="020B0604030504040204" pitchFamily="34" charset="0"/>
              </a:rPr>
              <a:t>podnošenje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ponuda</a:t>
            </a:r>
            <a:r>
              <a:rPr lang="en-US" altLang="el-GR" sz="1600" b="1" dirty="0">
                <a:latin typeface="Verdana" panose="020B0604030504040204" pitchFamily="34" charset="0"/>
                <a:ea typeface="Verdana" panose="020B0604030504040204" pitchFamily="34" charset="0"/>
              </a:rPr>
              <a:t> </a:t>
            </a:r>
            <a:r>
              <a:rPr lang="en-US" altLang="el-GR" sz="1600" dirty="0">
                <a:latin typeface="Verdana" panose="020B0604030504040204" pitchFamily="34" charset="0"/>
                <a:ea typeface="Verdana" panose="020B0604030504040204" pitchFamily="34" charset="0"/>
              </a:rPr>
              <a:t>od </a:t>
            </a:r>
            <a:r>
              <a:rPr lang="en-US" altLang="el-GR" sz="1600" dirty="0" err="1">
                <a:latin typeface="Verdana" panose="020B0604030504040204" pitchFamily="34" charset="0"/>
                <a:ea typeface="Verdana" panose="020B0604030504040204" pitchFamily="34" charset="0"/>
              </a:rPr>
              <a:t>strane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ponuđača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mogli</a:t>
            </a:r>
            <a:r>
              <a:rPr lang="en-US" altLang="el-GR" sz="1600" b="1" dirty="0">
                <a:latin typeface="Verdana" panose="020B0604030504040204" pitchFamily="34" charset="0"/>
                <a:ea typeface="Verdana" panose="020B0604030504040204" pitchFamily="34" charset="0"/>
              </a:rPr>
              <a:t> </a:t>
            </a:r>
            <a:r>
              <a:rPr lang="hr-BA" altLang="el-GR" sz="1600" b="1" dirty="0">
                <a:latin typeface="Verdana" panose="020B0604030504040204" pitchFamily="34" charset="0"/>
                <a:ea typeface="Verdana" panose="020B0604030504040204" pitchFamily="34" charset="0"/>
              </a:rPr>
              <a:t>učestvovati</a:t>
            </a:r>
            <a:r>
              <a:rPr lang="en-US" altLang="el-GR" sz="1600" b="1"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na tenderu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ispunjavaju</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uvjete</a:t>
            </a:r>
            <a:r>
              <a:rPr lang="en-US" altLang="el-GR" sz="1600" b="1" dirty="0">
                <a:latin typeface="Verdana" panose="020B0604030504040204" pitchFamily="34" charset="0"/>
                <a:ea typeface="Verdana" panose="020B0604030504040204" pitchFamily="34" charset="0"/>
              </a:rPr>
              <a:t> </a:t>
            </a:r>
            <a:r>
              <a:rPr lang="en-US" altLang="el-GR" sz="1600" dirty="0">
                <a:latin typeface="Verdana" panose="020B0604030504040204" pitchFamily="34" charset="0"/>
                <a:ea typeface="Verdana" panose="020B0604030504040204" pitchFamily="34" charset="0"/>
              </a:rPr>
              <a:t>za </a:t>
            </a:r>
            <a:r>
              <a:rPr lang="hr-BA" altLang="el-GR" sz="1600" dirty="0">
                <a:latin typeface="Verdana" panose="020B0604030504040204" pitchFamily="34" charset="0"/>
                <a:ea typeface="Verdana" panose="020B0604030504040204" pitchFamily="34" charset="0"/>
              </a:rPr>
              <a:t>učešće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kvalitativni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kriteriji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odabira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utvrđeno</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tenderskoj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dokumentaciji</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71683" name="Rectangle 4" descr="50%"/>
          <p:cNvSpPr>
            <a:spLocks noChangeArrowheads="1"/>
          </p:cNvSpPr>
          <p:nvPr/>
        </p:nvSpPr>
        <p:spPr bwMode="auto">
          <a:xfrm>
            <a:off x="683568" y="2680174"/>
            <a:ext cx="7924800" cy="1569660"/>
          </a:xfrm>
          <a:prstGeom prst="rect">
            <a:avLst/>
          </a:prstGeom>
          <a:noFill/>
          <a:ln w="22225">
            <a:noFill/>
            <a:miter lim="800000"/>
            <a:headEnd/>
            <a:tailEnd/>
          </a:ln>
          <a:effectLst/>
        </p:spPr>
        <p:txBody>
          <a:bodyPr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23900" indent="-26670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600" dirty="0">
                <a:latin typeface="Verdana" panose="020B0604030504040204" pitchFamily="34" charset="0"/>
                <a:ea typeface="Verdana" panose="020B0604030504040204" pitchFamily="34" charset="0"/>
              </a:rPr>
              <a:t>„</a:t>
            </a:r>
            <a:r>
              <a:rPr lang="en-US" altLang="el-GR" sz="1600" b="1" dirty="0" err="1">
                <a:latin typeface="Verdana" panose="020B0604030504040204" pitchFamily="34" charset="0"/>
                <a:ea typeface="Verdana" panose="020B0604030504040204" pitchFamily="34" charset="0"/>
              </a:rPr>
              <a:t>Najbolja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će</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dodijeliti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ponuđaču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ga</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poslao</a:t>
            </a:r>
            <a:r>
              <a:rPr lang="en-US" altLang="el-GR" sz="1600" dirty="0">
                <a:latin typeface="Verdana" panose="020B0604030504040204" pitchFamily="34" charset="0"/>
                <a:ea typeface="Verdana" panose="020B0604030504040204" pitchFamily="34" charset="0"/>
              </a:rPr>
              <a:t>):</a:t>
            </a:r>
          </a:p>
          <a:p>
            <a:pPr marL="285750" indent="-285750" eaLnBrk="1" hangingPunct="1">
              <a:spcBef>
                <a:spcPct val="0"/>
              </a:spcBef>
              <a:buClrTx/>
              <a:buSzTx/>
            </a:pPr>
            <a:r>
              <a:rPr lang="en-US" altLang="el-GR" sz="1600" dirty="0" err="1">
                <a:latin typeface="Verdana" panose="020B0604030504040204" pitchFamily="34" charset="0"/>
                <a:ea typeface="Verdana" panose="020B0604030504040204" pitchFamily="34" charset="0"/>
              </a:rPr>
              <a:t>bilo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t>
            </a:r>
            <a:r>
              <a:rPr lang="hr-BA" altLang="el-GR" sz="1600" dirty="0">
                <a:latin typeface="Verdana" panose="020B0604030504040204" pitchFamily="34" charset="0"/>
                <a:ea typeface="Verdana" panose="020B0604030504040204" pitchFamily="34" charset="0"/>
              </a:rPr>
              <a:t>a</a:t>
            </a:r>
            <a:r>
              <a:rPr lang="en-US" altLang="el-GR" sz="1600" dirty="0">
                <a:latin typeface="Verdana" panose="020B0604030504040204" pitchFamily="34" charset="0"/>
                <a:ea typeface="Verdana" panose="020B0604030504040204" pitchFamily="34" charset="0"/>
              </a:rPr>
              <a:t> s </a:t>
            </a:r>
            <a:r>
              <a:rPr lang="en-US" altLang="el-GR" sz="1600" dirty="0" err="1">
                <a:latin typeface="Verdana" panose="020B0604030504040204" pitchFamily="34" charset="0"/>
                <a:ea typeface="Verdana" panose="020B0604030504040204" pitchFamily="34" charset="0"/>
              </a:rPr>
              <a:t>najnižom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cijenom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kriterij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dodjele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bio </a:t>
            </a:r>
            <a:r>
              <a:rPr lang="en-US" altLang="el-GR" sz="1600" dirty="0" err="1">
                <a:latin typeface="Verdana" panose="020B0604030504040204" pitchFamily="34" charset="0"/>
                <a:ea typeface="Verdana" panose="020B0604030504040204" pitchFamily="34" charset="0"/>
              </a:rPr>
              <a:t>kriterij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najniže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cijene</a:t>
            </a:r>
            <a:endParaRPr lang="en-US" altLang="el-GR" sz="1600" dirty="0">
              <a:latin typeface="Verdana" panose="020B0604030504040204" pitchFamily="34" charset="0"/>
              <a:ea typeface="Verdana" panose="020B0604030504040204" pitchFamily="34" charset="0"/>
            </a:endParaRPr>
          </a:p>
          <a:p>
            <a:pPr marL="285750" indent="-285750" eaLnBrk="1" hangingPunct="1">
              <a:spcBef>
                <a:spcPct val="0"/>
              </a:spcBef>
              <a:buClrTx/>
              <a:buSzTx/>
            </a:pP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najbolja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vrijednost</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novac</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kriterij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dodjele</a:t>
            </a:r>
            <a:r>
              <a:rPr lang="en-US" altLang="el-GR" sz="1600" dirty="0">
                <a:latin typeface="Verdana" panose="020B0604030504040204" pitchFamily="34" charset="0"/>
                <a:ea typeface="Verdana" panose="020B0604030504040204" pitchFamily="34" charset="0"/>
              </a:rPr>
              <a:t> bio </a:t>
            </a:r>
            <a:r>
              <a:rPr lang="en-US" altLang="el-GR" sz="1600" dirty="0" err="1">
                <a:latin typeface="Verdana" panose="020B0604030504040204" pitchFamily="34" charset="0"/>
                <a:ea typeface="Verdana" panose="020B0604030504040204" pitchFamily="34" charset="0"/>
              </a:rPr>
              <a:t>kriterij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ekonomski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najpovoljnije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ponude</a:t>
            </a:r>
            <a:endParaRPr lang="en-US" altLang="el-GR" sz="1600" dirty="0">
              <a:latin typeface="Verdana" panose="020B0604030504040204" pitchFamily="34" charset="0"/>
              <a:ea typeface="Verdana" panose="020B0604030504040204" pitchFamily="34" charset="0"/>
            </a:endParaRPr>
          </a:p>
          <a:p>
            <a:pPr eaLnBrk="1" hangingPunct="1">
              <a:spcBef>
                <a:spcPct val="0"/>
              </a:spcBef>
              <a:buClrTx/>
              <a:buSzTx/>
              <a:buFontTx/>
              <a:buNone/>
            </a:pPr>
            <a:r>
              <a:rPr lang="en-US" altLang="el-GR" sz="1600" dirty="0">
                <a:latin typeface="Verdana" panose="020B0604030504040204" pitchFamily="34" charset="0"/>
                <a:ea typeface="Verdana" panose="020B0604030504040204" pitchFamily="34" charset="0"/>
              </a:rPr>
              <a:t> </a:t>
            </a:r>
          </a:p>
        </p:txBody>
      </p:sp>
      <p:sp>
        <p:nvSpPr>
          <p:cNvPr id="71684" name="Rectangle 5" descr="50%"/>
          <p:cNvSpPr>
            <a:spLocks noChangeArrowheads="1"/>
          </p:cNvSpPr>
          <p:nvPr/>
        </p:nvSpPr>
        <p:spPr bwMode="auto">
          <a:xfrm>
            <a:off x="609600" y="4509120"/>
            <a:ext cx="7924800" cy="1815882"/>
          </a:xfrm>
          <a:prstGeom prst="rect">
            <a:avLst/>
          </a:prstGeom>
          <a:noFill/>
          <a:ln w="22225">
            <a:noFill/>
            <a:miter lim="800000"/>
            <a:headEnd/>
            <a:tailEnd/>
          </a:ln>
          <a:effectLst/>
        </p:spPr>
        <p:txBody>
          <a:bodyPr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600" dirty="0">
                <a:latin typeface="Verdana" panose="020B0604030504040204" pitchFamily="34" charset="0"/>
                <a:ea typeface="Verdana" panose="020B0604030504040204" pitchFamily="34" charset="0"/>
              </a:rPr>
              <a:t>U </a:t>
            </a:r>
            <a:r>
              <a:rPr lang="en-US" altLang="el-GR" sz="1600" dirty="0" err="1">
                <a:latin typeface="Verdana" panose="020B0604030504040204" pitchFamily="34" charset="0"/>
                <a:ea typeface="Verdana" panose="020B0604030504040204" pitchFamily="34" charset="0"/>
              </a:rPr>
              <a:t>svakom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slučaju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prepoznavanje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najpovoljnije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ponude</a:t>
            </a:r>
            <a:r>
              <a:rPr lang="en-US" altLang="el-GR" sz="1600" dirty="0">
                <a:latin typeface="Verdana" panose="020B0604030504040204" pitchFamily="34" charset="0"/>
                <a:ea typeface="Verdana" panose="020B0604030504040204" pitchFamily="34" charset="0"/>
              </a:rPr>
              <a:t> mora </a:t>
            </a:r>
            <a:r>
              <a:rPr lang="en-US" altLang="el-GR" sz="1600" dirty="0" err="1">
                <a:latin typeface="Verdana" panose="020B0604030504040204" pitchFamily="34" charset="0"/>
                <a:ea typeface="Verdana" panose="020B0604030504040204" pitchFamily="34" charset="0"/>
              </a:rPr>
              <a:t>biti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učinjeno</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potpunosti</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skladu</a:t>
            </a:r>
            <a:r>
              <a:rPr lang="en-US" altLang="el-GR" sz="1600" dirty="0">
                <a:latin typeface="Verdana" panose="020B0604030504040204" pitchFamily="34" charset="0"/>
                <a:ea typeface="Verdana" panose="020B0604030504040204" pitchFamily="34" charset="0"/>
              </a:rPr>
              <a:t> s </a:t>
            </a:r>
            <a:r>
              <a:rPr lang="en-US" altLang="el-GR" sz="1600" dirty="0" err="1">
                <a:latin typeface="Verdana" panose="020B0604030504040204" pitchFamily="34" charset="0"/>
                <a:ea typeface="Verdana" panose="020B0604030504040204" pitchFamily="34" charset="0"/>
              </a:rPr>
              <a:t>kriterijima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kvalifikacije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tehničkim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specifikacijama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kriterijima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dodjelu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navedenim</a:t>
            </a:r>
            <a:r>
              <a:rPr lang="en-US" altLang="el-GR" sz="1600" dirty="0">
                <a:latin typeface="Verdana" panose="020B0604030504040204" pitchFamily="34" charset="0"/>
                <a:ea typeface="Verdana" panose="020B0604030504040204" pitchFamily="34" charset="0"/>
              </a:rPr>
              <a:t> u </a:t>
            </a:r>
            <a:r>
              <a:rPr lang="hr-BA" altLang="el-GR" sz="1600" dirty="0">
                <a:latin typeface="Verdana" panose="020B0604030504040204" pitchFamily="34" charset="0"/>
                <a:ea typeface="Verdana" panose="020B0604030504040204" pitchFamily="34" charset="0"/>
              </a:rPr>
              <a:t>tenderskoj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načinu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dokazivanja</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ispunjavanja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kriterija</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tako I </a:t>
            </a:r>
            <a:r>
              <a:rPr lang="en-US" altLang="el-GR" sz="1600" dirty="0" err="1">
                <a:latin typeface="Verdana" panose="020B0604030504040204" pitchFamily="34" charset="0"/>
                <a:ea typeface="Verdana" panose="020B0604030504040204" pitchFamily="34" charset="0"/>
              </a:rPr>
              <a:t>metode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procjene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vrijednosti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svakog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kriterija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konačnog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rezultata</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odnosu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kvalitetu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cijenu</a:t>
            </a:r>
            <a:r>
              <a:rPr lang="en-US" altLang="el-GR" sz="1600" dirty="0">
                <a:latin typeface="Verdana" panose="020B0604030504040204" pitchFamily="34" charset="0"/>
                <a:ea typeface="Verdana" panose="020B0604030504040204" pitchFamily="34" charset="0"/>
              </a:rPr>
              <a:t>.</a:t>
            </a:r>
          </a:p>
          <a:p>
            <a:pPr eaLnBrk="1" hangingPunct="1">
              <a:spcBef>
                <a:spcPct val="0"/>
              </a:spcBef>
              <a:buClrTx/>
              <a:buSzTx/>
              <a:buFontTx/>
              <a:buNone/>
            </a:pPr>
            <a:r>
              <a:rPr lang="en-US" altLang="el-GR" sz="1600" dirty="0">
                <a:latin typeface="Verdana" panose="020B0604030504040204" pitchFamily="34" charset="0"/>
                <a:ea typeface="Verdana" panose="020B0604030504040204" pitchFamily="34" charset="0"/>
              </a:rPr>
              <a:t> </a:t>
            </a:r>
          </a:p>
        </p:txBody>
      </p:sp>
      <p:sp>
        <p:nvSpPr>
          <p:cNvPr id="6"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Tree>
    <p:extLst>
      <p:ext uri="{BB962C8B-B14F-4D97-AF65-F5344CB8AC3E}">
        <p14:creationId xmlns:p14="http://schemas.microsoft.com/office/powerpoint/2010/main" val="152740245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AutoShape 6"/>
          <p:cNvSpPr>
            <a:spLocks noChangeArrowheads="1"/>
          </p:cNvSpPr>
          <p:nvPr/>
        </p:nvSpPr>
        <p:spPr bwMode="auto">
          <a:xfrm>
            <a:off x="558800" y="1143000"/>
            <a:ext cx="8280400" cy="5113338"/>
          </a:xfrm>
          <a:prstGeom prst="roundRect">
            <a:avLst>
              <a:gd name="adj" fmla="val 2380"/>
            </a:avLst>
          </a:prstGeom>
          <a:solidFill>
            <a:srgbClr val="CCCCFF"/>
          </a:solidFill>
          <a:ln w="25400" algn="ctr">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n-US" altLang="el-GR" sz="2400"/>
          </a:p>
        </p:txBody>
      </p:sp>
      <p:sp>
        <p:nvSpPr>
          <p:cNvPr id="72708" name="Rectangle 7"/>
          <p:cNvSpPr>
            <a:spLocks noChangeArrowheads="1"/>
          </p:cNvSpPr>
          <p:nvPr/>
        </p:nvSpPr>
        <p:spPr bwMode="auto">
          <a:xfrm>
            <a:off x="889000" y="5410200"/>
            <a:ext cx="7620000" cy="643766"/>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b="1" dirty="0"/>
              <a:t>Ocjena</a:t>
            </a:r>
            <a:r>
              <a:rPr lang="en-US" altLang="el-GR" sz="1800" b="1" dirty="0"/>
              <a:t> </a:t>
            </a:r>
            <a:r>
              <a:rPr lang="en-US" altLang="el-GR" sz="1800" b="1" dirty="0" err="1"/>
              <a:t>treba</a:t>
            </a:r>
            <a:r>
              <a:rPr lang="en-US" altLang="el-GR" sz="1800" b="1" dirty="0"/>
              <a:t> da proc</a:t>
            </a:r>
            <a:r>
              <a:rPr lang="hr-BA" altLang="el-GR" sz="1800" b="1" dirty="0"/>
              <a:t>ij</a:t>
            </a:r>
            <a:r>
              <a:rPr lang="en-US" altLang="el-GR" sz="1800" b="1" dirty="0" err="1"/>
              <a:t>eni</a:t>
            </a:r>
            <a:r>
              <a:rPr lang="en-US" altLang="el-GR" sz="1800" b="1" dirty="0"/>
              <a:t> </a:t>
            </a:r>
            <a:r>
              <a:rPr lang="en-US" altLang="el-GR" sz="1800" b="1" dirty="0" err="1"/>
              <a:t>rizik</a:t>
            </a:r>
            <a:r>
              <a:rPr lang="en-US" altLang="el-GR" sz="1800" b="1" dirty="0"/>
              <a:t> </a:t>
            </a:r>
            <a:r>
              <a:rPr lang="en-US" altLang="el-GR" sz="1800" b="1" dirty="0" err="1"/>
              <a:t>koji</a:t>
            </a:r>
            <a:r>
              <a:rPr lang="en-US" altLang="el-GR" sz="1800" b="1" dirty="0"/>
              <a:t> </a:t>
            </a:r>
            <a:r>
              <a:rPr lang="en-US" altLang="el-GR" sz="1800" b="1" dirty="0" err="1"/>
              <a:t>nastaje</a:t>
            </a:r>
            <a:r>
              <a:rPr lang="en-US" altLang="el-GR" sz="1800" b="1" dirty="0"/>
              <a:t> </a:t>
            </a:r>
            <a:r>
              <a:rPr lang="en-US" altLang="el-GR" sz="1800" b="1" dirty="0" err="1"/>
              <a:t>neadekvatnim</a:t>
            </a:r>
            <a:r>
              <a:rPr lang="en-US" altLang="el-GR" sz="1800" b="1" dirty="0"/>
              <a:t> </a:t>
            </a:r>
            <a:r>
              <a:rPr lang="hr-BA" altLang="el-GR" sz="1800" b="1" dirty="0"/>
              <a:t>ispunjavanjem</a:t>
            </a:r>
            <a:r>
              <a:rPr lang="en-US" altLang="el-GR" sz="1800" b="1" dirty="0"/>
              <a:t> </a:t>
            </a:r>
            <a:r>
              <a:rPr lang="en-US" altLang="el-GR" sz="1800" b="1" dirty="0" err="1"/>
              <a:t>zaht</a:t>
            </a:r>
            <a:r>
              <a:rPr lang="hr-BA" altLang="el-GR" sz="1800" b="1" dirty="0"/>
              <a:t>j</a:t>
            </a:r>
            <a:r>
              <a:rPr lang="en-US" altLang="el-GR" sz="1800" b="1" dirty="0" err="1"/>
              <a:t>eva</a:t>
            </a:r>
            <a:r>
              <a:rPr lang="en-US" altLang="el-GR" sz="1800" b="1" dirty="0"/>
              <a:t> </a:t>
            </a:r>
            <a:r>
              <a:rPr lang="en-US" altLang="el-GR" sz="1800" b="1" dirty="0" err="1"/>
              <a:t>Ugovornog</a:t>
            </a:r>
            <a:r>
              <a:rPr lang="en-US" altLang="el-GR" sz="1800" b="1" dirty="0"/>
              <a:t> </a:t>
            </a:r>
            <a:r>
              <a:rPr lang="hr-BA" altLang="el-GR" sz="1800" b="1" dirty="0"/>
              <a:t>organa</a:t>
            </a:r>
            <a:endParaRPr lang="en-GB" altLang="el-GR" sz="1800" b="1" dirty="0"/>
          </a:p>
        </p:txBody>
      </p:sp>
      <p:sp>
        <p:nvSpPr>
          <p:cNvPr id="72709" name="AutoShape 8"/>
          <p:cNvSpPr>
            <a:spLocks noChangeArrowheads="1"/>
          </p:cNvSpPr>
          <p:nvPr/>
        </p:nvSpPr>
        <p:spPr bwMode="auto">
          <a:xfrm rot="5400000">
            <a:off x="4483894" y="4338638"/>
            <a:ext cx="430213" cy="287338"/>
          </a:xfrm>
          <a:prstGeom prst="rightArrow">
            <a:avLst>
              <a:gd name="adj1" fmla="val 50000"/>
              <a:gd name="adj2" fmla="val 37597"/>
            </a:avLst>
          </a:prstGeom>
          <a:solidFill>
            <a:srgbClr val="00AF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000">
              <a:solidFill>
                <a:srgbClr val="FFFFFF"/>
              </a:solidFill>
            </a:endParaRPr>
          </a:p>
        </p:txBody>
      </p:sp>
      <p:sp>
        <p:nvSpPr>
          <p:cNvPr id="72710" name="Rectangle 10"/>
          <p:cNvSpPr>
            <a:spLocks noChangeArrowheads="1"/>
          </p:cNvSpPr>
          <p:nvPr/>
        </p:nvSpPr>
        <p:spPr bwMode="auto">
          <a:xfrm>
            <a:off x="3196189" y="4699000"/>
            <a:ext cx="3005632" cy="582211"/>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600" b="1" dirty="0"/>
              <a:t>Optimalna situacija</a:t>
            </a:r>
            <a:endParaRPr lang="en-GB" altLang="el-GR" sz="1600" b="1" dirty="0"/>
          </a:p>
          <a:p>
            <a:pPr algn="ctr" eaLnBrk="1" hangingPunct="1">
              <a:spcBef>
                <a:spcPct val="0"/>
              </a:spcBef>
              <a:buClrTx/>
              <a:buSzTx/>
              <a:buFontTx/>
              <a:buNone/>
            </a:pPr>
            <a:r>
              <a:rPr lang="hr-BA" altLang="el-GR" sz="1600" b="1" dirty="0"/>
              <a:t>Zahtjevi = ponuđena rješenja</a:t>
            </a:r>
            <a:endParaRPr lang="en-GB" altLang="el-GR" sz="1600" b="1" dirty="0"/>
          </a:p>
        </p:txBody>
      </p:sp>
      <p:sp>
        <p:nvSpPr>
          <p:cNvPr id="72722" name="Rectangle 9"/>
          <p:cNvSpPr>
            <a:spLocks noChangeArrowheads="1"/>
          </p:cNvSpPr>
          <p:nvPr/>
        </p:nvSpPr>
        <p:spPr bwMode="auto">
          <a:xfrm>
            <a:off x="3259138" y="1312863"/>
            <a:ext cx="2879724" cy="2878137"/>
          </a:xfrm>
          <a:prstGeom prst="rect">
            <a:avLst/>
          </a:prstGeom>
          <a:solidFill>
            <a:srgbClr val="99CC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2800">
              <a:latin typeface="Times New Roman" pitchFamily="18" charset="0"/>
            </a:endParaRPr>
          </a:p>
        </p:txBody>
      </p:sp>
      <p:sp>
        <p:nvSpPr>
          <p:cNvPr id="72723" name="Text Box 12"/>
          <p:cNvSpPr txBox="1">
            <a:spLocks noChangeArrowheads="1"/>
          </p:cNvSpPr>
          <p:nvPr/>
        </p:nvSpPr>
        <p:spPr bwMode="auto">
          <a:xfrm>
            <a:off x="3720306" y="1331913"/>
            <a:ext cx="1896673"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600" b="1" dirty="0"/>
              <a:t>Sistem evaluacije</a:t>
            </a:r>
            <a:endParaRPr lang="en-GB" altLang="el-GR" sz="1600" b="1" dirty="0"/>
          </a:p>
        </p:txBody>
      </p:sp>
      <p:grpSp>
        <p:nvGrpSpPr>
          <p:cNvPr id="2" name="Group 1"/>
          <p:cNvGrpSpPr/>
          <p:nvPr/>
        </p:nvGrpSpPr>
        <p:grpSpPr>
          <a:xfrm>
            <a:off x="3361487" y="1808981"/>
            <a:ext cx="2675026" cy="2308324"/>
            <a:chOff x="3324224" y="1666875"/>
            <a:chExt cx="2675026" cy="2308324"/>
          </a:xfrm>
        </p:grpSpPr>
        <p:sp>
          <p:nvSpPr>
            <p:cNvPr id="72724" name="Text Box 14"/>
            <p:cNvSpPr txBox="1">
              <a:spLocks noChangeArrowheads="1"/>
            </p:cNvSpPr>
            <p:nvPr/>
          </p:nvSpPr>
          <p:spPr bwMode="auto">
            <a:xfrm>
              <a:off x="3324224" y="1666875"/>
              <a:ext cx="1368000" cy="230832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361950" indent="-96838"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0" indent="0" algn="ctr" eaLnBrk="1" hangingPunct="1">
                <a:spcBef>
                  <a:spcPct val="0"/>
                </a:spcBef>
                <a:buClrTx/>
                <a:buSzTx/>
                <a:buFontTx/>
                <a:buNone/>
              </a:pPr>
              <a:r>
                <a:rPr lang="hr-BA" altLang="el-GR" sz="1200" b="1" dirty="0"/>
                <a:t>Mjerljivi </a:t>
              </a:r>
            </a:p>
            <a:p>
              <a:pPr marL="0" indent="0" algn="ctr" eaLnBrk="1" hangingPunct="1">
                <a:spcBef>
                  <a:spcPct val="0"/>
                </a:spcBef>
                <a:buClrTx/>
                <a:buSzTx/>
                <a:buFontTx/>
                <a:buNone/>
              </a:pPr>
              <a:r>
                <a:rPr lang="hr-BA" altLang="el-GR" sz="1200" b="1" dirty="0"/>
                <a:t>kriteriji</a:t>
              </a:r>
              <a:endParaRPr lang="en-US" altLang="el-GR" sz="1200" b="1" dirty="0"/>
            </a:p>
            <a:p>
              <a:pPr eaLnBrk="1" hangingPunct="1">
                <a:spcBef>
                  <a:spcPct val="0"/>
                </a:spcBef>
                <a:buClrTx/>
                <a:buSzTx/>
                <a:buFontTx/>
                <a:buNone/>
              </a:pPr>
              <a:endParaRPr lang="en-US" altLang="el-GR" sz="1200" b="1" dirty="0"/>
            </a:p>
            <a:p>
              <a:pPr eaLnBrk="1" hangingPunct="1">
                <a:spcBef>
                  <a:spcPct val="0"/>
                </a:spcBef>
                <a:buClrTx/>
                <a:buSzTx/>
                <a:buFontTx/>
                <a:buChar char="•"/>
              </a:pPr>
              <a:r>
                <a:rPr lang="hr-BA" altLang="el-GR" sz="1200" dirty="0"/>
                <a:t>Kvalitet</a:t>
              </a:r>
              <a:endParaRPr lang="en-GB" altLang="el-GR" sz="1200" dirty="0"/>
            </a:p>
            <a:p>
              <a:pPr eaLnBrk="1" hangingPunct="1">
                <a:spcBef>
                  <a:spcPct val="0"/>
                </a:spcBef>
                <a:buClrTx/>
                <a:buSzTx/>
                <a:buFontTx/>
                <a:buChar char="•"/>
              </a:pPr>
              <a:r>
                <a:rPr lang="hr-BA" altLang="el-GR" sz="1200" dirty="0"/>
                <a:t>Isporuka</a:t>
              </a:r>
              <a:endParaRPr lang="en-GB" altLang="el-GR" sz="1200" dirty="0"/>
            </a:p>
            <a:p>
              <a:pPr eaLnBrk="1" hangingPunct="1">
                <a:spcBef>
                  <a:spcPct val="0"/>
                </a:spcBef>
                <a:buClrTx/>
                <a:buSzTx/>
                <a:buFontTx/>
                <a:buChar char="•"/>
              </a:pPr>
              <a:r>
                <a:rPr lang="hr-BA" altLang="el-GR" sz="1200" dirty="0"/>
                <a:t>Usluga</a:t>
              </a:r>
              <a:endParaRPr lang="el-GR" altLang="el-GR" sz="1200" dirty="0"/>
            </a:p>
            <a:p>
              <a:pPr eaLnBrk="1" hangingPunct="1">
                <a:spcBef>
                  <a:spcPct val="0"/>
                </a:spcBef>
                <a:buClrTx/>
                <a:buSzTx/>
                <a:buFontTx/>
                <a:buChar char="•"/>
              </a:pPr>
              <a:r>
                <a:rPr lang="hr-BA" altLang="el-GR" sz="1200" dirty="0"/>
                <a:t>Izvođenje</a:t>
              </a:r>
              <a:endParaRPr lang="en-GB" altLang="el-GR" sz="1200" dirty="0"/>
            </a:p>
            <a:p>
              <a:pPr lvl="1" eaLnBrk="1" hangingPunct="1">
                <a:spcBef>
                  <a:spcPct val="0"/>
                </a:spcBef>
                <a:buClrTx/>
                <a:buSzTx/>
                <a:buFontTx/>
                <a:buChar char="•"/>
              </a:pPr>
              <a:r>
                <a:rPr lang="hr-BA" altLang="el-GR" sz="1200" dirty="0"/>
                <a:t>Tehničko</a:t>
              </a:r>
              <a:endParaRPr lang="en-GB" altLang="el-GR" sz="1200" dirty="0"/>
            </a:p>
            <a:p>
              <a:pPr lvl="1" eaLnBrk="1" hangingPunct="1">
                <a:spcBef>
                  <a:spcPct val="0"/>
                </a:spcBef>
                <a:buClrTx/>
                <a:buSzTx/>
                <a:buFontTx/>
                <a:buChar char="•"/>
              </a:pPr>
              <a:r>
                <a:rPr lang="hr-BA" altLang="el-GR" sz="1200" dirty="0"/>
                <a:t>Finansijsko</a:t>
              </a:r>
              <a:endParaRPr lang="en-GB" altLang="el-GR" sz="1200" dirty="0"/>
            </a:p>
            <a:p>
              <a:pPr eaLnBrk="1" hangingPunct="1">
                <a:spcBef>
                  <a:spcPct val="0"/>
                </a:spcBef>
                <a:buClrTx/>
                <a:buSzTx/>
                <a:buFontTx/>
                <a:buChar char="•"/>
              </a:pPr>
              <a:r>
                <a:rPr lang="hr-BA" altLang="el-GR" sz="1200" dirty="0"/>
                <a:t>Cijena</a:t>
              </a:r>
              <a:endParaRPr lang="en-GB" altLang="el-GR" sz="1200" dirty="0"/>
            </a:p>
            <a:p>
              <a:pPr eaLnBrk="1" hangingPunct="1">
                <a:spcBef>
                  <a:spcPct val="0"/>
                </a:spcBef>
                <a:buClrTx/>
                <a:buSzTx/>
                <a:buFontTx/>
                <a:buChar char="•"/>
              </a:pPr>
              <a:r>
                <a:rPr lang="hr-BA" altLang="el-GR" sz="1200" dirty="0"/>
                <a:t>Upravljanje projektom</a:t>
              </a:r>
              <a:endParaRPr lang="en-GB" altLang="el-GR" sz="1200" dirty="0"/>
            </a:p>
          </p:txBody>
        </p:sp>
        <p:sp>
          <p:nvSpPr>
            <p:cNvPr id="72725" name="Text Box 15"/>
            <p:cNvSpPr txBox="1">
              <a:spLocks noChangeArrowheads="1"/>
            </p:cNvSpPr>
            <p:nvPr/>
          </p:nvSpPr>
          <p:spPr bwMode="auto">
            <a:xfrm>
              <a:off x="4667250" y="1666875"/>
              <a:ext cx="1332000" cy="1938992"/>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85725" indent="-85725"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0" indent="0" algn="ctr" eaLnBrk="1" hangingPunct="1">
                <a:spcBef>
                  <a:spcPct val="0"/>
                </a:spcBef>
                <a:buClrTx/>
                <a:buSzTx/>
                <a:buFontTx/>
                <a:buNone/>
              </a:pPr>
              <a:r>
                <a:rPr lang="hr-BA" altLang="el-GR" sz="1200" b="1" dirty="0"/>
                <a:t>Subjektivni kriteriji</a:t>
              </a:r>
              <a:endParaRPr lang="en-GB" altLang="el-GR" sz="1200" b="1" dirty="0"/>
            </a:p>
            <a:p>
              <a:pPr eaLnBrk="1" hangingPunct="1">
                <a:spcBef>
                  <a:spcPct val="0"/>
                </a:spcBef>
                <a:buClrTx/>
                <a:buSzTx/>
                <a:buFontTx/>
                <a:buNone/>
              </a:pPr>
              <a:endParaRPr lang="en-GB" altLang="el-GR" sz="1200" b="1" dirty="0"/>
            </a:p>
            <a:p>
              <a:pPr eaLnBrk="1" hangingPunct="1">
                <a:spcBef>
                  <a:spcPct val="0"/>
                </a:spcBef>
                <a:buClrTx/>
                <a:buSzTx/>
                <a:buFontTx/>
                <a:buChar char="•"/>
              </a:pPr>
              <a:r>
                <a:rPr lang="hr-BA" altLang="el-GR" sz="1200" dirty="0"/>
                <a:t>Zadovoljavanje potreba posla</a:t>
              </a:r>
              <a:endParaRPr lang="de-DE" altLang="el-GR" sz="1200" dirty="0"/>
            </a:p>
            <a:p>
              <a:pPr eaLnBrk="1" hangingPunct="1">
                <a:spcBef>
                  <a:spcPct val="0"/>
                </a:spcBef>
                <a:buClrTx/>
                <a:buSzTx/>
                <a:buFontTx/>
                <a:buChar char="•"/>
              </a:pPr>
              <a:r>
                <a:rPr lang="hr-BA" altLang="el-GR" sz="1200" dirty="0"/>
                <a:t>Povjerenje</a:t>
              </a:r>
              <a:endParaRPr lang="en-GB" altLang="el-GR" sz="1200" dirty="0"/>
            </a:p>
            <a:p>
              <a:pPr eaLnBrk="1" hangingPunct="1">
                <a:spcBef>
                  <a:spcPct val="0"/>
                </a:spcBef>
                <a:buClrTx/>
                <a:buSzTx/>
                <a:buFontTx/>
                <a:buChar char="•"/>
              </a:pPr>
              <a:r>
                <a:rPr lang="hr-BA" altLang="el-GR" sz="1200" dirty="0"/>
                <a:t>Inovacije</a:t>
              </a:r>
              <a:endParaRPr lang="en-US" altLang="el-GR" sz="1200" dirty="0"/>
            </a:p>
            <a:p>
              <a:pPr eaLnBrk="1" hangingPunct="1">
                <a:spcBef>
                  <a:spcPct val="0"/>
                </a:spcBef>
                <a:buClrTx/>
                <a:buSzTx/>
                <a:buFontTx/>
                <a:buChar char="•"/>
              </a:pPr>
              <a:r>
                <a:rPr lang="hr-BA" altLang="el-GR" sz="1200" dirty="0"/>
                <a:t>Diferencijacija</a:t>
              </a:r>
              <a:endParaRPr lang="en-US" altLang="el-GR" sz="1200" dirty="0"/>
            </a:p>
            <a:p>
              <a:pPr eaLnBrk="1" hangingPunct="1">
                <a:spcBef>
                  <a:spcPct val="0"/>
                </a:spcBef>
                <a:buClrTx/>
                <a:buSzTx/>
                <a:buFontTx/>
                <a:buChar char="•"/>
              </a:pPr>
              <a:r>
                <a:rPr lang="hr-BA" altLang="el-GR" sz="1200" dirty="0"/>
                <a:t>Održivost</a:t>
              </a:r>
              <a:endParaRPr lang="en-US" altLang="el-GR" sz="1200" dirty="0"/>
            </a:p>
            <a:p>
              <a:pPr eaLnBrk="1" hangingPunct="1">
                <a:spcBef>
                  <a:spcPct val="0"/>
                </a:spcBef>
                <a:buClrTx/>
                <a:buSzTx/>
                <a:buFontTx/>
                <a:buChar char="•"/>
              </a:pPr>
              <a:r>
                <a:rPr lang="hr-BA" altLang="el-GR" sz="1200" dirty="0"/>
                <a:t>Ovisnost</a:t>
              </a:r>
              <a:endParaRPr lang="en-GB" altLang="el-GR" sz="1200" dirty="0"/>
            </a:p>
          </p:txBody>
        </p:sp>
      </p:grpSp>
      <p:sp>
        <p:nvSpPr>
          <p:cNvPr id="72719" name="Rectangle 17"/>
          <p:cNvSpPr>
            <a:spLocks noChangeArrowheads="1"/>
          </p:cNvSpPr>
          <p:nvPr/>
        </p:nvSpPr>
        <p:spPr bwMode="auto">
          <a:xfrm>
            <a:off x="1003300" y="1312863"/>
            <a:ext cx="1573213" cy="2878137"/>
          </a:xfrm>
          <a:prstGeom prst="rect">
            <a:avLst/>
          </a:prstGeom>
          <a:solidFill>
            <a:srgbClr val="FFDE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2200"/>
          </a:p>
        </p:txBody>
      </p:sp>
      <p:sp>
        <p:nvSpPr>
          <p:cNvPr id="72720" name="Text Box 18"/>
          <p:cNvSpPr txBox="1">
            <a:spLocks noChangeArrowheads="1"/>
          </p:cNvSpPr>
          <p:nvPr/>
        </p:nvSpPr>
        <p:spPr bwMode="auto">
          <a:xfrm>
            <a:off x="1073944" y="1354820"/>
            <a:ext cx="1431925" cy="5847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600" b="1" dirty="0"/>
              <a:t>Ugovorni organ</a:t>
            </a:r>
            <a:endParaRPr lang="en-GB" altLang="el-GR" sz="1600" b="1" dirty="0"/>
          </a:p>
        </p:txBody>
      </p:sp>
      <p:sp>
        <p:nvSpPr>
          <p:cNvPr id="72721" name="Text Box 19"/>
          <p:cNvSpPr txBox="1">
            <a:spLocks noChangeArrowheads="1"/>
          </p:cNvSpPr>
          <p:nvPr/>
        </p:nvSpPr>
        <p:spPr bwMode="auto">
          <a:xfrm>
            <a:off x="1028700" y="2132856"/>
            <a:ext cx="1524000" cy="16004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t>Kriterij kvalifikacije</a:t>
            </a:r>
            <a:endParaRPr lang="en-US" altLang="el-GR" sz="1400" b="1" dirty="0"/>
          </a:p>
          <a:p>
            <a:pPr eaLnBrk="1" hangingPunct="1">
              <a:spcBef>
                <a:spcPct val="0"/>
              </a:spcBef>
              <a:buClrTx/>
              <a:buSzTx/>
              <a:buFontTx/>
              <a:buNone/>
            </a:pPr>
            <a:endParaRPr lang="en-US" altLang="el-GR" sz="1400" b="1" dirty="0"/>
          </a:p>
          <a:p>
            <a:pPr eaLnBrk="1" hangingPunct="1">
              <a:spcBef>
                <a:spcPct val="0"/>
              </a:spcBef>
              <a:buClrTx/>
              <a:buSzTx/>
              <a:buFontTx/>
              <a:buNone/>
            </a:pPr>
            <a:r>
              <a:rPr lang="hr-BA" altLang="el-GR" sz="1400" b="1" dirty="0"/>
              <a:t>Tehničke specifikacije</a:t>
            </a:r>
            <a:endParaRPr lang="en-US" altLang="el-GR" sz="1400" b="1" dirty="0"/>
          </a:p>
          <a:p>
            <a:pPr eaLnBrk="1" hangingPunct="1">
              <a:spcBef>
                <a:spcPct val="0"/>
              </a:spcBef>
              <a:buClrTx/>
              <a:buSzTx/>
              <a:buFontTx/>
              <a:buNone/>
            </a:pPr>
            <a:endParaRPr lang="en-US" altLang="el-GR" sz="1400" b="1" dirty="0"/>
          </a:p>
          <a:p>
            <a:pPr eaLnBrk="1" hangingPunct="1">
              <a:spcBef>
                <a:spcPct val="0"/>
              </a:spcBef>
              <a:buClrTx/>
              <a:buSzTx/>
              <a:buFontTx/>
              <a:buNone/>
            </a:pPr>
            <a:r>
              <a:rPr lang="hr-BA" altLang="el-GR" sz="1400" b="1" dirty="0"/>
              <a:t>Kriterij dodjele</a:t>
            </a:r>
            <a:endParaRPr lang="en-GB" altLang="el-GR" sz="1400" b="1" dirty="0"/>
          </a:p>
        </p:txBody>
      </p:sp>
      <p:sp>
        <p:nvSpPr>
          <p:cNvPr id="72716" name="Rectangle 11"/>
          <p:cNvSpPr>
            <a:spLocks noChangeArrowheads="1"/>
          </p:cNvSpPr>
          <p:nvPr/>
        </p:nvSpPr>
        <p:spPr bwMode="auto">
          <a:xfrm>
            <a:off x="6884992" y="1312863"/>
            <a:ext cx="1666876" cy="2879725"/>
          </a:xfrm>
          <a:prstGeom prst="rect">
            <a:avLst/>
          </a:prstGeom>
          <a:solidFill>
            <a:srgbClr val="FFDEA3"/>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2200"/>
          </a:p>
        </p:txBody>
      </p:sp>
      <p:sp>
        <p:nvSpPr>
          <p:cNvPr id="72717" name="Text Box 16"/>
          <p:cNvSpPr txBox="1">
            <a:spLocks noChangeArrowheads="1"/>
          </p:cNvSpPr>
          <p:nvPr/>
        </p:nvSpPr>
        <p:spPr bwMode="auto">
          <a:xfrm>
            <a:off x="7301711" y="1354820"/>
            <a:ext cx="1048685" cy="338554"/>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600" b="1" dirty="0"/>
              <a:t>Ponuđač</a:t>
            </a:r>
            <a:endParaRPr lang="en-GB" altLang="el-GR" sz="1600" b="1" dirty="0"/>
          </a:p>
        </p:txBody>
      </p:sp>
      <p:sp>
        <p:nvSpPr>
          <p:cNvPr id="72718" name="Text Box 20"/>
          <p:cNvSpPr txBox="1">
            <a:spLocks noChangeArrowheads="1"/>
          </p:cNvSpPr>
          <p:nvPr/>
        </p:nvSpPr>
        <p:spPr bwMode="auto">
          <a:xfrm>
            <a:off x="6918330" y="2132856"/>
            <a:ext cx="1600201" cy="1428083"/>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60000"/>
              </a:spcBef>
              <a:buClrTx/>
              <a:buSzTx/>
              <a:buFontTx/>
              <a:buNone/>
            </a:pPr>
            <a:r>
              <a:rPr lang="hr-BA" altLang="el-GR" sz="1400" b="1" dirty="0"/>
              <a:t>Ispunjavanje uslova</a:t>
            </a:r>
            <a:endParaRPr lang="el-GR" altLang="el-GR" sz="1400" b="1" dirty="0"/>
          </a:p>
          <a:p>
            <a:pPr eaLnBrk="1" hangingPunct="1">
              <a:spcBef>
                <a:spcPct val="60000"/>
              </a:spcBef>
              <a:buClrTx/>
              <a:buSzTx/>
              <a:buFontTx/>
              <a:buNone/>
            </a:pPr>
            <a:r>
              <a:rPr lang="hr-BA" altLang="el-GR" sz="1400" b="1" dirty="0"/>
              <a:t>Mogućnosti</a:t>
            </a:r>
            <a:endParaRPr lang="en-GB" altLang="el-GR" sz="1400" b="1" dirty="0"/>
          </a:p>
          <a:p>
            <a:pPr eaLnBrk="1" hangingPunct="1">
              <a:spcBef>
                <a:spcPct val="60000"/>
              </a:spcBef>
              <a:buClrTx/>
              <a:buSzTx/>
              <a:buFontTx/>
              <a:buNone/>
            </a:pPr>
            <a:r>
              <a:rPr lang="hr-BA" altLang="el-GR" sz="1400" b="1" dirty="0"/>
              <a:t>Zadovoljavanje specifikacija</a:t>
            </a:r>
            <a:endParaRPr lang="en-GB" altLang="el-GR" sz="1400" b="1" dirty="0"/>
          </a:p>
        </p:txBody>
      </p:sp>
      <p:sp>
        <p:nvSpPr>
          <p:cNvPr id="72714" name="AutoShape 21"/>
          <p:cNvSpPr>
            <a:spLocks noChangeArrowheads="1"/>
          </p:cNvSpPr>
          <p:nvPr/>
        </p:nvSpPr>
        <p:spPr bwMode="auto">
          <a:xfrm>
            <a:off x="2719388" y="2608263"/>
            <a:ext cx="430212" cy="287337"/>
          </a:xfrm>
          <a:prstGeom prst="rightArrow">
            <a:avLst>
              <a:gd name="adj1" fmla="val 50000"/>
              <a:gd name="adj2" fmla="val 37597"/>
            </a:avLst>
          </a:prstGeom>
          <a:solidFill>
            <a:srgbClr val="00AF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000">
              <a:solidFill>
                <a:srgbClr val="FFFFFF"/>
              </a:solidFill>
            </a:endParaRPr>
          </a:p>
        </p:txBody>
      </p:sp>
      <p:sp>
        <p:nvSpPr>
          <p:cNvPr id="72715" name="AutoShape 22"/>
          <p:cNvSpPr>
            <a:spLocks noChangeArrowheads="1"/>
          </p:cNvSpPr>
          <p:nvPr/>
        </p:nvSpPr>
        <p:spPr bwMode="auto">
          <a:xfrm rot="10800000">
            <a:off x="6319838" y="2609850"/>
            <a:ext cx="430212" cy="287338"/>
          </a:xfrm>
          <a:prstGeom prst="rightArrow">
            <a:avLst>
              <a:gd name="adj1" fmla="val 50000"/>
              <a:gd name="adj2" fmla="val 37597"/>
            </a:avLst>
          </a:prstGeom>
          <a:solidFill>
            <a:srgbClr val="00AFC8"/>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000">
              <a:solidFill>
                <a:srgbClr val="FFFFFF"/>
              </a:solidFill>
            </a:endParaRPr>
          </a:p>
        </p:txBody>
      </p:sp>
      <p:sp>
        <p:nvSpPr>
          <p:cNvPr id="22"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Tree>
    <p:extLst>
      <p:ext uri="{BB962C8B-B14F-4D97-AF65-F5344CB8AC3E}">
        <p14:creationId xmlns:p14="http://schemas.microsoft.com/office/powerpoint/2010/main" val="312700979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ext Box 8" descr="50%"/>
          <p:cNvSpPr txBox="1">
            <a:spLocks noChangeArrowheads="1"/>
          </p:cNvSpPr>
          <p:nvPr/>
        </p:nvSpPr>
        <p:spPr bwMode="auto">
          <a:xfrm>
            <a:off x="139700" y="2784902"/>
            <a:ext cx="2286000" cy="830997"/>
          </a:xfrm>
          <a:prstGeom prst="rect">
            <a:avLst/>
          </a:prstGeom>
          <a:pattFill prst="pct50">
            <a:fgClr>
              <a:srgbClr val="99CCFF"/>
            </a:fgClr>
            <a:bgClr>
              <a:schemeClr val="bg1"/>
            </a:bgClr>
          </a:pattFill>
          <a:ln w="222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2400" b="1" dirty="0">
                <a:latin typeface="Verdana" panose="020B0604030504040204" pitchFamily="34" charset="0"/>
                <a:ea typeface="Verdana" panose="020B0604030504040204" pitchFamily="34" charset="0"/>
                <a:cs typeface="Arial" charset="0"/>
              </a:rPr>
              <a:t>Ocjena ponude</a:t>
            </a:r>
            <a:endParaRPr lang="el-GR" altLang="el-GR" sz="2400" b="1" dirty="0">
              <a:latin typeface="Verdana" panose="020B0604030504040204" pitchFamily="34" charset="0"/>
              <a:ea typeface="Verdana" panose="020B0604030504040204" pitchFamily="34" charset="0"/>
              <a:cs typeface="Arial" charset="0"/>
            </a:endParaRPr>
          </a:p>
        </p:txBody>
      </p:sp>
      <p:sp>
        <p:nvSpPr>
          <p:cNvPr id="73732" name="Rectangle 9" descr="50%"/>
          <p:cNvSpPr>
            <a:spLocks noChangeArrowheads="1"/>
          </p:cNvSpPr>
          <p:nvPr/>
        </p:nvSpPr>
        <p:spPr bwMode="auto">
          <a:xfrm>
            <a:off x="3014663" y="2209800"/>
            <a:ext cx="2340000" cy="6840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Kvalitativna procjena</a:t>
            </a:r>
            <a:endParaRPr lang="el-GR" altLang="el-GR" sz="1800" b="1" dirty="0">
              <a:latin typeface="Verdana" panose="020B0604030504040204" pitchFamily="34" charset="0"/>
              <a:ea typeface="Verdana" panose="020B0604030504040204" pitchFamily="34" charset="0"/>
            </a:endParaRPr>
          </a:p>
        </p:txBody>
      </p:sp>
      <p:sp>
        <p:nvSpPr>
          <p:cNvPr id="73733" name="Rectangle 10" descr="50%"/>
          <p:cNvSpPr>
            <a:spLocks noChangeArrowheads="1"/>
          </p:cNvSpPr>
          <p:nvPr/>
        </p:nvSpPr>
        <p:spPr bwMode="auto">
          <a:xfrm>
            <a:off x="3014663" y="3733800"/>
            <a:ext cx="2340000" cy="6840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Procjena za dodjelu ugovora</a:t>
            </a:r>
            <a:endParaRPr lang="el-GR" altLang="el-GR" sz="1800" b="1" dirty="0">
              <a:latin typeface="Verdana" panose="020B0604030504040204" pitchFamily="34" charset="0"/>
              <a:ea typeface="Verdana" panose="020B0604030504040204" pitchFamily="34" charset="0"/>
            </a:endParaRPr>
          </a:p>
        </p:txBody>
      </p:sp>
      <p:sp>
        <p:nvSpPr>
          <p:cNvPr id="73734" name="Rectangle 11" descr="50%"/>
          <p:cNvSpPr>
            <a:spLocks noChangeArrowheads="1"/>
          </p:cNvSpPr>
          <p:nvPr/>
        </p:nvSpPr>
        <p:spPr bwMode="auto">
          <a:xfrm>
            <a:off x="6082929" y="2895600"/>
            <a:ext cx="2819400" cy="6840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Tehnička evaluacija</a:t>
            </a:r>
            <a:r>
              <a:rPr lang="el-GR" altLang="el-GR" sz="1800" b="1" dirty="0">
                <a:latin typeface="Verdana" panose="020B0604030504040204" pitchFamily="34" charset="0"/>
                <a:ea typeface="Verdana" panose="020B0604030504040204" pitchFamily="34" charset="0"/>
              </a:rPr>
              <a:t>*</a:t>
            </a:r>
          </a:p>
        </p:txBody>
      </p:sp>
      <p:sp>
        <p:nvSpPr>
          <p:cNvPr id="73735" name="Rectangle 12" descr="50%"/>
          <p:cNvSpPr>
            <a:spLocks noChangeArrowheads="1"/>
          </p:cNvSpPr>
          <p:nvPr/>
        </p:nvSpPr>
        <p:spPr bwMode="auto">
          <a:xfrm>
            <a:off x="6082929" y="3733800"/>
            <a:ext cx="2819400" cy="6840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Ekonomska evaluacija</a:t>
            </a:r>
            <a:endParaRPr lang="el-GR" altLang="el-GR" sz="1800" b="1" dirty="0">
              <a:latin typeface="Verdana" panose="020B0604030504040204" pitchFamily="34" charset="0"/>
              <a:ea typeface="Verdana" panose="020B0604030504040204" pitchFamily="34" charset="0"/>
            </a:endParaRPr>
          </a:p>
        </p:txBody>
      </p:sp>
      <p:sp>
        <p:nvSpPr>
          <p:cNvPr id="73736" name="Rectangle 15" descr="50%"/>
          <p:cNvSpPr>
            <a:spLocks noChangeArrowheads="1"/>
          </p:cNvSpPr>
          <p:nvPr/>
        </p:nvSpPr>
        <p:spPr bwMode="auto">
          <a:xfrm>
            <a:off x="6082929" y="4572000"/>
            <a:ext cx="2819400" cy="6840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Rangiranje ocjenjenih ponuda</a:t>
            </a:r>
            <a:endParaRPr lang="el-GR" altLang="el-GR" sz="1800" b="1" dirty="0">
              <a:latin typeface="Verdana" panose="020B0604030504040204" pitchFamily="34" charset="0"/>
              <a:ea typeface="Verdana" panose="020B0604030504040204" pitchFamily="34" charset="0"/>
            </a:endParaRPr>
          </a:p>
        </p:txBody>
      </p:sp>
      <p:cxnSp>
        <p:nvCxnSpPr>
          <p:cNvPr id="73737" name="AutoShape 19"/>
          <p:cNvCxnSpPr>
            <a:cxnSpLocks noChangeShapeType="1"/>
            <a:stCxn id="73731" idx="3"/>
            <a:endCxn id="73732" idx="1"/>
          </p:cNvCxnSpPr>
          <p:nvPr/>
        </p:nvCxnSpPr>
        <p:spPr bwMode="auto">
          <a:xfrm flipV="1">
            <a:off x="2425700" y="2551800"/>
            <a:ext cx="588963" cy="648601"/>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8" name="AutoShape 20"/>
          <p:cNvCxnSpPr>
            <a:cxnSpLocks noChangeShapeType="1"/>
            <a:stCxn id="73731" idx="3"/>
            <a:endCxn id="73733" idx="1"/>
          </p:cNvCxnSpPr>
          <p:nvPr/>
        </p:nvCxnSpPr>
        <p:spPr bwMode="auto">
          <a:xfrm>
            <a:off x="2425700" y="3200401"/>
            <a:ext cx="588963" cy="875399"/>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39" name="AutoShape 21"/>
          <p:cNvCxnSpPr>
            <a:cxnSpLocks noChangeShapeType="1"/>
            <a:stCxn id="73733" idx="3"/>
            <a:endCxn id="73734" idx="1"/>
          </p:cNvCxnSpPr>
          <p:nvPr/>
        </p:nvCxnSpPr>
        <p:spPr bwMode="auto">
          <a:xfrm flipV="1">
            <a:off x="5354663" y="3237600"/>
            <a:ext cx="728266" cy="83820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0" name="AutoShape 22"/>
          <p:cNvCxnSpPr>
            <a:cxnSpLocks noChangeShapeType="1"/>
            <a:stCxn id="73733" idx="3"/>
            <a:endCxn id="73735" idx="1"/>
          </p:cNvCxnSpPr>
          <p:nvPr/>
        </p:nvCxnSpPr>
        <p:spPr bwMode="auto">
          <a:xfrm>
            <a:off x="5354663" y="4075800"/>
            <a:ext cx="728266" cy="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741" name="AutoShape 23"/>
          <p:cNvCxnSpPr>
            <a:cxnSpLocks noChangeShapeType="1"/>
            <a:stCxn id="73733" idx="3"/>
            <a:endCxn id="73736" idx="1"/>
          </p:cNvCxnSpPr>
          <p:nvPr/>
        </p:nvCxnSpPr>
        <p:spPr bwMode="auto">
          <a:xfrm>
            <a:off x="5354663" y="4075800"/>
            <a:ext cx="728266" cy="838200"/>
          </a:xfrm>
          <a:prstGeom prst="straightConnector1">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3742" name="Rectangle 24"/>
          <p:cNvSpPr>
            <a:spLocks noChangeArrowheads="1"/>
          </p:cNvSpPr>
          <p:nvPr/>
        </p:nvSpPr>
        <p:spPr bwMode="auto">
          <a:xfrm>
            <a:off x="165100" y="1362075"/>
            <a:ext cx="4087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2400" b="1" dirty="0">
                <a:latin typeface="Verdana" panose="020B0604030504040204" pitchFamily="34" charset="0"/>
                <a:ea typeface="Verdana" panose="020B0604030504040204" pitchFamily="34" charset="0"/>
              </a:rPr>
              <a:t>FAZE OCJENE PONUDA</a:t>
            </a:r>
            <a:endParaRPr lang="el-GR" altLang="el-GR" sz="2400" b="1" dirty="0">
              <a:latin typeface="Verdana" panose="020B0604030504040204" pitchFamily="34" charset="0"/>
              <a:ea typeface="Verdana" panose="020B0604030504040204" pitchFamily="34" charset="0"/>
            </a:endParaRPr>
          </a:p>
        </p:txBody>
      </p:sp>
      <p:sp>
        <p:nvSpPr>
          <p:cNvPr id="73743" name="Text Box 25"/>
          <p:cNvSpPr txBox="1">
            <a:spLocks noChangeArrowheads="1"/>
          </p:cNvSpPr>
          <p:nvPr/>
        </p:nvSpPr>
        <p:spPr bwMode="auto">
          <a:xfrm>
            <a:off x="228600" y="6021288"/>
            <a:ext cx="8653463" cy="33855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539750" indent="-539750" eaLnBrk="1" hangingPunct="1">
              <a:spcBef>
                <a:spcPct val="50000"/>
              </a:spcBef>
              <a:buClrTx/>
              <a:buSzTx/>
              <a:buFontTx/>
              <a:buNone/>
            </a:pPr>
            <a:r>
              <a:rPr lang="el-GR" altLang="el-GR" sz="1600" dirty="0">
                <a:latin typeface="Verdana" panose="020B0604030504040204" pitchFamily="34" charset="0"/>
                <a:ea typeface="Verdana" panose="020B0604030504040204" pitchFamily="34" charset="0"/>
              </a:rPr>
              <a:t>(*)</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Za tendere gdje je kriterij dodjele ekonomski najpovoljnija ponuda</a:t>
            </a:r>
            <a:r>
              <a:rPr lang="el-GR" altLang="el-GR" sz="1600" dirty="0">
                <a:latin typeface="Verdana" panose="020B0604030504040204" pitchFamily="34" charset="0"/>
                <a:ea typeface="Verdana" panose="020B0604030504040204" pitchFamily="34" charset="0"/>
              </a:rPr>
              <a:t>.</a:t>
            </a:r>
          </a:p>
        </p:txBody>
      </p:sp>
      <p:sp>
        <p:nvSpPr>
          <p:cNvPr id="16"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Tree>
    <p:extLst>
      <p:ext uri="{BB962C8B-B14F-4D97-AF65-F5344CB8AC3E}">
        <p14:creationId xmlns:p14="http://schemas.microsoft.com/office/powerpoint/2010/main" val="1446423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(6 od 8)</a:t>
            </a:r>
            <a:endParaRPr lang="el-GR" altLang="en-US" sz="2000" b="1" dirty="0"/>
          </a:p>
        </p:txBody>
      </p:sp>
      <p:sp>
        <p:nvSpPr>
          <p:cNvPr id="3" name="Rectangle 2"/>
          <p:cNvSpPr/>
          <p:nvPr/>
        </p:nvSpPr>
        <p:spPr>
          <a:xfrm>
            <a:off x="432000" y="1260000"/>
            <a:ext cx="8280000" cy="5463034"/>
          </a:xfrm>
          <a:prstGeom prst="rect">
            <a:avLst/>
          </a:prstGeom>
        </p:spPr>
        <p:txBody>
          <a:bodyPr>
            <a:spAutoFit/>
          </a:bodyPr>
          <a:lstStyle/>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Zapisnik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otvaranju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ponuda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uputstva</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načinu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vođenja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evidencije</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otvaranju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ponuda</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90/14) </a:t>
            </a:r>
            <a:r>
              <a:rPr lang="en-GB" dirty="0" err="1">
                <a:solidFill>
                  <a:srgbClr val="000000"/>
                </a:solidFill>
                <a:ea typeface="Verdana" panose="020B0604030504040204" pitchFamily="34" charset="0"/>
                <a:cs typeface="Calibri" panose="020F0502020204030204" pitchFamily="34" charset="0"/>
              </a:rPr>
              <a:t>donesen</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63. </a:t>
            </a:r>
            <a:r>
              <a:rPr lang="en-GB" dirty="0" err="1">
                <a:solidFill>
                  <a:srgbClr val="000000"/>
                </a:solidFill>
                <a:ea typeface="Verdana" panose="020B0604030504040204" pitchFamily="34" charset="0"/>
                <a:cs typeface="Calibri" panose="020F0502020204030204" pitchFamily="34" charset="0"/>
              </a:rPr>
              <a:t>stavom</a:t>
            </a:r>
            <a:r>
              <a:rPr lang="en-GB" dirty="0">
                <a:solidFill>
                  <a:srgbClr val="000000"/>
                </a:solidFill>
                <a:ea typeface="Verdana" panose="020B0604030504040204" pitchFamily="34" charset="0"/>
                <a:cs typeface="Calibri" panose="020F0502020204030204" pitchFamily="34" charset="0"/>
              </a:rPr>
              <a:t> 5.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uspostavljanju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radu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komisije</a:t>
            </a:r>
            <a:r>
              <a:rPr lang="en-GB" b="1" dirty="0">
                <a:solidFill>
                  <a:srgbClr val="000000"/>
                </a:solidFill>
                <a:ea typeface="Verdana" panose="020B0604030504040204" pitchFamily="34" charset="0"/>
                <a:cs typeface="Calibri" panose="020F0502020204030204" pitchFamily="34" charset="0"/>
              </a:rPr>
              <a:t> za </a:t>
            </a:r>
            <a:r>
              <a:rPr lang="en-GB" b="1" dirty="0" err="1">
                <a:solidFill>
                  <a:srgbClr val="000000"/>
                </a:solidFill>
                <a:ea typeface="Verdana" panose="020B0604030504040204" pitchFamily="34" charset="0"/>
                <a:cs typeface="Calibri" panose="020F0502020204030204" pitchFamily="34" charset="0"/>
              </a:rPr>
              <a:t>nabavke</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103/14)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13</a:t>
            </a:r>
            <a:r>
              <a:rPr lang="hr-BA" dirty="0">
                <a:solidFill>
                  <a:srgbClr val="000000"/>
                </a:solidFill>
                <a:ea typeface="Verdana" panose="020B0604030504040204" pitchFamily="34" charset="0"/>
                <a:cs typeface="Calibri" panose="020F0502020204030204" pitchFamily="34" charset="0"/>
              </a:rPr>
              <a:t>. stavom</a:t>
            </a:r>
            <a:r>
              <a:rPr lang="en-GB" dirty="0">
                <a:solidFill>
                  <a:srgbClr val="000000"/>
                </a:solidFill>
                <a:ea typeface="Verdana" panose="020B0604030504040204" pitchFamily="34" charset="0"/>
                <a:cs typeface="Calibri" panose="020F0502020204030204" pitchFamily="34" charset="0"/>
              </a:rPr>
              <a:t> 2</a:t>
            </a:r>
            <a:r>
              <a:rPr lang="hr-BA" dirty="0">
                <a:solidFill>
                  <a:srgbClr val="000000"/>
                </a:solidFill>
                <a:ea typeface="Verdana" panose="020B0604030504040204" pitchFamily="34" charset="0"/>
                <a:cs typeface="Calibri" panose="020F0502020204030204" pitchFamily="34" charset="0"/>
              </a:rPr>
              <a:t>.</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a:t>
            </a:r>
            <a:r>
              <a:rPr lang="hr-BA" b="1" dirty="0">
                <a:solidFill>
                  <a:srgbClr val="000000"/>
                </a:solidFill>
                <a:ea typeface="Verdana" panose="020B0604030504040204" pitchFamily="34" charset="0"/>
                <a:cs typeface="Calibri" panose="020F0502020204030204" pitchFamily="34" charset="0"/>
              </a:rPr>
              <a:t> postupku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dodjel</a:t>
            </a:r>
            <a:r>
              <a:rPr lang="hr-BA" b="1" dirty="0">
                <a:solidFill>
                  <a:srgbClr val="000000"/>
                </a:solidFill>
                <a:ea typeface="Verdana" panose="020B0604030504040204" pitchFamily="34" charset="0"/>
                <a:cs typeface="Calibri" panose="020F0502020204030204" pitchFamily="34" charset="0"/>
              </a:rPr>
              <a:t>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ugovora</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uslugama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iz</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Aneksa</a:t>
            </a:r>
            <a:r>
              <a:rPr lang="en-GB" b="1" dirty="0">
                <a:solidFill>
                  <a:srgbClr val="000000"/>
                </a:solidFill>
                <a:ea typeface="Verdana" panose="020B0604030504040204" pitchFamily="34" charset="0"/>
                <a:cs typeface="Calibri" panose="020F0502020204030204" pitchFamily="34" charset="0"/>
              </a:rPr>
              <a:t> II Di</a:t>
            </a:r>
            <a:r>
              <a:rPr lang="hr-BA" b="1" dirty="0">
                <a:solidFill>
                  <a:srgbClr val="000000"/>
                </a:solidFill>
                <a:ea typeface="Verdana" panose="020B0604030504040204" pitchFamily="34" charset="0"/>
                <a:cs typeface="Calibri" panose="020F0502020204030204" pitchFamily="34" charset="0"/>
              </a:rPr>
              <a:t>o</a:t>
            </a:r>
            <a:r>
              <a:rPr lang="en-GB" b="1" dirty="0">
                <a:solidFill>
                  <a:srgbClr val="000000"/>
                </a:solidFill>
                <a:ea typeface="Verdana" panose="020B0604030504040204" pitchFamily="34" charset="0"/>
                <a:cs typeface="Calibri" panose="020F0502020204030204" pitchFamily="34" charset="0"/>
              </a:rPr>
              <a:t> B </a:t>
            </a:r>
            <a:r>
              <a:rPr lang="en-GB" b="1" dirty="0" err="1">
                <a:solidFill>
                  <a:srgbClr val="000000"/>
                </a:solidFill>
                <a:ea typeface="Verdana" panose="020B0604030504040204" pitchFamily="34" charset="0"/>
                <a:cs typeface="Calibri" panose="020F0502020204030204" pitchFamily="34" charset="0"/>
              </a:rPr>
              <a:t>Zakona</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javnim</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a:t>
            </a:r>
            <a:r>
              <a:rPr lang="hr-BA" b="1" dirty="0">
                <a:solidFill>
                  <a:srgbClr val="000000"/>
                </a:solidFill>
                <a:ea typeface="Verdana" panose="020B0604030504040204" pitchFamily="34" charset="0"/>
                <a:cs typeface="Calibri" panose="020F0502020204030204" pitchFamily="34" charset="0"/>
              </a:rPr>
              <a:t>k</a:t>
            </a:r>
            <a:r>
              <a:rPr lang="en-GB" b="1" dirty="0">
                <a:solidFill>
                  <a:srgbClr val="000000"/>
                </a:solidFill>
                <a:ea typeface="Verdana" panose="020B0604030504040204" pitchFamily="34" charset="0"/>
                <a:cs typeface="Calibri" panose="020F0502020204030204" pitchFamily="34" charset="0"/>
              </a:rPr>
              <a:t>ama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66/16) </a:t>
            </a:r>
            <a:r>
              <a:rPr lang="en-GB" dirty="0" err="1">
                <a:solidFill>
                  <a:srgbClr val="000000"/>
                </a:solidFill>
                <a:ea typeface="Verdana" panose="020B0604030504040204" pitchFamily="34" charset="0"/>
                <a:cs typeface="Calibri" panose="020F0502020204030204" pitchFamily="34" charset="0"/>
              </a:rPr>
              <a:t>donijet</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8. </a:t>
            </a:r>
            <a:r>
              <a:rPr lang="en-GB" dirty="0" err="1">
                <a:solidFill>
                  <a:srgbClr val="000000"/>
                </a:solidFill>
                <a:ea typeface="Verdana" panose="020B0604030504040204" pitchFamily="34" charset="0"/>
                <a:cs typeface="Calibri" panose="020F0502020204030204" pitchFamily="34" charset="0"/>
              </a:rPr>
              <a:t>stavom</a:t>
            </a:r>
            <a:r>
              <a:rPr lang="en-GB" dirty="0">
                <a:solidFill>
                  <a:srgbClr val="000000"/>
                </a:solidFill>
                <a:ea typeface="Verdana" panose="020B0604030504040204" pitchFamily="34" charset="0"/>
                <a:cs typeface="Calibri" panose="020F0502020204030204" pitchFamily="34" charset="0"/>
              </a:rPr>
              <a:t> 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provođenju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zajedničke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a:t>
            </a:r>
            <a:r>
              <a:rPr lang="hr-BA" b="1" dirty="0">
                <a:solidFill>
                  <a:srgbClr val="000000"/>
                </a:solidFill>
                <a:ea typeface="Verdana" panose="020B0604030504040204" pitchFamily="34" charset="0"/>
                <a:cs typeface="Calibri" panose="020F0502020204030204" pitchFamily="34" charset="0"/>
              </a:rPr>
              <a:t>k</a:t>
            </a:r>
            <a:r>
              <a:rPr lang="en-GB" b="1" dirty="0">
                <a:solidFill>
                  <a:srgbClr val="000000"/>
                </a:solidFill>
                <a:ea typeface="Verdana" panose="020B0604030504040204" pitchFamily="34" charset="0"/>
                <a:cs typeface="Calibri" panose="020F0502020204030204" pitchFamily="34" charset="0"/>
              </a:rPr>
              <a:t>e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uspostavljanju</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središnjeg</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tijela</a:t>
            </a:r>
            <a:r>
              <a:rPr lang="en-GB" b="1" dirty="0">
                <a:solidFill>
                  <a:srgbClr val="000000"/>
                </a:solidFill>
                <a:ea typeface="Verdana" panose="020B0604030504040204" pitchFamily="34" charset="0"/>
                <a:cs typeface="Calibri" panose="020F0502020204030204" pitchFamily="34" charset="0"/>
              </a:rPr>
              <a:t> za </a:t>
            </a:r>
            <a:r>
              <a:rPr lang="en-GB" b="1" dirty="0" err="1">
                <a:solidFill>
                  <a:srgbClr val="000000"/>
                </a:solidFill>
                <a:ea typeface="Verdana" panose="020B0604030504040204" pitchFamily="34" charset="0"/>
                <a:cs typeface="Calibri" panose="020F0502020204030204" pitchFamily="34" charset="0"/>
              </a:rPr>
              <a:t>nabav</a:t>
            </a:r>
            <a:r>
              <a:rPr lang="hr-BA" b="1" dirty="0">
                <a:solidFill>
                  <a:srgbClr val="000000"/>
                </a:solidFill>
                <a:ea typeface="Verdana" panose="020B0604030504040204" pitchFamily="34" charset="0"/>
                <a:cs typeface="Calibri" panose="020F0502020204030204" pitchFamily="34" charset="0"/>
              </a:rPr>
              <a:t>k</a:t>
            </a:r>
            <a:r>
              <a:rPr lang="en-GB" b="1" dirty="0">
                <a:solidFill>
                  <a:srgbClr val="000000"/>
                </a:solidFill>
                <a:ea typeface="Verdana" panose="020B0604030504040204" pitchFamily="34" charset="0"/>
                <a:cs typeface="Calibri" panose="020F0502020204030204" pitchFamily="34" charset="0"/>
              </a:rPr>
              <a:t>u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55/15) </a:t>
            </a:r>
            <a:r>
              <a:rPr lang="en-GB" dirty="0" err="1">
                <a:solidFill>
                  <a:srgbClr val="000000"/>
                </a:solidFill>
                <a:ea typeface="Verdana" panose="020B0604030504040204" pitchFamily="34" charset="0"/>
                <a:cs typeface="Calibri" panose="020F0502020204030204" pitchFamily="34" charset="0"/>
              </a:rPr>
              <a:t>donesen</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4. </a:t>
            </a:r>
            <a:r>
              <a:rPr lang="en-GB" dirty="0" err="1">
                <a:solidFill>
                  <a:srgbClr val="000000"/>
                </a:solidFill>
                <a:ea typeface="Verdana" panose="020B0604030504040204" pitchFamily="34" charset="0"/>
                <a:cs typeface="Calibri" panose="020F0502020204030204" pitchFamily="34" charset="0"/>
              </a:rPr>
              <a:t>stavom</a:t>
            </a:r>
            <a:r>
              <a:rPr lang="en-GB" dirty="0">
                <a:solidFill>
                  <a:srgbClr val="000000"/>
                </a:solidFill>
                <a:ea typeface="Verdana" panose="020B0604030504040204" pitchFamily="34" charset="0"/>
                <a:cs typeface="Calibri" panose="020F0502020204030204" pitchFamily="34" charset="0"/>
              </a:rPr>
              <a:t> 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obuci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ovlaštenih</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trenera</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62/15)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92 (3)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sa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popisom</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ugovornih organa</a:t>
            </a:r>
            <a:r>
              <a:rPr lang="en-GB" b="1" dirty="0">
                <a:solidFill>
                  <a:srgbClr val="000000"/>
                </a:solidFill>
                <a:ea typeface="Verdana" panose="020B0604030504040204" pitchFamily="34" charset="0"/>
                <a:cs typeface="Calibri" panose="020F0502020204030204" pitchFamily="34" charset="0"/>
              </a:rPr>
              <a:t> po </a:t>
            </a:r>
            <a:r>
              <a:rPr lang="en-GB" b="1" dirty="0" err="1">
                <a:solidFill>
                  <a:srgbClr val="000000"/>
                </a:solidFill>
                <a:ea typeface="Verdana" panose="020B0604030504040204" pitchFamily="34" charset="0"/>
                <a:cs typeface="Calibri" panose="020F0502020204030204" pitchFamily="34" charset="0"/>
              </a:rPr>
              <a:t>kategorijama</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koji su obavezni primjenjivati </a:t>
            </a:r>
            <a:r>
              <a:rPr lang="en-GB" b="1" dirty="0" err="1">
                <a:solidFill>
                  <a:srgbClr val="000000"/>
                </a:solidFill>
                <a:ea typeface="Verdana" panose="020B0604030504040204" pitchFamily="34" charset="0"/>
                <a:cs typeface="Calibri" panose="020F0502020204030204" pitchFamily="34" charset="0"/>
              </a:rPr>
              <a:t>Zakon</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javnim</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nabavkama</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21/15)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4. </a:t>
            </a:r>
            <a:r>
              <a:rPr lang="en-GB" dirty="0" err="1">
                <a:solidFill>
                  <a:srgbClr val="000000"/>
                </a:solidFill>
                <a:ea typeface="Verdana" panose="020B0604030504040204" pitchFamily="34" charset="0"/>
                <a:cs typeface="Calibri" panose="020F0502020204030204" pitchFamily="34" charset="0"/>
              </a:rPr>
              <a:t>stavom</a:t>
            </a:r>
            <a:r>
              <a:rPr lang="en-GB" dirty="0">
                <a:solidFill>
                  <a:srgbClr val="000000"/>
                </a:solidFill>
                <a:ea typeface="Verdana" panose="020B0604030504040204" pitchFamily="34" charset="0"/>
                <a:cs typeface="Calibri" panose="020F0502020204030204" pitchFamily="34" charset="0"/>
              </a:rPr>
              <a:t> 3.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55550167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41" name="AutoShape 9" descr="50%"/>
          <p:cNvSpPr>
            <a:spLocks noChangeArrowheads="1"/>
          </p:cNvSpPr>
          <p:nvPr/>
        </p:nvSpPr>
        <p:spPr bwMode="auto">
          <a:xfrm>
            <a:off x="74240" y="2057400"/>
            <a:ext cx="2514600" cy="1123950"/>
          </a:xfrm>
          <a:prstGeom prst="chevron">
            <a:avLst>
              <a:gd name="adj" fmla="val 55932"/>
            </a:avLst>
          </a:prstGeom>
          <a:pattFill prst="pct5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42" name="Text Box 10"/>
          <p:cNvSpPr txBox="1">
            <a:spLocks noChangeArrowheads="1"/>
          </p:cNvSpPr>
          <p:nvPr/>
        </p:nvSpPr>
        <p:spPr bwMode="auto">
          <a:xfrm>
            <a:off x="675903" y="2252937"/>
            <a:ext cx="16621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cs typeface="Arial" charset="0"/>
              </a:rPr>
              <a:t>Preliminarna provjera kompetencija</a:t>
            </a:r>
            <a:endParaRPr lang="el-GR" altLang="el-GR" sz="1400" b="1" dirty="0">
              <a:cs typeface="Arial" charset="0"/>
            </a:endParaRPr>
          </a:p>
        </p:txBody>
      </p:sp>
      <p:sp>
        <p:nvSpPr>
          <p:cNvPr id="274443" name="AutoShape 11"/>
          <p:cNvSpPr>
            <a:spLocks noChangeArrowheads="1"/>
          </p:cNvSpPr>
          <p:nvPr/>
        </p:nvSpPr>
        <p:spPr bwMode="auto">
          <a:xfrm>
            <a:off x="2055440" y="2057400"/>
            <a:ext cx="2514600" cy="1123950"/>
          </a:xfrm>
          <a:prstGeom prst="chevron">
            <a:avLst>
              <a:gd name="adj" fmla="val 55932"/>
            </a:avLst>
          </a:prstGeom>
          <a:pattFill prst="pct3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44" name="Text Box 12"/>
          <p:cNvSpPr txBox="1">
            <a:spLocks noChangeArrowheads="1"/>
          </p:cNvSpPr>
          <p:nvPr/>
        </p:nvSpPr>
        <p:spPr bwMode="auto">
          <a:xfrm>
            <a:off x="2442507" y="2252937"/>
            <a:ext cx="1872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cs typeface="Arial" charset="0"/>
              </a:rPr>
              <a:t>Procjena formalnih uvjeta za učešće</a:t>
            </a:r>
            <a:r>
              <a:rPr lang="de-DE" altLang="el-GR" sz="1400" b="1" baseline="30000" dirty="0">
                <a:cs typeface="Arial" charset="0"/>
              </a:rPr>
              <a:t>1</a:t>
            </a:r>
            <a:endParaRPr lang="el-GR" altLang="el-GR" sz="1400" b="1" baseline="30000" dirty="0">
              <a:cs typeface="Arial" charset="0"/>
            </a:endParaRPr>
          </a:p>
        </p:txBody>
      </p:sp>
      <p:sp>
        <p:nvSpPr>
          <p:cNvPr id="274445" name="Rectangle 13" descr="50%"/>
          <p:cNvSpPr>
            <a:spLocks noChangeArrowheads="1"/>
          </p:cNvSpPr>
          <p:nvPr/>
        </p:nvSpPr>
        <p:spPr bwMode="auto">
          <a:xfrm>
            <a:off x="2667000" y="1447800"/>
            <a:ext cx="3176588" cy="4572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b="1" dirty="0"/>
              <a:t>Kvalitativna procjena</a:t>
            </a:r>
            <a:endParaRPr lang="el-GR" altLang="el-GR" sz="1800" b="1" dirty="0"/>
          </a:p>
        </p:txBody>
      </p:sp>
      <p:sp>
        <p:nvSpPr>
          <p:cNvPr id="274446" name="AutoShape 14" descr="25%"/>
          <p:cNvSpPr>
            <a:spLocks noChangeArrowheads="1"/>
          </p:cNvSpPr>
          <p:nvPr/>
        </p:nvSpPr>
        <p:spPr bwMode="auto">
          <a:xfrm>
            <a:off x="4036640" y="2057400"/>
            <a:ext cx="2514600" cy="1123950"/>
          </a:xfrm>
          <a:prstGeom prst="chevron">
            <a:avLst>
              <a:gd name="adj" fmla="val 55932"/>
            </a:avLst>
          </a:prstGeom>
          <a:pattFill prst="pct2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47" name="Text Box 15"/>
          <p:cNvSpPr txBox="1">
            <a:spLocks noChangeArrowheads="1"/>
          </p:cNvSpPr>
          <p:nvPr/>
        </p:nvSpPr>
        <p:spPr bwMode="auto">
          <a:xfrm>
            <a:off x="4629122" y="2252937"/>
            <a:ext cx="1905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cs typeface="Arial" charset="0"/>
              </a:rPr>
              <a:t>Provjera kvalitativnih kriterija izbora</a:t>
            </a:r>
            <a:r>
              <a:rPr lang="en-US" altLang="el-GR" sz="1400" b="1" baseline="30000" dirty="0">
                <a:cs typeface="Arial" charset="0"/>
              </a:rPr>
              <a:t>2</a:t>
            </a:r>
            <a:endParaRPr lang="el-GR" altLang="el-GR" sz="1400" b="1" baseline="30000" dirty="0">
              <a:cs typeface="Arial" charset="0"/>
            </a:endParaRPr>
          </a:p>
        </p:txBody>
      </p:sp>
      <p:sp>
        <p:nvSpPr>
          <p:cNvPr id="274448" name="AutoShape 16" descr="20%"/>
          <p:cNvSpPr>
            <a:spLocks noChangeArrowheads="1"/>
          </p:cNvSpPr>
          <p:nvPr/>
        </p:nvSpPr>
        <p:spPr bwMode="auto">
          <a:xfrm>
            <a:off x="6017840" y="2057400"/>
            <a:ext cx="2514600" cy="1123950"/>
          </a:xfrm>
          <a:prstGeom prst="chevron">
            <a:avLst>
              <a:gd name="adj" fmla="val 55932"/>
            </a:avLst>
          </a:prstGeom>
          <a:pattFill prst="pct2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49" name="Text Box 17"/>
          <p:cNvSpPr txBox="1">
            <a:spLocks noChangeArrowheads="1"/>
          </p:cNvSpPr>
          <p:nvPr/>
        </p:nvSpPr>
        <p:spPr bwMode="auto">
          <a:xfrm>
            <a:off x="6509424" y="2366888"/>
            <a:ext cx="185102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cs typeface="Arial" charset="0"/>
              </a:rPr>
              <a:t>Izvještaj o kvalitativnoj evaluaciji</a:t>
            </a:r>
            <a:endParaRPr lang="el-GR" altLang="el-GR" sz="1400" b="1" dirty="0">
              <a:cs typeface="Arial" charset="0"/>
            </a:endParaRPr>
          </a:p>
        </p:txBody>
      </p:sp>
      <p:sp>
        <p:nvSpPr>
          <p:cNvPr id="274452" name="AutoShape 20" descr="5%"/>
          <p:cNvSpPr>
            <a:spLocks noChangeArrowheads="1"/>
          </p:cNvSpPr>
          <p:nvPr/>
        </p:nvSpPr>
        <p:spPr bwMode="auto">
          <a:xfrm>
            <a:off x="1471329" y="3851274"/>
            <a:ext cx="2628000" cy="1248411"/>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53" name="Text Box 21"/>
          <p:cNvSpPr txBox="1">
            <a:spLocks noChangeArrowheads="1"/>
          </p:cNvSpPr>
          <p:nvPr/>
        </p:nvSpPr>
        <p:spPr bwMode="auto">
          <a:xfrm>
            <a:off x="2005587" y="3930135"/>
            <a:ext cx="17748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cs typeface="Arial" charset="0"/>
              </a:rPr>
              <a:t>Zahtjev za pojašnjenjem kvalitativnih kriterija od ponuđača</a:t>
            </a:r>
          </a:p>
        </p:txBody>
      </p:sp>
      <p:sp>
        <p:nvSpPr>
          <p:cNvPr id="274454" name="AutoShape 22" descr="5%"/>
          <p:cNvSpPr>
            <a:spLocks noChangeArrowheads="1"/>
          </p:cNvSpPr>
          <p:nvPr/>
        </p:nvSpPr>
        <p:spPr bwMode="auto">
          <a:xfrm>
            <a:off x="4247296" y="3851275"/>
            <a:ext cx="2592000" cy="1248410"/>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55" name="Text Box 23"/>
          <p:cNvSpPr txBox="1">
            <a:spLocks noChangeArrowheads="1"/>
          </p:cNvSpPr>
          <p:nvPr/>
        </p:nvSpPr>
        <p:spPr bwMode="auto">
          <a:xfrm>
            <a:off x="4803119" y="4106171"/>
            <a:ext cx="1981200" cy="760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10000"/>
              </a:spcBef>
              <a:buClrTx/>
              <a:buSzTx/>
              <a:buFontTx/>
              <a:buNone/>
            </a:pPr>
            <a:r>
              <a:rPr lang="en-US" altLang="el-GR" sz="1400" b="1" dirty="0" err="1">
                <a:cs typeface="Arial" charset="0"/>
              </a:rPr>
              <a:t>Predizbor</a:t>
            </a:r>
            <a:r>
              <a:rPr lang="en-US" altLang="el-GR" sz="1400" b="1" dirty="0">
                <a:cs typeface="Arial" charset="0"/>
              </a:rPr>
              <a:t> </a:t>
            </a:r>
            <a:r>
              <a:rPr lang="en-US" altLang="el-GR" sz="1400" b="1" dirty="0" err="1">
                <a:cs typeface="Arial" charset="0"/>
              </a:rPr>
              <a:t>kandidata</a:t>
            </a:r>
            <a:endParaRPr lang="en-US" altLang="el-GR" sz="1400" b="1" dirty="0">
              <a:cs typeface="Arial" charset="0"/>
            </a:endParaRPr>
          </a:p>
          <a:p>
            <a:pPr algn="ctr" eaLnBrk="1" hangingPunct="1">
              <a:spcBef>
                <a:spcPct val="10000"/>
              </a:spcBef>
              <a:buClrTx/>
              <a:buSzTx/>
              <a:buFontTx/>
              <a:buNone/>
            </a:pPr>
            <a:r>
              <a:rPr lang="en-US" altLang="el-GR" sz="1400" dirty="0">
                <a:cs typeface="Arial" charset="0"/>
              </a:rPr>
              <a:t>(</a:t>
            </a:r>
            <a:r>
              <a:rPr lang="en-US" altLang="el-GR" sz="1400" dirty="0" err="1">
                <a:cs typeface="Arial" charset="0"/>
              </a:rPr>
              <a:t>Dvofazna</a:t>
            </a:r>
            <a:r>
              <a:rPr lang="en-US" altLang="el-GR" sz="1400" dirty="0">
                <a:cs typeface="Arial" charset="0"/>
              </a:rPr>
              <a:t> </a:t>
            </a:r>
            <a:r>
              <a:rPr lang="en-US" altLang="el-GR" sz="1400" dirty="0" err="1">
                <a:cs typeface="Arial" charset="0"/>
              </a:rPr>
              <a:t>tenderska</a:t>
            </a:r>
            <a:r>
              <a:rPr lang="en-US" altLang="el-GR" sz="1400" dirty="0">
                <a:cs typeface="Arial" charset="0"/>
              </a:rPr>
              <a:t> </a:t>
            </a:r>
            <a:r>
              <a:rPr lang="en-US" altLang="el-GR" sz="1400" dirty="0" err="1">
                <a:cs typeface="Arial" charset="0"/>
              </a:rPr>
              <a:t>procedura</a:t>
            </a:r>
            <a:r>
              <a:rPr lang="en-US" altLang="el-GR" sz="1400" dirty="0">
                <a:cs typeface="Arial" charset="0"/>
              </a:rPr>
              <a:t>)</a:t>
            </a:r>
            <a:endParaRPr lang="el-GR" altLang="el-GR" sz="1400" i="1" dirty="0">
              <a:cs typeface="Arial" charset="0"/>
            </a:endParaRPr>
          </a:p>
        </p:txBody>
      </p:sp>
      <p:sp>
        <p:nvSpPr>
          <p:cNvPr id="274456" name="AutoShape 24"/>
          <p:cNvSpPr>
            <a:spLocks/>
          </p:cNvSpPr>
          <p:nvPr/>
        </p:nvSpPr>
        <p:spPr bwMode="auto">
          <a:xfrm rot="-5400000">
            <a:off x="2719070" y="571500"/>
            <a:ext cx="609600" cy="5867400"/>
          </a:xfrm>
          <a:prstGeom prst="leftBrace">
            <a:avLst>
              <a:gd name="adj1" fmla="val 117461"/>
              <a:gd name="adj2" fmla="val 50000"/>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58" name="AutoShape 26" descr="5%"/>
          <p:cNvSpPr>
            <a:spLocks noChangeArrowheads="1"/>
          </p:cNvSpPr>
          <p:nvPr/>
        </p:nvSpPr>
        <p:spPr bwMode="auto">
          <a:xfrm>
            <a:off x="5281329" y="3276600"/>
            <a:ext cx="762000" cy="533400"/>
          </a:xfrm>
          <a:prstGeom prst="upArrow">
            <a:avLst>
              <a:gd name="adj1" fmla="val 50000"/>
              <a:gd name="adj2" fmla="val 25000"/>
            </a:avLst>
          </a:prstGeom>
          <a:pattFill prst="pct5">
            <a:fgClr>
              <a:srgbClr val="99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59" name="AutoShape 27" descr="25%"/>
          <p:cNvSpPr>
            <a:spLocks noChangeArrowheads="1"/>
          </p:cNvSpPr>
          <p:nvPr/>
        </p:nvSpPr>
        <p:spPr bwMode="auto">
          <a:xfrm>
            <a:off x="6300504" y="3857625"/>
            <a:ext cx="2808000" cy="1242060"/>
          </a:xfrm>
          <a:prstGeom prst="chevron">
            <a:avLst>
              <a:gd name="adj" fmla="val 55932"/>
            </a:avLst>
          </a:prstGeom>
          <a:pattFill prst="pct25">
            <a:fgClr>
              <a:srgbClr val="FFCC00"/>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4460" name="Text Box 28"/>
          <p:cNvSpPr txBox="1">
            <a:spLocks noChangeArrowheads="1"/>
          </p:cNvSpPr>
          <p:nvPr/>
        </p:nvSpPr>
        <p:spPr bwMode="auto">
          <a:xfrm>
            <a:off x="6612100" y="3933825"/>
            <a:ext cx="2171700" cy="97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10000"/>
              </a:spcBef>
              <a:buClrTx/>
              <a:buSzTx/>
              <a:buFontTx/>
              <a:buNone/>
            </a:pPr>
            <a:r>
              <a:rPr lang="en-US" altLang="el-GR" sz="1400" b="1" dirty="0" err="1">
                <a:cs typeface="Arial" charset="0"/>
              </a:rPr>
              <a:t>Odobrenje</a:t>
            </a:r>
            <a:r>
              <a:rPr lang="en-US" altLang="el-GR" sz="1400" b="1" dirty="0">
                <a:cs typeface="Arial" charset="0"/>
              </a:rPr>
              <a:t> </a:t>
            </a:r>
            <a:r>
              <a:rPr lang="en-US" altLang="el-GR" sz="1400" b="1" dirty="0" err="1">
                <a:cs typeface="Arial" charset="0"/>
              </a:rPr>
              <a:t>izvještaja</a:t>
            </a:r>
            <a:r>
              <a:rPr lang="en-US" altLang="el-GR" sz="1400" b="1" dirty="0">
                <a:cs typeface="Arial" charset="0"/>
              </a:rPr>
              <a:t> o </a:t>
            </a:r>
            <a:r>
              <a:rPr lang="en-US" altLang="el-GR" sz="1400" b="1" dirty="0" err="1">
                <a:cs typeface="Arial" charset="0"/>
              </a:rPr>
              <a:t>kvalitativnoj</a:t>
            </a:r>
            <a:r>
              <a:rPr lang="en-US" altLang="el-GR" sz="1400" b="1" dirty="0">
                <a:cs typeface="Arial" charset="0"/>
              </a:rPr>
              <a:t> </a:t>
            </a:r>
            <a:r>
              <a:rPr lang="en-US" altLang="el-GR" sz="1400" b="1" dirty="0" err="1">
                <a:cs typeface="Arial" charset="0"/>
              </a:rPr>
              <a:t>evaluaciji</a:t>
            </a:r>
            <a:endParaRPr lang="en-US" altLang="el-GR" sz="1400" b="1" dirty="0">
              <a:cs typeface="Arial" charset="0"/>
            </a:endParaRPr>
          </a:p>
          <a:p>
            <a:pPr algn="ctr" eaLnBrk="1" hangingPunct="1">
              <a:spcBef>
                <a:spcPct val="10000"/>
              </a:spcBef>
              <a:buClrTx/>
              <a:buSzTx/>
              <a:buFontTx/>
              <a:buNone/>
            </a:pPr>
            <a:r>
              <a:rPr lang="en-US" altLang="el-GR" sz="1400" dirty="0">
                <a:cs typeface="Arial" charset="0"/>
              </a:rPr>
              <a:t>(</a:t>
            </a:r>
            <a:r>
              <a:rPr lang="en-US" altLang="el-GR" sz="1400" dirty="0" err="1">
                <a:cs typeface="Arial" charset="0"/>
              </a:rPr>
              <a:t>Dvofazna</a:t>
            </a:r>
            <a:r>
              <a:rPr lang="en-US" altLang="el-GR" sz="1400" dirty="0">
                <a:cs typeface="Arial" charset="0"/>
              </a:rPr>
              <a:t> </a:t>
            </a:r>
            <a:r>
              <a:rPr lang="en-US" altLang="el-GR" sz="1400" dirty="0" err="1">
                <a:cs typeface="Arial" charset="0"/>
              </a:rPr>
              <a:t>tenderska</a:t>
            </a:r>
            <a:r>
              <a:rPr lang="en-US" altLang="el-GR" sz="1400" dirty="0">
                <a:cs typeface="Arial" charset="0"/>
              </a:rPr>
              <a:t> </a:t>
            </a:r>
            <a:r>
              <a:rPr lang="en-US" altLang="el-GR" sz="1400" dirty="0" err="1">
                <a:cs typeface="Arial" charset="0"/>
              </a:rPr>
              <a:t>procedura</a:t>
            </a:r>
            <a:r>
              <a:rPr lang="en-US" altLang="el-GR" sz="1400" dirty="0">
                <a:cs typeface="Arial" charset="0"/>
              </a:rPr>
              <a:t>)</a:t>
            </a:r>
            <a:endParaRPr lang="el-GR" altLang="el-GR" sz="1400" i="1" dirty="0">
              <a:cs typeface="Arial" charset="0"/>
            </a:endParaRPr>
          </a:p>
        </p:txBody>
      </p:sp>
      <p:sp>
        <p:nvSpPr>
          <p:cNvPr id="274461" name="AutoShape 29" descr="25%"/>
          <p:cNvSpPr>
            <a:spLocks noChangeArrowheads="1"/>
          </p:cNvSpPr>
          <p:nvPr/>
        </p:nvSpPr>
        <p:spPr bwMode="auto">
          <a:xfrm>
            <a:off x="7443504" y="3276600"/>
            <a:ext cx="762000" cy="533400"/>
          </a:xfrm>
          <a:prstGeom prst="upArrow">
            <a:avLst>
              <a:gd name="adj1" fmla="val 50000"/>
              <a:gd name="adj2" fmla="val 25000"/>
            </a:avLst>
          </a:prstGeom>
          <a:pattFill prst="pct25">
            <a:fgClr>
              <a:srgbClr val="FFCC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1"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
        <p:nvSpPr>
          <p:cNvPr id="2" name="TextBox 1"/>
          <p:cNvSpPr txBox="1"/>
          <p:nvPr/>
        </p:nvSpPr>
        <p:spPr>
          <a:xfrm>
            <a:off x="107504" y="5436513"/>
            <a:ext cx="5719836" cy="1077218"/>
          </a:xfrm>
          <a:prstGeom prst="rect">
            <a:avLst/>
          </a:prstGeom>
          <a:noFill/>
        </p:spPr>
        <p:txBody>
          <a:bodyPr wrap="none" rtlCol="0">
            <a:spAutoFit/>
          </a:bodyPr>
          <a:lstStyle/>
          <a:p>
            <a:pPr marL="182563" indent="-182563"/>
            <a:r>
              <a:rPr lang="en-US" altLang="el-GR" sz="1600" baseline="30000" dirty="0"/>
              <a:t>1</a:t>
            </a:r>
            <a:r>
              <a:rPr lang="hr-BA" altLang="el-GR" sz="1600" baseline="30000" dirty="0"/>
              <a:t> </a:t>
            </a:r>
            <a:r>
              <a:rPr lang="pl-PL" altLang="el-GR" sz="1600" dirty="0"/>
              <a:t>Kriteriji za ličnu sposobnost ponuđača</a:t>
            </a:r>
          </a:p>
          <a:p>
            <a:pPr marL="182563" indent="-182563"/>
            <a:r>
              <a:rPr lang="pl-PL" altLang="el-GR" sz="1600" dirty="0"/>
              <a:t>  Kriteriji za profesionalnu sposobnost</a:t>
            </a:r>
          </a:p>
          <a:p>
            <a:pPr marL="182563" indent="-182563"/>
            <a:r>
              <a:rPr lang="de-DE" altLang="el-GR" sz="1600" baseline="30000" dirty="0"/>
              <a:t>2</a:t>
            </a:r>
            <a:r>
              <a:rPr lang="hr-BA" altLang="el-GR" sz="1600" baseline="30000" dirty="0"/>
              <a:t> </a:t>
            </a:r>
            <a:r>
              <a:rPr lang="pl-PL" altLang="el-GR" sz="1600" dirty="0"/>
              <a:t>Kriteriji ekonomske i finansijske sposobnosti</a:t>
            </a:r>
          </a:p>
          <a:p>
            <a:pPr marL="182563" indent="-182563"/>
            <a:r>
              <a:rPr lang="pl-PL" altLang="el-GR" sz="1600" dirty="0"/>
              <a:t>  Kriteriji za tehničku i / ili profesionalnu sposobnost</a:t>
            </a:r>
            <a:endParaRPr lang="el-GR" sz="1600" dirty="0"/>
          </a:p>
        </p:txBody>
      </p:sp>
    </p:spTree>
    <p:extLst>
      <p:ext uri="{BB962C8B-B14F-4D97-AF65-F5344CB8AC3E}">
        <p14:creationId xmlns:p14="http://schemas.microsoft.com/office/powerpoint/2010/main" val="210639772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68" name="AutoShape 12" descr="50%"/>
          <p:cNvSpPr>
            <a:spLocks noChangeArrowheads="1"/>
          </p:cNvSpPr>
          <p:nvPr/>
        </p:nvSpPr>
        <p:spPr bwMode="auto">
          <a:xfrm>
            <a:off x="455240" y="1857375"/>
            <a:ext cx="6084000" cy="1123950"/>
          </a:xfrm>
          <a:prstGeom prst="chevron">
            <a:avLst>
              <a:gd name="adj" fmla="val 55932"/>
            </a:avLst>
          </a:prstGeom>
          <a:pattFill prst="pct5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5469" name="Text Box 13"/>
          <p:cNvSpPr txBox="1">
            <a:spLocks noChangeArrowheads="1"/>
          </p:cNvSpPr>
          <p:nvPr/>
        </p:nvSpPr>
        <p:spPr bwMode="auto">
          <a:xfrm>
            <a:off x="1414858" y="2265462"/>
            <a:ext cx="416476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cs typeface="Arial" charset="0"/>
              </a:rPr>
              <a:t>Opća</a:t>
            </a:r>
            <a:r>
              <a:rPr lang="en-US" altLang="el-GR" sz="1400" b="1" dirty="0">
                <a:cs typeface="Arial" charset="0"/>
              </a:rPr>
              <a:t> </a:t>
            </a:r>
            <a:r>
              <a:rPr lang="en-US" altLang="el-GR" sz="1400" b="1" dirty="0" err="1">
                <a:cs typeface="Arial" charset="0"/>
              </a:rPr>
              <a:t>ocjena</a:t>
            </a:r>
            <a:r>
              <a:rPr lang="en-US" altLang="el-GR" sz="1400" b="1" dirty="0">
                <a:cs typeface="Arial" charset="0"/>
              </a:rPr>
              <a:t> </a:t>
            </a:r>
            <a:r>
              <a:rPr lang="en-US" altLang="el-GR" sz="1400" b="1" dirty="0" err="1">
                <a:cs typeface="Arial" charset="0"/>
              </a:rPr>
              <a:t>tehničke</a:t>
            </a:r>
            <a:r>
              <a:rPr lang="en-US" altLang="el-GR" sz="1400" b="1" dirty="0">
                <a:cs typeface="Arial" charset="0"/>
              </a:rPr>
              <a:t> </a:t>
            </a:r>
            <a:r>
              <a:rPr lang="en-US" altLang="el-GR" sz="1400" b="1" dirty="0" err="1">
                <a:cs typeface="Arial" charset="0"/>
              </a:rPr>
              <a:t>ponude</a:t>
            </a:r>
            <a:endParaRPr lang="el-GR" altLang="el-GR" sz="1400" b="1" dirty="0">
              <a:cs typeface="Arial" charset="0"/>
            </a:endParaRPr>
          </a:p>
        </p:txBody>
      </p:sp>
      <p:sp>
        <p:nvSpPr>
          <p:cNvPr id="275470" name="AutoShape 14"/>
          <p:cNvSpPr>
            <a:spLocks noChangeArrowheads="1"/>
          </p:cNvSpPr>
          <p:nvPr/>
        </p:nvSpPr>
        <p:spPr bwMode="auto">
          <a:xfrm>
            <a:off x="6017840" y="1857375"/>
            <a:ext cx="2514600" cy="1123950"/>
          </a:xfrm>
          <a:prstGeom prst="chevron">
            <a:avLst>
              <a:gd name="adj" fmla="val 55932"/>
            </a:avLst>
          </a:prstGeom>
          <a:pattFill prst="pct3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5471" name="Text Box 15"/>
          <p:cNvSpPr txBox="1">
            <a:spLocks noChangeArrowheads="1"/>
          </p:cNvSpPr>
          <p:nvPr/>
        </p:nvSpPr>
        <p:spPr bwMode="auto">
          <a:xfrm>
            <a:off x="6601296" y="2158983"/>
            <a:ext cx="16621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cs typeface="Arial" charset="0"/>
              </a:rPr>
              <a:t>Izvještaj</a:t>
            </a:r>
            <a:r>
              <a:rPr lang="en-US" altLang="el-GR" sz="1400" b="1" dirty="0">
                <a:cs typeface="Arial" charset="0"/>
              </a:rPr>
              <a:t> o </a:t>
            </a:r>
            <a:r>
              <a:rPr lang="en-US" altLang="el-GR" sz="1400" b="1" dirty="0" err="1">
                <a:cs typeface="Arial" charset="0"/>
              </a:rPr>
              <a:t>tehničkoj</a:t>
            </a:r>
            <a:r>
              <a:rPr lang="en-US" altLang="el-GR" sz="1400" b="1" dirty="0">
                <a:cs typeface="Arial" charset="0"/>
              </a:rPr>
              <a:t> </a:t>
            </a:r>
            <a:r>
              <a:rPr lang="en-US" altLang="el-GR" sz="1400" b="1" dirty="0" err="1">
                <a:cs typeface="Arial" charset="0"/>
              </a:rPr>
              <a:t>procjeni</a:t>
            </a:r>
            <a:endParaRPr lang="el-GR" altLang="el-GR" sz="1400" b="1" dirty="0">
              <a:cs typeface="Arial" charset="0"/>
            </a:endParaRPr>
          </a:p>
        </p:txBody>
      </p:sp>
      <p:sp>
        <p:nvSpPr>
          <p:cNvPr id="275472" name="AutoShape 16" descr="5%"/>
          <p:cNvSpPr>
            <a:spLocks noChangeArrowheads="1"/>
          </p:cNvSpPr>
          <p:nvPr/>
        </p:nvSpPr>
        <p:spPr bwMode="auto">
          <a:xfrm>
            <a:off x="2551823" y="3651250"/>
            <a:ext cx="2700000" cy="1123950"/>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800"/>
          </a:p>
        </p:txBody>
      </p:sp>
      <p:sp>
        <p:nvSpPr>
          <p:cNvPr id="275473" name="Text Box 17"/>
          <p:cNvSpPr txBox="1">
            <a:spLocks noChangeArrowheads="1"/>
          </p:cNvSpPr>
          <p:nvPr/>
        </p:nvSpPr>
        <p:spPr bwMode="auto">
          <a:xfrm>
            <a:off x="3030342" y="3745417"/>
            <a:ext cx="187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1400" b="1" dirty="0">
                <a:cs typeface="Arial" charset="0"/>
              </a:rPr>
              <a:t>Pojašnjenja od ponuđača o tehničkim pitanjima ponude</a:t>
            </a:r>
            <a:endParaRPr lang="el-GR" altLang="el-GR" sz="1400" b="1" dirty="0">
              <a:cs typeface="Arial" charset="0"/>
            </a:endParaRPr>
          </a:p>
        </p:txBody>
      </p:sp>
      <p:sp>
        <p:nvSpPr>
          <p:cNvPr id="275474" name="AutoShape 18" descr="5%"/>
          <p:cNvSpPr>
            <a:spLocks noChangeArrowheads="1"/>
          </p:cNvSpPr>
          <p:nvPr/>
        </p:nvSpPr>
        <p:spPr bwMode="auto">
          <a:xfrm>
            <a:off x="4733315" y="3651250"/>
            <a:ext cx="2664000" cy="1123950"/>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5475" name="Text Box 19"/>
          <p:cNvSpPr txBox="1">
            <a:spLocks noChangeArrowheads="1"/>
          </p:cNvSpPr>
          <p:nvPr/>
        </p:nvSpPr>
        <p:spPr bwMode="auto">
          <a:xfrm>
            <a:off x="5185424" y="3977191"/>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10000"/>
              </a:spcBef>
              <a:buClrTx/>
              <a:buSzTx/>
              <a:buFontTx/>
              <a:buNone/>
            </a:pPr>
            <a:r>
              <a:rPr lang="en-US" altLang="el-GR" sz="1400" b="1" dirty="0" err="1">
                <a:cs typeface="Arial" charset="0"/>
              </a:rPr>
              <a:t>Bodovanje</a:t>
            </a:r>
            <a:r>
              <a:rPr lang="en-US" altLang="el-GR" sz="1400" b="1" dirty="0">
                <a:cs typeface="Arial" charset="0"/>
              </a:rPr>
              <a:t> </a:t>
            </a:r>
            <a:r>
              <a:rPr lang="en-US" altLang="el-GR" sz="1400" b="1" dirty="0" err="1">
                <a:cs typeface="Arial" charset="0"/>
              </a:rPr>
              <a:t>tehničkih</a:t>
            </a:r>
            <a:r>
              <a:rPr lang="en-US" altLang="el-GR" sz="1400" b="1" dirty="0">
                <a:cs typeface="Arial" charset="0"/>
              </a:rPr>
              <a:t> </a:t>
            </a:r>
            <a:r>
              <a:rPr lang="en-US" altLang="el-GR" sz="1400" b="1" dirty="0" err="1">
                <a:cs typeface="Arial" charset="0"/>
              </a:rPr>
              <a:t>ponuda</a:t>
            </a:r>
            <a:endParaRPr lang="el-GR" altLang="el-GR" sz="1400" i="1" dirty="0">
              <a:cs typeface="Arial" charset="0"/>
            </a:endParaRPr>
          </a:p>
        </p:txBody>
      </p:sp>
      <p:sp>
        <p:nvSpPr>
          <p:cNvPr id="275476" name="AutoShape 20" descr="5%"/>
          <p:cNvSpPr>
            <a:spLocks noChangeArrowheads="1"/>
          </p:cNvSpPr>
          <p:nvPr/>
        </p:nvSpPr>
        <p:spPr bwMode="auto">
          <a:xfrm>
            <a:off x="5695340" y="3076575"/>
            <a:ext cx="762000" cy="533400"/>
          </a:xfrm>
          <a:prstGeom prst="upArrow">
            <a:avLst>
              <a:gd name="adj1" fmla="val 50000"/>
              <a:gd name="adj2" fmla="val 25000"/>
            </a:avLst>
          </a:prstGeom>
          <a:pattFill prst="pct5">
            <a:fgClr>
              <a:srgbClr val="99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5480" name="AutoShape 24" descr="5%"/>
          <p:cNvSpPr>
            <a:spLocks noChangeArrowheads="1"/>
          </p:cNvSpPr>
          <p:nvPr/>
        </p:nvSpPr>
        <p:spPr bwMode="auto">
          <a:xfrm>
            <a:off x="418223" y="3643313"/>
            <a:ext cx="2664000" cy="1123950"/>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l-GR" altLang="el-GR" sz="1800"/>
          </a:p>
        </p:txBody>
      </p:sp>
      <p:sp>
        <p:nvSpPr>
          <p:cNvPr id="275481" name="Text Box 25"/>
          <p:cNvSpPr txBox="1">
            <a:spLocks noChangeArrowheads="1"/>
          </p:cNvSpPr>
          <p:nvPr/>
        </p:nvSpPr>
        <p:spPr bwMode="auto">
          <a:xfrm>
            <a:off x="696435" y="3758117"/>
            <a:ext cx="1980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1400" b="1" dirty="0">
                <a:cs typeface="Arial" charset="0"/>
              </a:rPr>
              <a:t>Prezentacije ponuda </a:t>
            </a:r>
            <a:r>
              <a:rPr lang="pl-PL" altLang="el-GR" sz="1400" dirty="0">
                <a:cs typeface="Arial" charset="0"/>
              </a:rPr>
              <a:t>(ako su predviđene u tenderskoj dokumentaciji)</a:t>
            </a:r>
            <a:endParaRPr lang="el-GR" altLang="el-GR" sz="1400" i="1" dirty="0">
              <a:cs typeface="Arial" charset="0"/>
            </a:endParaRPr>
          </a:p>
        </p:txBody>
      </p:sp>
      <p:sp>
        <p:nvSpPr>
          <p:cNvPr id="275482" name="Rectangle 26" descr="50%"/>
          <p:cNvSpPr>
            <a:spLocks noChangeArrowheads="1"/>
          </p:cNvSpPr>
          <p:nvPr/>
        </p:nvSpPr>
        <p:spPr bwMode="auto">
          <a:xfrm>
            <a:off x="2819400" y="1196752"/>
            <a:ext cx="2743200" cy="4572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b="1" dirty="0"/>
              <a:t>Tehnička evaluacija</a:t>
            </a:r>
            <a:r>
              <a:rPr lang="en-US" altLang="el-GR" sz="1800" b="1" dirty="0"/>
              <a:t>*</a:t>
            </a:r>
            <a:endParaRPr lang="el-GR" altLang="el-GR" sz="1800" b="1" dirty="0"/>
          </a:p>
        </p:txBody>
      </p:sp>
      <p:sp>
        <p:nvSpPr>
          <p:cNvPr id="275483" name="AutoShape 27" descr="5%"/>
          <p:cNvSpPr>
            <a:spLocks noChangeArrowheads="1"/>
          </p:cNvSpPr>
          <p:nvPr/>
        </p:nvSpPr>
        <p:spPr bwMode="auto">
          <a:xfrm>
            <a:off x="3237623" y="3078163"/>
            <a:ext cx="762000" cy="533400"/>
          </a:xfrm>
          <a:prstGeom prst="upArrow">
            <a:avLst>
              <a:gd name="adj1" fmla="val 50000"/>
              <a:gd name="adj2" fmla="val 25000"/>
            </a:avLst>
          </a:prstGeom>
          <a:pattFill prst="pct5">
            <a:fgClr>
              <a:srgbClr val="99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5484" name="AutoShape 28" descr="5%"/>
          <p:cNvSpPr>
            <a:spLocks noChangeArrowheads="1"/>
          </p:cNvSpPr>
          <p:nvPr/>
        </p:nvSpPr>
        <p:spPr bwMode="auto">
          <a:xfrm>
            <a:off x="1332623" y="3082925"/>
            <a:ext cx="762000" cy="533400"/>
          </a:xfrm>
          <a:prstGeom prst="upArrow">
            <a:avLst>
              <a:gd name="adj1" fmla="val 50000"/>
              <a:gd name="adj2" fmla="val 25000"/>
            </a:avLst>
          </a:prstGeom>
          <a:pattFill prst="pct5">
            <a:fgClr>
              <a:srgbClr val="99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0"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
        <p:nvSpPr>
          <p:cNvPr id="21" name="Text Box 25"/>
          <p:cNvSpPr txBox="1">
            <a:spLocks noChangeArrowheads="1"/>
          </p:cNvSpPr>
          <p:nvPr/>
        </p:nvSpPr>
        <p:spPr bwMode="auto">
          <a:xfrm>
            <a:off x="228600" y="5970766"/>
            <a:ext cx="8653463" cy="338554"/>
          </a:xfrm>
          <a:prstGeom prst="rect">
            <a:avLst/>
          </a:prstGeom>
          <a:noFill/>
          <a:ln>
            <a:noFill/>
          </a:ln>
          <a:effectLst/>
          <a:extLst>
            <a:ext uri="{909E8E84-426E-40DD-AFC4-6F175D3DCCD1}">
              <a14:hiddenFill xmlns:a14="http://schemas.microsoft.com/office/drawing/2010/main">
                <a:solidFill>
                  <a:srgbClr val="99CCFF"/>
                </a:solidFill>
              </a14:hiddenFill>
            </a:ext>
            <a:ext uri="{91240B29-F687-4F45-9708-019B960494DF}">
              <a14:hiddenLine xmlns:a14="http://schemas.microsoft.com/office/drawing/2010/main" w="254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57188" indent="-3571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539750" indent="-539750" eaLnBrk="1" hangingPunct="1">
              <a:spcBef>
                <a:spcPct val="50000"/>
              </a:spcBef>
              <a:buClrTx/>
              <a:buSzTx/>
              <a:buFontTx/>
              <a:buNone/>
            </a:pPr>
            <a:r>
              <a:rPr lang="el-GR" altLang="el-GR" sz="1600" dirty="0">
                <a:latin typeface="Verdana" panose="020B0604030504040204" pitchFamily="34" charset="0"/>
                <a:ea typeface="Verdana" panose="020B0604030504040204" pitchFamily="34" charset="0"/>
              </a:rPr>
              <a:t>(*)</a:t>
            </a:r>
            <a:r>
              <a:rPr lang="en-US" altLang="el-GR" sz="1600" dirty="0">
                <a:latin typeface="Verdana" panose="020B0604030504040204" pitchFamily="34" charset="0"/>
                <a:ea typeface="Verdana" panose="020B0604030504040204" pitchFamily="34" charset="0"/>
              </a:rPr>
              <a:t>	</a:t>
            </a:r>
            <a:r>
              <a:rPr lang="pl-PL" altLang="el-GR" sz="1600" dirty="0">
                <a:latin typeface="Verdana" panose="020B0604030504040204" pitchFamily="34" charset="0"/>
                <a:ea typeface="Verdana" panose="020B0604030504040204" pitchFamily="34" charset="0"/>
              </a:rPr>
              <a:t> Za ponude s kriterijom dodjele ekonomski najpovoljnija ponuda.</a:t>
            </a:r>
          </a:p>
        </p:txBody>
      </p:sp>
    </p:spTree>
    <p:extLst>
      <p:ext uri="{BB962C8B-B14F-4D97-AF65-F5344CB8AC3E}">
        <p14:creationId xmlns:p14="http://schemas.microsoft.com/office/powerpoint/2010/main" val="115239110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7" name="AutoShape 7" descr="5%"/>
          <p:cNvSpPr>
            <a:spLocks noChangeArrowheads="1"/>
          </p:cNvSpPr>
          <p:nvPr/>
        </p:nvSpPr>
        <p:spPr bwMode="auto">
          <a:xfrm>
            <a:off x="1409700" y="3924875"/>
            <a:ext cx="2664000" cy="1123950"/>
          </a:xfrm>
          <a:prstGeom prst="chevron">
            <a:avLst>
              <a:gd name="adj" fmla="val 55932"/>
            </a:avLst>
          </a:prstGeom>
          <a:pattFill prst="pct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488" name="AutoShape 8" descr="50%"/>
          <p:cNvSpPr>
            <a:spLocks noChangeArrowheads="1"/>
          </p:cNvSpPr>
          <p:nvPr/>
        </p:nvSpPr>
        <p:spPr bwMode="auto">
          <a:xfrm>
            <a:off x="152400" y="2486025"/>
            <a:ext cx="2514600" cy="1123950"/>
          </a:xfrm>
          <a:prstGeom prst="chevron">
            <a:avLst>
              <a:gd name="adj" fmla="val 55932"/>
            </a:avLst>
          </a:prstGeom>
          <a:pattFill prst="pct5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489" name="Text Box 9"/>
          <p:cNvSpPr txBox="1">
            <a:spLocks noChangeArrowheads="1"/>
          </p:cNvSpPr>
          <p:nvPr/>
        </p:nvSpPr>
        <p:spPr bwMode="auto">
          <a:xfrm>
            <a:off x="648440" y="278639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cs typeface="Arial" charset="0"/>
              </a:rPr>
              <a:t>Opća</a:t>
            </a:r>
            <a:r>
              <a:rPr lang="en-US" altLang="el-GR" sz="1400" b="1" dirty="0">
                <a:cs typeface="Arial" charset="0"/>
              </a:rPr>
              <a:t> </a:t>
            </a:r>
            <a:r>
              <a:rPr lang="en-US" altLang="el-GR" sz="1400" b="1" dirty="0" err="1">
                <a:cs typeface="Arial" charset="0"/>
              </a:rPr>
              <a:t>procjena</a:t>
            </a:r>
            <a:r>
              <a:rPr lang="en-US" altLang="el-GR" sz="1400" b="1" dirty="0">
                <a:cs typeface="Arial" charset="0"/>
              </a:rPr>
              <a:t> </a:t>
            </a:r>
            <a:r>
              <a:rPr lang="en-US" altLang="el-GR" sz="1400" b="1" dirty="0" err="1">
                <a:cs typeface="Arial" charset="0"/>
              </a:rPr>
              <a:t>financijskih</a:t>
            </a:r>
            <a:r>
              <a:rPr lang="en-US" altLang="el-GR" sz="1400" b="1" dirty="0">
                <a:cs typeface="Arial" charset="0"/>
              </a:rPr>
              <a:t> </a:t>
            </a:r>
            <a:r>
              <a:rPr lang="en-US" altLang="el-GR" sz="1400" b="1" dirty="0" err="1">
                <a:cs typeface="Arial" charset="0"/>
              </a:rPr>
              <a:t>ponuda</a:t>
            </a:r>
            <a:endParaRPr lang="el-GR" altLang="el-GR" sz="1400" b="1" dirty="0">
              <a:cs typeface="Arial" charset="0"/>
            </a:endParaRPr>
          </a:p>
        </p:txBody>
      </p:sp>
      <p:sp>
        <p:nvSpPr>
          <p:cNvPr id="276490" name="Text Box 10"/>
          <p:cNvSpPr txBox="1">
            <a:spLocks noChangeArrowheads="1"/>
          </p:cNvSpPr>
          <p:nvPr/>
        </p:nvSpPr>
        <p:spPr bwMode="auto">
          <a:xfrm>
            <a:off x="1928887" y="3902075"/>
            <a:ext cx="1851025"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None/>
            </a:pPr>
            <a:r>
              <a:rPr lang="en-US" altLang="el-GR" sz="1400" b="1" dirty="0" err="1">
                <a:cs typeface="Arial" charset="0"/>
              </a:rPr>
              <a:t>Bodovanje</a:t>
            </a:r>
            <a:r>
              <a:rPr lang="en-US" altLang="el-GR" sz="1400" b="1" dirty="0">
                <a:cs typeface="Arial" charset="0"/>
              </a:rPr>
              <a:t> </a:t>
            </a:r>
            <a:r>
              <a:rPr lang="en-US" altLang="el-GR" sz="1400" b="1" dirty="0" err="1">
                <a:cs typeface="Arial" charset="0"/>
              </a:rPr>
              <a:t>finan</a:t>
            </a:r>
            <a:r>
              <a:rPr lang="hr-BA" altLang="el-GR" sz="1400" b="1" dirty="0">
                <a:cs typeface="Arial" charset="0"/>
              </a:rPr>
              <a:t>s</a:t>
            </a:r>
            <a:r>
              <a:rPr lang="en-US" altLang="el-GR" sz="1400" b="1" dirty="0" err="1">
                <a:cs typeface="Arial" charset="0"/>
              </a:rPr>
              <a:t>ijskih</a:t>
            </a:r>
            <a:r>
              <a:rPr lang="en-US" altLang="el-GR" sz="1400" b="1" dirty="0">
                <a:cs typeface="Arial" charset="0"/>
              </a:rPr>
              <a:t> </a:t>
            </a:r>
            <a:r>
              <a:rPr lang="en-US" altLang="el-GR" sz="1400" b="1" dirty="0" err="1">
                <a:cs typeface="Arial" charset="0"/>
              </a:rPr>
              <a:t>ponuda</a:t>
            </a:r>
            <a:r>
              <a:rPr lang="en-US" altLang="el-GR" sz="1400" b="1" dirty="0">
                <a:cs typeface="Arial" charset="0"/>
              </a:rPr>
              <a:t> </a:t>
            </a:r>
            <a:r>
              <a:rPr lang="en-US" altLang="el-GR" sz="1400" dirty="0">
                <a:cs typeface="Arial" charset="0"/>
              </a:rPr>
              <a:t>(</a:t>
            </a:r>
            <a:r>
              <a:rPr lang="en-US" altLang="el-GR" sz="1400" dirty="0" err="1">
                <a:cs typeface="Arial" charset="0"/>
              </a:rPr>
              <a:t>ekonomski</a:t>
            </a:r>
            <a:r>
              <a:rPr lang="en-US" altLang="el-GR" sz="1400" dirty="0">
                <a:cs typeface="Arial" charset="0"/>
              </a:rPr>
              <a:t> </a:t>
            </a:r>
            <a:r>
              <a:rPr lang="en-US" altLang="el-GR" sz="1400" dirty="0" err="1">
                <a:cs typeface="Arial" charset="0"/>
              </a:rPr>
              <a:t>najpovoljnija</a:t>
            </a:r>
            <a:r>
              <a:rPr lang="en-US" altLang="el-GR" sz="1400" dirty="0">
                <a:cs typeface="Arial" charset="0"/>
              </a:rPr>
              <a:t> </a:t>
            </a:r>
            <a:r>
              <a:rPr lang="en-US" altLang="el-GR" sz="1400" dirty="0" err="1">
                <a:cs typeface="Arial" charset="0"/>
              </a:rPr>
              <a:t>ponuda</a:t>
            </a:r>
            <a:r>
              <a:rPr lang="en-US" altLang="el-GR" sz="1400" dirty="0">
                <a:cs typeface="Arial" charset="0"/>
              </a:rPr>
              <a:t>)</a:t>
            </a:r>
            <a:endParaRPr lang="el-GR" altLang="el-GR" sz="1400" i="1" dirty="0">
              <a:cs typeface="Arial" charset="0"/>
            </a:endParaRPr>
          </a:p>
        </p:txBody>
      </p:sp>
      <p:sp>
        <p:nvSpPr>
          <p:cNvPr id="276491" name="Rectangle 11" descr="50%"/>
          <p:cNvSpPr>
            <a:spLocks noChangeArrowheads="1"/>
          </p:cNvSpPr>
          <p:nvPr/>
        </p:nvSpPr>
        <p:spPr bwMode="auto">
          <a:xfrm>
            <a:off x="533400" y="1704975"/>
            <a:ext cx="2895600" cy="457200"/>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b="1" dirty="0"/>
              <a:t>Ekonomska evaluacija</a:t>
            </a:r>
            <a:endParaRPr lang="el-GR" altLang="el-GR" sz="1800" b="1" dirty="0"/>
          </a:p>
        </p:txBody>
      </p:sp>
      <p:sp>
        <p:nvSpPr>
          <p:cNvPr id="276492" name="AutoShape 12" descr="5%"/>
          <p:cNvSpPr>
            <a:spLocks noChangeArrowheads="1"/>
          </p:cNvSpPr>
          <p:nvPr/>
        </p:nvSpPr>
        <p:spPr bwMode="auto">
          <a:xfrm>
            <a:off x="2247900" y="3335338"/>
            <a:ext cx="762000" cy="533400"/>
          </a:xfrm>
          <a:prstGeom prst="upArrow">
            <a:avLst>
              <a:gd name="adj1" fmla="val 50000"/>
              <a:gd name="adj2" fmla="val 25000"/>
            </a:avLst>
          </a:prstGeom>
          <a:pattFill prst="pct5">
            <a:fgClr>
              <a:srgbClr val="99CCFF"/>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500" name="AutoShape 20" descr="25%"/>
          <p:cNvSpPr>
            <a:spLocks noChangeArrowheads="1"/>
          </p:cNvSpPr>
          <p:nvPr/>
        </p:nvSpPr>
        <p:spPr bwMode="auto">
          <a:xfrm>
            <a:off x="6553200" y="3914775"/>
            <a:ext cx="2514600" cy="1123950"/>
          </a:xfrm>
          <a:prstGeom prst="chevron">
            <a:avLst>
              <a:gd name="adj" fmla="val 55932"/>
            </a:avLst>
          </a:prstGeom>
          <a:pattFill prst="pct25">
            <a:fgClr>
              <a:srgbClr val="FFCC00"/>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501" name="Text Box 21"/>
          <p:cNvSpPr txBox="1">
            <a:spLocks noChangeArrowheads="1"/>
          </p:cNvSpPr>
          <p:nvPr/>
        </p:nvSpPr>
        <p:spPr bwMode="auto">
          <a:xfrm>
            <a:off x="6965870" y="4215140"/>
            <a:ext cx="1981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10000"/>
              </a:spcBef>
              <a:buClrTx/>
              <a:buSzTx/>
              <a:buFontTx/>
              <a:buNone/>
            </a:pPr>
            <a:r>
              <a:rPr lang="en-US" altLang="el-GR" sz="1400" b="1" dirty="0" err="1">
                <a:cs typeface="Arial" charset="0"/>
              </a:rPr>
              <a:t>Odobrenje</a:t>
            </a:r>
            <a:r>
              <a:rPr lang="en-US" altLang="el-GR" sz="1400" b="1" dirty="0">
                <a:cs typeface="Arial" charset="0"/>
              </a:rPr>
              <a:t> </a:t>
            </a:r>
            <a:r>
              <a:rPr lang="en-US" altLang="el-GR" sz="1400" b="1" dirty="0" err="1">
                <a:cs typeface="Arial" charset="0"/>
              </a:rPr>
              <a:t>izvještaja</a:t>
            </a:r>
            <a:r>
              <a:rPr lang="en-US" altLang="el-GR" sz="1400" b="1" dirty="0">
                <a:cs typeface="Arial" charset="0"/>
              </a:rPr>
              <a:t> o </a:t>
            </a:r>
            <a:r>
              <a:rPr lang="en-US" altLang="el-GR" sz="1400" b="1" dirty="0" err="1">
                <a:cs typeface="Arial" charset="0"/>
              </a:rPr>
              <a:t>evaluaciji</a:t>
            </a:r>
            <a:endParaRPr lang="el-GR" altLang="el-GR" sz="1400" i="1" dirty="0">
              <a:cs typeface="Arial" charset="0"/>
            </a:endParaRPr>
          </a:p>
        </p:txBody>
      </p:sp>
      <p:sp>
        <p:nvSpPr>
          <p:cNvPr id="276502" name="AutoShape 22" descr="25%"/>
          <p:cNvSpPr>
            <a:spLocks noChangeArrowheads="1"/>
          </p:cNvSpPr>
          <p:nvPr/>
        </p:nvSpPr>
        <p:spPr bwMode="auto">
          <a:xfrm>
            <a:off x="8339138" y="3376613"/>
            <a:ext cx="762000" cy="533400"/>
          </a:xfrm>
          <a:prstGeom prst="upArrow">
            <a:avLst>
              <a:gd name="adj1" fmla="val 50000"/>
              <a:gd name="adj2" fmla="val 25000"/>
            </a:avLst>
          </a:prstGeom>
          <a:pattFill prst="pct25">
            <a:fgClr>
              <a:srgbClr val="FFCC00"/>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503" name="AutoShape 23" descr="25%"/>
          <p:cNvSpPr>
            <a:spLocks noChangeArrowheads="1"/>
          </p:cNvSpPr>
          <p:nvPr/>
        </p:nvSpPr>
        <p:spPr bwMode="auto">
          <a:xfrm>
            <a:off x="4281488" y="2466975"/>
            <a:ext cx="2514600" cy="1123950"/>
          </a:xfrm>
          <a:prstGeom prst="chevron">
            <a:avLst>
              <a:gd name="adj" fmla="val 55932"/>
            </a:avLst>
          </a:prstGeom>
          <a:pattFill prst="pct25">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504" name="Text Box 24"/>
          <p:cNvSpPr txBox="1">
            <a:spLocks noChangeArrowheads="1"/>
          </p:cNvSpPr>
          <p:nvPr/>
        </p:nvSpPr>
        <p:spPr bwMode="auto">
          <a:xfrm>
            <a:off x="4681538" y="2767340"/>
            <a:ext cx="1905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de-DE" altLang="el-GR" sz="1400" b="1" dirty="0">
                <a:cs typeface="Arial" charset="0"/>
              </a:rPr>
              <a:t>Rangiranje oc</a:t>
            </a:r>
            <a:r>
              <a:rPr lang="hr-BA" altLang="el-GR" sz="1400" b="1" dirty="0">
                <a:cs typeface="Arial" charset="0"/>
              </a:rPr>
              <a:t>ij</a:t>
            </a:r>
            <a:r>
              <a:rPr lang="de-DE" altLang="el-GR" sz="1400" b="1" dirty="0">
                <a:cs typeface="Arial" charset="0"/>
              </a:rPr>
              <a:t>enjenih ponuda</a:t>
            </a:r>
          </a:p>
        </p:txBody>
      </p:sp>
      <p:sp>
        <p:nvSpPr>
          <p:cNvPr id="276505" name="AutoShape 25" descr="20%"/>
          <p:cNvSpPr>
            <a:spLocks noChangeArrowheads="1"/>
          </p:cNvSpPr>
          <p:nvPr/>
        </p:nvSpPr>
        <p:spPr bwMode="auto">
          <a:xfrm>
            <a:off x="6248400" y="2471738"/>
            <a:ext cx="2514600" cy="1123950"/>
          </a:xfrm>
          <a:prstGeom prst="chevron">
            <a:avLst>
              <a:gd name="adj" fmla="val 55932"/>
            </a:avLst>
          </a:prstGeom>
          <a:pattFill prst="pct20">
            <a:fgClr>
              <a:srgbClr val="66CCFF"/>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76506" name="Text Box 26"/>
          <p:cNvSpPr txBox="1">
            <a:spLocks noChangeArrowheads="1"/>
          </p:cNvSpPr>
          <p:nvPr/>
        </p:nvSpPr>
        <p:spPr bwMode="auto">
          <a:xfrm>
            <a:off x="6753423" y="2772103"/>
            <a:ext cx="185102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cs typeface="Arial" charset="0"/>
              </a:rPr>
              <a:t>Izrada</a:t>
            </a:r>
            <a:r>
              <a:rPr lang="en-US" altLang="el-GR" sz="1400" b="1" dirty="0">
                <a:cs typeface="Arial" charset="0"/>
              </a:rPr>
              <a:t> </a:t>
            </a:r>
            <a:r>
              <a:rPr lang="en-US" altLang="el-GR" sz="1400" b="1" dirty="0" err="1">
                <a:cs typeface="Arial" charset="0"/>
              </a:rPr>
              <a:t>izvještaja</a:t>
            </a:r>
            <a:r>
              <a:rPr lang="en-US" altLang="el-GR" sz="1400" b="1" dirty="0">
                <a:cs typeface="Arial" charset="0"/>
              </a:rPr>
              <a:t> o </a:t>
            </a:r>
            <a:r>
              <a:rPr lang="en-US" altLang="el-GR" sz="1400" b="1" dirty="0" err="1">
                <a:cs typeface="Arial" charset="0"/>
              </a:rPr>
              <a:t>evaluaciji</a:t>
            </a:r>
            <a:endParaRPr lang="el-GR" altLang="el-GR" sz="1400" b="1" dirty="0">
              <a:cs typeface="Arial" charset="0"/>
            </a:endParaRPr>
          </a:p>
        </p:txBody>
      </p:sp>
      <p:sp>
        <p:nvSpPr>
          <p:cNvPr id="276507" name="Rectangle 27" descr="50%"/>
          <p:cNvSpPr>
            <a:spLocks noChangeArrowheads="1"/>
          </p:cNvSpPr>
          <p:nvPr/>
        </p:nvSpPr>
        <p:spPr bwMode="auto">
          <a:xfrm>
            <a:off x="4681539" y="1704974"/>
            <a:ext cx="3778888" cy="471161"/>
          </a:xfrm>
          <a:prstGeom prst="rect">
            <a:avLst/>
          </a:prstGeom>
          <a:pattFill prst="pct50">
            <a:fgClr>
              <a:srgbClr val="99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b="1" dirty="0" err="1"/>
              <a:t>Rangiranje</a:t>
            </a:r>
            <a:r>
              <a:rPr lang="en-US" altLang="el-GR" sz="1800" b="1" dirty="0"/>
              <a:t> </a:t>
            </a:r>
            <a:r>
              <a:rPr lang="en-US" altLang="el-GR" sz="1800" b="1" dirty="0" err="1"/>
              <a:t>oc</a:t>
            </a:r>
            <a:r>
              <a:rPr lang="hr-BA" altLang="el-GR" sz="1800" b="1" dirty="0"/>
              <a:t>ij</a:t>
            </a:r>
            <a:r>
              <a:rPr lang="en-US" altLang="el-GR" sz="1800" b="1" dirty="0" err="1"/>
              <a:t>enjenih</a:t>
            </a:r>
            <a:r>
              <a:rPr lang="en-US" altLang="el-GR" sz="1800" b="1" dirty="0"/>
              <a:t> </a:t>
            </a:r>
            <a:r>
              <a:rPr lang="en-US" altLang="el-GR" sz="1800" b="1" dirty="0" err="1"/>
              <a:t>ponuda</a:t>
            </a:r>
            <a:endParaRPr lang="el-GR" altLang="el-GR" sz="1800" b="1" dirty="0"/>
          </a:p>
        </p:txBody>
      </p:sp>
      <p:sp>
        <p:nvSpPr>
          <p:cNvPr id="276508" name="Line 28"/>
          <p:cNvSpPr>
            <a:spLocks noChangeShapeType="1"/>
          </p:cNvSpPr>
          <p:nvPr/>
        </p:nvSpPr>
        <p:spPr bwMode="auto">
          <a:xfrm>
            <a:off x="4177124" y="1447800"/>
            <a:ext cx="0" cy="3657600"/>
          </a:xfrm>
          <a:prstGeom prst="line">
            <a:avLst/>
          </a:prstGeom>
          <a:noFill/>
          <a:ln w="76200" cmpd="tri">
            <a:solidFill>
              <a:srgbClr val="33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8"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Tree>
    <p:extLst>
      <p:ext uri="{BB962C8B-B14F-4D97-AF65-F5344CB8AC3E}">
        <p14:creationId xmlns:p14="http://schemas.microsoft.com/office/powerpoint/2010/main" val="1084160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234070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Ocjena ponuda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65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4862870"/>
          </a:xfrm>
          <a:prstGeom prst="rect">
            <a:avLst/>
          </a:prstGeom>
          <a:noFill/>
          <a:ln w="22225">
            <a:noFill/>
          </a:ln>
        </p:spPr>
        <p:txBody>
          <a:bodyPr wrap="square">
            <a:spAutoFit/>
          </a:bodyPr>
          <a:lstStyle/>
          <a:p>
            <a:pPr lvl="0">
              <a:spcBef>
                <a:spcPts val="600"/>
              </a:spcBef>
              <a:spcAft>
                <a:spcPts val="0"/>
              </a:spcAft>
              <a:buClr>
                <a:srgbClr val="000000"/>
              </a:buClr>
              <a:buSzPts val="1200"/>
              <a:tabLst>
                <a:tab pos="282575" algn="l"/>
              </a:tabLst>
            </a:pPr>
            <a:r>
              <a:rPr lang="en-US" dirty="0" err="1">
                <a:ea typeface="Verdana" panose="020B0604030504040204" pitchFamily="34" charset="0"/>
                <a:cs typeface="Times New Roman" panose="02020603050405020304" pitchFamily="18" charset="0"/>
              </a:rPr>
              <a:t>Podnesene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ocjenjuju</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zatvorenim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sjednicama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Komisije</a:t>
            </a:r>
            <a:r>
              <a:rPr lang="en-US" dirty="0">
                <a:ea typeface="Verdana" panose="020B0604030504040204" pitchFamily="34" charset="0"/>
                <a:cs typeface="Times New Roman" panose="02020603050405020304" pitchFamily="18" charset="0"/>
              </a:rPr>
              <a:t> za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u.</a:t>
            </a:r>
          </a:p>
          <a:p>
            <a:pPr lvl="0">
              <a:spcBef>
                <a:spcPts val="600"/>
              </a:spcBef>
              <a:spcAft>
                <a:spcPts val="0"/>
              </a:spcAft>
              <a:buClr>
                <a:srgbClr val="000000"/>
              </a:buClr>
              <a:buSzPts val="1200"/>
              <a:tabLst>
                <a:tab pos="282575" algn="l"/>
              </a:tabLst>
            </a:pPr>
            <a:r>
              <a:rPr lang="en-US" dirty="0" err="1">
                <a:ea typeface="Verdana" panose="020B0604030504040204" pitchFamily="34" charset="0"/>
                <a:cs typeface="Times New Roman" panose="02020603050405020304" pitchFamily="18" charset="0"/>
              </a:rPr>
              <a:t>Minimalni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podaci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informacije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sadržani</a:t>
            </a:r>
            <a:r>
              <a:rPr lang="en-US" dirty="0">
                <a:ea typeface="Verdana" panose="020B0604030504040204" pitchFamily="34" charset="0"/>
                <a:cs typeface="Times New Roman" panose="02020603050405020304" pitchFamily="18" charset="0"/>
              </a:rPr>
              <a:t> u </a:t>
            </a:r>
            <a:r>
              <a:rPr lang="hr-BA" dirty="0">
                <a:ea typeface="Verdana" panose="020B0604030504040204" pitchFamily="34" charset="0"/>
                <a:cs typeface="Times New Roman" panose="02020603050405020304" pitchFamily="18" charset="0"/>
              </a:rPr>
              <a:t>Zapisniku o pregledu i ocjeni ponuda </a:t>
            </a:r>
            <a:r>
              <a:rPr lang="en-US" dirty="0" err="1">
                <a:ea typeface="Verdana" panose="020B0604030504040204" pitchFamily="34" charset="0"/>
                <a:cs typeface="Times New Roman" panose="02020603050405020304" pitchFamily="18" charset="0"/>
              </a:rPr>
              <a:t>su</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naziv</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UO</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predmet</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nabavke</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naziv</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čije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odbijene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razlozi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njihovog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odbijanja</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dodjela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bodova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prema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potkriterijima</a:t>
            </a:r>
            <a:r>
              <a:rPr lang="en-US" dirty="0">
                <a:ea typeface="Verdana" panose="020B0604030504040204" pitchFamily="34" charset="0"/>
                <a:cs typeface="Times New Roman" panose="02020603050405020304" pitchFamily="18" charset="0"/>
              </a:rPr>
              <a:t> za </a:t>
            </a:r>
            <a:r>
              <a:rPr lang="en-US" dirty="0" err="1">
                <a:ea typeface="Verdana" panose="020B0604030504040204" pitchFamily="34" charset="0"/>
                <a:cs typeface="Times New Roman" panose="02020603050405020304" pitchFamily="18" charset="0"/>
              </a:rPr>
              <a:t>ocjenu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ako</a:t>
            </a:r>
            <a:r>
              <a:rPr lang="en-US" dirty="0">
                <a:ea typeface="Verdana" panose="020B0604030504040204" pitchFamily="34" charset="0"/>
                <a:cs typeface="Times New Roman" panose="02020603050405020304" pitchFamily="18" charset="0"/>
              </a:rPr>
              <a:t> je </a:t>
            </a:r>
            <a:r>
              <a:rPr lang="en-US" dirty="0" err="1">
                <a:ea typeface="Verdana" panose="020B0604030504040204" pitchFamily="34" charset="0"/>
                <a:cs typeface="Times New Roman" panose="02020603050405020304" pitchFamily="18" charset="0"/>
              </a:rPr>
              <a:t>kriterij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ekonomski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najpovoljnija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ponuda</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skladu</a:t>
            </a:r>
            <a:r>
              <a:rPr lang="en-US" dirty="0">
                <a:ea typeface="Verdana" panose="020B0604030504040204" pitchFamily="34" charset="0"/>
                <a:cs typeface="Times New Roman" panose="02020603050405020304" pitchFamily="18" charset="0"/>
              </a:rPr>
              <a:t> s </a:t>
            </a:r>
            <a:r>
              <a:rPr lang="en-US" dirty="0" err="1">
                <a:ea typeface="Verdana" panose="020B0604030504040204" pitchFamily="34" charset="0"/>
                <a:cs typeface="Times New Roman" panose="02020603050405020304" pitchFamily="18" charset="0"/>
              </a:rPr>
              <a:t>metodologijom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defini</a:t>
            </a:r>
            <a:r>
              <a:rPr lang="hr-BA" dirty="0">
                <a:ea typeface="Verdana" panose="020B0604030504040204" pitchFamily="34" charset="0"/>
                <a:cs typeface="Times New Roman" panose="02020603050405020304" pitchFamily="18" charset="0"/>
              </a:rPr>
              <a:t>s</a:t>
            </a:r>
            <a:r>
              <a:rPr lang="en-US" dirty="0" err="1">
                <a:ea typeface="Verdana" panose="020B0604030504040204" pitchFamily="34" charset="0"/>
                <a:cs typeface="Times New Roman" panose="02020603050405020304" pitchFamily="18" charset="0"/>
              </a:rPr>
              <a:t>anom</a:t>
            </a:r>
            <a:r>
              <a:rPr lang="en-US" dirty="0">
                <a:ea typeface="Verdana" panose="020B0604030504040204" pitchFamily="34" charset="0"/>
                <a:cs typeface="Times New Roman" panose="02020603050405020304" pitchFamily="18" charset="0"/>
              </a:rPr>
              <a:t> u </a:t>
            </a:r>
            <a:r>
              <a:rPr lang="hr-BA" dirty="0">
                <a:ea typeface="Verdana" panose="020B0604030504040204" pitchFamily="34" charset="0"/>
                <a:cs typeface="Times New Roman" panose="02020603050405020304" pitchFamily="18" charset="0"/>
              </a:rPr>
              <a:t>tenderskoj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dokumentaciji</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a:ea typeface="Verdana" panose="020B0604030504040204" pitchFamily="34" charset="0"/>
                <a:cs typeface="Times New Roman" panose="02020603050405020304" pitchFamily="18" charset="0"/>
              </a:rPr>
              <a:t>rang-</a:t>
            </a:r>
            <a:r>
              <a:rPr lang="en-US" dirty="0" err="1">
                <a:ea typeface="Verdana" panose="020B0604030504040204" pitchFamily="34" charset="0"/>
                <a:cs typeface="Times New Roman" panose="02020603050405020304" pitchFamily="18" charset="0"/>
              </a:rPr>
              <a:t>lista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ocijenjenih</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počevši</a:t>
            </a:r>
            <a:r>
              <a:rPr lang="en-US" dirty="0">
                <a:ea typeface="Verdana" panose="020B0604030504040204" pitchFamily="34" charset="0"/>
                <a:cs typeface="Times New Roman" panose="02020603050405020304" pitchFamily="18" charset="0"/>
              </a:rPr>
              <a:t> od </a:t>
            </a:r>
            <a:r>
              <a:rPr lang="en-US" dirty="0" err="1">
                <a:ea typeface="Verdana" panose="020B0604030504040204" pitchFamily="34" charset="0"/>
                <a:cs typeface="Times New Roman" panose="02020603050405020304" pitchFamily="18" charset="0"/>
              </a:rPr>
              <a:t>najuspješnijih</a:t>
            </a:r>
            <a:r>
              <a:rPr lang="en-US" dirty="0">
                <a:ea typeface="Verdana" panose="020B0604030504040204" pitchFamily="34" charset="0"/>
                <a:cs typeface="Times New Roman" panose="02020603050405020304" pitchFamily="18" charset="0"/>
              </a:rPr>
              <a:t> do </a:t>
            </a:r>
            <a:r>
              <a:rPr lang="en-US" dirty="0" err="1">
                <a:ea typeface="Verdana" panose="020B0604030504040204" pitchFamily="34" charset="0"/>
                <a:cs typeface="Times New Roman" panose="02020603050405020304" pitchFamily="18" charset="0"/>
              </a:rPr>
              <a:t>najmanje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uspješnih</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ime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čija</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ponuda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ocjenjuje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kao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najuspješnija</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82575" algn="l"/>
              </a:tabLst>
            </a:pPr>
            <a:r>
              <a:rPr lang="en-US" dirty="0" err="1">
                <a:ea typeface="Verdana" panose="020B0604030504040204" pitchFamily="34" charset="0"/>
                <a:cs typeface="Times New Roman" panose="02020603050405020304" pitchFamily="18" charset="0"/>
              </a:rPr>
              <a:t>vrijednost</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okvirnog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sporazuma</a:t>
            </a:r>
            <a:r>
              <a:rPr lang="en-US" dirty="0">
                <a:ea typeface="Verdana" panose="020B0604030504040204" pitchFamily="34" charset="0"/>
                <a:cs typeface="Times New Roman" panose="02020603050405020304" pitchFamily="18" charset="0"/>
              </a:rPr>
              <a:t>.</a:t>
            </a:r>
            <a:endParaRPr lang="el-GR" u="none" strike="noStrike" spc="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2234589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361829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Neprirodno niska cijena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66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8720"/>
            <a:ext cx="8280000" cy="3031599"/>
          </a:xfrm>
          <a:prstGeom prst="rect">
            <a:avLst/>
          </a:prstGeom>
        </p:spPr>
        <p:txBody>
          <a:bodyPr wrap="square">
            <a:spAutoFit/>
          </a:bodyPr>
          <a:lstStyle/>
          <a:p>
            <a:pPr lvl="0">
              <a:spcBef>
                <a:spcPts val="600"/>
              </a:spcBef>
              <a:spcAft>
                <a:spcPts val="0"/>
              </a:spcAft>
              <a:buClr>
                <a:srgbClr val="000000"/>
              </a:buClr>
              <a:buSzPts val="1200"/>
              <a:tabLst>
                <a:tab pos="274320" algn="l"/>
              </a:tabLst>
            </a:pPr>
            <a:r>
              <a:rPr lang="en-US" sz="1600" dirty="0" err="1">
                <a:ea typeface="Verdana" panose="020B0604030504040204" pitchFamily="34" charset="0"/>
                <a:cs typeface="Times New Roman" panose="02020603050405020304" pitchFamily="18" charset="0"/>
              </a:rPr>
              <a:t>Kada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oc</a:t>
            </a:r>
            <a:r>
              <a:rPr lang="hr-BA" sz="1600" dirty="0">
                <a:ea typeface="Verdana" panose="020B0604030504040204" pitchFamily="34" charset="0"/>
                <a:cs typeface="Times New Roman" panose="02020603050405020304" pitchFamily="18" charset="0"/>
              </a:rPr>
              <a:t>ij</a:t>
            </a:r>
            <a:r>
              <a:rPr lang="en-US" sz="1600" dirty="0" err="1">
                <a:ea typeface="Verdana" panose="020B0604030504040204" pitchFamily="34" charset="0"/>
                <a:cs typeface="Times New Roman" panose="02020603050405020304" pitchFamily="18" charset="0"/>
              </a:rPr>
              <a:t>eni</a:t>
            </a:r>
            <a:r>
              <a:rPr lang="en-US" sz="1600" dirty="0">
                <a:ea typeface="Verdana" panose="020B0604030504040204" pitchFamily="34" charset="0"/>
                <a:cs typeface="Times New Roman" panose="02020603050405020304" pitchFamily="18" charset="0"/>
              </a:rPr>
              <a:t> da je c</a:t>
            </a:r>
            <a:r>
              <a:rPr lang="hr-BA" sz="1600" dirty="0">
                <a:ea typeface="Verdana" panose="020B0604030504040204" pitchFamily="34" charset="0"/>
                <a:cs typeface="Times New Roman" panose="02020603050405020304" pitchFamily="18" charset="0"/>
              </a:rPr>
              <a:t>ij</a:t>
            </a:r>
            <a:r>
              <a:rPr lang="en-US" sz="1600" dirty="0" err="1">
                <a:ea typeface="Verdana" panose="020B0604030504040204" pitchFamily="34" charset="0"/>
                <a:cs typeface="Times New Roman" panose="02020603050405020304" pitchFamily="18" charset="0"/>
              </a:rPr>
              <a:t>ena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koju</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ponudio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neprirodno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niska</a:t>
            </a:r>
            <a:r>
              <a:rPr lang="en-US" sz="1600" dirty="0">
                <a:ea typeface="Verdana" panose="020B0604030504040204" pitchFamily="34" charset="0"/>
                <a:cs typeface="Times New Roman" panose="02020603050405020304" pitchFamily="18" charset="0"/>
              </a:rPr>
              <a:t>, od </a:t>
            </a:r>
            <a:r>
              <a:rPr lang="en-US" sz="1600" dirty="0" err="1">
                <a:ea typeface="Verdana" panose="020B0604030504040204" pitchFamily="34" charset="0"/>
                <a:cs typeface="Times New Roman" panose="02020603050405020304" pitchFamily="18" charset="0"/>
              </a:rPr>
              <a:t>ponuđača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će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zatražiti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pismeno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obrazloženje</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ponuđenoj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ceni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74320" algn="l"/>
              </a:tabLst>
            </a:pPr>
            <a:r>
              <a:rPr lang="en-US" sz="1600" dirty="0" err="1">
                <a:ea typeface="Verdana" panose="020B0604030504040204" pitchFamily="34" charset="0"/>
                <a:cs typeface="Times New Roman" panose="02020603050405020304" pitchFamily="18" charset="0"/>
              </a:rPr>
              <a:t>Ponu</a:t>
            </a:r>
            <a:r>
              <a:rPr lang="hr-BA" sz="1600" dirty="0">
                <a:ea typeface="Verdana" panose="020B0604030504040204" pitchFamily="34" charset="0"/>
                <a:cs typeface="Times New Roman" panose="02020603050405020304" pitchFamily="18" charset="0"/>
              </a:rPr>
              <a:t>đači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dužni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dostaviti</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pisanom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obliku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detaljne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podatke</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relevantnim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elementima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uključujući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elemente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cijene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tj</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a:t>
            </a:r>
            <a:r>
              <a:rPr lang="en-US" sz="1600" dirty="0" err="1">
                <a:ea typeface="Verdana" panose="020B0604030504040204" pitchFamily="34" charset="0"/>
                <a:cs typeface="Times New Roman" panose="02020603050405020304" pitchFamily="18" charset="0"/>
              </a:rPr>
              <a:t>brazloženje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cijene</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74320" algn="l"/>
              </a:tabLst>
            </a:pP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a:t>
            </a:r>
            <a:r>
              <a:rPr lang="en-US" sz="1600" dirty="0">
                <a:ea typeface="Verdana" panose="020B0604030504040204" pitchFamily="34" charset="0"/>
                <a:cs typeface="Times New Roman" panose="02020603050405020304" pitchFamily="18" charset="0"/>
              </a:rPr>
              <a:t> ne </a:t>
            </a:r>
            <a:r>
              <a:rPr lang="en-US" sz="1600" dirty="0" err="1">
                <a:ea typeface="Verdana" panose="020B0604030504040204" pitchFamily="34" charset="0"/>
                <a:cs typeface="Times New Roman" panose="02020603050405020304" pitchFamily="18" charset="0"/>
              </a:rPr>
              <a:t>pruži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zadovoljavajuće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objašnjenje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zadovoljan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objašnjenjem</a:t>
            </a:r>
            <a:r>
              <a:rPr lang="hr-BA"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ponudu</a:t>
            </a:r>
            <a:r>
              <a:rPr lang="hr-BA" sz="1600" dirty="0">
                <a:ea typeface="Verdana" panose="020B0604030504040204" pitchFamily="34" charset="0"/>
                <a:cs typeface="Times New Roman" panose="02020603050405020304" pitchFamily="18" charset="0"/>
              </a:rPr>
              <a:t> će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odbiti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74320" algn="l"/>
              </a:tabLst>
            </a:pP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U</a:t>
            </a:r>
            <a:r>
              <a:rPr lang="hr-BA" sz="1600" dirty="0">
                <a:ea typeface="Verdana" panose="020B0604030504040204" pitchFamily="34" charset="0"/>
                <a:cs typeface="Times New Roman" panose="02020603050405020304" pitchFamily="18" charset="0"/>
              </a:rPr>
              <a:t>O </a:t>
            </a:r>
            <a:r>
              <a:rPr lang="en-US" sz="1600" dirty="0" err="1">
                <a:ea typeface="Verdana" panose="020B0604030504040204" pitchFamily="34" charset="0"/>
                <a:cs typeface="Times New Roman" panose="02020603050405020304" pitchFamily="18" charset="0"/>
              </a:rPr>
              <a:t>utvrdi</a:t>
            </a:r>
            <a:r>
              <a:rPr lang="en-US" sz="1600" dirty="0">
                <a:ea typeface="Verdana" panose="020B0604030504040204" pitchFamily="34" charset="0"/>
                <a:cs typeface="Times New Roman" panose="02020603050405020304" pitchFamily="18" charset="0"/>
              </a:rPr>
              <a:t> da je </a:t>
            </a:r>
            <a:r>
              <a:rPr lang="en-US" sz="1600" dirty="0" err="1">
                <a:ea typeface="Verdana" panose="020B0604030504040204" pitchFamily="34" charset="0"/>
                <a:cs typeface="Times New Roman" panose="02020603050405020304" pitchFamily="18" charset="0"/>
              </a:rPr>
              <a:t>ponu</a:t>
            </a:r>
            <a:r>
              <a:rPr lang="hr-BA" sz="1600" dirty="0">
                <a:ea typeface="Verdana" panose="020B0604030504040204" pitchFamily="34" charset="0"/>
                <a:cs typeface="Times New Roman" panose="02020603050405020304" pitchFamily="18" charset="0"/>
              </a:rPr>
              <a:t>đena cijena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neprirodno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niska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zbog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činjenice</a:t>
            </a:r>
            <a:r>
              <a:rPr lang="en-US" sz="1600" dirty="0">
                <a:ea typeface="Verdana" panose="020B0604030504040204" pitchFamily="34" charset="0"/>
                <a:cs typeface="Times New Roman" panose="02020603050405020304" pitchFamily="18" charset="0"/>
              </a:rPr>
              <a:t> da je </a:t>
            </a:r>
            <a:r>
              <a:rPr lang="en-US" sz="1600" dirty="0" err="1">
                <a:ea typeface="Verdana" panose="020B0604030504040204" pitchFamily="34" charset="0"/>
                <a:cs typeface="Times New Roman" panose="02020603050405020304" pitchFamily="18" charset="0"/>
              </a:rPr>
              <a:t>ponuđač</a:t>
            </a:r>
            <a:r>
              <a:rPr lang="en-US" sz="1600" dirty="0">
                <a:ea typeface="Verdana" panose="020B0604030504040204" pitchFamily="34" charset="0"/>
                <a:cs typeface="Times New Roman" panose="02020603050405020304" pitchFamily="18" charset="0"/>
              </a:rPr>
              <a:t> </a:t>
            </a:r>
            <a:r>
              <a:rPr lang="hr-BA" sz="1600" b="1" dirty="0">
                <a:ea typeface="Verdana" panose="020B0604030504040204" pitchFamily="34" charset="0"/>
                <a:cs typeface="Times New Roman" panose="02020603050405020304" pitchFamily="18" charset="0"/>
              </a:rPr>
              <a:t>primaoc</a:t>
            </a:r>
            <a:r>
              <a:rPr lang="hr-BA" sz="1600"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državn</a:t>
            </a:r>
            <a:r>
              <a:rPr lang="hr-BA" sz="1600" b="1" dirty="0">
                <a:ea typeface="Verdana" panose="020B0604030504040204" pitchFamily="34" charset="0"/>
                <a:cs typeface="Times New Roman" panose="02020603050405020304" pitchFamily="18" charset="0"/>
              </a:rPr>
              <a:t>e</a:t>
            </a:r>
            <a:r>
              <a:rPr lang="en-US" sz="1600" b="1" dirty="0">
                <a:ea typeface="Verdana" panose="020B0604030504040204" pitchFamily="34" charset="0"/>
                <a:cs typeface="Times New Roman" panose="02020603050405020304" pitchFamily="18" charset="0"/>
              </a:rPr>
              <a:t> po</a:t>
            </a:r>
            <a:r>
              <a:rPr lang="hr-BA" sz="1600" b="1" dirty="0">
                <a:ea typeface="Verdana" panose="020B0604030504040204" pitchFamily="34" charset="0"/>
                <a:cs typeface="Times New Roman" panose="02020603050405020304" pitchFamily="18" charset="0"/>
              </a:rPr>
              <a:t>moći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se </a:t>
            </a:r>
            <a:r>
              <a:rPr lang="en-US" sz="1600" dirty="0" err="1">
                <a:ea typeface="Verdana" panose="020B0604030504040204" pitchFamily="34" charset="0"/>
                <a:cs typeface="Times New Roman" panose="02020603050405020304" pitchFamily="18" charset="0"/>
              </a:rPr>
              <a:t>može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odbiti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samo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mogućnosti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dokazati</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razumnom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odredi</a:t>
            </a:r>
            <a:r>
              <a:rPr lang="en-US" sz="1600" dirty="0">
                <a:ea typeface="Verdana" panose="020B0604030504040204" pitchFamily="34" charset="0"/>
                <a:cs typeface="Times New Roman" panose="02020603050405020304" pitchFamily="18" charset="0"/>
              </a:rPr>
              <a:t> U</a:t>
            </a:r>
            <a:r>
              <a:rPr lang="hr-BA" sz="1600" dirty="0">
                <a:ea typeface="Verdana" panose="020B0604030504040204" pitchFamily="34" charset="0"/>
                <a:cs typeface="Times New Roman" panose="02020603050405020304" pitchFamily="18" charset="0"/>
              </a:rPr>
              <a:t>O</a:t>
            </a:r>
            <a:r>
              <a:rPr lang="en-US" sz="1600" dirty="0">
                <a:ea typeface="Verdana" panose="020B0604030504040204" pitchFamily="34" charset="0"/>
                <a:cs typeface="Times New Roman" panose="02020603050405020304" pitchFamily="18" charset="0"/>
              </a:rPr>
              <a:t>, da je </a:t>
            </a:r>
            <a:r>
              <a:rPr lang="en-US" sz="1600" dirty="0" err="1">
                <a:ea typeface="Verdana" panose="020B0604030504040204" pitchFamily="34" charset="0"/>
                <a:cs typeface="Times New Roman" panose="02020603050405020304" pitchFamily="18" charset="0"/>
              </a:rPr>
              <a:t>državna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pomoć</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dodijeljena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skladu</a:t>
            </a:r>
            <a:r>
              <a:rPr lang="en-US" sz="1600" dirty="0">
                <a:ea typeface="Verdana" panose="020B0604030504040204" pitchFamily="34" charset="0"/>
                <a:cs typeface="Times New Roman" panose="02020603050405020304" pitchFamily="18" charset="0"/>
              </a:rPr>
              <a:t> s </a:t>
            </a:r>
            <a:r>
              <a:rPr lang="en-US" sz="1600" dirty="0" err="1">
                <a:ea typeface="Verdana" panose="020B0604030504040204" pitchFamily="34" charset="0"/>
                <a:cs typeface="Times New Roman" panose="02020603050405020304" pitchFamily="18" charset="0"/>
              </a:rPr>
              <a:t>važećim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zakonom</a:t>
            </a:r>
            <a:r>
              <a:rPr lang="en-US" sz="1600" dirty="0">
                <a:ea typeface="Verdana" panose="020B0604030504040204" pitchFamily="34" charset="0"/>
                <a:cs typeface="Times New Roman" panose="02020603050405020304" pitchFamily="18" charset="0"/>
              </a:rPr>
              <a:t>.</a:t>
            </a:r>
            <a:endParaRPr lang="el-GR" sz="1600" u="none" strike="noStrike" spc="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703525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49343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Preferencijalni tretman domaćeg</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67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80728"/>
            <a:ext cx="8280000" cy="3677930"/>
          </a:xfrm>
          <a:prstGeom prst="rect">
            <a:avLst/>
          </a:prstGeom>
        </p:spPr>
        <p:txBody>
          <a:bodyPr wrap="square">
            <a:spAutoFit/>
          </a:bodyPr>
          <a:lstStyle/>
          <a:p>
            <a:pPr>
              <a:spcBef>
                <a:spcPts val="600"/>
              </a:spcBef>
              <a:spcAft>
                <a:spcPts val="0"/>
              </a:spcAft>
            </a:pPr>
            <a:r>
              <a:rPr lang="en-US" sz="1600" dirty="0" err="1">
                <a:ea typeface="Verdana" panose="020B0604030504040204" pitchFamily="34" charset="0"/>
                <a:cs typeface="Arial" panose="020B0604020202020204" pitchFamily="34" charset="0"/>
              </a:rPr>
              <a:t>Sl</a:t>
            </a:r>
            <a:r>
              <a:rPr lang="hr-BA" sz="1600" dirty="0">
                <a:ea typeface="Verdana" panose="020B0604030504040204" pitchFamily="34" charset="0"/>
                <a:cs typeface="Arial" panose="020B0604020202020204" pitchFamily="34" charset="0"/>
              </a:rPr>
              <a:t>ijedeći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čl</a:t>
            </a:r>
            <a:r>
              <a:rPr lang="en-US" sz="1600" dirty="0">
                <a:ea typeface="Verdana" panose="020B0604030504040204" pitchFamily="34" charset="0"/>
                <a:cs typeface="Arial" panose="020B0604020202020204" pitchFamily="34" charset="0"/>
              </a:rPr>
              <a:t>. 67. ZJN, </a:t>
            </a:r>
            <a:r>
              <a:rPr lang="en-US" sz="1600" dirty="0" err="1">
                <a:ea typeface="Verdana" panose="020B0604030504040204" pitchFamily="34" charset="0"/>
                <a:cs typeface="Arial" panose="020B0604020202020204" pitchFamily="34" charset="0"/>
              </a:rPr>
              <a:t>donesena</a:t>
            </a:r>
            <a:r>
              <a:rPr lang="en-US" sz="1600" dirty="0">
                <a:ea typeface="Verdana" panose="020B0604030504040204" pitchFamily="34" charset="0"/>
                <a:cs typeface="Arial" panose="020B0604020202020204" pitchFamily="34" charset="0"/>
              </a:rPr>
              <a:t> je </a:t>
            </a:r>
            <a:r>
              <a:rPr lang="en-US" sz="1600" dirty="0" err="1">
                <a:ea typeface="Verdana" panose="020B0604030504040204" pitchFamily="34" charset="0"/>
                <a:cs typeface="Arial" panose="020B0604020202020204" pitchFamily="34" charset="0"/>
              </a:rPr>
              <a:t>Odluka</a:t>
            </a:r>
            <a:r>
              <a:rPr lang="en-US" sz="1600" dirty="0">
                <a:ea typeface="Verdana" panose="020B0604030504040204" pitchFamily="34" charset="0"/>
                <a:cs typeface="Arial" panose="020B0604020202020204" pitchFamily="34" charset="0"/>
              </a:rPr>
              <a:t> o </a:t>
            </a:r>
            <a:r>
              <a:rPr lang="en-US" sz="1600" dirty="0" err="1">
                <a:ea typeface="Verdana" panose="020B0604030504040204" pitchFamily="34" charset="0"/>
                <a:cs typeface="Arial" panose="020B0604020202020204" pitchFamily="34" charset="0"/>
              </a:rPr>
              <a:t>obaveznoj</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primjeni</a:t>
            </a:r>
            <a:r>
              <a:rPr lang="en-US" sz="1600" dirty="0">
                <a:ea typeface="Verdana" panose="020B0604030504040204" pitchFamily="34" charset="0"/>
                <a:cs typeface="Arial" panose="020B0604020202020204" pitchFamily="34" charset="0"/>
              </a:rPr>
              <a:t> </a:t>
            </a:r>
            <a:r>
              <a:rPr lang="hr-BA" sz="1600" dirty="0">
                <a:ea typeface="Verdana" panose="020B0604030504040204" pitchFamily="34" charset="0"/>
                <a:cs typeface="Arial" panose="020B0604020202020204" pitchFamily="34" charset="0"/>
              </a:rPr>
              <a:t>preferencijalnog tretmana domaćeg </a:t>
            </a:r>
            <a:r>
              <a:rPr lang="en-US" sz="1600" dirty="0">
                <a:ea typeface="Verdana" panose="020B0604030504040204" pitchFamily="34" charset="0"/>
                <a:cs typeface="Arial" panose="020B0604020202020204" pitchFamily="34" charset="0"/>
              </a:rPr>
              <a:t>(„</a:t>
            </a:r>
            <a:r>
              <a:rPr lang="en-US" sz="1600" dirty="0" err="1">
                <a:ea typeface="Verdana" panose="020B0604030504040204" pitchFamily="34" charset="0"/>
                <a:cs typeface="Arial" panose="020B0604020202020204" pitchFamily="34" charset="0"/>
              </a:rPr>
              <a:t>Službeni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glasnik</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BiH</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broj</a:t>
            </a:r>
            <a:r>
              <a:rPr lang="en-US" sz="1600" dirty="0">
                <a:ea typeface="Verdana" panose="020B0604030504040204" pitchFamily="34" charset="0"/>
                <a:cs typeface="Arial" panose="020B0604020202020204" pitchFamily="34" charset="0"/>
              </a:rPr>
              <a:t> 83/16).</a:t>
            </a:r>
          </a:p>
          <a:p>
            <a:pPr>
              <a:spcBef>
                <a:spcPts val="600"/>
              </a:spcBef>
              <a:spcAft>
                <a:spcPts val="0"/>
              </a:spcAft>
            </a:pPr>
            <a:r>
              <a:rPr lang="en-US" sz="1600" dirty="0" err="1">
                <a:ea typeface="Verdana" panose="020B0604030504040204" pitchFamily="34" charset="0"/>
                <a:cs typeface="Arial" panose="020B0604020202020204" pitchFamily="34" charset="0"/>
              </a:rPr>
              <a:t>Prema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ovoj</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odluci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isključivo</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svrhu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poređenja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ponuda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hr-BA" sz="1600" dirty="0">
                <a:ea typeface="Verdana" panose="020B0604030504040204" pitchFamily="34" charset="0"/>
                <a:cs typeface="Arial" panose="020B0604020202020204" pitchFamily="34" charset="0"/>
              </a:rPr>
              <a:t> na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ograničeno</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vrijeme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cijene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domaćih</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ponuda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snižavaju</a:t>
            </a:r>
            <a:r>
              <a:rPr lang="en-US" sz="1600" dirty="0">
                <a:ea typeface="Verdana" panose="020B0604030504040204" pitchFamily="34" charset="0"/>
                <a:cs typeface="Arial" panose="020B0604020202020204" pitchFamily="34" charset="0"/>
              </a:rPr>
              <a:t> se za:</a:t>
            </a:r>
          </a:p>
          <a:p>
            <a:pPr marL="342900" indent="-342900">
              <a:spcBef>
                <a:spcPts val="600"/>
              </a:spcBef>
              <a:spcAft>
                <a:spcPts val="0"/>
              </a:spcAft>
              <a:buFont typeface="+mj-lt"/>
              <a:buAutoNum type="arabicPeriod"/>
            </a:pPr>
            <a:r>
              <a:rPr lang="en-US" sz="1600" dirty="0">
                <a:ea typeface="Verdana" panose="020B0604030504040204" pitchFamily="34" charset="0"/>
                <a:cs typeface="Arial" panose="020B0604020202020204" pitchFamily="34" charset="0"/>
              </a:rPr>
              <a:t>15% za </a:t>
            </a:r>
            <a:r>
              <a:rPr lang="en-US" sz="1600" dirty="0" err="1">
                <a:ea typeface="Verdana" panose="020B0604030504040204" pitchFamily="34" charset="0"/>
                <a:cs typeface="Arial" panose="020B0604020202020204" pitchFamily="34" charset="0"/>
              </a:rPr>
              <a:t>ugovore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dodeljene</a:t>
            </a:r>
            <a:r>
              <a:rPr lang="en-US" sz="1600" dirty="0">
                <a:ea typeface="Verdana" panose="020B0604030504040204" pitchFamily="34" charset="0"/>
                <a:cs typeface="Arial" panose="020B0604020202020204" pitchFamily="34" charset="0"/>
              </a:rPr>
              <a:t> u 2015.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2016. </a:t>
            </a:r>
            <a:r>
              <a:rPr lang="en-US" sz="1600" dirty="0" err="1">
                <a:ea typeface="Verdana" panose="020B0604030504040204" pitchFamily="34" charset="0"/>
                <a:cs typeface="Arial" panose="020B0604020202020204" pitchFamily="34" charset="0"/>
              </a:rPr>
              <a:t>godini</a:t>
            </a:r>
            <a:r>
              <a:rPr lang="en-US" sz="1600" dirty="0">
                <a:ea typeface="Verdana" panose="020B0604030504040204" pitchFamily="34" charset="0"/>
                <a:cs typeface="Arial" panose="020B0604020202020204" pitchFamily="34" charset="0"/>
              </a:rPr>
              <a:t>,</a:t>
            </a:r>
          </a:p>
          <a:p>
            <a:pPr marL="342900" indent="-342900">
              <a:spcBef>
                <a:spcPts val="600"/>
              </a:spcBef>
              <a:spcAft>
                <a:spcPts val="0"/>
              </a:spcAft>
              <a:buFont typeface="+mj-lt"/>
              <a:buAutoNum type="arabicPeriod"/>
            </a:pPr>
            <a:r>
              <a:rPr lang="en-US" sz="1600" dirty="0">
                <a:ea typeface="Verdana" panose="020B0604030504040204" pitchFamily="34" charset="0"/>
                <a:cs typeface="Arial" panose="020B0604020202020204" pitchFamily="34" charset="0"/>
              </a:rPr>
              <a:t>10% za </a:t>
            </a:r>
            <a:r>
              <a:rPr lang="en-US" sz="1600" dirty="0" err="1">
                <a:ea typeface="Verdana" panose="020B0604030504040204" pitchFamily="34" charset="0"/>
                <a:cs typeface="Arial" panose="020B0604020202020204" pitchFamily="34" charset="0"/>
              </a:rPr>
              <a:t>ugovore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dodeljene</a:t>
            </a:r>
            <a:r>
              <a:rPr lang="en-US" sz="1600" dirty="0">
                <a:ea typeface="Verdana" panose="020B0604030504040204" pitchFamily="34" charset="0"/>
                <a:cs typeface="Arial" panose="020B0604020202020204" pitchFamily="34" charset="0"/>
              </a:rPr>
              <a:t> od 2017. do 2018.,</a:t>
            </a:r>
          </a:p>
          <a:p>
            <a:pPr marL="342900" indent="-342900">
              <a:spcBef>
                <a:spcPts val="600"/>
              </a:spcBef>
              <a:spcAft>
                <a:spcPts val="0"/>
              </a:spcAft>
              <a:buFont typeface="+mj-lt"/>
              <a:buAutoNum type="arabicPeriod"/>
            </a:pPr>
            <a:r>
              <a:rPr lang="en-US" sz="1600" dirty="0">
                <a:ea typeface="Verdana" panose="020B0604030504040204" pitchFamily="34" charset="0"/>
                <a:cs typeface="Arial" panose="020B0604020202020204" pitchFamily="34" charset="0"/>
              </a:rPr>
              <a:t>5% </a:t>
            </a:r>
            <a:r>
              <a:rPr lang="en-US" sz="1600" dirty="0" err="1">
                <a:ea typeface="Verdana" panose="020B0604030504040204" pitchFamily="34" charset="0"/>
                <a:cs typeface="Arial" panose="020B0604020202020204" pitchFamily="34" charset="0"/>
              </a:rPr>
              <a:t>na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ugovore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dodijeljene</a:t>
            </a:r>
            <a:r>
              <a:rPr lang="en-US" sz="1600" dirty="0">
                <a:ea typeface="Verdana" panose="020B0604030504040204" pitchFamily="34" charset="0"/>
                <a:cs typeface="Arial" panose="020B0604020202020204" pitchFamily="34" charset="0"/>
              </a:rPr>
              <a:t> 2019. </a:t>
            </a:r>
            <a:r>
              <a:rPr lang="en-US" sz="1600" dirty="0" err="1">
                <a:ea typeface="Verdana" panose="020B0604030504040204" pitchFamily="34" charset="0"/>
                <a:cs typeface="Arial" panose="020B0604020202020204" pitchFamily="34" charset="0"/>
              </a:rPr>
              <a:t>godine</a:t>
            </a:r>
            <a:r>
              <a:rPr lang="en-US" sz="1600" dirty="0">
                <a:ea typeface="Verdana" panose="020B0604030504040204" pitchFamily="34" charset="0"/>
                <a:cs typeface="Arial" panose="020B0604020202020204" pitchFamily="34" charset="0"/>
              </a:rPr>
              <a:t>.</a:t>
            </a:r>
          </a:p>
          <a:p>
            <a:pPr>
              <a:spcBef>
                <a:spcPts val="600"/>
              </a:spcBef>
              <a:spcAft>
                <a:spcPts val="0"/>
              </a:spcAft>
            </a:pPr>
            <a:r>
              <a:rPr lang="en-US" sz="1600" dirty="0" err="1">
                <a:ea typeface="Verdana" panose="020B0604030504040204" pitchFamily="34" charset="0"/>
                <a:cs typeface="Arial" panose="020B0604020202020204" pitchFamily="34" charset="0"/>
              </a:rPr>
              <a:t>Domaće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ponude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ponude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koje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podnose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pravne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ili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fizičke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osobe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sjedištem</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Bosni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Hercegovini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hr-BA" sz="1600" dirty="0">
                <a:ea typeface="Verdana" panose="020B0604030504040204" pitchFamily="34" charset="0"/>
                <a:cs typeface="Arial" panose="020B0604020202020204" pitchFamily="34" charset="0"/>
              </a:rPr>
              <a:t>koje su </a:t>
            </a:r>
            <a:r>
              <a:rPr lang="en-US" sz="1600" dirty="0" err="1">
                <a:ea typeface="Verdana" panose="020B0604030504040204" pitchFamily="34" charset="0"/>
                <a:cs typeface="Arial" panose="020B0604020202020204" pitchFamily="34" charset="0"/>
              </a:rPr>
              <a:t>registr</a:t>
            </a:r>
            <a:r>
              <a:rPr lang="hr-BA" sz="1600" dirty="0">
                <a:ea typeface="Verdana" panose="020B0604030504040204" pitchFamily="34" charset="0"/>
                <a:cs typeface="Arial" panose="020B0604020202020204" pitchFamily="34" charset="0"/>
              </a:rPr>
              <a:t>ovane</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skladu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zakonima</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Bosni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Hercegovini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kojima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će</a:t>
            </a:r>
            <a:r>
              <a:rPr lang="en-US" sz="1600" dirty="0">
                <a:ea typeface="Verdana" panose="020B0604030504040204" pitchFamily="34" charset="0"/>
                <a:cs typeface="Arial" panose="020B0604020202020204" pitchFamily="34" charset="0"/>
              </a:rPr>
              <a:t>, u </a:t>
            </a:r>
            <a:r>
              <a:rPr lang="en-US" sz="1600" dirty="0" err="1">
                <a:ea typeface="Verdana" panose="020B0604030504040204" pitchFamily="34" charset="0"/>
                <a:cs typeface="Arial" panose="020B0604020202020204" pitchFamily="34" charset="0"/>
              </a:rPr>
              <a:t>slučaju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ugovora</a:t>
            </a:r>
            <a:r>
              <a:rPr lang="en-US" sz="1600" dirty="0">
                <a:ea typeface="Verdana" panose="020B0604030504040204" pitchFamily="34" charset="0"/>
                <a:cs typeface="Arial" panose="020B0604020202020204" pitchFamily="34" charset="0"/>
              </a:rPr>
              <a:t> o </a:t>
            </a:r>
            <a:r>
              <a:rPr lang="hr-BA" sz="1600" dirty="0">
                <a:ea typeface="Verdana" panose="020B0604030504040204" pitchFamily="34" charset="0"/>
                <a:cs typeface="Arial" panose="020B0604020202020204" pitchFamily="34" charset="0"/>
              </a:rPr>
              <a:t>robama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najmanje</a:t>
            </a:r>
            <a:r>
              <a:rPr lang="en-US" sz="1600" dirty="0">
                <a:ea typeface="Verdana" panose="020B0604030504040204" pitchFamily="34" charset="0"/>
                <a:cs typeface="Arial" panose="020B0604020202020204" pitchFamily="34" charset="0"/>
              </a:rPr>
              <a:t> 50% </a:t>
            </a:r>
            <a:r>
              <a:rPr lang="en-US" sz="1600" dirty="0" err="1">
                <a:ea typeface="Verdana" panose="020B0604030504040204" pitchFamily="34" charset="0"/>
                <a:cs typeface="Arial" panose="020B0604020202020204" pitchFamily="34" charset="0"/>
              </a:rPr>
              <a:t>ukupne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vrijednosti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roba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koja</a:t>
            </a:r>
            <a:r>
              <a:rPr lang="en-US" sz="1600" dirty="0">
                <a:ea typeface="Verdana" panose="020B0604030504040204" pitchFamily="34" charset="0"/>
                <a:cs typeface="Arial" panose="020B0604020202020204" pitchFamily="34" charset="0"/>
              </a:rPr>
              <a:t> se </a:t>
            </a:r>
            <a:r>
              <a:rPr lang="en-US" sz="1600" dirty="0" err="1">
                <a:ea typeface="Verdana" panose="020B0604030504040204" pitchFamily="34" charset="0"/>
                <a:cs typeface="Arial" panose="020B0604020202020204" pitchFamily="34" charset="0"/>
              </a:rPr>
              <a:t>nudi</a:t>
            </a:r>
            <a:r>
              <a:rPr lang="en-US" sz="1600" dirty="0">
                <a:ea typeface="Verdana" panose="020B0604030504040204" pitchFamily="34" charset="0"/>
                <a:cs typeface="Arial" panose="020B0604020202020204" pitchFamily="34" charset="0"/>
              </a:rPr>
              <a:t> </a:t>
            </a:r>
            <a:r>
              <a:rPr lang="hr-BA" sz="1600" dirty="0">
                <a:ea typeface="Verdana" panose="020B0604030504040204" pitchFamily="34" charset="0"/>
                <a:cs typeface="Arial" panose="020B0604020202020204" pitchFamily="34" charset="0"/>
              </a:rPr>
              <a:t>biti porijeklom</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iz</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Bosne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Hercegovine</a:t>
            </a:r>
            <a:r>
              <a:rPr lang="en-US" sz="1600" dirty="0">
                <a:ea typeface="Verdana" panose="020B0604030504040204" pitchFamily="34" charset="0"/>
                <a:cs typeface="Arial" panose="020B0604020202020204" pitchFamily="34" charset="0"/>
              </a:rPr>
              <a:t>, a u </a:t>
            </a:r>
            <a:r>
              <a:rPr lang="en-US" sz="1600" dirty="0" err="1">
                <a:ea typeface="Verdana" panose="020B0604030504040204" pitchFamily="34" charset="0"/>
                <a:cs typeface="Arial" panose="020B0604020202020204" pitchFamily="34" charset="0"/>
              </a:rPr>
              <a:t>slučaju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ugovora</a:t>
            </a:r>
            <a:r>
              <a:rPr lang="en-US" sz="1600" dirty="0">
                <a:ea typeface="Verdana" panose="020B0604030504040204" pitchFamily="34" charset="0"/>
                <a:cs typeface="Arial" panose="020B0604020202020204" pitchFamily="34" charset="0"/>
              </a:rPr>
              <a:t> o </a:t>
            </a:r>
            <a:r>
              <a:rPr lang="en-US" sz="1600" dirty="0" err="1">
                <a:ea typeface="Verdana" panose="020B0604030504040204" pitchFamily="34" charset="0"/>
                <a:cs typeface="Arial" panose="020B0604020202020204" pitchFamily="34" charset="0"/>
              </a:rPr>
              <a:t>uslugama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radovima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najmanje</a:t>
            </a:r>
            <a:r>
              <a:rPr lang="en-US" sz="1600" dirty="0">
                <a:ea typeface="Verdana" panose="020B0604030504040204" pitchFamily="34" charset="0"/>
                <a:cs typeface="Arial" panose="020B0604020202020204" pitchFamily="34" charset="0"/>
              </a:rPr>
              <a:t> 50% </a:t>
            </a:r>
            <a:r>
              <a:rPr lang="en-US" sz="1600" dirty="0" err="1">
                <a:ea typeface="Verdana" panose="020B0604030504040204" pitchFamily="34" charset="0"/>
                <a:cs typeface="Arial" panose="020B0604020202020204" pitchFamily="34" charset="0"/>
              </a:rPr>
              <a:t>radne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snage</a:t>
            </a:r>
            <a:r>
              <a:rPr lang="en-US" sz="1600" dirty="0">
                <a:ea typeface="Verdana" panose="020B0604030504040204" pitchFamily="34" charset="0"/>
                <a:cs typeface="Arial" panose="020B0604020202020204" pitchFamily="34" charset="0"/>
              </a:rPr>
              <a:t> za </a:t>
            </a:r>
            <a:r>
              <a:rPr lang="en-US" sz="1600" dirty="0" err="1">
                <a:ea typeface="Verdana" panose="020B0604030504040204" pitchFamily="34" charset="0"/>
                <a:cs typeface="Arial" panose="020B0604020202020204" pitchFamily="34" charset="0"/>
              </a:rPr>
              <a:t>izvršenje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ugovora</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su</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stanovnici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Bosne</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i</a:t>
            </a:r>
            <a:r>
              <a:rPr lang="en-US" sz="1600" dirty="0">
                <a:ea typeface="Verdana" panose="020B0604030504040204" pitchFamily="34" charset="0"/>
                <a:cs typeface="Arial" panose="020B0604020202020204" pitchFamily="34" charset="0"/>
              </a:rPr>
              <a:t> </a:t>
            </a:r>
            <a:r>
              <a:rPr lang="en-US" sz="1600" dirty="0" err="1">
                <a:ea typeface="Verdana" panose="020B0604030504040204" pitchFamily="34" charset="0"/>
                <a:cs typeface="Arial" panose="020B0604020202020204" pitchFamily="34" charset="0"/>
              </a:rPr>
              <a:t>Hercegovine</a:t>
            </a:r>
            <a:r>
              <a:rPr lang="en-US" sz="1600" dirty="0">
                <a:ea typeface="Verdana" panose="020B0604030504040204" pitchFamily="34" charset="0"/>
                <a:cs typeface="Arial" panose="020B0604020202020204" pitchFamily="34" charset="0"/>
              </a:rPr>
              <a:t>.</a:t>
            </a:r>
            <a:endParaRPr lang="el-GR" sz="1600" dirty="0">
              <a:effectLst/>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56175370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38154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Razlozi odbijanja ponude</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68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8720"/>
            <a:ext cx="8280000" cy="5863144"/>
          </a:xfrm>
          <a:prstGeom prst="rect">
            <a:avLst/>
          </a:prstGeom>
        </p:spPr>
        <p:txBody>
          <a:bodyPr wrap="square">
            <a:spAutoFit/>
          </a:bodyPr>
          <a:lstStyle/>
          <a:p>
            <a:pPr marL="285750" lvl="0" indent="-285750">
              <a:spcBef>
                <a:spcPts val="600"/>
              </a:spcBef>
              <a:spcAft>
                <a:spcPts val="0"/>
              </a:spcAft>
              <a:buFont typeface="Wingdings" pitchFamily="2" charset="2"/>
              <a:buChar char="n"/>
              <a:tabLst>
                <a:tab pos="274320" algn="l"/>
              </a:tabLst>
            </a:pPr>
            <a:r>
              <a:rPr lang="hr-BA" sz="1600" dirty="0">
                <a:ea typeface="Verdana" panose="020B0604030504040204" pitchFamily="34" charset="0"/>
              </a:rPr>
              <a:t>Nedostavljanje</a:t>
            </a:r>
            <a:r>
              <a:rPr lang="en-US" sz="1600" dirty="0">
                <a:ea typeface="Verdana" panose="020B0604030504040204" pitchFamily="34" charset="0"/>
              </a:rPr>
              <a:t> </a:t>
            </a:r>
            <a:r>
              <a:rPr lang="en-US" sz="1600" dirty="0" err="1">
                <a:ea typeface="Verdana" panose="020B0604030504040204" pitchFamily="34" charset="0"/>
              </a:rPr>
              <a:t>traženih</a:t>
            </a:r>
            <a:r>
              <a:rPr lang="en-US" sz="1600" dirty="0">
                <a:ea typeface="Verdana" panose="020B0604030504040204" pitchFamily="34" charset="0"/>
              </a:rPr>
              <a:t> </a:t>
            </a:r>
            <a:r>
              <a:rPr lang="hr-BA" sz="1600" dirty="0">
                <a:ea typeface="Verdana" panose="020B0604030504040204" pitchFamily="34" charset="0"/>
              </a:rPr>
              <a:t>dokumenata</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a:t>
            </a:r>
            <a:r>
              <a:rPr lang="en-US" sz="1600" dirty="0" err="1">
                <a:ea typeface="Verdana" panose="020B0604030504040204" pitchFamily="34" charset="0"/>
              </a:rPr>
              <a:t>podnošenje</a:t>
            </a:r>
            <a:r>
              <a:rPr lang="en-US" sz="1600" dirty="0">
                <a:ea typeface="Verdana" panose="020B0604030504040204" pitchFamily="34" charset="0"/>
              </a:rPr>
              <a:t> </a:t>
            </a:r>
            <a:r>
              <a:rPr lang="en-US" sz="1600" dirty="0" err="1">
                <a:ea typeface="Verdana" panose="020B0604030504040204" pitchFamily="34" charset="0"/>
              </a:rPr>
              <a:t>nepotpunih</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a:t>
            </a:r>
            <a:r>
              <a:rPr lang="en-US" sz="1600" dirty="0" err="1">
                <a:ea typeface="Verdana" panose="020B0604030504040204" pitchFamily="34" charset="0"/>
              </a:rPr>
              <a:t>lažnih</a:t>
            </a:r>
            <a:r>
              <a:rPr lang="en-US" sz="1600" dirty="0">
                <a:ea typeface="Verdana" panose="020B0604030504040204" pitchFamily="34" charset="0"/>
              </a:rPr>
              <a:t> </a:t>
            </a:r>
            <a:r>
              <a:rPr lang="hr-BA" sz="1600" dirty="0">
                <a:ea typeface="Verdana" panose="020B0604030504040204" pitchFamily="34" charset="0"/>
              </a:rPr>
              <a:t>dokumenata</a:t>
            </a:r>
            <a:endParaRPr lang="en-US" sz="1600" dirty="0">
              <a:ea typeface="Verdana" panose="020B0604030504040204" pitchFamily="34" charset="0"/>
            </a:endParaRP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Sukob</a:t>
            </a:r>
            <a:r>
              <a:rPr lang="en-US" sz="1600" dirty="0">
                <a:ea typeface="Verdana" panose="020B0604030504040204" pitchFamily="34" charset="0"/>
              </a:rPr>
              <a:t> </a:t>
            </a:r>
            <a:r>
              <a:rPr lang="en-US" sz="1600" dirty="0" err="1">
                <a:ea typeface="Verdana" panose="020B0604030504040204" pitchFamily="34" charset="0"/>
              </a:rPr>
              <a:t>interesa</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a:t>
            </a:r>
            <a:r>
              <a:rPr lang="en-US" sz="1600" dirty="0" err="1">
                <a:ea typeface="Verdana" panose="020B0604030504040204" pitchFamily="34" charset="0"/>
              </a:rPr>
              <a:t>korupcija</a:t>
            </a:r>
            <a:endParaRPr lang="en-US" sz="1600" dirty="0">
              <a:ea typeface="Verdana" panose="020B0604030504040204" pitchFamily="34" charset="0"/>
            </a:endParaRP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Ako</a:t>
            </a:r>
            <a:r>
              <a:rPr lang="en-US" sz="1600" dirty="0">
                <a:ea typeface="Verdana" panose="020B0604030504040204" pitchFamily="34" charset="0"/>
              </a:rPr>
              <a:t> </a:t>
            </a:r>
            <a:r>
              <a:rPr lang="en-US" sz="1600" dirty="0" err="1">
                <a:ea typeface="Verdana" panose="020B0604030504040204" pitchFamily="34" charset="0"/>
              </a:rPr>
              <a:t>cijena</a:t>
            </a:r>
            <a:r>
              <a:rPr lang="en-US" sz="1600" dirty="0">
                <a:ea typeface="Verdana" panose="020B0604030504040204" pitchFamily="34" charset="0"/>
              </a:rPr>
              <a:t> </a:t>
            </a:r>
            <a:r>
              <a:rPr lang="en-US" sz="1600" dirty="0" err="1">
                <a:ea typeface="Verdana" panose="020B0604030504040204" pitchFamily="34" charset="0"/>
              </a:rPr>
              <a:t>nije</a:t>
            </a:r>
            <a:r>
              <a:rPr lang="en-US" sz="1600" dirty="0">
                <a:ea typeface="Verdana" panose="020B0604030504040204" pitchFamily="34" charset="0"/>
              </a:rPr>
              <a:t> </a:t>
            </a:r>
            <a:r>
              <a:rPr lang="en-US" sz="1600" dirty="0" err="1">
                <a:ea typeface="Verdana" panose="020B0604030504040204" pitchFamily="34" charset="0"/>
              </a:rPr>
              <a:t>navedena</a:t>
            </a:r>
            <a:r>
              <a:rPr lang="en-US" sz="1600" dirty="0">
                <a:ea typeface="Verdana" panose="020B0604030504040204" pitchFamily="34" charset="0"/>
              </a:rPr>
              <a:t> u </a:t>
            </a:r>
            <a:r>
              <a:rPr lang="en-US" sz="1600" dirty="0" err="1">
                <a:ea typeface="Verdana" panose="020B0604030504040204" pitchFamily="34" charset="0"/>
              </a:rPr>
              <a:t>ponudi</a:t>
            </a:r>
            <a:r>
              <a:rPr lang="en-US" sz="1600" dirty="0">
                <a:ea typeface="Verdana" panose="020B0604030504040204" pitchFamily="34" charset="0"/>
              </a:rPr>
              <a:t> u </a:t>
            </a:r>
            <a:r>
              <a:rPr lang="en-US" sz="1600" dirty="0" err="1">
                <a:ea typeface="Verdana" panose="020B0604030504040204" pitchFamily="34" charset="0"/>
              </a:rPr>
              <a:t>skladu</a:t>
            </a:r>
            <a:r>
              <a:rPr lang="en-US" sz="1600" dirty="0">
                <a:ea typeface="Verdana" panose="020B0604030504040204" pitchFamily="34" charset="0"/>
              </a:rPr>
              <a:t> </a:t>
            </a:r>
            <a:r>
              <a:rPr lang="en-US" sz="1600" dirty="0" err="1">
                <a:ea typeface="Verdana" panose="020B0604030504040204" pitchFamily="34" charset="0"/>
              </a:rPr>
              <a:t>sa</a:t>
            </a:r>
            <a:r>
              <a:rPr lang="en-US" sz="1600" dirty="0">
                <a:ea typeface="Verdana" panose="020B0604030504040204" pitchFamily="34" charset="0"/>
              </a:rPr>
              <a:t> </a:t>
            </a:r>
            <a:r>
              <a:rPr lang="en-US" sz="1600" dirty="0" err="1">
                <a:ea typeface="Verdana" panose="020B0604030504040204" pitchFamily="34" charset="0"/>
              </a:rPr>
              <a:t>zahtjevima</a:t>
            </a:r>
            <a:r>
              <a:rPr lang="en-US" sz="1600" dirty="0">
                <a:ea typeface="Verdana" panose="020B0604030504040204" pitchFamily="34" charset="0"/>
              </a:rPr>
              <a:t> </a:t>
            </a:r>
            <a:r>
              <a:rPr lang="en-US" sz="1600" dirty="0" err="1">
                <a:ea typeface="Verdana" panose="020B0604030504040204" pitchFamily="34" charset="0"/>
              </a:rPr>
              <a:t>navedenim</a:t>
            </a:r>
            <a:r>
              <a:rPr lang="en-US" sz="1600" dirty="0">
                <a:ea typeface="Verdana" panose="020B0604030504040204" pitchFamily="34" charset="0"/>
              </a:rPr>
              <a:t> u </a:t>
            </a:r>
            <a:r>
              <a:rPr lang="en-US" sz="1600" dirty="0" err="1">
                <a:ea typeface="Verdana" panose="020B0604030504040204" pitchFamily="34" charset="0"/>
              </a:rPr>
              <a:t>tenderskoj</a:t>
            </a:r>
            <a:r>
              <a:rPr lang="en-US" sz="1600" dirty="0">
                <a:ea typeface="Verdana" panose="020B0604030504040204" pitchFamily="34" charset="0"/>
              </a:rPr>
              <a:t> </a:t>
            </a:r>
            <a:r>
              <a:rPr lang="en-US" sz="1600" dirty="0" err="1">
                <a:ea typeface="Verdana" panose="020B0604030504040204" pitchFamily="34" charset="0"/>
              </a:rPr>
              <a:t>dokumentaciji</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Ako</a:t>
            </a:r>
            <a:r>
              <a:rPr lang="en-US" sz="1600" dirty="0">
                <a:ea typeface="Verdana" panose="020B0604030504040204" pitchFamily="34" charset="0"/>
              </a:rPr>
              <a:t> n</a:t>
            </a:r>
            <a:r>
              <a:rPr lang="hr-BA" sz="1600" dirty="0">
                <a:ea typeface="Verdana" panose="020B0604030504040204" pitchFamily="34" charset="0"/>
              </a:rPr>
              <a:t>ije </a:t>
            </a:r>
            <a:r>
              <a:rPr lang="en-US" sz="1600" dirty="0" err="1">
                <a:ea typeface="Verdana" panose="020B0604030504040204" pitchFamily="34" charset="0"/>
              </a:rPr>
              <a:t>dostav</a:t>
            </a:r>
            <a:r>
              <a:rPr lang="hr-BA" sz="1600" dirty="0">
                <a:ea typeface="Verdana" panose="020B0604030504040204" pitchFamily="34" charset="0"/>
              </a:rPr>
              <a:t>ljena</a:t>
            </a:r>
            <a:r>
              <a:rPr lang="en-US" sz="1600" dirty="0">
                <a:ea typeface="Verdana" panose="020B0604030504040204" pitchFamily="34" charset="0"/>
              </a:rPr>
              <a:t> </a:t>
            </a:r>
            <a:r>
              <a:rPr lang="en-US" sz="1600" dirty="0" err="1">
                <a:ea typeface="Verdana" panose="020B0604030504040204" pitchFamily="34" charset="0"/>
              </a:rPr>
              <a:t>garancij</a:t>
            </a:r>
            <a:r>
              <a:rPr lang="hr-BA" sz="1600" dirty="0">
                <a:ea typeface="Verdana" panose="020B0604030504040204" pitchFamily="34" charset="0"/>
              </a:rPr>
              <a:t>a</a:t>
            </a:r>
            <a:r>
              <a:rPr lang="en-US" sz="1600" dirty="0">
                <a:ea typeface="Verdana" panose="020B0604030504040204" pitchFamily="34" charset="0"/>
              </a:rPr>
              <a:t> </a:t>
            </a:r>
            <a:r>
              <a:rPr lang="en-US" sz="1600" dirty="0" err="1">
                <a:ea typeface="Verdana" panose="020B0604030504040204" pitchFamily="34" charset="0"/>
              </a:rPr>
              <a:t>ponude</a:t>
            </a:r>
            <a:r>
              <a:rPr lang="en-US" sz="1600" dirty="0">
                <a:ea typeface="Verdana" panose="020B0604030504040204" pitchFamily="34" charset="0"/>
              </a:rPr>
              <a:t>, </a:t>
            </a:r>
            <a:r>
              <a:rPr lang="en-US" sz="1600" dirty="0" err="1">
                <a:ea typeface="Verdana" panose="020B0604030504040204" pitchFamily="34" charset="0"/>
              </a:rPr>
              <a:t>ako</a:t>
            </a:r>
            <a:r>
              <a:rPr lang="en-US" sz="1600" dirty="0">
                <a:ea typeface="Verdana" panose="020B0604030504040204" pitchFamily="34" charset="0"/>
              </a:rPr>
              <a:t> to </a:t>
            </a:r>
            <a:r>
              <a:rPr lang="en-US" sz="1600" dirty="0" err="1">
                <a:ea typeface="Verdana" panose="020B0604030504040204" pitchFamily="34" charset="0"/>
              </a:rPr>
              <a:t>zahtijeva</a:t>
            </a:r>
            <a:r>
              <a:rPr lang="en-US" sz="1600" dirty="0">
                <a:ea typeface="Verdana" panose="020B0604030504040204" pitchFamily="34" charset="0"/>
              </a:rPr>
              <a:t> </a:t>
            </a:r>
            <a:r>
              <a:rPr lang="en-US" sz="1600" dirty="0" err="1">
                <a:ea typeface="Verdana" panose="020B0604030504040204" pitchFamily="34" charset="0"/>
              </a:rPr>
              <a:t>tenderska</a:t>
            </a:r>
            <a:r>
              <a:rPr lang="en-US" sz="1600" dirty="0">
                <a:ea typeface="Verdana" panose="020B0604030504040204" pitchFamily="34" charset="0"/>
              </a:rPr>
              <a:t> </a:t>
            </a:r>
            <a:r>
              <a:rPr lang="en-US" sz="1600" dirty="0" err="1">
                <a:ea typeface="Verdana" panose="020B0604030504040204" pitchFamily="34" charset="0"/>
              </a:rPr>
              <a:t>dokumentacija</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Davanje</a:t>
            </a:r>
            <a:r>
              <a:rPr lang="en-US" sz="1600" dirty="0">
                <a:ea typeface="Verdana" panose="020B0604030504040204" pitchFamily="34" charset="0"/>
              </a:rPr>
              <a:t> </a:t>
            </a:r>
            <a:r>
              <a:rPr lang="en-US" sz="1600" dirty="0" err="1">
                <a:ea typeface="Verdana" panose="020B0604030504040204" pitchFamily="34" charset="0"/>
              </a:rPr>
              <a:t>ponuda</a:t>
            </a:r>
            <a:r>
              <a:rPr lang="en-US" sz="1600" dirty="0">
                <a:ea typeface="Verdana" panose="020B0604030504040204" pitchFamily="34" charset="0"/>
              </a:rPr>
              <a:t> za </a:t>
            </a:r>
            <a:r>
              <a:rPr lang="en-US" sz="1600" dirty="0" err="1">
                <a:ea typeface="Verdana" panose="020B0604030504040204" pitchFamily="34" charset="0"/>
              </a:rPr>
              <a:t>više</a:t>
            </a:r>
            <a:r>
              <a:rPr lang="en-US" sz="1600" dirty="0">
                <a:ea typeface="Verdana" panose="020B0604030504040204" pitchFamily="34" charset="0"/>
              </a:rPr>
              <a:t> </a:t>
            </a:r>
            <a:r>
              <a:rPr lang="en-US" sz="1600" dirty="0" err="1">
                <a:ea typeface="Verdana" panose="020B0604030504040204" pitchFamily="34" charset="0"/>
              </a:rPr>
              <a:t>lotova</a:t>
            </a:r>
            <a:r>
              <a:rPr lang="en-US" sz="1600" dirty="0">
                <a:ea typeface="Verdana" panose="020B0604030504040204" pitchFamily="34" charset="0"/>
              </a:rPr>
              <a:t> </a:t>
            </a:r>
            <a:r>
              <a:rPr lang="en-US" sz="1600" dirty="0" err="1">
                <a:ea typeface="Verdana" panose="020B0604030504040204" pitchFamily="34" charset="0"/>
              </a:rPr>
              <a:t>nego</a:t>
            </a:r>
            <a:r>
              <a:rPr lang="en-US" sz="1600" dirty="0">
                <a:ea typeface="Verdana" panose="020B0604030504040204" pitchFamily="34" charset="0"/>
              </a:rPr>
              <a:t> </a:t>
            </a:r>
            <a:r>
              <a:rPr lang="en-US" sz="1600" dirty="0" err="1">
                <a:ea typeface="Verdana" panose="020B0604030504040204" pitchFamily="34" charset="0"/>
              </a:rPr>
              <a:t>što</a:t>
            </a:r>
            <a:r>
              <a:rPr lang="en-US" sz="1600" dirty="0">
                <a:ea typeface="Verdana" panose="020B0604030504040204" pitchFamily="34" charset="0"/>
              </a:rPr>
              <a:t> je </a:t>
            </a:r>
            <a:r>
              <a:rPr lang="en-US" sz="1600" dirty="0" err="1">
                <a:ea typeface="Verdana" panose="020B0604030504040204" pitchFamily="34" charset="0"/>
              </a:rPr>
              <a:t>navedeno</a:t>
            </a:r>
            <a:r>
              <a:rPr lang="en-US" sz="1600" dirty="0">
                <a:ea typeface="Verdana" panose="020B0604030504040204" pitchFamily="34" charset="0"/>
              </a:rPr>
              <a:t> u </a:t>
            </a:r>
            <a:r>
              <a:rPr lang="hr-BA" sz="1600" dirty="0">
                <a:ea typeface="Verdana" panose="020B0604030504040204" pitchFamily="34" charset="0"/>
              </a:rPr>
              <a:t>tenderskoj</a:t>
            </a:r>
            <a:r>
              <a:rPr lang="en-US" sz="1600" dirty="0">
                <a:ea typeface="Verdana" panose="020B0604030504040204" pitchFamily="34" charset="0"/>
              </a:rPr>
              <a:t> </a:t>
            </a:r>
            <a:r>
              <a:rPr lang="en-US" sz="1600" dirty="0" err="1">
                <a:ea typeface="Verdana" panose="020B0604030504040204" pitchFamily="34" charset="0"/>
              </a:rPr>
              <a:t>dokumentaciji</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a:t>
            </a:r>
            <a:r>
              <a:rPr lang="hr-BA" sz="1600" dirty="0">
                <a:ea typeface="Verdana" panose="020B0604030504040204" pitchFamily="34" charset="0"/>
              </a:rPr>
              <a:t>obavještenju</a:t>
            </a:r>
            <a:r>
              <a:rPr lang="en-US" sz="1600" dirty="0">
                <a:ea typeface="Verdana" panose="020B0604030504040204" pitchFamily="34" charset="0"/>
              </a:rPr>
              <a:t> o </a:t>
            </a:r>
            <a:r>
              <a:rPr lang="en-US" sz="1600" dirty="0" err="1">
                <a:ea typeface="Verdana" panose="020B0604030504040204" pitchFamily="34" charset="0"/>
              </a:rPr>
              <a:t>nabavci</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Slanje</a:t>
            </a:r>
            <a:r>
              <a:rPr lang="en-US" sz="1600" dirty="0">
                <a:ea typeface="Verdana" panose="020B0604030504040204" pitchFamily="34" charset="0"/>
              </a:rPr>
              <a:t> </a:t>
            </a:r>
            <a:r>
              <a:rPr lang="hr-BA" sz="1600" dirty="0">
                <a:ea typeface="Verdana" panose="020B0604030504040204" pitchFamily="34" charset="0"/>
              </a:rPr>
              <a:t>alternativne ponude</a:t>
            </a:r>
            <a:r>
              <a:rPr lang="en-US" sz="1600" dirty="0">
                <a:ea typeface="Verdana" panose="020B0604030504040204" pitchFamily="34" charset="0"/>
              </a:rPr>
              <a:t> </a:t>
            </a:r>
            <a:r>
              <a:rPr lang="en-US" sz="1600" dirty="0" err="1">
                <a:ea typeface="Verdana" panose="020B0604030504040204" pitchFamily="34" charset="0"/>
              </a:rPr>
              <a:t>kada</a:t>
            </a:r>
            <a:r>
              <a:rPr lang="en-US" sz="1600" dirty="0">
                <a:ea typeface="Verdana" panose="020B0604030504040204" pitchFamily="34" charset="0"/>
              </a:rPr>
              <a:t> </a:t>
            </a:r>
            <a:r>
              <a:rPr lang="en-US" sz="1600" dirty="0" err="1">
                <a:ea typeface="Verdana" panose="020B0604030504040204" pitchFamily="34" charset="0"/>
              </a:rPr>
              <a:t>nije</a:t>
            </a:r>
            <a:r>
              <a:rPr lang="en-US" sz="1600" dirty="0">
                <a:ea typeface="Verdana" panose="020B0604030504040204" pitchFamily="34" charset="0"/>
              </a:rPr>
              <a:t> </a:t>
            </a:r>
            <a:r>
              <a:rPr lang="en-US" sz="1600" dirty="0" err="1">
                <a:ea typeface="Verdana" panose="020B0604030504040204" pitchFamily="34" charset="0"/>
              </a:rPr>
              <a:t>dozvoljeno</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Neuklanjanje</a:t>
            </a:r>
            <a:r>
              <a:rPr lang="en-US" sz="1600" dirty="0">
                <a:ea typeface="Verdana" panose="020B0604030504040204" pitchFamily="34" charset="0"/>
              </a:rPr>
              <a:t> </a:t>
            </a:r>
            <a:r>
              <a:rPr lang="en-US" sz="1600" dirty="0" err="1">
                <a:ea typeface="Verdana" panose="020B0604030504040204" pitchFamily="34" charset="0"/>
              </a:rPr>
              <a:t>nedostataka</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a:t>
            </a:r>
            <a:r>
              <a:rPr lang="en-US" sz="1600" dirty="0" err="1">
                <a:ea typeface="Verdana" panose="020B0604030504040204" pitchFamily="34" charset="0"/>
              </a:rPr>
              <a:t>nejasnoća</a:t>
            </a:r>
            <a:r>
              <a:rPr lang="en-US" sz="1600" dirty="0">
                <a:ea typeface="Verdana" panose="020B0604030504040204" pitchFamily="34" charset="0"/>
              </a:rPr>
              <a:t> u </a:t>
            </a:r>
            <a:r>
              <a:rPr lang="en-US" sz="1600" dirty="0" err="1">
                <a:ea typeface="Verdana" panose="020B0604030504040204" pitchFamily="34" charset="0"/>
              </a:rPr>
              <a:t>pisanom</a:t>
            </a:r>
            <a:r>
              <a:rPr lang="en-US" sz="1600" dirty="0">
                <a:ea typeface="Verdana" panose="020B0604030504040204" pitchFamily="34" charset="0"/>
              </a:rPr>
              <a:t> </a:t>
            </a:r>
            <a:r>
              <a:rPr lang="en-US" sz="1600" dirty="0" err="1">
                <a:ea typeface="Verdana" panose="020B0604030504040204" pitchFamily="34" charset="0"/>
              </a:rPr>
              <a:t>obliku</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Neprihvat</a:t>
            </a:r>
            <a:r>
              <a:rPr lang="hr-BA" sz="1600" dirty="0">
                <a:ea typeface="Verdana" panose="020B0604030504040204" pitchFamily="34" charset="0"/>
              </a:rPr>
              <a:t>anje</a:t>
            </a:r>
            <a:r>
              <a:rPr lang="en-US" sz="1600" dirty="0">
                <a:ea typeface="Verdana" panose="020B0604030504040204" pitchFamily="34" charset="0"/>
              </a:rPr>
              <a:t> </a:t>
            </a:r>
            <a:r>
              <a:rPr lang="en-US" sz="1600" dirty="0" err="1">
                <a:ea typeface="Verdana" panose="020B0604030504040204" pitchFamily="34" charset="0"/>
              </a:rPr>
              <a:t>pismen</a:t>
            </a:r>
            <a:r>
              <a:rPr lang="hr-BA" sz="1600" dirty="0">
                <a:ea typeface="Verdana" panose="020B0604030504040204" pitchFamily="34" charset="0"/>
              </a:rPr>
              <a:t>o</a:t>
            </a:r>
            <a:r>
              <a:rPr lang="en-US" sz="1600" dirty="0">
                <a:ea typeface="Verdana" panose="020B0604030504040204" pitchFamily="34" charset="0"/>
              </a:rPr>
              <a:t> </a:t>
            </a:r>
            <a:r>
              <a:rPr lang="en-US" sz="1600" dirty="0" err="1">
                <a:ea typeface="Verdana" panose="020B0604030504040204" pitchFamily="34" charset="0"/>
              </a:rPr>
              <a:t>ispravljanje</a:t>
            </a:r>
            <a:r>
              <a:rPr lang="en-US" sz="1600" dirty="0">
                <a:ea typeface="Verdana" panose="020B0604030504040204" pitchFamily="34" charset="0"/>
              </a:rPr>
              <a:t> </a:t>
            </a:r>
            <a:r>
              <a:rPr lang="en-US" sz="1600" dirty="0" err="1">
                <a:ea typeface="Verdana" panose="020B0604030504040204" pitchFamily="34" charset="0"/>
              </a:rPr>
              <a:t>greške</a:t>
            </a:r>
            <a:r>
              <a:rPr lang="en-US" sz="1600" dirty="0">
                <a:ea typeface="Verdana" panose="020B0604030504040204" pitchFamily="34" charset="0"/>
              </a:rPr>
              <a:t> u </a:t>
            </a:r>
            <a:r>
              <a:rPr lang="en-US" sz="1600" dirty="0" err="1">
                <a:ea typeface="Verdana" panose="020B0604030504040204" pitchFamily="34" charset="0"/>
              </a:rPr>
              <a:t>izračunavanju</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Podnošenje</a:t>
            </a:r>
            <a:r>
              <a:rPr lang="en-US" sz="1600" dirty="0">
                <a:ea typeface="Verdana" panose="020B0604030504040204" pitchFamily="34" charset="0"/>
              </a:rPr>
              <a:t> </a:t>
            </a:r>
            <a:r>
              <a:rPr lang="en-US" sz="1600" dirty="0" err="1">
                <a:ea typeface="Verdana" panose="020B0604030504040204" pitchFamily="34" charset="0"/>
              </a:rPr>
              <a:t>nepotpune</a:t>
            </a:r>
            <a:r>
              <a:rPr lang="en-US" sz="1600" dirty="0">
                <a:ea typeface="Verdana" panose="020B0604030504040204" pitchFamily="34" charset="0"/>
              </a:rPr>
              <a:t> </a:t>
            </a:r>
            <a:r>
              <a:rPr lang="en-US" sz="1600" dirty="0" err="1">
                <a:ea typeface="Verdana" panose="020B0604030504040204" pitchFamily="34" charset="0"/>
              </a:rPr>
              <a:t>ponude</a:t>
            </a:r>
            <a:r>
              <a:rPr lang="en-US" sz="1600" dirty="0">
                <a:ea typeface="Verdana" panose="020B0604030504040204" pitchFamily="34" charset="0"/>
              </a:rPr>
              <a:t> </a:t>
            </a:r>
            <a:r>
              <a:rPr lang="en-US" sz="1600" dirty="0" err="1">
                <a:ea typeface="Verdana" panose="020B0604030504040204" pitchFamily="34" charset="0"/>
              </a:rPr>
              <a:t>koja</a:t>
            </a:r>
            <a:r>
              <a:rPr lang="en-US" sz="1600" dirty="0">
                <a:ea typeface="Verdana" panose="020B0604030504040204" pitchFamily="34" charset="0"/>
              </a:rPr>
              <a:t> ne </a:t>
            </a:r>
            <a:r>
              <a:rPr lang="en-US" sz="1600" dirty="0" err="1">
                <a:ea typeface="Verdana" panose="020B0604030504040204" pitchFamily="34" charset="0"/>
              </a:rPr>
              <a:t>ispunjava</a:t>
            </a:r>
            <a:r>
              <a:rPr lang="en-US" sz="1600" dirty="0">
                <a:ea typeface="Verdana" panose="020B0604030504040204" pitchFamily="34" charset="0"/>
              </a:rPr>
              <a:t> </a:t>
            </a:r>
            <a:r>
              <a:rPr lang="en-US" sz="1600" dirty="0" err="1">
                <a:ea typeface="Verdana" panose="020B0604030504040204" pitchFamily="34" charset="0"/>
              </a:rPr>
              <a:t>uslove</a:t>
            </a:r>
            <a:r>
              <a:rPr lang="en-US" sz="1600" dirty="0">
                <a:ea typeface="Verdana" panose="020B0604030504040204" pitchFamily="34" charset="0"/>
              </a:rPr>
              <a:t> </a:t>
            </a:r>
            <a:r>
              <a:rPr lang="en-US" sz="1600" dirty="0" err="1">
                <a:ea typeface="Verdana" panose="020B0604030504040204" pitchFamily="34" charset="0"/>
              </a:rPr>
              <a:t>tendera</a:t>
            </a:r>
            <a:r>
              <a:rPr lang="hr-BA" sz="1600" dirty="0">
                <a:ea typeface="Verdana" panose="020B0604030504040204" pitchFamily="34" charset="0"/>
              </a:rPr>
              <a:t>ske</a:t>
            </a:r>
            <a:r>
              <a:rPr lang="en-US" sz="1600" dirty="0">
                <a:ea typeface="Verdana" panose="020B0604030504040204" pitchFamily="34" charset="0"/>
              </a:rPr>
              <a:t> </a:t>
            </a:r>
            <a:r>
              <a:rPr lang="en-US" sz="1600" dirty="0" err="1">
                <a:ea typeface="Verdana" panose="020B0604030504040204" pitchFamily="34" charset="0"/>
              </a:rPr>
              <a:t>dokumentacija</a:t>
            </a:r>
            <a:r>
              <a:rPr lang="en-US" sz="1600" dirty="0">
                <a:ea typeface="Verdana" panose="020B0604030504040204" pitchFamily="34" charset="0"/>
              </a:rPr>
              <a:t>;</a:t>
            </a:r>
          </a:p>
          <a:p>
            <a:pPr marL="285750" lvl="0" indent="-285750">
              <a:spcBef>
                <a:spcPts val="600"/>
              </a:spcBef>
              <a:spcAft>
                <a:spcPts val="0"/>
              </a:spcAft>
              <a:buFont typeface="Wingdings" pitchFamily="2" charset="2"/>
              <a:buChar char="n"/>
              <a:tabLst>
                <a:tab pos="274320" algn="l"/>
              </a:tabLst>
            </a:pPr>
            <a:r>
              <a:rPr lang="en-US" sz="1600" dirty="0" err="1">
                <a:ea typeface="Verdana" panose="020B0604030504040204" pitchFamily="34" charset="0"/>
              </a:rPr>
              <a:t>Zbog</a:t>
            </a:r>
            <a:r>
              <a:rPr lang="en-US" sz="1600" dirty="0">
                <a:ea typeface="Verdana" panose="020B0604030504040204" pitchFamily="34" charset="0"/>
              </a:rPr>
              <a:t> </a:t>
            </a:r>
            <a:r>
              <a:rPr lang="en-US" sz="1600" dirty="0" err="1">
                <a:ea typeface="Verdana" panose="020B0604030504040204" pitchFamily="34" charset="0"/>
              </a:rPr>
              <a:t>bilo</a:t>
            </a:r>
            <a:r>
              <a:rPr lang="en-US" sz="1600" dirty="0">
                <a:ea typeface="Verdana" panose="020B0604030504040204" pitchFamily="34" charset="0"/>
              </a:rPr>
              <a:t> </a:t>
            </a:r>
            <a:r>
              <a:rPr lang="en-US" sz="1600" dirty="0" err="1">
                <a:ea typeface="Verdana" panose="020B0604030504040204" pitchFamily="34" charset="0"/>
              </a:rPr>
              <a:t>kojih</a:t>
            </a:r>
            <a:r>
              <a:rPr lang="en-US" sz="1600" dirty="0">
                <a:ea typeface="Verdana" panose="020B0604030504040204" pitchFamily="34" charset="0"/>
              </a:rPr>
              <a:t> </a:t>
            </a:r>
            <a:r>
              <a:rPr lang="en-US" sz="1600" dirty="0" err="1">
                <a:ea typeface="Verdana" panose="020B0604030504040204" pitchFamily="34" charset="0"/>
              </a:rPr>
              <a:t>drugih</a:t>
            </a:r>
            <a:r>
              <a:rPr lang="en-US" sz="1600" dirty="0">
                <a:ea typeface="Verdana" panose="020B0604030504040204" pitchFamily="34" charset="0"/>
              </a:rPr>
              <a:t> </a:t>
            </a:r>
            <a:r>
              <a:rPr lang="en-US" sz="1600" dirty="0" err="1">
                <a:ea typeface="Verdana" panose="020B0604030504040204" pitchFamily="34" charset="0"/>
              </a:rPr>
              <a:t>opravdanih</a:t>
            </a:r>
            <a:r>
              <a:rPr lang="en-US" sz="1600" dirty="0">
                <a:ea typeface="Verdana" panose="020B0604030504040204" pitchFamily="34" charset="0"/>
              </a:rPr>
              <a:t> </a:t>
            </a:r>
            <a:r>
              <a:rPr lang="en-US" sz="1600" dirty="0" err="1">
                <a:ea typeface="Verdana" panose="020B0604030504040204" pitchFamily="34" charset="0"/>
              </a:rPr>
              <a:t>slučajeva</a:t>
            </a:r>
            <a:r>
              <a:rPr lang="en-US" sz="1600" dirty="0">
                <a:ea typeface="Verdana" panose="020B0604030504040204" pitchFamily="34" charset="0"/>
              </a:rPr>
              <a:t>.</a:t>
            </a:r>
            <a:endParaRPr lang="hr-BA" sz="1600" dirty="0">
              <a:ea typeface="Verdana" panose="020B0604030504040204" pitchFamily="34" charset="0"/>
            </a:endParaRPr>
          </a:p>
          <a:p>
            <a:pPr marL="285750" lvl="0" indent="-285750">
              <a:spcBef>
                <a:spcPts val="600"/>
              </a:spcBef>
              <a:spcAft>
                <a:spcPts val="0"/>
              </a:spcAft>
              <a:buFont typeface="Wingdings" pitchFamily="2" charset="2"/>
              <a:buChar char="n"/>
              <a:tabLst>
                <a:tab pos="274320" algn="l"/>
              </a:tabLst>
            </a:pPr>
            <a:endParaRPr lang="hr-BA" sz="1600" dirty="0">
              <a:ea typeface="Verdana" panose="020B0604030504040204" pitchFamily="34" charset="0"/>
            </a:endParaRPr>
          </a:p>
          <a:p>
            <a:pPr lvl="0">
              <a:spcBef>
                <a:spcPts val="600"/>
              </a:spcBef>
              <a:spcAft>
                <a:spcPts val="0"/>
              </a:spcAft>
              <a:tabLst>
                <a:tab pos="274320" algn="l"/>
              </a:tabLst>
            </a:pPr>
            <a:r>
              <a:rPr lang="en-US" sz="1600" dirty="0" err="1">
                <a:ea typeface="Verdana" panose="020B0604030504040204" pitchFamily="34" charset="0"/>
              </a:rPr>
              <a:t>Ugov</a:t>
            </a:r>
            <a:r>
              <a:rPr lang="hr-BA" sz="1600" dirty="0">
                <a:ea typeface="Verdana" panose="020B0604030504040204" pitchFamily="34" charset="0"/>
              </a:rPr>
              <a:t>orni organ</a:t>
            </a:r>
            <a:r>
              <a:rPr lang="en-US" sz="1600" dirty="0">
                <a:ea typeface="Verdana" panose="020B0604030504040204" pitchFamily="34" charset="0"/>
              </a:rPr>
              <a:t> </a:t>
            </a:r>
            <a:r>
              <a:rPr lang="en-US" sz="1600" dirty="0" err="1">
                <a:ea typeface="Verdana" panose="020B0604030504040204" pitchFamily="34" charset="0"/>
              </a:rPr>
              <a:t>može</a:t>
            </a:r>
            <a:r>
              <a:rPr lang="en-US" sz="1600" dirty="0">
                <a:ea typeface="Verdana" panose="020B0604030504040204" pitchFamily="34" charset="0"/>
              </a:rPr>
              <a:t> </a:t>
            </a:r>
            <a:r>
              <a:rPr lang="en-US" sz="1600" dirty="0" err="1">
                <a:ea typeface="Verdana" panose="020B0604030504040204" pitchFamily="34" charset="0"/>
              </a:rPr>
              <a:t>pozvati</a:t>
            </a:r>
            <a:r>
              <a:rPr lang="en-US" sz="1600" dirty="0">
                <a:ea typeface="Verdana" panose="020B0604030504040204" pitchFamily="34" charset="0"/>
              </a:rPr>
              <a:t> </a:t>
            </a:r>
            <a:r>
              <a:rPr lang="en-US" sz="1600" dirty="0" err="1">
                <a:ea typeface="Verdana" panose="020B0604030504040204" pitchFamily="34" charset="0"/>
              </a:rPr>
              <a:t>ponuđače</a:t>
            </a:r>
            <a:r>
              <a:rPr lang="en-US" sz="1600" dirty="0">
                <a:ea typeface="Verdana" panose="020B0604030504040204" pitchFamily="34" charset="0"/>
              </a:rPr>
              <a:t> da u </a:t>
            </a:r>
            <a:r>
              <a:rPr lang="en-US" sz="1600" dirty="0" err="1">
                <a:ea typeface="Verdana" panose="020B0604030504040204" pitchFamily="34" charset="0"/>
              </a:rPr>
              <a:t>roku</a:t>
            </a:r>
            <a:r>
              <a:rPr lang="en-US" sz="1600" dirty="0">
                <a:ea typeface="Verdana" panose="020B0604030504040204" pitchFamily="34" charset="0"/>
              </a:rPr>
              <a:t> od tri dana </a:t>
            </a:r>
            <a:r>
              <a:rPr lang="en-US" sz="1600" dirty="0" err="1">
                <a:ea typeface="Verdana" panose="020B0604030504040204" pitchFamily="34" charset="0"/>
              </a:rPr>
              <a:t>objasne</a:t>
            </a:r>
            <a:r>
              <a:rPr lang="en-US" sz="1600" dirty="0">
                <a:ea typeface="Verdana" panose="020B0604030504040204" pitchFamily="34" charset="0"/>
              </a:rPr>
              <a:t> </a:t>
            </a:r>
            <a:r>
              <a:rPr lang="en-US" sz="1600" dirty="0" err="1">
                <a:ea typeface="Verdana" panose="020B0604030504040204" pitchFamily="34" charset="0"/>
              </a:rPr>
              <a:t>dostavljene</a:t>
            </a:r>
            <a:r>
              <a:rPr lang="en-US" sz="1600" dirty="0">
                <a:ea typeface="Verdana" panose="020B0604030504040204" pitchFamily="34" charset="0"/>
              </a:rPr>
              <a:t> </a:t>
            </a:r>
            <a:r>
              <a:rPr lang="en-US" sz="1600" dirty="0" err="1">
                <a:ea typeface="Verdana" panose="020B0604030504040204" pitchFamily="34" charset="0"/>
              </a:rPr>
              <a:t>dokumente</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da </a:t>
            </a:r>
            <a:r>
              <a:rPr lang="en-US" sz="1600" dirty="0" err="1">
                <a:ea typeface="Verdana" panose="020B0604030504040204" pitchFamily="34" charset="0"/>
              </a:rPr>
              <a:t>dostave</a:t>
            </a:r>
            <a:r>
              <a:rPr lang="en-US" sz="1600" dirty="0">
                <a:ea typeface="Verdana" panose="020B0604030504040204" pitchFamily="34" charset="0"/>
              </a:rPr>
              <a:t> </a:t>
            </a:r>
            <a:r>
              <a:rPr lang="en-US" sz="1600" dirty="0" err="1">
                <a:ea typeface="Verdana" panose="020B0604030504040204" pitchFamily="34" charset="0"/>
              </a:rPr>
              <a:t>originalne</a:t>
            </a:r>
            <a:r>
              <a:rPr lang="en-US" sz="1600" dirty="0">
                <a:ea typeface="Verdana" panose="020B0604030504040204" pitchFamily="34" charset="0"/>
              </a:rPr>
              <a:t> </a:t>
            </a:r>
            <a:r>
              <a:rPr lang="en-US" sz="1600" dirty="0" err="1">
                <a:ea typeface="Verdana" panose="020B0604030504040204" pitchFamily="34" charset="0"/>
              </a:rPr>
              <a:t>dokumente</a:t>
            </a:r>
            <a:r>
              <a:rPr lang="en-US" sz="1600" dirty="0">
                <a:ea typeface="Verdana" panose="020B0604030504040204" pitchFamily="34" charset="0"/>
              </a:rPr>
              <a:t> </a:t>
            </a:r>
            <a:r>
              <a:rPr lang="en-US" sz="1600" dirty="0" err="1">
                <a:ea typeface="Verdana" panose="020B0604030504040204" pitchFamily="34" charset="0"/>
              </a:rPr>
              <a:t>zbog</a:t>
            </a:r>
            <a:r>
              <a:rPr lang="en-US" sz="1600" dirty="0">
                <a:ea typeface="Verdana" panose="020B0604030504040204" pitchFamily="34" charset="0"/>
              </a:rPr>
              <a:t> </a:t>
            </a:r>
            <a:r>
              <a:rPr lang="en-US" sz="1600" dirty="0" err="1">
                <a:ea typeface="Verdana" panose="020B0604030504040204" pitchFamily="34" charset="0"/>
              </a:rPr>
              <a:t>poređenja</a:t>
            </a:r>
            <a:r>
              <a:rPr lang="en-US" sz="1600" dirty="0">
                <a:ea typeface="Verdana" panose="020B0604030504040204" pitchFamily="34" charset="0"/>
              </a:rPr>
              <a:t> </a:t>
            </a:r>
            <a:r>
              <a:rPr lang="en-US" sz="1600" dirty="0" err="1">
                <a:ea typeface="Verdana" panose="020B0604030504040204" pitchFamily="34" charset="0"/>
              </a:rPr>
              <a:t>sa</a:t>
            </a:r>
            <a:r>
              <a:rPr lang="en-US" sz="1600" dirty="0">
                <a:ea typeface="Verdana" panose="020B0604030504040204" pitchFamily="34" charset="0"/>
              </a:rPr>
              <a:t> </a:t>
            </a:r>
            <a:r>
              <a:rPr lang="en-US" sz="1600" dirty="0" err="1">
                <a:ea typeface="Verdana" panose="020B0604030504040204" pitchFamily="34" charset="0"/>
              </a:rPr>
              <a:t>kopijom</a:t>
            </a:r>
            <a:r>
              <a:rPr lang="en-US" sz="1600" dirty="0">
                <a:ea typeface="Verdana" panose="020B0604030504040204" pitchFamily="34" charset="0"/>
              </a:rPr>
              <a:t> </a:t>
            </a:r>
            <a:r>
              <a:rPr lang="en-US" sz="1600" dirty="0" err="1">
                <a:ea typeface="Verdana" panose="020B0604030504040204" pitchFamily="34" charset="0"/>
              </a:rPr>
              <a:t>koja</a:t>
            </a:r>
            <a:r>
              <a:rPr lang="en-US" sz="1600" dirty="0">
                <a:ea typeface="Verdana" panose="020B0604030504040204" pitchFamily="34" charset="0"/>
              </a:rPr>
              <a:t> je </a:t>
            </a:r>
            <a:r>
              <a:rPr lang="en-US" sz="1600" dirty="0" err="1">
                <a:ea typeface="Verdana" panose="020B0604030504040204" pitchFamily="34" charset="0"/>
              </a:rPr>
              <a:t>dostavljena</a:t>
            </a:r>
            <a:r>
              <a:rPr lang="en-US" sz="1600" dirty="0">
                <a:ea typeface="Verdana" panose="020B0604030504040204" pitchFamily="34" charset="0"/>
              </a:rPr>
              <a:t> u </a:t>
            </a:r>
            <a:r>
              <a:rPr lang="en-US" sz="1600" dirty="0" err="1">
                <a:ea typeface="Verdana" panose="020B0604030504040204" pitchFamily="34" charset="0"/>
              </a:rPr>
              <a:t>prilogu</a:t>
            </a:r>
            <a:r>
              <a:rPr lang="en-US" sz="1600" dirty="0">
                <a:ea typeface="Verdana" panose="020B0604030504040204" pitchFamily="34" charset="0"/>
              </a:rPr>
              <a:t>, a </a:t>
            </a:r>
            <a:r>
              <a:rPr lang="en-US" sz="1600" dirty="0" err="1">
                <a:ea typeface="Verdana" panose="020B0604030504040204" pitchFamily="34" charset="0"/>
              </a:rPr>
              <a:t>sve</a:t>
            </a:r>
            <a:r>
              <a:rPr lang="en-US" sz="1600" dirty="0">
                <a:ea typeface="Verdana" panose="020B0604030504040204" pitchFamily="34" charset="0"/>
              </a:rPr>
              <a:t> u </a:t>
            </a:r>
            <a:r>
              <a:rPr lang="en-US" sz="1600" dirty="0" err="1">
                <a:ea typeface="Verdana" panose="020B0604030504040204" pitchFamily="34" charset="0"/>
              </a:rPr>
              <a:t>cilju</a:t>
            </a:r>
            <a:r>
              <a:rPr lang="en-US" sz="1600" dirty="0">
                <a:ea typeface="Verdana" panose="020B0604030504040204" pitchFamily="34" charset="0"/>
              </a:rPr>
              <a:t> </a:t>
            </a:r>
            <a:r>
              <a:rPr lang="en-US" sz="1600" dirty="0" err="1">
                <a:ea typeface="Verdana" panose="020B0604030504040204" pitchFamily="34" charset="0"/>
              </a:rPr>
              <a:t>otklanjanja</a:t>
            </a:r>
            <a:r>
              <a:rPr lang="en-US" sz="1600" dirty="0">
                <a:ea typeface="Verdana" panose="020B0604030504040204" pitchFamily="34" charset="0"/>
              </a:rPr>
              <a:t> </a:t>
            </a:r>
            <a:r>
              <a:rPr lang="en-US" sz="1600" dirty="0" err="1">
                <a:ea typeface="Verdana" panose="020B0604030504040204" pitchFamily="34" charset="0"/>
              </a:rPr>
              <a:t>formalnog</a:t>
            </a:r>
            <a:r>
              <a:rPr lang="en-US" sz="1600" dirty="0">
                <a:ea typeface="Verdana" panose="020B0604030504040204" pitchFamily="34" charset="0"/>
              </a:rPr>
              <a:t> </a:t>
            </a:r>
            <a:r>
              <a:rPr lang="en-US" sz="1600" dirty="0" err="1">
                <a:ea typeface="Verdana" panose="020B0604030504040204" pitchFamily="34" charset="0"/>
              </a:rPr>
              <a:t>nedostatka</a:t>
            </a:r>
            <a:r>
              <a:rPr lang="en-US" sz="1600" dirty="0">
                <a:ea typeface="Verdana" panose="020B0604030504040204" pitchFamily="34" charset="0"/>
              </a:rPr>
              <a:t> </a:t>
            </a:r>
            <a:r>
              <a:rPr lang="en-US" sz="1600" dirty="0" err="1">
                <a:ea typeface="Verdana" panose="020B0604030504040204" pitchFamily="34" charset="0"/>
              </a:rPr>
              <a:t>bilo</a:t>
            </a:r>
            <a:r>
              <a:rPr lang="en-US" sz="1600" dirty="0">
                <a:ea typeface="Verdana" panose="020B0604030504040204" pitchFamily="34" charset="0"/>
              </a:rPr>
              <a:t> </a:t>
            </a:r>
            <a:r>
              <a:rPr lang="en-US" sz="1600" dirty="0" err="1">
                <a:ea typeface="Verdana" panose="020B0604030504040204" pitchFamily="34" charset="0"/>
              </a:rPr>
              <a:t>kojeg</a:t>
            </a:r>
            <a:r>
              <a:rPr lang="en-US" sz="1600" dirty="0">
                <a:ea typeface="Verdana" panose="020B0604030504040204" pitchFamily="34" charset="0"/>
              </a:rPr>
              <a:t> </a:t>
            </a:r>
            <a:r>
              <a:rPr lang="en-US" sz="1600" dirty="0" err="1">
                <a:ea typeface="Verdana" panose="020B0604030504040204" pitchFamily="34" charset="0"/>
              </a:rPr>
              <a:t>dokumenta</a:t>
            </a:r>
            <a:r>
              <a:rPr lang="en-US" sz="1600" dirty="0">
                <a:ea typeface="Verdana" panose="020B0604030504040204" pitchFamily="34" charset="0"/>
              </a:rPr>
              <a:t>.</a:t>
            </a:r>
            <a:endParaRPr lang="el-GR" sz="1600"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59063164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3600000" y="2016000"/>
            <a:ext cx="5040000" cy="1015663"/>
          </a:xfrm>
          <a:prstGeom prst="rect">
            <a:avLst/>
          </a:prstGeom>
          <a:solidFill>
            <a:srgbClr val="66CCF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3000" b="1" dirty="0" err="1">
                <a:latin typeface="Verdana" panose="020B0604030504040204" pitchFamily="34" charset="0"/>
                <a:ea typeface="Verdana" panose="020B0604030504040204" pitchFamily="34" charset="0"/>
                <a:cs typeface="Arial" charset="0"/>
              </a:rPr>
              <a:t>Kako</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će</a:t>
            </a:r>
            <a:r>
              <a:rPr lang="en-US" altLang="el-GR" sz="3000" b="1" dirty="0">
                <a:latin typeface="Verdana" panose="020B0604030504040204" pitchFamily="34" charset="0"/>
                <a:ea typeface="Verdana" panose="020B0604030504040204" pitchFamily="34" charset="0"/>
                <a:cs typeface="Arial" charset="0"/>
              </a:rPr>
              <a:t> se </a:t>
            </a:r>
            <a:r>
              <a:rPr lang="hr-BA" altLang="el-GR" sz="3000" b="1" dirty="0">
                <a:latin typeface="Verdana" panose="020B0604030504040204" pitchFamily="34" charset="0"/>
                <a:ea typeface="Verdana" panose="020B0604030504040204" pitchFamily="34" charset="0"/>
                <a:cs typeface="Arial" charset="0"/>
              </a:rPr>
              <a:t>završiti</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postupak</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nabavke</a:t>
            </a:r>
            <a:r>
              <a:rPr lang="en-US" altLang="el-GR" sz="3000" b="1" dirty="0">
                <a:latin typeface="Verdana" panose="020B0604030504040204" pitchFamily="34" charset="0"/>
                <a:ea typeface="Verdana" panose="020B0604030504040204" pitchFamily="34" charset="0"/>
                <a:cs typeface="Arial" charset="0"/>
              </a:rPr>
              <a:t>?</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23473044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52132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l-GR" sz="2000" b="1" dirty="0" err="1"/>
              <a:t>Završetak</a:t>
            </a:r>
            <a:r>
              <a:rPr lang="en-US" altLang="el-GR" sz="2000" b="1" dirty="0"/>
              <a:t> </a:t>
            </a:r>
            <a:r>
              <a:rPr lang="en-US" altLang="el-GR" sz="2000" b="1" dirty="0" err="1"/>
              <a:t>postupka</a:t>
            </a:r>
            <a:r>
              <a:rPr lang="en-US" altLang="el-GR" sz="2000" b="1" dirty="0"/>
              <a:t> </a:t>
            </a:r>
            <a:r>
              <a:rPr lang="en-US" altLang="el-GR" sz="2000" b="1" dirty="0" err="1"/>
              <a:t>javne</a:t>
            </a:r>
            <a:r>
              <a:rPr lang="en-US" altLang="el-GR" sz="2000" b="1" dirty="0"/>
              <a:t> </a:t>
            </a:r>
            <a:r>
              <a:rPr lang="en-US" altLang="el-GR" sz="2000" b="1" dirty="0" err="1"/>
              <a:t>nabavke</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70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4785926"/>
          </a:xfrm>
          <a:prstGeom prst="rect">
            <a:avLst/>
          </a:prstGeom>
        </p:spPr>
        <p:txBody>
          <a:bodyPr wrap="square">
            <a:spAutoFit/>
          </a:bodyPr>
          <a:lstStyle/>
          <a:p>
            <a:pPr lvl="0">
              <a:spcBef>
                <a:spcPts val="600"/>
              </a:spcBef>
              <a:spcAft>
                <a:spcPts val="0"/>
              </a:spcAft>
              <a:buClr>
                <a:srgbClr val="000000"/>
              </a:buClr>
              <a:buSzPts val="1200"/>
              <a:tabLst>
                <a:tab pos="292100" algn="l"/>
              </a:tabLst>
            </a:pPr>
            <a:r>
              <a:rPr lang="en-US" dirty="0" err="1">
                <a:ea typeface="Verdana" panose="020B0604030504040204" pitchFamily="34" charset="0"/>
                <a:cs typeface="Times New Roman" panose="02020603050405020304" pitchFamily="18" charset="0"/>
              </a:rPr>
              <a:t>Postupak</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e </a:t>
            </a:r>
            <a:r>
              <a:rPr lang="en-US" dirty="0" err="1">
                <a:ea typeface="Verdana" panose="020B0604030504040204" pitchFamily="34" charset="0"/>
                <a:cs typeface="Times New Roman" panose="02020603050405020304" pitchFamily="18" charset="0"/>
              </a:rPr>
              <a:t>može</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okončati</a:t>
            </a:r>
            <a:r>
              <a:rPr lang="en-US"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dirty="0" err="1">
                <a:ea typeface="Verdana" panose="020B0604030504040204" pitchFamily="34" charset="0"/>
                <a:cs typeface="Times New Roman" panose="02020603050405020304" pitchFamily="18" charset="0"/>
              </a:rPr>
              <a:t>zaključenjem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endParaRPr lang="en-US" dirty="0">
              <a:ea typeface="Verdana" panose="020B0604030504040204" pitchFamily="34" charset="0"/>
              <a:cs typeface="Times New Roman" panose="02020603050405020304" pitchFamily="18" charset="0"/>
            </a:endParaRP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hr-BA" dirty="0">
                <a:ea typeface="Verdana" panose="020B0604030504040204" pitchFamily="34" charset="0"/>
                <a:cs typeface="Times New Roman" panose="02020603050405020304" pitchFamily="18" charset="0"/>
              </a:rPr>
              <a:t>poništenjem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postupka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nabavke</a:t>
            </a:r>
            <a:r>
              <a:rPr lang="en-US" dirty="0">
                <a:ea typeface="Verdana" panose="020B0604030504040204" pitchFamily="34" charset="0"/>
                <a:cs typeface="Times New Roman" panose="02020603050405020304" pitchFamily="18" charset="0"/>
              </a:rPr>
              <a:t>.</a:t>
            </a:r>
            <a:endParaRPr lang="hr-BA" dirty="0">
              <a:ea typeface="Verdana" panose="020B0604030504040204" pitchFamily="34" charset="0"/>
              <a:cs typeface="Times New Roman" panose="02020603050405020304" pitchFamily="18" charset="0"/>
            </a:endParaRPr>
          </a:p>
          <a:p>
            <a:pPr lvl="0">
              <a:spcBef>
                <a:spcPts val="600"/>
              </a:spcBef>
              <a:spcAft>
                <a:spcPts val="0"/>
              </a:spcAft>
              <a:buClr>
                <a:srgbClr val="000000"/>
              </a:buClr>
              <a:buSzPts val="1200"/>
              <a:tabLst>
                <a:tab pos="292100" algn="l"/>
              </a:tabLst>
            </a:pPr>
            <a:endParaRPr lang="en-US" dirty="0">
              <a:ea typeface="Verdana" panose="020B0604030504040204" pitchFamily="34" charset="0"/>
              <a:cs typeface="Times New Roman" panose="02020603050405020304" pitchFamily="18" charset="0"/>
            </a:endParaRPr>
          </a:p>
          <a:p>
            <a:pPr lvl="0">
              <a:spcBef>
                <a:spcPts val="600"/>
              </a:spcBef>
              <a:spcAft>
                <a:spcPts val="0"/>
              </a:spcAft>
              <a:buClr>
                <a:srgbClr val="000000"/>
              </a:buClr>
              <a:buSzPct val="100000"/>
              <a:tabLst>
                <a:tab pos="525780" algn="l"/>
              </a:tabLst>
            </a:pPr>
            <a:r>
              <a:rPr lang="en-US" dirty="0" err="1">
                <a:ea typeface="Verdana" panose="020B0604030504040204" pitchFamily="34" charset="0"/>
                <a:cs typeface="Times New Roman" panose="02020603050405020304" pitchFamily="18" charset="0"/>
              </a:rPr>
              <a:t>Postupak</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e </a:t>
            </a:r>
            <a:r>
              <a:rPr lang="en-US" dirty="0" err="1">
                <a:ea typeface="Verdana" panose="020B0604030504040204" pitchFamily="34" charset="0"/>
                <a:cs typeface="Times New Roman" panose="02020603050405020304" pitchFamily="18" charset="0"/>
              </a:rPr>
              <a:t>smatra</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završenim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nakon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što</a:t>
            </a:r>
            <a:r>
              <a:rPr lang="en-US" dirty="0">
                <a:ea typeface="Verdana" panose="020B0604030504040204" pitchFamily="34" charset="0"/>
                <a:cs typeface="Times New Roman" panose="02020603050405020304" pitchFamily="18" charset="0"/>
              </a:rPr>
              <a:t> je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ugovorn</a:t>
            </a:r>
            <a:r>
              <a:rPr lang="hr-BA" b="1" dirty="0">
                <a:ea typeface="Verdana" panose="020B0604030504040204" pitchFamily="34" charset="0"/>
                <a:cs typeface="Times New Roman" panose="02020603050405020304" pitchFamily="18" charset="0"/>
              </a:rPr>
              <a:t>i</a:t>
            </a:r>
            <a:r>
              <a:rPr lang="en-US" b="1" dirty="0">
                <a:ea typeface="Verdana" panose="020B0604030504040204" pitchFamily="34" charset="0"/>
                <a:cs typeface="Times New Roman" panose="02020603050405020304" pitchFamily="18" charset="0"/>
              </a:rPr>
              <a:t> </a:t>
            </a:r>
            <a:r>
              <a:rPr lang="hr-BA" b="1" dirty="0">
                <a:ea typeface="Verdana" panose="020B0604030504040204" pitchFamily="34" charset="0"/>
                <a:cs typeface="Times New Roman" panose="02020603050405020304" pitchFamily="18" charset="0"/>
              </a:rPr>
              <a:t>organ</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donio</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odluku</a:t>
            </a:r>
            <a:r>
              <a:rPr lang="en-US" b="1" dirty="0">
                <a:ea typeface="Verdana" panose="020B0604030504040204" pitchFamily="34" charset="0"/>
                <a:cs typeface="Times New Roman" panose="02020603050405020304" pitchFamily="18" charset="0"/>
              </a:rPr>
              <a:t> o </a:t>
            </a:r>
            <a:r>
              <a:rPr lang="en-US" b="1" dirty="0" err="1">
                <a:ea typeface="Verdana" panose="020B0604030504040204" pitchFamily="34" charset="0"/>
                <a:cs typeface="Times New Roman" panose="02020603050405020304" pitchFamily="18" charset="0"/>
              </a:rPr>
              <a:t>izboru</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najpovoljnijeg</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ponuđača</a:t>
            </a:r>
            <a:r>
              <a:rPr lang="en-US" b="1"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o </a:t>
            </a:r>
            <a:r>
              <a:rPr lang="en-US" dirty="0" err="1">
                <a:ea typeface="Verdana" panose="020B0604030504040204" pitchFamily="34" charset="0"/>
                <a:cs typeface="Times New Roman" panose="02020603050405020304" pitchFamily="18" charset="0"/>
              </a:rPr>
              <a:t>poništavanju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postupka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e.</a:t>
            </a:r>
          </a:p>
          <a:p>
            <a:pPr lvl="0">
              <a:spcBef>
                <a:spcPts val="600"/>
              </a:spcBef>
              <a:spcAft>
                <a:spcPts val="0"/>
              </a:spcAft>
              <a:buClr>
                <a:srgbClr val="000000"/>
              </a:buClr>
              <a:buSzPct val="100000"/>
              <a:tabLst>
                <a:tab pos="525780" algn="l"/>
              </a:tabLst>
            </a:pPr>
            <a:r>
              <a:rPr lang="en-US" dirty="0" err="1">
                <a:ea typeface="Verdana" panose="020B0604030504040204" pitchFamily="34" charset="0"/>
                <a:cs typeface="Times New Roman" panose="02020603050405020304" pitchFamily="18" charset="0"/>
              </a:rPr>
              <a:t>Odluka</a:t>
            </a:r>
            <a:r>
              <a:rPr lang="en-US" dirty="0">
                <a:ea typeface="Verdana" panose="020B0604030504040204" pitchFamily="34" charset="0"/>
                <a:cs typeface="Times New Roman" panose="02020603050405020304" pitchFamily="18" charset="0"/>
              </a:rPr>
              <a:t> se mora </a:t>
            </a:r>
            <a:r>
              <a:rPr lang="en-US" dirty="0" err="1">
                <a:ea typeface="Verdana" panose="020B0604030504040204" pitchFamily="34" charset="0"/>
                <a:cs typeface="Times New Roman" panose="02020603050405020304" pitchFamily="18" charset="0"/>
              </a:rPr>
              <a:t>donijeti</a:t>
            </a:r>
            <a:r>
              <a:rPr lang="en-US" dirty="0">
                <a:ea typeface="Verdana" panose="020B0604030504040204" pitchFamily="34" charset="0"/>
                <a:cs typeface="Times New Roman" panose="02020603050405020304" pitchFamily="18" charset="0"/>
              </a:rPr>
              <a:t> </a:t>
            </a:r>
            <a:r>
              <a:rPr lang="en-US" b="1" dirty="0">
                <a:ea typeface="Verdana" panose="020B0604030504040204" pitchFamily="34" charset="0"/>
                <a:cs typeface="Times New Roman" panose="02020603050405020304" pitchFamily="18" charset="0"/>
              </a:rPr>
              <a:t>u </a:t>
            </a:r>
            <a:r>
              <a:rPr lang="en-US" b="1" dirty="0" err="1">
                <a:ea typeface="Verdana" panose="020B0604030504040204" pitchFamily="34" charset="0"/>
                <a:cs typeface="Times New Roman" panose="02020603050405020304" pitchFamily="18" charset="0"/>
              </a:rPr>
              <a:t>roku</a:t>
            </a:r>
            <a:r>
              <a:rPr lang="en-US" b="1"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koji</a:t>
            </a:r>
            <a:r>
              <a:rPr lang="en-US" dirty="0">
                <a:ea typeface="Verdana" panose="020B0604030504040204" pitchFamily="34" charset="0"/>
                <a:cs typeface="Times New Roman" panose="02020603050405020304" pitchFamily="18" charset="0"/>
              </a:rPr>
              <a:t> je u </a:t>
            </a:r>
            <a:r>
              <a:rPr lang="en-US" dirty="0" err="1">
                <a:ea typeface="Verdana" panose="020B0604030504040204" pitchFamily="34" charset="0"/>
                <a:cs typeface="Times New Roman" panose="02020603050405020304" pitchFamily="18" charset="0"/>
              </a:rPr>
              <a:t>tenderskoj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određen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kao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rok</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valjanosti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 </a:t>
            </a:r>
            <a:r>
              <a:rPr lang="en-US" dirty="0" err="1">
                <a:ea typeface="Verdana" panose="020B0604030504040204" pitchFamily="34" charset="0"/>
                <a:cs typeface="Times New Roman" panose="02020603050405020304" pitchFamily="18" charset="0"/>
              </a:rPr>
              <a:t>najkasnije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od </a:t>
            </a:r>
            <a:r>
              <a:rPr lang="en-US" dirty="0" err="1">
                <a:ea typeface="Verdana" panose="020B0604030504040204" pitchFamily="34" charset="0"/>
                <a:cs typeface="Times New Roman" panose="02020603050405020304" pitchFamily="18" charset="0"/>
              </a:rPr>
              <a:t>sedam</a:t>
            </a:r>
            <a:r>
              <a:rPr lang="en-US" dirty="0">
                <a:ea typeface="Verdana" panose="020B0604030504040204" pitchFamily="34" charset="0"/>
                <a:cs typeface="Times New Roman" panose="02020603050405020304" pitchFamily="18" charset="0"/>
              </a:rPr>
              <a:t> dana od dana </a:t>
            </a:r>
            <a:r>
              <a:rPr lang="en-US" dirty="0" err="1">
                <a:ea typeface="Verdana" panose="020B0604030504040204" pitchFamily="34" charset="0"/>
                <a:cs typeface="Times New Roman" panose="02020603050405020304" pitchFamily="18" charset="0"/>
              </a:rPr>
              <a:t>isteka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valjanosti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ct val="100000"/>
              <a:tabLst>
                <a:tab pos="525780" algn="l"/>
              </a:tabLst>
            </a:pPr>
            <a:r>
              <a:rPr lang="en-US" b="1" dirty="0" err="1">
                <a:ea typeface="Verdana" panose="020B0604030504040204" pitchFamily="34" charset="0"/>
                <a:cs typeface="Times New Roman" panose="02020603050405020304" pitchFamily="18" charset="0"/>
              </a:rPr>
              <a:t>Ponuđači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moraju</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biti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pismenim</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putem</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obaviješteni</a:t>
            </a:r>
            <a:r>
              <a:rPr lang="hr-BA" b="1" dirty="0">
                <a:ea typeface="Verdana" panose="020B0604030504040204" pitchFamily="34" charset="0"/>
                <a:cs typeface="Times New Roman" panose="02020603050405020304" pitchFamily="18" charset="0"/>
              </a:rPr>
              <a:t>,</a:t>
            </a:r>
            <a:r>
              <a:rPr lang="en-US" b="1"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elektron</a:t>
            </a:r>
            <a:r>
              <a:rPr lang="hr-BA" dirty="0">
                <a:ea typeface="Verdana" panose="020B0604030504040204" pitchFamily="34" charset="0"/>
                <a:cs typeface="Times New Roman" panose="02020603050405020304" pitchFamily="18" charset="0"/>
              </a:rPr>
              <a:t>s</a:t>
            </a:r>
            <a:r>
              <a:rPr lang="en-US" dirty="0" err="1">
                <a:ea typeface="Verdana" panose="020B0604030504040204" pitchFamily="34" charset="0"/>
                <a:cs typeface="Times New Roman" panose="02020603050405020304" pitchFamily="18" charset="0"/>
              </a:rPr>
              <a:t>kim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drugim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sredstvima</a:t>
            </a:r>
            <a:r>
              <a:rPr lang="en-US" dirty="0">
                <a:ea typeface="Verdana" panose="020B0604030504040204" pitchFamily="34" charset="0"/>
                <a:cs typeface="Times New Roman" panose="02020603050405020304" pitchFamily="18" charset="0"/>
              </a:rPr>
              <a:t> o </a:t>
            </a:r>
            <a:r>
              <a:rPr lang="en-US" dirty="0" err="1">
                <a:ea typeface="Verdana" panose="020B0604030504040204" pitchFamily="34" charset="0"/>
                <a:cs typeface="Times New Roman" panose="02020603050405020304" pitchFamily="18" charset="0"/>
              </a:rPr>
              <a:t>gornjoj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odluci</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od tri dana, a </a:t>
            </a:r>
            <a:r>
              <a:rPr lang="en-US" dirty="0" err="1">
                <a:ea typeface="Verdana" panose="020B0604030504040204" pitchFamily="34" charset="0"/>
                <a:cs typeface="Times New Roman" panose="02020603050405020304" pitchFamily="18" charset="0"/>
              </a:rPr>
              <a:t>najkasnije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od </a:t>
            </a:r>
            <a:r>
              <a:rPr lang="en-US" dirty="0" err="1">
                <a:ea typeface="Verdana" panose="020B0604030504040204" pitchFamily="34" charset="0"/>
                <a:cs typeface="Times New Roman" panose="02020603050405020304" pitchFamily="18" charset="0"/>
              </a:rPr>
              <a:t>sedam</a:t>
            </a:r>
            <a:r>
              <a:rPr lang="en-US" dirty="0">
                <a:ea typeface="Verdana" panose="020B0604030504040204" pitchFamily="34" charset="0"/>
                <a:cs typeface="Times New Roman" panose="02020603050405020304" pitchFamily="18" charset="0"/>
              </a:rPr>
              <a:t> dana od dana </a:t>
            </a:r>
            <a:r>
              <a:rPr lang="en-US" dirty="0" err="1">
                <a:ea typeface="Verdana" panose="020B0604030504040204" pitchFamily="34" charset="0"/>
                <a:cs typeface="Times New Roman" panose="02020603050405020304" pitchFamily="18" charset="0"/>
              </a:rPr>
              <a:t>donošenja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odluke</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ct val="100000"/>
              <a:tabLst>
                <a:tab pos="525780" algn="l"/>
              </a:tabLst>
            </a:pPr>
            <a:r>
              <a:rPr lang="en-US" dirty="0">
                <a:ea typeface="Verdana" panose="020B0604030504040204" pitchFamily="34" charset="0"/>
                <a:cs typeface="Times New Roman" panose="02020603050405020304" pitchFamily="18" charset="0"/>
              </a:rPr>
              <a:t>U </a:t>
            </a:r>
            <a:r>
              <a:rPr lang="en-US" dirty="0" err="1">
                <a:ea typeface="Verdana" panose="020B0604030504040204" pitchFamily="34" charset="0"/>
                <a:cs typeface="Times New Roman" panose="02020603050405020304" pitchFamily="18" charset="0"/>
              </a:rPr>
              <a:t>dvofaznim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postupcima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nabavke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predkvalifikacija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ponuđača</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zaključuje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odlukom</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UO.</a:t>
            </a:r>
            <a:endParaRPr lang="el-GR"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136874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53158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Poništenje postupka javne nabavke</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69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3262432"/>
          </a:xfrm>
          <a:prstGeom prst="rect">
            <a:avLst/>
          </a:prstGeom>
        </p:spPr>
        <p:txBody>
          <a:bodyPr wrap="square">
            <a:spAutoFit/>
          </a:bodyPr>
          <a:lstStyle/>
          <a:p>
            <a:pPr lvl="0">
              <a:spcBef>
                <a:spcPts val="600"/>
              </a:spcBef>
              <a:spcAft>
                <a:spcPts val="0"/>
              </a:spcAft>
              <a:buClr>
                <a:srgbClr val="000000"/>
              </a:buClr>
              <a:buSzPts val="1200"/>
              <a:tabLst>
                <a:tab pos="292100" algn="l"/>
              </a:tabLst>
            </a:pPr>
            <a:r>
              <a:rPr lang="en-US" sz="1600" dirty="0" err="1">
                <a:ea typeface="Verdana" panose="020B0604030504040204" pitchFamily="34" charset="0"/>
                <a:cs typeface="Times New Roman" panose="02020603050405020304" pitchFamily="18" charset="0"/>
              </a:rPr>
              <a:t>Naručitelj</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dužan</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poništiti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 u </a:t>
            </a:r>
            <a:r>
              <a:rPr lang="en-US" sz="1600" dirty="0" err="1">
                <a:ea typeface="Verdana" panose="020B0604030504040204" pitchFamily="34" charset="0"/>
                <a:cs typeface="Times New Roman" panose="02020603050405020304" pitchFamily="18" charset="0"/>
              </a:rPr>
              <a:t>slijedećim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slučajevima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err="1">
                <a:ea typeface="Verdana" panose="020B0604030504040204" pitchFamily="34" charset="0"/>
                <a:cs typeface="Times New Roman" panose="02020603050405020304" pitchFamily="18" charset="0"/>
              </a:rPr>
              <a:t>nijedna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podnesena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defini</a:t>
            </a:r>
            <a:r>
              <a:rPr lang="hr-BA" sz="1600" dirty="0">
                <a:ea typeface="Verdana" panose="020B0604030504040204" pitchFamily="34" charset="0"/>
                <a:cs typeface="Times New Roman" panose="02020603050405020304" pitchFamily="18" charset="0"/>
              </a:rPr>
              <a:t>s</a:t>
            </a:r>
            <a:r>
              <a:rPr lang="en-US" sz="1600" dirty="0" err="1">
                <a:ea typeface="Verdana" panose="020B0604030504040204" pitchFamily="34" charset="0"/>
                <a:cs typeface="Times New Roman" panose="02020603050405020304" pitchFamily="18" charset="0"/>
              </a:rPr>
              <a:t>anom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roku</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podnesen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zahtjev</a:t>
            </a:r>
            <a:r>
              <a:rPr lang="en-US" sz="1600" dirty="0">
                <a:ea typeface="Verdana" panose="020B0604030504040204" pitchFamily="34" charset="0"/>
                <a:cs typeface="Times New Roman" panose="02020603050405020304" pitchFamily="18" charset="0"/>
              </a:rPr>
              <a:t> za </a:t>
            </a:r>
            <a:r>
              <a:rPr lang="hr-BA" sz="1600" dirty="0">
                <a:ea typeface="Verdana" panose="020B0604030504040204" pitchFamily="34" charset="0"/>
                <a:cs typeface="Times New Roman" panose="02020603050405020304" pitchFamily="18" charset="0"/>
              </a:rPr>
              <a:t>učešće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dvofaznom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 (</a:t>
            </a:r>
            <a:r>
              <a:rPr lang="en-US" sz="1600" dirty="0" err="1">
                <a:ea typeface="Verdana" panose="020B0604030504040204" pitchFamily="34" charset="0"/>
                <a:cs typeface="Times New Roman" panose="02020603050405020304" pitchFamily="18" charset="0"/>
              </a:rPr>
              <a:t>npr</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ograničeni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pregovarački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bez </a:t>
            </a:r>
            <a:r>
              <a:rPr lang="en-US" sz="1600" dirty="0" err="1">
                <a:ea typeface="Verdana" panose="020B0604030504040204" pitchFamily="34" charset="0"/>
                <a:cs typeface="Times New Roman" panose="02020603050405020304" pitchFamily="18" charset="0"/>
              </a:rPr>
              <a:t>objave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obavještenja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u </a:t>
            </a:r>
            <a:r>
              <a:rPr lang="hr-BA" sz="1600" dirty="0">
                <a:ea typeface="Verdana" panose="020B0604030504040204" pitchFamily="34" charset="0"/>
                <a:cs typeface="Times New Roman" panose="02020603050405020304" pitchFamily="18" charset="0"/>
              </a:rPr>
              <a:t>takmičarskom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dijalogu</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a:ea typeface="Verdana" panose="020B0604030504040204" pitchFamily="34" charset="0"/>
                <a:cs typeface="Times New Roman" panose="02020603050405020304" pitchFamily="18" charset="0"/>
              </a:rPr>
              <a:t>za </a:t>
            </a:r>
            <a:r>
              <a:rPr lang="en-US" sz="1600" dirty="0" err="1">
                <a:ea typeface="Verdana" panose="020B0604030504040204" pitchFamily="34" charset="0"/>
                <a:cs typeface="Times New Roman" panose="02020603050405020304" pitchFamily="18" charset="0"/>
              </a:rPr>
              <a:t>zaključivanje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okvirnog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sporazuma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podnesene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manje</a:t>
            </a:r>
            <a:r>
              <a:rPr lang="en-US" sz="1600" dirty="0">
                <a:ea typeface="Verdana" panose="020B0604030504040204" pitchFamily="34" charset="0"/>
                <a:cs typeface="Times New Roman" panose="02020603050405020304" pitchFamily="18" charset="0"/>
              </a:rPr>
              <a:t> od 3 </a:t>
            </a:r>
            <a:r>
              <a:rPr lang="en-US" sz="1600" dirty="0" err="1">
                <a:ea typeface="Verdana" panose="020B0604030504040204" pitchFamily="34" charset="0"/>
                <a:cs typeface="Times New Roman" panose="02020603050405020304" pitchFamily="18" charset="0"/>
              </a:rPr>
              <a:t>ponude</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err="1">
                <a:ea typeface="Verdana" panose="020B0604030504040204" pitchFamily="34" charset="0"/>
                <a:cs typeface="Times New Roman" panose="02020603050405020304" pitchFamily="18" charset="0"/>
              </a:rPr>
              <a:t>nijedna</a:t>
            </a:r>
            <a:r>
              <a:rPr lang="en-US" sz="1600" dirty="0">
                <a:ea typeface="Verdana" panose="020B0604030504040204" pitchFamily="34" charset="0"/>
                <a:cs typeface="Times New Roman" panose="02020603050405020304" pitchFamily="18" charset="0"/>
              </a:rPr>
              <a:t> od </a:t>
            </a:r>
            <a:r>
              <a:rPr lang="en-US" sz="1600" dirty="0" err="1">
                <a:ea typeface="Verdana" panose="020B0604030504040204" pitchFamily="34" charset="0"/>
                <a:cs typeface="Times New Roman" panose="02020603050405020304" pitchFamily="18" charset="0"/>
              </a:rPr>
              <a:t>pristiglih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prihvatljiva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err="1">
                <a:ea typeface="Verdana" panose="020B0604030504040204" pitchFamily="34" charset="0"/>
                <a:cs typeface="Times New Roman" panose="02020603050405020304" pitchFamily="18" charset="0"/>
              </a:rPr>
              <a:t>cijene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prihvatljivih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ponuda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značajno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veće</a:t>
            </a:r>
            <a:r>
              <a:rPr lang="en-US" sz="1600" dirty="0">
                <a:ea typeface="Verdana" panose="020B0604030504040204" pitchFamily="34" charset="0"/>
                <a:cs typeface="Times New Roman" panose="02020603050405020304" pitchFamily="18" charset="0"/>
              </a:rPr>
              <a:t> od </a:t>
            </a:r>
            <a:r>
              <a:rPr lang="en-US" sz="1600" dirty="0" err="1">
                <a:ea typeface="Verdana" panose="020B0604030504040204" pitchFamily="34" charset="0"/>
                <a:cs typeface="Times New Roman" panose="02020603050405020304" pitchFamily="18" charset="0"/>
              </a:rPr>
              <a:t>osiguranih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sredstava</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nabavku</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2100" algn="l"/>
              </a:tabLst>
            </a:pPr>
            <a:r>
              <a:rPr lang="en-US" sz="1600" dirty="0" err="1">
                <a:ea typeface="Verdana" panose="020B0604030504040204" pitchFamily="34" charset="0"/>
                <a:cs typeface="Times New Roman" panose="02020603050405020304" pitchFamily="18" charset="0"/>
              </a:rPr>
              <a:t>nastupili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drugi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dokazivi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razlozi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izvan</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kontrole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ugovornog</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se </a:t>
            </a:r>
            <a:r>
              <a:rPr lang="en-US" sz="1600" dirty="0" err="1">
                <a:ea typeface="Verdana" panose="020B0604030504040204" pitchFamily="34" charset="0"/>
                <a:cs typeface="Times New Roman" panose="02020603050405020304" pitchFamily="18" charset="0"/>
              </a:rPr>
              <a:t>nisu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mogli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predvidjeti</a:t>
            </a:r>
            <a:r>
              <a:rPr lang="en-US" sz="1600" dirty="0">
                <a:ea typeface="Verdana" panose="020B0604030504040204" pitchFamily="34" charset="0"/>
                <a:cs typeface="Times New Roman" panose="02020603050405020304" pitchFamily="18" charset="0"/>
              </a:rPr>
              <a:t> u </a:t>
            </a:r>
            <a:r>
              <a:rPr lang="hr-BA" sz="1600" dirty="0">
                <a:ea typeface="Verdana" panose="020B0604030504040204" pitchFamily="34" charset="0"/>
                <a:cs typeface="Times New Roman" panose="02020603050405020304" pitchFamily="18" charset="0"/>
              </a:rPr>
              <a:t>periodu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pokretanja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a:t>
            </a:r>
            <a:endParaRPr lang="el-GR" sz="1600" dirty="0">
              <a:ea typeface="Verdana" panose="020B0604030504040204" pitchFamily="34" charset="0"/>
            </a:endParaRPr>
          </a:p>
        </p:txBody>
      </p:sp>
    </p:spTree>
    <p:extLst>
      <p:ext uri="{BB962C8B-B14F-4D97-AF65-F5344CB8AC3E}">
        <p14:creationId xmlns:p14="http://schemas.microsoft.com/office/powerpoint/2010/main" val="199453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hr-BA" altLang="en-US" sz="2000" b="1" dirty="0"/>
              <a:t> </a:t>
            </a:r>
            <a:r>
              <a:rPr lang="en-US" altLang="en-US" sz="2000" b="1" dirty="0"/>
              <a:t>(7 o</a:t>
            </a:r>
            <a:r>
              <a:rPr lang="hr-BA" altLang="en-US" sz="2000" b="1" dirty="0"/>
              <a:t>d</a:t>
            </a:r>
            <a:r>
              <a:rPr lang="en-US" altLang="en-US" sz="2000" b="1" dirty="0"/>
              <a:t> 8)</a:t>
            </a:r>
            <a:endParaRPr lang="el-GR" altLang="en-US" sz="2000" b="1" dirty="0"/>
          </a:p>
        </p:txBody>
      </p:sp>
      <p:sp>
        <p:nvSpPr>
          <p:cNvPr id="3" name="Rectangle 2"/>
          <p:cNvSpPr/>
          <p:nvPr/>
        </p:nvSpPr>
        <p:spPr>
          <a:xfrm>
            <a:off x="432000" y="1260000"/>
            <a:ext cx="8280000" cy="3924151"/>
          </a:xfrm>
          <a:prstGeom prst="rect">
            <a:avLst/>
          </a:prstGeom>
        </p:spPr>
        <p:txBody>
          <a:bodyPr>
            <a:spAutoFit/>
          </a:bodyPr>
          <a:lstStyle/>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Odluka</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korištenju</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jedinstvenog</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rječnika</a:t>
            </a:r>
            <a:r>
              <a:rPr lang="en-GB"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javnih nabavki</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54/15) </a:t>
            </a:r>
            <a:r>
              <a:rPr lang="en-GB" dirty="0" err="1">
                <a:solidFill>
                  <a:srgbClr val="000000"/>
                </a:solidFill>
                <a:ea typeface="Verdana" panose="020B0604030504040204" pitchFamily="34" charset="0"/>
                <a:cs typeface="Calibri" panose="020F0502020204030204" pitchFamily="34" charset="0"/>
              </a:rPr>
              <a:t>donesena</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38.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endParaRPr lang="hr-BA" dirty="0">
              <a:solidFill>
                <a:srgbClr val="000000"/>
              </a:solidFill>
              <a:ea typeface="Verdana" panose="020B0604030504040204" pitchFamily="34" charset="0"/>
              <a:cs typeface="Calibri" panose="020F0502020204030204" pitchFamily="34" charset="0"/>
            </a:endParaRPr>
          </a:p>
          <a:p>
            <a:pPr algn="just">
              <a:spcBef>
                <a:spcPts val="600"/>
              </a:spcBef>
              <a:spcAft>
                <a:spcPts val="0"/>
              </a:spcAft>
            </a:pPr>
            <a:r>
              <a:rPr lang="en-US" b="1" dirty="0" err="1">
                <a:solidFill>
                  <a:srgbClr val="000000"/>
                </a:solidFill>
                <a:ea typeface="Verdana" panose="020B0604030504040204" pitchFamily="34" charset="0"/>
                <a:cs typeface="Calibri" panose="020F0502020204030204" pitchFamily="34" charset="0"/>
              </a:rPr>
              <a:t>Uput</a:t>
            </a:r>
            <a:r>
              <a:rPr lang="hr-BA" b="1" dirty="0">
                <a:solidFill>
                  <a:srgbClr val="000000"/>
                </a:solidFill>
                <a:ea typeface="Verdana" panose="020B0604030504040204" pitchFamily="34" charset="0"/>
                <a:cs typeface="Calibri" panose="020F0502020204030204" pitchFamily="34" charset="0"/>
              </a:rPr>
              <a:t>stvo</a:t>
            </a:r>
            <a:r>
              <a:rPr lang="en-US"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uslovima</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i</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načinu</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objavljivanja</a:t>
            </a:r>
            <a:r>
              <a:rPr lang="en-US"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obavještenja</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i</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dostavljanja</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izvještaja</a:t>
            </a:r>
            <a:r>
              <a:rPr lang="en-US" b="1" dirty="0">
                <a:solidFill>
                  <a:srgbClr val="000000"/>
                </a:solidFill>
                <a:ea typeface="Verdana" panose="020B0604030504040204" pitchFamily="34" charset="0"/>
                <a:cs typeface="Calibri" panose="020F0502020204030204" pitchFamily="34" charset="0"/>
              </a:rPr>
              <a:t> u </a:t>
            </a:r>
            <a:r>
              <a:rPr lang="en-US" b="1" dirty="0" err="1">
                <a:solidFill>
                  <a:srgbClr val="000000"/>
                </a:solidFill>
                <a:ea typeface="Verdana" panose="020B0604030504040204" pitchFamily="34" charset="0"/>
                <a:cs typeface="Calibri" panose="020F0502020204030204" pitchFamily="34" charset="0"/>
              </a:rPr>
              <a:t>postupcima</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javnih</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nabav</a:t>
            </a:r>
            <a:r>
              <a:rPr lang="hr-BA" b="1" dirty="0">
                <a:solidFill>
                  <a:srgbClr val="000000"/>
                </a:solidFill>
                <a:ea typeface="Verdana" panose="020B0604030504040204" pitchFamily="34" charset="0"/>
                <a:cs typeface="Calibri" panose="020F0502020204030204" pitchFamily="34" charset="0"/>
              </a:rPr>
              <a:t>ki</a:t>
            </a:r>
            <a:r>
              <a:rPr lang="en-US" b="1" dirty="0">
                <a:solidFill>
                  <a:srgbClr val="000000"/>
                </a:solidFill>
                <a:ea typeface="Verdana" panose="020B0604030504040204" pitchFamily="34" charset="0"/>
                <a:cs typeface="Calibri" panose="020F0502020204030204" pitchFamily="34" charset="0"/>
              </a:rPr>
              <a:t> u </a:t>
            </a:r>
            <a:r>
              <a:rPr lang="en-US" b="1" dirty="0" err="1">
                <a:solidFill>
                  <a:srgbClr val="000000"/>
                </a:solidFill>
                <a:ea typeface="Verdana" panose="020B0604030504040204" pitchFamily="34" charset="0"/>
                <a:cs typeface="Calibri" panose="020F0502020204030204" pitchFamily="34" charset="0"/>
              </a:rPr>
              <a:t>Informativnom</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sistemu</a:t>
            </a:r>
            <a:r>
              <a:rPr lang="en-US" b="1" dirty="0">
                <a:solidFill>
                  <a:srgbClr val="000000"/>
                </a:solidFill>
                <a:ea typeface="Verdana" panose="020B0604030504040204" pitchFamily="34" charset="0"/>
                <a:cs typeface="Calibri" panose="020F0502020204030204" pitchFamily="34" charset="0"/>
              </a:rPr>
              <a:t> </a:t>
            </a:r>
            <a:r>
              <a:rPr lang="hr-BA" b="1" dirty="0">
                <a:solidFill>
                  <a:srgbClr val="000000"/>
                </a:solidFill>
                <a:ea typeface="Verdana" panose="020B0604030504040204" pitchFamily="34" charset="0"/>
                <a:cs typeface="Calibri" panose="020F0502020204030204" pitchFamily="34" charset="0"/>
              </a:rPr>
              <a:t>„</a:t>
            </a:r>
            <a:r>
              <a:rPr lang="en-US" b="1" dirty="0">
                <a:solidFill>
                  <a:srgbClr val="000000"/>
                </a:solidFill>
                <a:ea typeface="Verdana" panose="020B0604030504040204" pitchFamily="34" charset="0"/>
                <a:cs typeface="Calibri" panose="020F0502020204030204" pitchFamily="34" charset="0"/>
              </a:rPr>
              <a:t>e-</a:t>
            </a:r>
            <a:r>
              <a:rPr lang="en-US" b="1" dirty="0" err="1">
                <a:solidFill>
                  <a:srgbClr val="000000"/>
                </a:solidFill>
                <a:ea typeface="Verdana" panose="020B0604030504040204" pitchFamily="34" charset="0"/>
                <a:cs typeface="Calibri" panose="020F0502020204030204" pitchFamily="34" charset="0"/>
              </a:rPr>
              <a:t>nabavk</a:t>
            </a:r>
            <a:r>
              <a:rPr lang="hr-BA" b="1" dirty="0">
                <a:solidFill>
                  <a:srgbClr val="000000"/>
                </a:solidFill>
                <a:ea typeface="Verdana" panose="020B0604030504040204" pitchFamily="34" charset="0"/>
                <a:cs typeface="Calibri" panose="020F0502020204030204" pitchFamily="34" charset="0"/>
              </a:rPr>
              <a:t>e”</a:t>
            </a:r>
            <a:r>
              <a:rPr lang="en-US" b="1" dirty="0">
                <a:solidFill>
                  <a:srgbClr val="000000"/>
                </a:solidFill>
                <a:ea typeface="Verdana" panose="020B0604030504040204" pitchFamily="34" charset="0"/>
                <a:cs typeface="Calibri" panose="020F0502020204030204" pitchFamily="34" charset="0"/>
              </a:rPr>
              <a:t> </a:t>
            </a:r>
            <a:r>
              <a:rPr lang="en-US" dirty="0">
                <a:solidFill>
                  <a:srgbClr val="000000"/>
                </a:solidFill>
                <a:ea typeface="Verdana" panose="020B0604030504040204" pitchFamily="34" charset="0"/>
                <a:cs typeface="Calibri" panose="020F0502020204030204" pitchFamily="34" charset="0"/>
              </a:rPr>
              <a:t>(</a:t>
            </a:r>
            <a:r>
              <a:rPr lang="en-US" dirty="0" err="1">
                <a:solidFill>
                  <a:srgbClr val="000000"/>
                </a:solidFill>
                <a:ea typeface="Verdana" panose="020B0604030504040204" pitchFamily="34" charset="0"/>
                <a:cs typeface="Calibri" panose="020F0502020204030204" pitchFamily="34" charset="0"/>
              </a:rPr>
              <a:t>Službeni</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glasnik</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BiH</a:t>
            </a:r>
            <a:r>
              <a:rPr lang="en-US" dirty="0">
                <a:solidFill>
                  <a:srgbClr val="000000"/>
                </a:solidFill>
                <a:ea typeface="Verdana" panose="020B0604030504040204" pitchFamily="34" charset="0"/>
                <a:cs typeface="Calibri" panose="020F0502020204030204" pitchFamily="34" charset="0"/>
              </a:rPr>
              <a:t>, 90/14 </a:t>
            </a:r>
            <a:r>
              <a:rPr lang="en-US" dirty="0" err="1">
                <a:solidFill>
                  <a:srgbClr val="000000"/>
                </a:solidFill>
                <a:ea typeface="Verdana" panose="020B0604030504040204" pitchFamily="34" charset="0"/>
                <a:cs typeface="Calibri" panose="020F0502020204030204" pitchFamily="34" charset="0"/>
              </a:rPr>
              <a:t>i</a:t>
            </a:r>
            <a:r>
              <a:rPr lang="en-US" dirty="0">
                <a:solidFill>
                  <a:srgbClr val="000000"/>
                </a:solidFill>
                <a:ea typeface="Verdana" panose="020B0604030504040204" pitchFamily="34" charset="0"/>
                <a:cs typeface="Calibri" panose="020F0502020204030204" pitchFamily="34" charset="0"/>
              </a:rPr>
              <a:t> 53/15) </a:t>
            </a:r>
            <a:r>
              <a:rPr lang="en-US" dirty="0" err="1">
                <a:solidFill>
                  <a:srgbClr val="000000"/>
                </a:solidFill>
                <a:ea typeface="Verdana" panose="020B0604030504040204" pitchFamily="34" charset="0"/>
                <a:cs typeface="Calibri" panose="020F0502020204030204" pitchFamily="34" charset="0"/>
              </a:rPr>
              <a:t>donesen</a:t>
            </a:r>
            <a:r>
              <a:rPr lang="hr-BA" dirty="0">
                <a:solidFill>
                  <a:srgbClr val="000000"/>
                </a:solidFill>
                <a:ea typeface="Verdana" panose="020B0604030504040204" pitchFamily="34" charset="0"/>
                <a:cs typeface="Calibri" panose="020F0502020204030204" pitchFamily="34" charset="0"/>
              </a:rPr>
              <a:t>o</a:t>
            </a:r>
            <a:r>
              <a:rPr lang="en-US" dirty="0">
                <a:solidFill>
                  <a:srgbClr val="000000"/>
                </a:solidFill>
                <a:ea typeface="Verdana" panose="020B0604030504040204" pitchFamily="34" charset="0"/>
                <a:cs typeface="Calibri" panose="020F0502020204030204" pitchFamily="34" charset="0"/>
              </a:rPr>
              <a:t> je u </a:t>
            </a:r>
            <a:r>
              <a:rPr lang="en-US" dirty="0" err="1">
                <a:solidFill>
                  <a:srgbClr val="000000"/>
                </a:solidFill>
                <a:ea typeface="Verdana" panose="020B0604030504040204" pitchFamily="34" charset="0"/>
                <a:cs typeface="Calibri" panose="020F0502020204030204" pitchFamily="34" charset="0"/>
              </a:rPr>
              <a:t>skladu</a:t>
            </a:r>
            <a:r>
              <a:rPr lang="en-US" dirty="0">
                <a:solidFill>
                  <a:srgbClr val="000000"/>
                </a:solidFill>
                <a:ea typeface="Verdana" panose="020B0604030504040204" pitchFamily="34" charset="0"/>
                <a:cs typeface="Calibri" panose="020F0502020204030204" pitchFamily="34" charset="0"/>
              </a:rPr>
              <a:t> s </a:t>
            </a:r>
            <a:r>
              <a:rPr lang="en-US" dirty="0" err="1">
                <a:solidFill>
                  <a:srgbClr val="000000"/>
                </a:solidFill>
                <a:ea typeface="Verdana" panose="020B0604030504040204" pitchFamily="34" charset="0"/>
                <a:cs typeface="Calibri" panose="020F0502020204030204" pitchFamily="34" charset="0"/>
              </a:rPr>
              <a:t>članom</a:t>
            </a:r>
            <a:r>
              <a:rPr lang="en-US" dirty="0">
                <a:solidFill>
                  <a:srgbClr val="000000"/>
                </a:solidFill>
                <a:ea typeface="Verdana" panose="020B0604030504040204" pitchFamily="34" charset="0"/>
                <a:cs typeface="Calibri" panose="020F0502020204030204" pitchFamily="34" charset="0"/>
              </a:rPr>
              <a:t> 36. </a:t>
            </a:r>
            <a:r>
              <a:rPr lang="en-US" dirty="0" err="1">
                <a:solidFill>
                  <a:srgbClr val="000000"/>
                </a:solidFill>
                <a:ea typeface="Verdana" panose="020B0604030504040204" pitchFamily="34" charset="0"/>
                <a:cs typeface="Calibri" panose="020F0502020204030204" pitchFamily="34" charset="0"/>
              </a:rPr>
              <a:t>stavom</a:t>
            </a:r>
            <a:r>
              <a:rPr lang="en-US" dirty="0">
                <a:solidFill>
                  <a:srgbClr val="000000"/>
                </a:solidFill>
                <a:ea typeface="Verdana" panose="020B0604030504040204" pitchFamily="34" charset="0"/>
                <a:cs typeface="Calibri" panose="020F0502020204030204" pitchFamily="34" charset="0"/>
              </a:rPr>
              <a:t> 2. </a:t>
            </a:r>
            <a:r>
              <a:rPr lang="en-US" dirty="0" err="1">
                <a:solidFill>
                  <a:srgbClr val="000000"/>
                </a:solidFill>
                <a:ea typeface="Verdana" panose="020B0604030504040204" pitchFamily="34" charset="0"/>
                <a:cs typeface="Calibri" panose="020F0502020204030204" pitchFamily="34" charset="0"/>
              </a:rPr>
              <a:t>Zakona</a:t>
            </a:r>
            <a:r>
              <a:rPr lang="en-US"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hr-BA" b="1" dirty="0">
                <a:solidFill>
                  <a:srgbClr val="000000"/>
                </a:solidFill>
                <a:ea typeface="Verdana" panose="020B0604030504040204" pitchFamily="34" charset="0"/>
                <a:cs typeface="Calibri" panose="020F0502020204030204" pitchFamily="34" charset="0"/>
              </a:rPr>
              <a:t>Uputstvo </a:t>
            </a:r>
            <a:r>
              <a:rPr lang="en-US" b="1" dirty="0">
                <a:solidFill>
                  <a:srgbClr val="000000"/>
                </a:solidFill>
                <a:ea typeface="Verdana" panose="020B0604030504040204" pitchFamily="34" charset="0"/>
                <a:cs typeface="Calibri" panose="020F0502020204030204" pitchFamily="34" charset="0"/>
              </a:rPr>
              <a:t>za </a:t>
            </a:r>
            <a:r>
              <a:rPr lang="en-US" b="1" dirty="0" err="1">
                <a:solidFill>
                  <a:srgbClr val="000000"/>
                </a:solidFill>
                <a:ea typeface="Verdana" panose="020B0604030504040204" pitchFamily="34" charset="0"/>
                <a:cs typeface="Calibri" panose="020F0502020204030204" pitchFamily="34" charset="0"/>
              </a:rPr>
              <a:t>pripremu</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modela</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tenderske</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dokumentacije</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i</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ponuda</a:t>
            </a:r>
            <a:r>
              <a:rPr lang="en-US" b="1" dirty="0">
                <a:solidFill>
                  <a:srgbClr val="000000"/>
                </a:solidFill>
                <a:ea typeface="Verdana" panose="020B0604030504040204" pitchFamily="34" charset="0"/>
                <a:cs typeface="Calibri" panose="020F0502020204030204" pitchFamily="34" charset="0"/>
              </a:rPr>
              <a:t> </a:t>
            </a:r>
            <a:r>
              <a:rPr lang="en-US" dirty="0">
                <a:solidFill>
                  <a:srgbClr val="000000"/>
                </a:solidFill>
                <a:ea typeface="Verdana" panose="020B0604030504040204" pitchFamily="34" charset="0"/>
                <a:cs typeface="Calibri" panose="020F0502020204030204" pitchFamily="34" charset="0"/>
              </a:rPr>
              <a:t>(</a:t>
            </a:r>
            <a:r>
              <a:rPr lang="en-US" dirty="0" err="1">
                <a:solidFill>
                  <a:srgbClr val="000000"/>
                </a:solidFill>
                <a:ea typeface="Verdana" panose="020B0604030504040204" pitchFamily="34" charset="0"/>
                <a:cs typeface="Calibri" panose="020F0502020204030204" pitchFamily="34" charset="0"/>
              </a:rPr>
              <a:t>Službene</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novine</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BiH</a:t>
            </a:r>
            <a:r>
              <a:rPr lang="en-US" dirty="0">
                <a:solidFill>
                  <a:srgbClr val="000000"/>
                </a:solidFill>
                <a:ea typeface="Verdana" panose="020B0604030504040204" pitchFamily="34" charset="0"/>
                <a:cs typeface="Calibri" panose="020F0502020204030204" pitchFamily="34" charset="0"/>
              </a:rPr>
              <a:t>, 90/14 </a:t>
            </a:r>
            <a:r>
              <a:rPr lang="en-US" dirty="0" err="1">
                <a:solidFill>
                  <a:srgbClr val="000000"/>
                </a:solidFill>
                <a:ea typeface="Verdana" panose="020B0604030504040204" pitchFamily="34" charset="0"/>
                <a:cs typeface="Calibri" panose="020F0502020204030204" pitchFamily="34" charset="0"/>
              </a:rPr>
              <a:t>i</a:t>
            </a:r>
            <a:r>
              <a:rPr lang="en-US" dirty="0">
                <a:solidFill>
                  <a:srgbClr val="000000"/>
                </a:solidFill>
                <a:ea typeface="Verdana" panose="020B0604030504040204" pitchFamily="34" charset="0"/>
                <a:cs typeface="Calibri" panose="020F0502020204030204" pitchFamily="34" charset="0"/>
              </a:rPr>
              <a:t> 20/15) don</a:t>
            </a:r>
            <a:r>
              <a:rPr lang="hr-BA" dirty="0">
                <a:solidFill>
                  <a:srgbClr val="000000"/>
                </a:solidFill>
                <a:ea typeface="Verdana" panose="020B0604030504040204" pitchFamily="34" charset="0"/>
                <a:cs typeface="Calibri" panose="020F0502020204030204" pitchFamily="34" charset="0"/>
              </a:rPr>
              <a:t>e</a:t>
            </a:r>
            <a:r>
              <a:rPr lang="en-US" dirty="0">
                <a:solidFill>
                  <a:srgbClr val="000000"/>
                </a:solidFill>
                <a:ea typeface="Verdana" panose="020B0604030504040204" pitchFamily="34" charset="0"/>
                <a:cs typeface="Calibri" panose="020F0502020204030204" pitchFamily="34" charset="0"/>
              </a:rPr>
              <a:t>se</a:t>
            </a:r>
            <a:r>
              <a:rPr lang="hr-BA" dirty="0">
                <a:solidFill>
                  <a:srgbClr val="000000"/>
                </a:solidFill>
                <a:ea typeface="Verdana" panose="020B0604030504040204" pitchFamily="34" charset="0"/>
                <a:cs typeface="Calibri" panose="020F0502020204030204" pitchFamily="34" charset="0"/>
              </a:rPr>
              <a:t>no</a:t>
            </a:r>
            <a:r>
              <a:rPr lang="en-US"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j</a:t>
            </a:r>
            <a:r>
              <a:rPr lang="en-US" dirty="0">
                <a:solidFill>
                  <a:srgbClr val="000000"/>
                </a:solidFill>
                <a:ea typeface="Verdana" panose="020B0604030504040204" pitchFamily="34" charset="0"/>
                <a:cs typeface="Calibri" panose="020F0502020204030204" pitchFamily="34" charset="0"/>
              </a:rPr>
              <a:t>e u </a:t>
            </a:r>
            <a:r>
              <a:rPr lang="en-US" dirty="0" err="1">
                <a:solidFill>
                  <a:srgbClr val="000000"/>
                </a:solidFill>
                <a:ea typeface="Verdana" panose="020B0604030504040204" pitchFamily="34" charset="0"/>
                <a:cs typeface="Calibri" panose="020F0502020204030204" pitchFamily="34" charset="0"/>
              </a:rPr>
              <a:t>skladu</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sa</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članovima</a:t>
            </a:r>
            <a:r>
              <a:rPr lang="en-US" dirty="0">
                <a:solidFill>
                  <a:srgbClr val="000000"/>
                </a:solidFill>
                <a:ea typeface="Verdana" panose="020B0604030504040204" pitchFamily="34" charset="0"/>
                <a:cs typeface="Calibri" panose="020F0502020204030204" pitchFamily="34" charset="0"/>
              </a:rPr>
              <a:t> 53, 55, 57, 58, 66, 67 </a:t>
            </a:r>
            <a:r>
              <a:rPr lang="en-US" dirty="0" err="1">
                <a:solidFill>
                  <a:srgbClr val="000000"/>
                </a:solidFill>
                <a:ea typeface="Verdana" panose="020B0604030504040204" pitchFamily="34" charset="0"/>
                <a:cs typeface="Calibri" panose="020F0502020204030204" pitchFamily="34" charset="0"/>
              </a:rPr>
              <a:t>i</a:t>
            </a:r>
            <a:r>
              <a:rPr lang="en-US" dirty="0">
                <a:solidFill>
                  <a:srgbClr val="000000"/>
                </a:solidFill>
                <a:ea typeface="Verdana" panose="020B0604030504040204" pitchFamily="34" charset="0"/>
                <a:cs typeface="Calibri" panose="020F0502020204030204" pitchFamily="34" charset="0"/>
              </a:rPr>
              <a:t> 88 </a:t>
            </a:r>
            <a:r>
              <a:rPr lang="en-US" dirty="0" err="1">
                <a:solidFill>
                  <a:srgbClr val="000000"/>
                </a:solidFill>
                <a:ea typeface="Verdana" panose="020B0604030504040204" pitchFamily="34" charset="0"/>
                <a:cs typeface="Calibri" panose="020F0502020204030204" pitchFamily="34" charset="0"/>
              </a:rPr>
              <a:t>Zakona</a:t>
            </a:r>
            <a:r>
              <a:rPr lang="en-US"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US" b="1" dirty="0" err="1">
                <a:solidFill>
                  <a:srgbClr val="000000"/>
                </a:solidFill>
                <a:ea typeface="Verdana" panose="020B0604030504040204" pitchFamily="34" charset="0"/>
                <a:cs typeface="Calibri" panose="020F0502020204030204" pitchFamily="34" charset="0"/>
              </a:rPr>
              <a:t>Uputstvo</a:t>
            </a:r>
            <a:r>
              <a:rPr lang="en-US" b="1" dirty="0">
                <a:solidFill>
                  <a:srgbClr val="000000"/>
                </a:solidFill>
                <a:ea typeface="Verdana" panose="020B0604030504040204" pitchFamily="34" charset="0"/>
                <a:cs typeface="Calibri" panose="020F0502020204030204" pitchFamily="34" charset="0"/>
              </a:rPr>
              <a:t> o </a:t>
            </a:r>
            <a:r>
              <a:rPr lang="en-US" b="1" dirty="0" err="1">
                <a:solidFill>
                  <a:srgbClr val="000000"/>
                </a:solidFill>
                <a:ea typeface="Verdana" panose="020B0604030504040204" pitchFamily="34" charset="0"/>
                <a:cs typeface="Calibri" panose="020F0502020204030204" pitchFamily="34" charset="0"/>
              </a:rPr>
              <a:t>uspostavljanju</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i</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upravljanju</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sistemom</a:t>
            </a:r>
            <a:r>
              <a:rPr lang="en-US" b="1" dirty="0">
                <a:solidFill>
                  <a:srgbClr val="000000"/>
                </a:solidFill>
                <a:ea typeface="Verdana" panose="020B0604030504040204" pitchFamily="34" charset="0"/>
                <a:cs typeface="Calibri" panose="020F0502020204030204" pitchFamily="34" charset="0"/>
              </a:rPr>
              <a:t> </a:t>
            </a:r>
            <a:r>
              <a:rPr lang="en-US" b="1" dirty="0" err="1">
                <a:solidFill>
                  <a:srgbClr val="000000"/>
                </a:solidFill>
                <a:ea typeface="Verdana" panose="020B0604030504040204" pitchFamily="34" charset="0"/>
                <a:cs typeface="Calibri" panose="020F0502020204030204" pitchFamily="34" charset="0"/>
              </a:rPr>
              <a:t>kvalifikacija</a:t>
            </a:r>
            <a:r>
              <a:rPr lang="en-US" b="1" dirty="0">
                <a:solidFill>
                  <a:srgbClr val="000000"/>
                </a:solidFill>
                <a:ea typeface="Verdana" panose="020B0604030504040204" pitchFamily="34" charset="0"/>
                <a:cs typeface="Calibri" panose="020F0502020204030204" pitchFamily="34" charset="0"/>
              </a:rPr>
              <a:t> </a:t>
            </a:r>
            <a:r>
              <a:rPr lang="en-US" dirty="0">
                <a:solidFill>
                  <a:srgbClr val="000000"/>
                </a:solidFill>
                <a:ea typeface="Verdana" panose="020B0604030504040204" pitchFamily="34" charset="0"/>
                <a:cs typeface="Calibri" panose="020F0502020204030204" pitchFamily="34" charset="0"/>
              </a:rPr>
              <a:t>(</a:t>
            </a:r>
            <a:r>
              <a:rPr lang="en-US" dirty="0" err="1">
                <a:solidFill>
                  <a:srgbClr val="000000"/>
                </a:solidFill>
                <a:ea typeface="Verdana" panose="020B0604030504040204" pitchFamily="34" charset="0"/>
                <a:cs typeface="Calibri" panose="020F0502020204030204" pitchFamily="34" charset="0"/>
              </a:rPr>
              <a:t>Službeni</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glasnik</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BiH</a:t>
            </a:r>
            <a:r>
              <a:rPr lang="en-US" dirty="0">
                <a:solidFill>
                  <a:srgbClr val="000000"/>
                </a:solidFill>
                <a:ea typeface="Verdana" panose="020B0604030504040204" pitchFamily="34" charset="0"/>
                <a:cs typeface="Calibri" panose="020F0502020204030204" pitchFamily="34" charset="0"/>
              </a:rPr>
              <a:t>, 96/14) </a:t>
            </a:r>
            <a:r>
              <a:rPr lang="hr-BA" dirty="0">
                <a:solidFill>
                  <a:srgbClr val="000000"/>
                </a:solidFill>
                <a:ea typeface="Verdana" panose="020B0604030504040204" pitchFamily="34" charset="0"/>
                <a:cs typeface="Calibri" panose="020F0502020204030204" pitchFamily="34" charset="0"/>
              </a:rPr>
              <a:t>doneseno</a:t>
            </a:r>
            <a:r>
              <a:rPr lang="en-US" dirty="0">
                <a:solidFill>
                  <a:srgbClr val="000000"/>
                </a:solidFill>
                <a:ea typeface="Verdana" panose="020B0604030504040204" pitchFamily="34" charset="0"/>
                <a:cs typeface="Calibri" panose="020F0502020204030204" pitchFamily="34" charset="0"/>
              </a:rPr>
              <a:t> je u </a:t>
            </a:r>
            <a:r>
              <a:rPr lang="en-US" dirty="0" err="1">
                <a:solidFill>
                  <a:srgbClr val="000000"/>
                </a:solidFill>
                <a:ea typeface="Verdana" panose="020B0604030504040204" pitchFamily="34" charset="0"/>
                <a:cs typeface="Calibri" panose="020F0502020204030204" pitchFamily="34" charset="0"/>
              </a:rPr>
              <a:t>skladu</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sa</a:t>
            </a:r>
            <a:r>
              <a:rPr lang="en-US" dirty="0">
                <a:solidFill>
                  <a:srgbClr val="000000"/>
                </a:solidFill>
                <a:ea typeface="Verdana" panose="020B0604030504040204" pitchFamily="34" charset="0"/>
                <a:cs typeface="Calibri" panose="020F0502020204030204" pitchFamily="34" charset="0"/>
              </a:rPr>
              <a:t> </a:t>
            </a:r>
            <a:r>
              <a:rPr lang="en-US" dirty="0" err="1">
                <a:solidFill>
                  <a:srgbClr val="000000"/>
                </a:solidFill>
                <a:ea typeface="Verdana" panose="020B0604030504040204" pitchFamily="34" charset="0"/>
                <a:cs typeface="Calibri" panose="020F0502020204030204" pitchFamily="34" charset="0"/>
              </a:rPr>
              <a:t>članom</a:t>
            </a:r>
            <a:r>
              <a:rPr lang="en-US" dirty="0">
                <a:solidFill>
                  <a:srgbClr val="000000"/>
                </a:solidFill>
                <a:ea typeface="Verdana" panose="020B0604030504040204" pitchFamily="34" charset="0"/>
                <a:cs typeface="Calibri" panose="020F0502020204030204" pitchFamily="34" charset="0"/>
              </a:rPr>
              <a:t> 85. </a:t>
            </a:r>
            <a:r>
              <a:rPr lang="en-US" dirty="0" err="1">
                <a:solidFill>
                  <a:srgbClr val="000000"/>
                </a:solidFill>
                <a:ea typeface="Verdana" panose="020B0604030504040204" pitchFamily="34" charset="0"/>
                <a:cs typeface="Calibri" panose="020F0502020204030204" pitchFamily="34" charset="0"/>
              </a:rPr>
              <a:t>Zakona</a:t>
            </a:r>
            <a:r>
              <a:rPr lang="en-US"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0885110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31245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Zaključenje ugovora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72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3847207"/>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dirty="0">
                <a:ea typeface="Verdana" panose="020B0604030504040204" pitchFamily="34" charset="0"/>
                <a:cs typeface="Times New Roman" panose="02020603050405020304" pitchFamily="18" charset="0"/>
              </a:rPr>
              <a:t>U </a:t>
            </a:r>
            <a:r>
              <a:rPr lang="en-US" dirty="0" err="1">
                <a:ea typeface="Verdana" panose="020B0604030504040204" pitchFamily="34" charset="0"/>
                <a:cs typeface="Times New Roman" panose="02020603050405020304" pitchFamily="18" charset="0"/>
              </a:rPr>
              <a:t>ovoj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fazi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zaključivanja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dopušteno</a:t>
            </a:r>
            <a:r>
              <a:rPr lang="en-US"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pregovaranje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između</a:t>
            </a:r>
            <a:r>
              <a:rPr lang="en-US" b="1" dirty="0">
                <a:ea typeface="Verdana" panose="020B0604030504040204" pitchFamily="34" charset="0"/>
                <a:cs typeface="Times New Roman" panose="02020603050405020304" pitchFamily="18" charset="0"/>
              </a:rPr>
              <a:t> </a:t>
            </a:r>
            <a:r>
              <a:rPr lang="hr-BA" b="1" dirty="0">
                <a:ea typeface="Verdana" panose="020B0604030504040204" pitchFamily="34" charset="0"/>
                <a:cs typeface="Times New Roman" panose="02020603050405020304" pitchFamily="18" charset="0"/>
              </a:rPr>
              <a:t>ugovornog organa</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odabranog</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ponuđača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niti</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cijena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navedena</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najuspješnijoj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uvjeti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defini</a:t>
            </a:r>
            <a:r>
              <a:rPr lang="hr-BA" dirty="0">
                <a:ea typeface="Verdana" panose="020B0604030504040204" pitchFamily="34" charset="0"/>
                <a:cs typeface="Times New Roman" panose="02020603050405020304" pitchFamily="18" charset="0"/>
              </a:rPr>
              <a:t>s</a:t>
            </a:r>
            <a:r>
              <a:rPr lang="en-US" dirty="0">
                <a:ea typeface="Verdana" panose="020B0604030504040204" pitchFamily="34" charset="0"/>
                <a:cs typeface="Times New Roman" panose="02020603050405020304" pitchFamily="18" charset="0"/>
              </a:rPr>
              <a:t>ani u </a:t>
            </a:r>
            <a:r>
              <a:rPr lang="en-US" dirty="0" err="1">
                <a:ea typeface="Verdana" panose="020B0604030504040204" pitchFamily="34" charset="0"/>
                <a:cs typeface="Times New Roman" panose="02020603050405020304" pitchFamily="18" charset="0"/>
              </a:rPr>
              <a:t>tenderskoj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mogu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mijenjati</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dirty="0" err="1">
                <a:ea typeface="Verdana" panose="020B0604030504040204" pitchFamily="34" charset="0"/>
                <a:cs typeface="Times New Roman" panose="02020603050405020304" pitchFamily="18" charset="0"/>
              </a:rPr>
              <a:t>Ugovarač</a:t>
            </a:r>
            <a:r>
              <a:rPr lang="en-US" dirty="0">
                <a:ea typeface="Verdana" panose="020B0604030504040204" pitchFamily="34" charset="0"/>
                <a:cs typeface="Times New Roman" panose="02020603050405020304" pitchFamily="18" charset="0"/>
              </a:rPr>
              <a:t> mora </a:t>
            </a:r>
            <a:r>
              <a:rPr lang="hr-BA" dirty="0">
                <a:ea typeface="Verdana" panose="020B0604030504040204" pitchFamily="34" charset="0"/>
                <a:cs typeface="Times New Roman" panose="02020603050405020304" pitchFamily="18" charset="0"/>
              </a:rPr>
              <a:t>ponuđaču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predstaviti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prijedlog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b="1" dirty="0">
                <a:ea typeface="Verdana" panose="020B0604030504040204" pitchFamily="34" charset="0"/>
                <a:cs typeface="Times New Roman" panose="02020603050405020304" pitchFamily="18" charset="0"/>
              </a:rPr>
              <a:t>u </a:t>
            </a:r>
            <a:r>
              <a:rPr lang="en-US" b="1" dirty="0" err="1">
                <a:ea typeface="Verdana" panose="020B0604030504040204" pitchFamily="34" charset="0"/>
                <a:cs typeface="Times New Roman" panose="02020603050405020304" pitchFamily="18" charset="0"/>
              </a:rPr>
              <a:t>skladu</a:t>
            </a:r>
            <a:r>
              <a:rPr lang="en-US" b="1" dirty="0">
                <a:ea typeface="Verdana" panose="020B0604030504040204" pitchFamily="34" charset="0"/>
                <a:cs typeface="Times New Roman" panose="02020603050405020304" pitchFamily="18" charset="0"/>
              </a:rPr>
              <a:t> s </a:t>
            </a:r>
            <a:r>
              <a:rPr lang="en-US" b="1" dirty="0" err="1">
                <a:ea typeface="Verdana" panose="020B0604030504040204" pitchFamily="34" charset="0"/>
                <a:cs typeface="Times New Roman" panose="02020603050405020304" pitchFamily="18" charset="0"/>
              </a:rPr>
              <a:t>nacrtom</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ugovora</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ili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glavnim</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elementima</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ugovora</a:t>
            </a:r>
            <a:r>
              <a:rPr lang="en-US" b="1"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uključenim</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tendersku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dokumentaciju</a:t>
            </a:r>
            <a:r>
              <a:rPr lang="en-US" dirty="0">
                <a:ea typeface="Verdana" panose="020B0604030504040204" pitchFamily="34" charset="0"/>
                <a:cs typeface="Times New Roman" panose="02020603050405020304" pitchFamily="18" charset="0"/>
              </a:rPr>
              <a:t>, a on mora </a:t>
            </a:r>
            <a:r>
              <a:rPr lang="en-US" dirty="0" err="1">
                <a:ea typeface="Verdana" panose="020B0604030504040204" pitchFamily="34" charset="0"/>
                <a:cs typeface="Times New Roman" panose="02020603050405020304" pitchFamily="18" charset="0"/>
              </a:rPr>
              <a:t>prihvatiti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ovaj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b="1" dirty="0" err="1">
                <a:ea typeface="Verdana" panose="020B0604030504040204" pitchFamily="34" charset="0"/>
                <a:cs typeface="Times New Roman" panose="02020603050405020304" pitchFamily="18" charset="0"/>
              </a:rPr>
              <a:t>Ugovor</a:t>
            </a:r>
            <a:r>
              <a:rPr lang="en-US" b="1" dirty="0">
                <a:ea typeface="Verdana" panose="020B0604030504040204" pitchFamily="34" charset="0"/>
                <a:cs typeface="Times New Roman" panose="02020603050405020304" pitchFamily="18" charset="0"/>
              </a:rPr>
              <a:t> se ne </a:t>
            </a:r>
            <a:r>
              <a:rPr lang="en-US" b="1" dirty="0" err="1">
                <a:ea typeface="Verdana" panose="020B0604030504040204" pitchFamily="34" charset="0"/>
                <a:cs typeface="Times New Roman" panose="02020603050405020304" pitchFamily="18" charset="0"/>
              </a:rPr>
              <a:t>može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potpisati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prije</a:t>
            </a:r>
            <a:r>
              <a:rPr lang="en-US" b="1" dirty="0">
                <a:ea typeface="Verdana" panose="020B0604030504040204" pitchFamily="34" charset="0"/>
                <a:cs typeface="Times New Roman" panose="02020603050405020304" pitchFamily="18" charset="0"/>
              </a:rPr>
              <a:t> 15 dana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računajući</a:t>
            </a:r>
            <a:r>
              <a:rPr lang="en-US" dirty="0">
                <a:ea typeface="Verdana" panose="020B0604030504040204" pitchFamily="34" charset="0"/>
                <a:cs typeface="Times New Roman" panose="02020603050405020304" pitchFamily="18" charset="0"/>
              </a:rPr>
              <a:t> od dana </a:t>
            </a:r>
            <a:r>
              <a:rPr lang="en-US" dirty="0" err="1">
                <a:ea typeface="Verdana" panose="020B0604030504040204" pitchFamily="34" charset="0"/>
                <a:cs typeface="Times New Roman" panose="02020603050405020304" pitchFamily="18" charset="0"/>
              </a:rPr>
              <a:t>kada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svi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obaviješteni</a:t>
            </a:r>
            <a:r>
              <a:rPr lang="en-US" dirty="0">
                <a:ea typeface="Verdana" panose="020B0604030504040204" pitchFamily="34" charset="0"/>
                <a:cs typeface="Times New Roman" panose="02020603050405020304" pitchFamily="18" charset="0"/>
              </a:rPr>
              <a:t> o </a:t>
            </a:r>
            <a:r>
              <a:rPr lang="en-US" dirty="0" err="1">
                <a:ea typeface="Verdana" panose="020B0604030504040204" pitchFamily="34" charset="0"/>
                <a:cs typeface="Times New Roman" panose="02020603050405020304" pitchFamily="18" charset="0"/>
              </a:rPr>
              <a:t>izboru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najuspješnije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osim</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slučaju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dodjele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nakon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pregovaračkog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postupka</a:t>
            </a:r>
            <a:r>
              <a:rPr lang="en-US" dirty="0">
                <a:ea typeface="Verdana" panose="020B0604030504040204" pitchFamily="34" charset="0"/>
                <a:cs typeface="Times New Roman" panose="02020603050405020304" pitchFamily="18" charset="0"/>
              </a:rPr>
              <a:t> bez </a:t>
            </a:r>
            <a:r>
              <a:rPr lang="en-US" dirty="0" err="1">
                <a:ea typeface="Verdana" panose="020B0604030504040204" pitchFamily="34" charset="0"/>
                <a:cs typeface="Times New Roman" panose="02020603050405020304" pitchFamily="18" charset="0"/>
              </a:rPr>
              <a:t>objave</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obavještenja</a:t>
            </a:r>
            <a:r>
              <a:rPr lang="en-US" dirty="0">
                <a:ea typeface="Verdana" panose="020B0604030504040204" pitchFamily="34" charset="0"/>
                <a:cs typeface="Times New Roman" panose="02020603050405020304" pitchFamily="18" charset="0"/>
              </a:rPr>
              <a:t> o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c</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kada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nema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prethodnom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otvorenom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ograničenom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podnesena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nijedna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prihvatljiva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ponuda</a:t>
            </a:r>
            <a:r>
              <a:rPr lang="en-US" dirty="0">
                <a:ea typeface="Verdana" panose="020B0604030504040204" pitchFamily="34" charset="0"/>
                <a:cs typeface="Times New Roman" panose="02020603050405020304" pitchFamily="18" charset="0"/>
              </a:rPr>
              <a:t>.</a:t>
            </a:r>
            <a:endParaRPr lang="el-GR" u="none" strike="noStrike" spc="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4961355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4"/>
          <p:cNvSpPr>
            <a:spLocks noChangeArrowheads="1"/>
          </p:cNvSpPr>
          <p:nvPr/>
        </p:nvSpPr>
        <p:spPr bwMode="auto">
          <a:xfrm>
            <a:off x="432000" y="432000"/>
            <a:ext cx="31245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Zaključenje ugovora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72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4355038"/>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dirty="0" err="1">
                <a:ea typeface="Verdana" panose="020B0604030504040204" pitchFamily="34" charset="0"/>
                <a:cs typeface="Times New Roman" panose="02020603050405020304" pitchFamily="18" charset="0"/>
              </a:rPr>
              <a:t>Ugovorni</a:t>
            </a:r>
            <a:r>
              <a:rPr lang="en-US" dirty="0">
                <a:ea typeface="Verdana" panose="020B0604030504040204" pitchFamily="34" charset="0"/>
                <a:cs typeface="Times New Roman" panose="02020603050405020304" pitchFamily="18" charset="0"/>
              </a:rPr>
              <a:t> organ </a:t>
            </a:r>
            <a:r>
              <a:rPr lang="en-US" dirty="0" err="1">
                <a:ea typeface="Verdana" panose="020B0604030504040204" pitchFamily="34" charset="0"/>
                <a:cs typeface="Times New Roman" panose="02020603050405020304" pitchFamily="18" charset="0"/>
              </a:rPr>
              <a:t>će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dostaviti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prijedlog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čija</a:t>
            </a:r>
            <a:r>
              <a:rPr lang="en-US" dirty="0">
                <a:ea typeface="Verdana" panose="020B0604030504040204" pitchFamily="34" charset="0"/>
                <a:cs typeface="Times New Roman" panose="02020603050405020304" pitchFamily="18" charset="0"/>
              </a:rPr>
              <a:t> je </a:t>
            </a:r>
            <a:r>
              <a:rPr lang="en-US" dirty="0" err="1">
                <a:ea typeface="Verdana" panose="020B0604030504040204" pitchFamily="34" charset="0"/>
                <a:cs typeface="Times New Roman" panose="02020603050405020304" pitchFamily="18" charset="0"/>
              </a:rPr>
              <a:t>ponuda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drugom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mjestu</a:t>
            </a:r>
            <a:r>
              <a:rPr lang="hr-BA" dirty="0">
                <a:ea typeface="Verdana" panose="020B0604030504040204" pitchFamily="34" charset="0"/>
                <a:cs typeface="Times New Roman" panose="02020603050405020304" pitchFamily="18" charset="0"/>
              </a:rPr>
              <a:t>,</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nakon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najuspješnijeg</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ponuđača</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slučaju</a:t>
            </a:r>
            <a:r>
              <a:rPr lang="en-US" dirty="0">
                <a:ea typeface="Verdana" panose="020B0604030504040204" pitchFamily="34" charset="0"/>
                <a:cs typeface="Times New Roman" panose="02020603050405020304" pitchFamily="18" charset="0"/>
              </a:rPr>
              <a:t> da </a:t>
            </a:r>
            <a:r>
              <a:rPr lang="en-US" dirty="0" err="1">
                <a:ea typeface="Verdana" panose="020B0604030504040204" pitchFamily="34" charset="0"/>
                <a:cs typeface="Times New Roman" panose="02020603050405020304" pitchFamily="18" charset="0"/>
              </a:rPr>
              <a:t>najuspješniji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ponuđač</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56540" algn="l"/>
              </a:tabLst>
            </a:pPr>
            <a:r>
              <a:rPr lang="en-US" dirty="0">
                <a:ea typeface="Verdana" panose="020B0604030504040204" pitchFamily="34" charset="0"/>
                <a:cs typeface="Times New Roman" panose="02020603050405020304" pitchFamily="18" charset="0"/>
              </a:rPr>
              <a:t>n</a:t>
            </a:r>
            <a:r>
              <a:rPr lang="hr-BA" dirty="0">
                <a:ea typeface="Verdana" panose="020B0604030504040204" pitchFamily="34" charset="0"/>
                <a:cs typeface="Times New Roman" panose="02020603050405020304" pitchFamily="18" charset="0"/>
              </a:rPr>
              <a:t>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dostavi</a:t>
            </a:r>
            <a:r>
              <a:rPr lang="hr-BA" dirty="0">
                <a:ea typeface="Verdana" panose="020B0604030504040204" pitchFamily="34" charset="0"/>
                <a:cs typeface="Times New Roman" panose="02020603050405020304" pitchFamily="18" charset="0"/>
              </a:rPr>
              <a:t>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originale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ovjerene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kopije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dokazuju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usklađenost</a:t>
            </a:r>
            <a:r>
              <a:rPr lang="en-US" dirty="0">
                <a:ea typeface="Verdana" panose="020B0604030504040204" pitchFamily="34" charset="0"/>
                <a:cs typeface="Times New Roman" panose="02020603050405020304" pitchFamily="18" charset="0"/>
              </a:rPr>
              <a:t> s </a:t>
            </a:r>
            <a:r>
              <a:rPr lang="en-US" dirty="0" err="1">
                <a:ea typeface="Verdana" panose="020B0604030504040204" pitchFamily="34" charset="0"/>
                <a:cs typeface="Times New Roman" panose="02020603050405020304" pitchFamily="18" charset="0"/>
              </a:rPr>
              <a:t>kvalitativnim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kriterijima</a:t>
            </a:r>
            <a:r>
              <a:rPr lang="en-US" dirty="0">
                <a:ea typeface="Verdana" panose="020B0604030504040204" pitchFamily="34" charset="0"/>
                <a:cs typeface="Times New Roman" panose="02020603050405020304" pitchFamily="18" charset="0"/>
              </a:rPr>
              <a:t>, a ne </a:t>
            </a:r>
            <a:r>
              <a:rPr lang="en-US" dirty="0" err="1">
                <a:ea typeface="Verdana" panose="020B0604030504040204" pitchFamily="34" charset="0"/>
                <a:cs typeface="Times New Roman" panose="02020603050405020304" pitchFamily="18" charset="0"/>
              </a:rPr>
              <a:t>starije</a:t>
            </a:r>
            <a:r>
              <a:rPr lang="en-US" dirty="0">
                <a:ea typeface="Verdana" panose="020B0604030504040204" pitchFamily="34" charset="0"/>
                <a:cs typeface="Times New Roman" panose="02020603050405020304" pitchFamily="18" charset="0"/>
              </a:rPr>
              <a:t> od tri </a:t>
            </a:r>
            <a:r>
              <a:rPr lang="en-US" dirty="0" err="1">
                <a:ea typeface="Verdana" panose="020B0604030504040204" pitchFamily="34" charset="0"/>
                <a:cs typeface="Times New Roman" panose="02020603050405020304" pitchFamily="18" charset="0"/>
              </a:rPr>
              <a:t>mjeseca</a:t>
            </a:r>
            <a:r>
              <a:rPr lang="en-US" dirty="0">
                <a:ea typeface="Verdana" panose="020B0604030504040204" pitchFamily="34" charset="0"/>
                <a:cs typeface="Times New Roman" panose="02020603050405020304" pitchFamily="18" charset="0"/>
              </a:rPr>
              <a:t> od dana </a:t>
            </a:r>
            <a:r>
              <a:rPr lang="en-US" dirty="0" err="1">
                <a:ea typeface="Verdana" panose="020B0604030504040204" pitchFamily="34" charset="0"/>
                <a:cs typeface="Times New Roman" panose="02020603050405020304" pitchFamily="18" charset="0"/>
              </a:rPr>
              <a:t>podnošenja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koji</a:t>
            </a:r>
            <a:r>
              <a:rPr lang="en-US" dirty="0">
                <a:ea typeface="Verdana" panose="020B0604030504040204" pitchFamily="34" charset="0"/>
                <a:cs typeface="Times New Roman" panose="02020603050405020304" pitchFamily="18" charset="0"/>
              </a:rPr>
              <a:t> je </a:t>
            </a:r>
            <a:r>
              <a:rPr lang="en-US" dirty="0" err="1">
                <a:ea typeface="Verdana" panose="020B0604030504040204" pitchFamily="34" charset="0"/>
                <a:cs typeface="Times New Roman" panose="02020603050405020304" pitchFamily="18" charset="0"/>
              </a:rPr>
              <a:t>odredio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ugovorni</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organ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endParaRPr lang="en-US" dirty="0">
              <a:ea typeface="Verdana" panose="020B0604030504040204" pitchFamily="34" charset="0"/>
              <a:cs typeface="Times New Roman" panose="02020603050405020304" pitchFamily="18" charset="0"/>
            </a:endParaRPr>
          </a:p>
          <a:p>
            <a:pPr marL="342900" lvl="0" indent="-342900">
              <a:spcBef>
                <a:spcPts val="600"/>
              </a:spcBef>
              <a:spcAft>
                <a:spcPts val="0"/>
              </a:spcAft>
              <a:buClr>
                <a:srgbClr val="000000"/>
              </a:buClr>
              <a:buSzPts val="1200"/>
              <a:buFont typeface="+mj-lt"/>
              <a:buAutoNum type="arabicPeriod"/>
              <a:tabLst>
                <a:tab pos="256540" algn="l"/>
              </a:tabLst>
            </a:pPr>
            <a:r>
              <a:rPr lang="en-US" dirty="0">
                <a:ea typeface="Verdana" panose="020B0604030504040204" pitchFamily="34" charset="0"/>
                <a:cs typeface="Times New Roman" panose="02020603050405020304" pitchFamily="18" charset="0"/>
              </a:rPr>
              <a:t>n</a:t>
            </a:r>
            <a:r>
              <a:rPr lang="hr-BA" dirty="0">
                <a:ea typeface="Verdana" panose="020B0604030504040204" pitchFamily="34" charset="0"/>
                <a:cs typeface="Times New Roman" panose="02020603050405020304" pitchFamily="18" charset="0"/>
              </a:rPr>
              <a:t>ije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dostavi</a:t>
            </a:r>
            <a:r>
              <a:rPr lang="hr-BA" dirty="0">
                <a:ea typeface="Verdana" panose="020B0604030504040204" pitchFamily="34" charset="0"/>
                <a:cs typeface="Times New Roman" panose="02020603050405020304" pitchFamily="18" charset="0"/>
              </a:rPr>
              <a:t>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garanciju</a:t>
            </a:r>
            <a:r>
              <a:rPr lang="en-US" dirty="0">
                <a:ea typeface="Verdana" panose="020B0604030504040204" pitchFamily="34" charset="0"/>
                <a:cs typeface="Times New Roman" panose="02020603050405020304" pitchFamily="18" charset="0"/>
              </a:rPr>
              <a:t> za </a:t>
            </a:r>
            <a:r>
              <a:rPr lang="en-US" dirty="0" err="1">
                <a:ea typeface="Verdana" panose="020B0604030504040204" pitchFamily="34" charset="0"/>
                <a:cs typeface="Times New Roman" panose="02020603050405020304" pitchFamily="18" charset="0"/>
              </a:rPr>
              <a:t>izvršenje</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ugovora</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skladu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uslovima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tenderske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koji</a:t>
            </a:r>
            <a:r>
              <a:rPr lang="en-US" dirty="0">
                <a:ea typeface="Verdana" panose="020B0604030504040204" pitchFamily="34" charset="0"/>
                <a:cs typeface="Times New Roman" panose="02020603050405020304" pitchFamily="18" charset="0"/>
              </a:rPr>
              <a:t> je za to </a:t>
            </a:r>
            <a:r>
              <a:rPr lang="en-US" dirty="0" err="1">
                <a:ea typeface="Verdana" panose="020B0604030504040204" pitchFamily="34" charset="0"/>
                <a:cs typeface="Times New Roman" panose="02020603050405020304" pitchFamily="18" charset="0"/>
              </a:rPr>
              <a:t>utvrdio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ugovorni</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organ</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endParaRPr lang="en-US" dirty="0">
              <a:ea typeface="Verdana" panose="020B0604030504040204" pitchFamily="34" charset="0"/>
              <a:cs typeface="Times New Roman" panose="02020603050405020304" pitchFamily="18" charset="0"/>
            </a:endParaRPr>
          </a:p>
          <a:p>
            <a:pPr marL="342900" lvl="0" indent="-342900">
              <a:spcBef>
                <a:spcPts val="600"/>
              </a:spcBef>
              <a:spcAft>
                <a:spcPts val="0"/>
              </a:spcAft>
              <a:buClr>
                <a:srgbClr val="000000"/>
              </a:buClr>
              <a:buSzPts val="1200"/>
              <a:buFont typeface="+mj-lt"/>
              <a:buAutoNum type="arabicPeriod"/>
              <a:tabLst>
                <a:tab pos="256540" algn="l"/>
              </a:tabLst>
            </a:pPr>
            <a:r>
              <a:rPr lang="hr-BA" dirty="0">
                <a:ea typeface="Verdana" panose="020B0604030504040204" pitchFamily="34" charset="0"/>
                <a:cs typeface="Times New Roman" panose="02020603050405020304" pitchFamily="18" charset="0"/>
              </a:rPr>
              <a:t>p</a:t>
            </a:r>
            <a:r>
              <a:rPr lang="en-US" dirty="0" err="1">
                <a:ea typeface="Verdana" panose="020B0604030504040204" pitchFamily="34" charset="0"/>
                <a:cs typeface="Times New Roman" panose="02020603050405020304" pitchFamily="18" charset="0"/>
              </a:rPr>
              <a:t>ismeno</a:t>
            </a:r>
            <a:r>
              <a:rPr lang="hr-BA"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odbije</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potpisivanje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t>
            </a:r>
            <a:r>
              <a:rPr lang="hr-BA" dirty="0">
                <a:ea typeface="Verdana" panose="020B0604030504040204" pitchFamily="34" charset="0"/>
                <a:cs typeface="Times New Roman" panose="02020603050405020304" pitchFamily="18" charset="0"/>
              </a:rPr>
              <a:t>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ili</a:t>
            </a:r>
            <a:endParaRPr lang="en-US" dirty="0">
              <a:ea typeface="Verdana" panose="020B0604030504040204" pitchFamily="34" charset="0"/>
              <a:cs typeface="Times New Roman" panose="02020603050405020304" pitchFamily="18" charset="0"/>
            </a:endParaRPr>
          </a:p>
          <a:p>
            <a:pPr marL="342900" lvl="0" indent="-342900">
              <a:spcBef>
                <a:spcPts val="600"/>
              </a:spcBef>
              <a:spcAft>
                <a:spcPts val="0"/>
              </a:spcAft>
              <a:buClr>
                <a:srgbClr val="000000"/>
              </a:buClr>
              <a:buSzPts val="1200"/>
              <a:buFont typeface="+mj-lt"/>
              <a:buAutoNum type="arabicPeriod"/>
              <a:tabLst>
                <a:tab pos="256540" algn="l"/>
              </a:tabLst>
            </a:pPr>
            <a:r>
              <a:rPr lang="hr-BA" dirty="0">
                <a:ea typeface="Verdana" panose="020B0604030504040204" pitchFamily="34" charset="0"/>
                <a:cs typeface="Times New Roman" panose="02020603050405020304" pitchFamily="18" charset="0"/>
              </a:rPr>
              <a:t>odbija</a:t>
            </a:r>
            <a:r>
              <a:rPr lang="en-US" dirty="0">
                <a:ea typeface="Verdana" panose="020B0604030504040204" pitchFamily="34" charset="0"/>
                <a:cs typeface="Times New Roman" panose="02020603050405020304" pitchFamily="18" charset="0"/>
              </a:rPr>
              <a:t> da </a:t>
            </a:r>
            <a:r>
              <a:rPr lang="en-US" dirty="0" err="1">
                <a:ea typeface="Verdana" panose="020B0604030504040204" pitchFamily="34" charset="0"/>
                <a:cs typeface="Times New Roman" panose="02020603050405020304" pitchFamily="18" charset="0"/>
              </a:rPr>
              <a:t>zaključi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t>
            </a:r>
            <a:r>
              <a:rPr lang="en-US" dirty="0">
                <a:ea typeface="Verdana" panose="020B0604030504040204" pitchFamily="34" charset="0"/>
                <a:cs typeface="Times New Roman" panose="02020603050405020304" pitchFamily="18" charset="0"/>
              </a:rPr>
              <a:t> pod </a:t>
            </a:r>
            <a:r>
              <a:rPr lang="en-US" dirty="0" err="1">
                <a:ea typeface="Verdana" panose="020B0604030504040204" pitchFamily="34" charset="0"/>
                <a:cs typeface="Times New Roman" panose="02020603050405020304" pitchFamily="18" charset="0"/>
              </a:rPr>
              <a:t>uvjetima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defini</a:t>
            </a:r>
            <a:r>
              <a:rPr lang="hr-BA" dirty="0">
                <a:ea typeface="Verdana" panose="020B0604030504040204" pitchFamily="34" charset="0"/>
                <a:cs typeface="Times New Roman" panose="02020603050405020304" pitchFamily="18" charset="0"/>
              </a:rPr>
              <a:t>s</a:t>
            </a:r>
            <a:r>
              <a:rPr lang="en-US" dirty="0" err="1">
                <a:ea typeface="Verdana" panose="020B0604030504040204" pitchFamily="34" charset="0"/>
                <a:cs typeface="Times New Roman" panose="02020603050405020304" pitchFamily="18" charset="0"/>
              </a:rPr>
              <a:t>anim</a:t>
            </a:r>
            <a:r>
              <a:rPr lang="en-US" dirty="0">
                <a:ea typeface="Verdana" panose="020B0604030504040204" pitchFamily="34" charset="0"/>
                <a:cs typeface="Times New Roman" panose="02020603050405020304" pitchFamily="18" charset="0"/>
              </a:rPr>
              <a:t> u </a:t>
            </a:r>
            <a:r>
              <a:rPr lang="hr-BA" dirty="0">
                <a:ea typeface="Verdana" panose="020B0604030504040204" pitchFamily="34" charset="0"/>
                <a:cs typeface="Times New Roman" panose="02020603050405020304" pitchFamily="18" charset="0"/>
              </a:rPr>
              <a:t>tenderskoj</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dokumentaciji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ponudi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koju</a:t>
            </a:r>
            <a:r>
              <a:rPr lang="en-US" dirty="0">
                <a:ea typeface="Verdana" panose="020B0604030504040204" pitchFamily="34" charset="0"/>
                <a:cs typeface="Times New Roman" panose="02020603050405020304" pitchFamily="18" charset="0"/>
              </a:rPr>
              <a:t> je </a:t>
            </a:r>
            <a:r>
              <a:rPr lang="en-US" dirty="0" err="1">
                <a:ea typeface="Verdana" panose="020B0604030504040204" pitchFamily="34" charset="0"/>
                <a:cs typeface="Times New Roman" panose="02020603050405020304" pitchFamily="18" charset="0"/>
              </a:rPr>
              <a:t>podnio</a:t>
            </a:r>
            <a:r>
              <a:rPr lang="en-US" dirty="0">
                <a:ea typeface="Verdana" panose="020B0604030504040204" pitchFamily="34" charset="0"/>
                <a:cs typeface="Times New Roman" panose="02020603050405020304" pitchFamily="18" charset="0"/>
              </a:rPr>
              <a:t>;</a:t>
            </a:r>
          </a:p>
          <a:p>
            <a:pPr marL="342900" lvl="0" indent="-342900">
              <a:spcBef>
                <a:spcPts val="600"/>
              </a:spcBef>
              <a:spcAft>
                <a:spcPts val="0"/>
              </a:spcAft>
              <a:buClr>
                <a:srgbClr val="000000"/>
              </a:buClr>
              <a:buSzPts val="1200"/>
              <a:buFont typeface="+mj-lt"/>
              <a:buAutoNum type="arabicPeriod"/>
              <a:tabLst>
                <a:tab pos="256540" algn="l"/>
              </a:tabLst>
            </a:pPr>
            <a:r>
              <a:rPr lang="en-US" dirty="0">
                <a:ea typeface="Verdana" panose="020B0604030504040204" pitchFamily="34" charset="0"/>
                <a:cs typeface="Times New Roman" panose="02020603050405020304" pitchFamily="18" charset="0"/>
              </a:rPr>
              <a:t>ne </a:t>
            </a:r>
            <a:r>
              <a:rPr lang="en-US" dirty="0" err="1">
                <a:ea typeface="Verdana" panose="020B0604030504040204" pitchFamily="34" charset="0"/>
                <a:cs typeface="Times New Roman" panose="02020603050405020304" pitchFamily="18" charset="0"/>
              </a:rPr>
              <a:t>potpiše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a:t>
            </a:r>
            <a:r>
              <a:rPr lang="en-US" dirty="0">
                <a:ea typeface="Verdana" panose="020B0604030504040204" pitchFamily="34" charset="0"/>
                <a:cs typeface="Times New Roman" panose="02020603050405020304" pitchFamily="18" charset="0"/>
              </a:rPr>
              <a:t> o </a:t>
            </a:r>
            <a:r>
              <a:rPr lang="en-US" dirty="0" err="1">
                <a:ea typeface="Verdana" panose="020B0604030504040204" pitchFamily="34" charset="0"/>
                <a:cs typeface="Times New Roman" panose="02020603050405020304" pitchFamily="18" charset="0"/>
              </a:rPr>
              <a:t>nabavci</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koji</a:t>
            </a:r>
            <a:r>
              <a:rPr lang="en-US" dirty="0">
                <a:ea typeface="Verdana" panose="020B0604030504040204" pitchFamily="34" charset="0"/>
                <a:cs typeface="Times New Roman" panose="02020603050405020304" pitchFamily="18" charset="0"/>
              </a:rPr>
              <a:t> je </a:t>
            </a:r>
            <a:r>
              <a:rPr lang="en-US" dirty="0" err="1">
                <a:ea typeface="Verdana" panose="020B0604030504040204" pitchFamily="34" charset="0"/>
                <a:cs typeface="Times New Roman" panose="02020603050405020304" pitchFamily="18" charset="0"/>
              </a:rPr>
              <a:t>odredio</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ugovorni</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organ</a:t>
            </a:r>
            <a:r>
              <a:rPr lang="en-US" dirty="0">
                <a:ea typeface="Verdana" panose="020B0604030504040204" pitchFamily="34" charset="0"/>
                <a:cs typeface="Times New Roman" panose="02020603050405020304" pitchFamily="18" charset="0"/>
              </a:rPr>
              <a:t>.</a:t>
            </a:r>
            <a:endParaRPr lang="el-GR"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3900915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600000" y="2160000"/>
            <a:ext cx="5040000" cy="1015663"/>
          </a:xfrm>
          <a:prstGeom prst="rect">
            <a:avLst/>
          </a:prstGeom>
          <a:solidFill>
            <a:srgbClr val="FFFF66"/>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3000" b="1" dirty="0">
                <a:latin typeface="Verdana" panose="020B0604030504040204" pitchFamily="34" charset="0"/>
                <a:ea typeface="Verdana" panose="020B0604030504040204" pitchFamily="34" charset="0"/>
                <a:cs typeface="Arial" charset="0"/>
              </a:rPr>
              <a:t>Pravna zaštita u javnim nabavkama</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208071537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4"/>
          <p:cNvSpPr>
            <a:spLocks noChangeArrowheads="1"/>
          </p:cNvSpPr>
          <p:nvPr/>
        </p:nvSpPr>
        <p:spPr bwMode="auto">
          <a:xfrm>
            <a:off x="432000" y="432000"/>
            <a:ext cx="49183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l-PL" altLang="el-GR" sz="2000" b="1" dirty="0"/>
              <a:t>Strane koje imaju pravnu zaštitu</a:t>
            </a:r>
            <a:endParaRPr lang="el-GR" altLang="el-GR" sz="2000" b="1" dirty="0"/>
          </a:p>
        </p:txBody>
      </p:sp>
      <p:sp>
        <p:nvSpPr>
          <p:cNvPr id="15" name="TextBox 14"/>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94 </a:t>
            </a:r>
            <a:r>
              <a:rPr lang="hr-BA" sz="1400" b="1" dirty="0">
                <a:solidFill>
                  <a:schemeClr val="bg1"/>
                </a:solidFill>
              </a:rPr>
              <a:t>ZJN</a:t>
            </a:r>
            <a:endParaRPr lang="el-GR" sz="1400" b="1" dirty="0">
              <a:solidFill>
                <a:schemeClr val="bg1"/>
              </a:solidFill>
            </a:endParaRPr>
          </a:p>
        </p:txBody>
      </p:sp>
      <p:sp>
        <p:nvSpPr>
          <p:cNvPr id="2" name="Rectangle 1"/>
          <p:cNvSpPr/>
          <p:nvPr/>
        </p:nvSpPr>
        <p:spPr>
          <a:xfrm>
            <a:off x="432000" y="900000"/>
            <a:ext cx="8280000" cy="4508927"/>
          </a:xfrm>
          <a:prstGeom prst="rect">
            <a:avLst/>
          </a:prstGeom>
        </p:spPr>
        <p:txBody>
          <a:bodyPr wrap="square">
            <a:spAutoFit/>
          </a:bodyPr>
          <a:lstStyle/>
          <a:p>
            <a:pPr indent="-292100">
              <a:spcBef>
                <a:spcPts val="600"/>
              </a:spcBef>
              <a:spcAft>
                <a:spcPts val="0"/>
              </a:spcAft>
            </a:pPr>
            <a:r>
              <a:rPr lang="en-US" dirty="0" err="1">
                <a:ea typeface="Verdana" panose="020B0604030504040204" pitchFamily="34" charset="0"/>
              </a:rPr>
              <a:t>Žalb</a:t>
            </a:r>
            <a:r>
              <a:rPr lang="hr-BA" dirty="0">
                <a:ea typeface="Verdana" panose="020B0604030504040204" pitchFamily="34" charset="0"/>
              </a:rPr>
              <a:t>u</a:t>
            </a:r>
            <a:r>
              <a:rPr lang="en-US" dirty="0">
                <a:ea typeface="Verdana" panose="020B0604030504040204" pitchFamily="34" charset="0"/>
              </a:rPr>
              <a:t> </a:t>
            </a:r>
            <a:r>
              <a:rPr lang="en-US" dirty="0" err="1">
                <a:ea typeface="Verdana" panose="020B0604030504040204" pitchFamily="34" charset="0"/>
              </a:rPr>
              <a:t>mož</a:t>
            </a:r>
            <a:r>
              <a:rPr lang="hr-BA" dirty="0">
                <a:ea typeface="Verdana" panose="020B0604030504040204" pitchFamily="34" charset="0"/>
              </a:rPr>
              <a:t>u</a:t>
            </a:r>
            <a:r>
              <a:rPr lang="en-US" dirty="0">
                <a:ea typeface="Verdana" panose="020B0604030504040204" pitchFamily="34" charset="0"/>
              </a:rPr>
              <a:t> </a:t>
            </a:r>
            <a:r>
              <a:rPr lang="en-US" dirty="0" err="1">
                <a:ea typeface="Verdana" panose="020B0604030504040204" pitchFamily="34" charset="0"/>
              </a:rPr>
              <a:t>podnijeti</a:t>
            </a:r>
            <a:r>
              <a:rPr lang="en-US" dirty="0">
                <a:ea typeface="Verdana" panose="020B0604030504040204" pitchFamily="34" charset="0"/>
              </a:rPr>
              <a:t> </a:t>
            </a:r>
            <a:r>
              <a:rPr lang="en-US" dirty="0" err="1">
                <a:ea typeface="Verdana" panose="020B0604030504040204" pitchFamily="34" charset="0"/>
              </a:rPr>
              <a:t>bilo</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hr-BA" dirty="0">
                <a:ea typeface="Verdana" panose="020B0604030504040204" pitchFamily="34" charset="0"/>
              </a:rPr>
              <a:t>ponuđač </a:t>
            </a:r>
            <a:r>
              <a:rPr lang="en-US" dirty="0" err="1">
                <a:ea typeface="Verdana" panose="020B0604030504040204" pitchFamily="34" charset="0"/>
              </a:rPr>
              <a:t>koji</a:t>
            </a:r>
            <a:r>
              <a:rPr lang="en-US" b="1" dirty="0">
                <a:ea typeface="Verdana" panose="020B0604030504040204" pitchFamily="34" charset="0"/>
              </a:rPr>
              <a:t> </a:t>
            </a:r>
            <a:r>
              <a:rPr lang="en-US" b="1" dirty="0" err="1">
                <a:ea typeface="Verdana" panose="020B0604030504040204" pitchFamily="34" charset="0"/>
              </a:rPr>
              <a:t>ima</a:t>
            </a:r>
            <a:r>
              <a:rPr lang="en-US" b="1" dirty="0">
                <a:ea typeface="Verdana" panose="020B0604030504040204" pitchFamily="34" charset="0"/>
              </a:rPr>
              <a:t> </a:t>
            </a:r>
            <a:r>
              <a:rPr lang="en-US" b="1" dirty="0" err="1">
                <a:ea typeface="Verdana" panose="020B0604030504040204" pitchFamily="34" charset="0"/>
              </a:rPr>
              <a:t>ili</a:t>
            </a:r>
            <a:r>
              <a:rPr lang="en-US" b="1" dirty="0">
                <a:ea typeface="Verdana" panose="020B0604030504040204" pitchFamily="34" charset="0"/>
              </a:rPr>
              <a:t> je </a:t>
            </a:r>
            <a:r>
              <a:rPr lang="en-US" b="1" dirty="0" err="1">
                <a:ea typeface="Verdana" panose="020B0604030504040204" pitchFamily="34" charset="0"/>
              </a:rPr>
              <a:t>imao</a:t>
            </a:r>
            <a:r>
              <a:rPr lang="en-US" b="1" dirty="0">
                <a:ea typeface="Verdana" panose="020B0604030504040204" pitchFamily="34" charset="0"/>
              </a:rPr>
              <a:t> </a:t>
            </a:r>
            <a:r>
              <a:rPr lang="en-US" b="1" dirty="0" err="1">
                <a:ea typeface="Verdana" panose="020B0604030504040204" pitchFamily="34" charset="0"/>
              </a:rPr>
              <a:t>interes</a:t>
            </a:r>
            <a:r>
              <a:rPr lang="en-US" b="1" dirty="0">
                <a:ea typeface="Verdana" panose="020B0604030504040204" pitchFamily="34" charset="0"/>
              </a:rPr>
              <a:t> </a:t>
            </a:r>
            <a:r>
              <a:rPr lang="en-US" dirty="0">
                <a:ea typeface="Verdana" panose="020B0604030504040204" pitchFamily="34" charset="0"/>
              </a:rPr>
              <a:t>za </a:t>
            </a:r>
            <a:r>
              <a:rPr lang="en-US" dirty="0" err="1">
                <a:ea typeface="Verdana" panose="020B0604030504040204" pitchFamily="34" charset="0"/>
              </a:rPr>
              <a:t>dodjelu</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o </a:t>
            </a:r>
            <a:r>
              <a:rPr lang="en-US" dirty="0" err="1">
                <a:ea typeface="Verdana" panose="020B0604030504040204" pitchFamily="34" charset="0"/>
              </a:rPr>
              <a:t>javnoj</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c</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b="1" dirty="0" err="1">
                <a:ea typeface="Verdana" panose="020B0604030504040204" pitchFamily="34" charset="0"/>
              </a:rPr>
              <a:t>pretpostavlja</a:t>
            </a:r>
            <a:r>
              <a:rPr lang="en-US" b="1" dirty="0">
                <a:ea typeface="Verdana" panose="020B0604030504040204" pitchFamily="34" charset="0"/>
              </a:rPr>
              <a:t> da je </a:t>
            </a:r>
            <a:r>
              <a:rPr lang="en-US" b="1" dirty="0" err="1">
                <a:ea typeface="Verdana" panose="020B0604030504040204" pitchFamily="34" charset="0"/>
              </a:rPr>
              <a:t>šteta</a:t>
            </a:r>
            <a:r>
              <a:rPr lang="en-US" b="1" dirty="0">
                <a:ea typeface="Verdana" panose="020B0604030504040204" pitchFamily="34" charset="0"/>
              </a:rPr>
              <a:t> </a:t>
            </a:r>
            <a:r>
              <a:rPr lang="en-US" b="1" dirty="0" err="1">
                <a:ea typeface="Verdana" panose="020B0604030504040204" pitchFamily="34" charset="0"/>
              </a:rPr>
              <a:t>nastala</a:t>
            </a:r>
            <a:r>
              <a:rPr lang="en-US" b="1"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bi </a:t>
            </a:r>
            <a:r>
              <a:rPr lang="en-US" dirty="0" err="1">
                <a:ea typeface="Verdana" panose="020B0604030504040204" pitchFamily="34" charset="0"/>
              </a:rPr>
              <a:t>mogla</a:t>
            </a:r>
            <a:r>
              <a:rPr lang="en-US" dirty="0">
                <a:ea typeface="Verdana" panose="020B0604030504040204" pitchFamily="34" charset="0"/>
              </a:rPr>
              <a:t> </a:t>
            </a:r>
            <a:r>
              <a:rPr lang="en-US" dirty="0" err="1">
                <a:ea typeface="Verdana" panose="020B0604030504040204" pitchFamily="34" charset="0"/>
              </a:rPr>
              <a:t>biti</a:t>
            </a:r>
            <a:r>
              <a:rPr lang="en-US" dirty="0">
                <a:ea typeface="Verdana" panose="020B0604030504040204" pitchFamily="34" charset="0"/>
              </a:rPr>
              <a:t> </a:t>
            </a:r>
            <a:r>
              <a:rPr lang="en-US" dirty="0" err="1">
                <a:ea typeface="Verdana" panose="020B0604030504040204" pitchFamily="34" charset="0"/>
              </a:rPr>
              <a:t>uzrokovana</a:t>
            </a:r>
            <a:r>
              <a:rPr lang="en-US" dirty="0">
                <a:ea typeface="Verdana" panose="020B0604030504040204" pitchFamily="34" charset="0"/>
              </a:rPr>
              <a:t> </a:t>
            </a:r>
            <a:r>
              <a:rPr lang="en-US" dirty="0" err="1">
                <a:ea typeface="Verdana" panose="020B0604030504040204" pitchFamily="34" charset="0"/>
              </a:rPr>
              <a:t>postupkom</a:t>
            </a:r>
            <a:r>
              <a:rPr lang="en-US" dirty="0">
                <a:ea typeface="Verdana" panose="020B0604030504040204" pitchFamily="34" charset="0"/>
              </a:rPr>
              <a:t> </a:t>
            </a:r>
            <a:r>
              <a:rPr lang="en-US" dirty="0" err="1">
                <a:ea typeface="Verdana" panose="020B0604030504040204" pitchFamily="34" charset="0"/>
              </a:rPr>
              <a:t>javne</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k</a:t>
            </a:r>
            <a:r>
              <a:rPr lang="en-US" dirty="0">
                <a:ea typeface="Verdana" panose="020B0604030504040204" pitchFamily="34" charset="0"/>
              </a:rPr>
              <a:t>e, </a:t>
            </a:r>
            <a:r>
              <a:rPr lang="en-US" dirty="0" err="1">
                <a:ea typeface="Verdana" panose="020B0604030504040204" pitchFamily="34" charset="0"/>
              </a:rPr>
              <a:t>zbog</a:t>
            </a:r>
            <a:r>
              <a:rPr lang="en-US" dirty="0">
                <a:ea typeface="Verdana" panose="020B0604030504040204" pitchFamily="34" charset="0"/>
              </a:rPr>
              <a:t> </a:t>
            </a:r>
            <a:r>
              <a:rPr lang="en-US" dirty="0" err="1">
                <a:ea typeface="Verdana" panose="020B0604030504040204" pitchFamily="34" charset="0"/>
              </a:rPr>
              <a:t>postupaka</a:t>
            </a:r>
            <a:r>
              <a:rPr lang="en-US" dirty="0">
                <a:ea typeface="Verdana" panose="020B0604030504040204" pitchFamily="34" charset="0"/>
              </a:rPr>
              <a:t> </a:t>
            </a:r>
            <a:r>
              <a:rPr lang="hr-BA" dirty="0">
                <a:ea typeface="Verdana" panose="020B0604030504040204" pitchFamily="34" charset="0"/>
              </a:rPr>
              <a:t>ugovornog organa</a:t>
            </a:r>
            <a:r>
              <a:rPr lang="en-US" dirty="0">
                <a:ea typeface="Verdana" panose="020B0604030504040204" pitchFamily="34" charset="0"/>
              </a:rPr>
              <a:t>.</a:t>
            </a:r>
          </a:p>
          <a:p>
            <a:pPr indent="-292100">
              <a:spcBef>
                <a:spcPts val="600"/>
              </a:spcBef>
              <a:spcAft>
                <a:spcPts val="0"/>
              </a:spcAft>
            </a:pPr>
            <a:r>
              <a:rPr lang="en-US" dirty="0" err="1">
                <a:ea typeface="Verdana" panose="020B0604030504040204" pitchFamily="34" charset="0"/>
              </a:rPr>
              <a:t>Strane</a:t>
            </a:r>
            <a:r>
              <a:rPr lang="en-US" dirty="0">
                <a:ea typeface="Verdana" panose="020B0604030504040204" pitchFamily="34" charset="0"/>
              </a:rPr>
              <a:t> u </a:t>
            </a:r>
            <a:r>
              <a:rPr lang="en-US" dirty="0" err="1">
                <a:ea typeface="Verdana" panose="020B0604030504040204" pitchFamily="34" charset="0"/>
              </a:rPr>
              <a:t>postupku</a:t>
            </a:r>
            <a:r>
              <a:rPr lang="en-US" dirty="0">
                <a:ea typeface="Verdana" panose="020B0604030504040204" pitchFamily="34" charset="0"/>
              </a:rPr>
              <a:t> </a:t>
            </a:r>
            <a:r>
              <a:rPr lang="en-US" dirty="0" err="1">
                <a:ea typeface="Verdana" panose="020B0604030504040204" pitchFamily="34" charset="0"/>
              </a:rPr>
              <a:t>pravne</a:t>
            </a:r>
            <a:r>
              <a:rPr lang="en-US" dirty="0">
                <a:ea typeface="Verdana" panose="020B0604030504040204" pitchFamily="34" charset="0"/>
              </a:rPr>
              <a:t> </a:t>
            </a:r>
            <a:r>
              <a:rPr lang="en-US" dirty="0" err="1">
                <a:ea typeface="Verdana" panose="020B0604030504040204" pitchFamily="34" charset="0"/>
              </a:rPr>
              <a:t>zaštite</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a:t>
            </a:r>
          </a:p>
          <a:p>
            <a:pPr indent="-292100">
              <a:spcBef>
                <a:spcPts val="600"/>
              </a:spcBef>
              <a:spcAft>
                <a:spcPts val="0"/>
              </a:spcAft>
              <a:buFont typeface="Arial" panose="020B0604020202020204" pitchFamily="34" charset="0"/>
              <a:buChar char="•"/>
            </a:pPr>
            <a:r>
              <a:rPr lang="hr-BA" dirty="0">
                <a:ea typeface="Verdana" panose="020B0604030504040204" pitchFamily="34" charset="0"/>
              </a:rPr>
              <a:t>žalitelj</a:t>
            </a:r>
            <a:r>
              <a:rPr lang="en-US" dirty="0">
                <a:ea typeface="Verdana" panose="020B0604030504040204" pitchFamily="34" charset="0"/>
              </a:rPr>
              <a:t>,</a:t>
            </a:r>
          </a:p>
          <a:p>
            <a:pPr indent="-292100">
              <a:spcBef>
                <a:spcPts val="600"/>
              </a:spcBef>
              <a:spcAft>
                <a:spcPts val="0"/>
              </a:spcAft>
              <a:buFont typeface="Arial" panose="020B0604020202020204" pitchFamily="34" charset="0"/>
              <a:buChar char="•"/>
            </a:pPr>
            <a:r>
              <a:rPr lang="en-US" dirty="0" err="1">
                <a:ea typeface="Verdana" panose="020B0604030504040204" pitchFamily="34" charset="0"/>
              </a:rPr>
              <a:t>ugovorni</a:t>
            </a:r>
            <a:r>
              <a:rPr lang="en-US" dirty="0">
                <a:ea typeface="Verdana" panose="020B0604030504040204" pitchFamily="34" charset="0"/>
              </a:rPr>
              <a:t> </a:t>
            </a:r>
            <a:r>
              <a:rPr lang="hr-BA" dirty="0">
                <a:ea typeface="Verdana" panose="020B0604030504040204" pitchFamily="34" charset="0"/>
              </a:rPr>
              <a:t>organ</a:t>
            </a:r>
            <a:r>
              <a:rPr lang="en-US" dirty="0">
                <a:ea typeface="Verdana" panose="020B0604030504040204" pitchFamily="34" charset="0"/>
              </a:rPr>
              <a:t>,</a:t>
            </a:r>
          </a:p>
          <a:p>
            <a:pPr indent="-292100">
              <a:spcBef>
                <a:spcPts val="600"/>
              </a:spcBef>
              <a:spcAft>
                <a:spcPts val="0"/>
              </a:spcAft>
              <a:buFont typeface="Arial" panose="020B0604020202020204" pitchFamily="34" charset="0"/>
              <a:buChar char="•"/>
            </a:pPr>
            <a:r>
              <a:rPr lang="en-US" dirty="0" err="1">
                <a:ea typeface="Verdana" panose="020B0604030504040204" pitchFamily="34" charset="0"/>
              </a:rPr>
              <a:t>izabrani</a:t>
            </a:r>
            <a:r>
              <a:rPr lang="en-US" dirty="0">
                <a:ea typeface="Verdana" panose="020B0604030504040204" pitchFamily="34" charset="0"/>
              </a:rPr>
              <a:t> </a:t>
            </a:r>
            <a:r>
              <a:rPr lang="en-US" dirty="0" err="1">
                <a:ea typeface="Verdana" panose="020B0604030504040204" pitchFamily="34" charset="0"/>
              </a:rPr>
              <a:t>ponuđač</a:t>
            </a:r>
            <a:r>
              <a:rPr lang="en-US" dirty="0">
                <a:ea typeface="Verdana" panose="020B0604030504040204" pitchFamily="34" charset="0"/>
              </a:rPr>
              <a:t>,</a:t>
            </a:r>
          </a:p>
          <a:p>
            <a:pPr indent="-292100">
              <a:spcBef>
                <a:spcPts val="600"/>
              </a:spcBef>
              <a:spcAft>
                <a:spcPts val="0"/>
              </a:spcAft>
              <a:buFont typeface="Arial" panose="020B0604020202020204" pitchFamily="34" charset="0"/>
              <a:buChar char="•"/>
            </a:pPr>
            <a:r>
              <a:rPr lang="en-US" dirty="0" err="1">
                <a:ea typeface="Verdana" panose="020B0604030504040204" pitchFamily="34" charset="0"/>
              </a:rPr>
              <a:t>bilo</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drugi</a:t>
            </a:r>
            <a:r>
              <a:rPr lang="en-US" dirty="0">
                <a:ea typeface="Verdana" panose="020B0604030504040204" pitchFamily="34" charset="0"/>
              </a:rPr>
              <a:t> </a:t>
            </a:r>
            <a:r>
              <a:rPr lang="hr-BA" dirty="0">
                <a:ea typeface="Verdana" panose="020B0604030504040204" pitchFamily="34" charset="0"/>
              </a:rPr>
              <a:t>subjekti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imaju</a:t>
            </a:r>
            <a:r>
              <a:rPr lang="en-US" dirty="0">
                <a:ea typeface="Verdana" panose="020B0604030504040204" pitchFamily="34" charset="0"/>
              </a:rPr>
              <a:t> </a:t>
            </a:r>
            <a:r>
              <a:rPr lang="en-US" dirty="0" err="1">
                <a:ea typeface="Verdana" panose="020B0604030504040204" pitchFamily="34" charset="0"/>
              </a:rPr>
              <a:t>pravni</a:t>
            </a:r>
            <a:r>
              <a:rPr lang="en-US" dirty="0">
                <a:ea typeface="Verdana" panose="020B0604030504040204" pitchFamily="34" charset="0"/>
              </a:rPr>
              <a:t> </a:t>
            </a:r>
            <a:r>
              <a:rPr lang="en-US" dirty="0" err="1">
                <a:ea typeface="Verdana" panose="020B0604030504040204" pitchFamily="34" charset="0"/>
              </a:rPr>
              <a:t>interes</a:t>
            </a:r>
            <a:r>
              <a:rPr lang="en-US" dirty="0">
                <a:ea typeface="Verdana" panose="020B0604030504040204" pitchFamily="34" charset="0"/>
              </a:rPr>
              <a:t> u </a:t>
            </a:r>
            <a:r>
              <a:rPr lang="en-US" dirty="0" err="1">
                <a:ea typeface="Verdana" panose="020B0604030504040204" pitchFamily="34" charset="0"/>
              </a:rPr>
              <a:t>relevantnom</a:t>
            </a:r>
            <a:r>
              <a:rPr lang="en-US" dirty="0">
                <a:ea typeface="Verdana" panose="020B0604030504040204" pitchFamily="34" charset="0"/>
              </a:rPr>
              <a:t> </a:t>
            </a:r>
            <a:r>
              <a:rPr lang="en-US" dirty="0" err="1">
                <a:ea typeface="Verdana" panose="020B0604030504040204" pitchFamily="34" charset="0"/>
              </a:rPr>
              <a:t>postupku</a:t>
            </a:r>
            <a:r>
              <a:rPr lang="en-US" dirty="0">
                <a:ea typeface="Verdana" panose="020B0604030504040204" pitchFamily="34" charset="0"/>
              </a:rPr>
              <a:t> </a:t>
            </a:r>
            <a:r>
              <a:rPr lang="en-US" dirty="0" err="1">
                <a:ea typeface="Verdana" panose="020B0604030504040204" pitchFamily="34" charset="0"/>
              </a:rPr>
              <a:t>javne</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k</a:t>
            </a:r>
            <a:r>
              <a:rPr lang="en-US" dirty="0">
                <a:ea typeface="Verdana" panose="020B0604030504040204" pitchFamily="34" charset="0"/>
              </a:rPr>
              <a:t>e.</a:t>
            </a:r>
          </a:p>
          <a:p>
            <a:pPr indent="-292100">
              <a:spcBef>
                <a:spcPts val="600"/>
              </a:spcBef>
              <a:spcAft>
                <a:spcPts val="0"/>
              </a:spcAft>
            </a:pPr>
            <a:r>
              <a:rPr lang="en-US" dirty="0" err="1">
                <a:ea typeface="Verdana" panose="020B0604030504040204" pitchFamily="34" charset="0"/>
              </a:rPr>
              <a:t>Svaka</a:t>
            </a:r>
            <a:r>
              <a:rPr lang="en-US" dirty="0">
                <a:ea typeface="Verdana" panose="020B0604030504040204" pitchFamily="34" charset="0"/>
              </a:rPr>
              <a:t> </a:t>
            </a:r>
            <a:r>
              <a:rPr lang="en-US" dirty="0" err="1">
                <a:ea typeface="Verdana" panose="020B0604030504040204" pitchFamily="34" charset="0"/>
              </a:rPr>
              <a:t>strana</a:t>
            </a:r>
            <a:r>
              <a:rPr lang="en-US" dirty="0">
                <a:ea typeface="Verdana" panose="020B0604030504040204" pitchFamily="34" charset="0"/>
              </a:rPr>
              <a:t> </a:t>
            </a:r>
            <a:r>
              <a:rPr lang="en-US" dirty="0" err="1">
                <a:ea typeface="Verdana" panose="020B0604030504040204" pitchFamily="34" charset="0"/>
              </a:rPr>
              <a:t>ima</a:t>
            </a:r>
            <a:r>
              <a:rPr lang="en-US" dirty="0">
                <a:ea typeface="Verdana" panose="020B0604030504040204" pitchFamily="34" charset="0"/>
              </a:rPr>
              <a:t> </a:t>
            </a:r>
            <a:r>
              <a:rPr lang="en-US" dirty="0" err="1">
                <a:ea typeface="Verdana" panose="020B0604030504040204" pitchFamily="34" charset="0"/>
              </a:rPr>
              <a:t>pravo</a:t>
            </a:r>
            <a:r>
              <a:rPr lang="en-US" dirty="0">
                <a:ea typeface="Verdana" panose="020B0604030504040204" pitchFamily="34" charset="0"/>
              </a:rPr>
              <a:t> da </a:t>
            </a:r>
            <a:r>
              <a:rPr lang="en-US" dirty="0" err="1">
                <a:ea typeface="Verdana" panose="020B0604030504040204" pitchFamily="34" charset="0"/>
              </a:rPr>
              <a:t>iznese</a:t>
            </a:r>
            <a:r>
              <a:rPr lang="en-US" dirty="0">
                <a:ea typeface="Verdana" panose="020B0604030504040204" pitchFamily="34" charset="0"/>
              </a:rPr>
              <a:t> </a:t>
            </a:r>
            <a:r>
              <a:rPr lang="en-US" dirty="0" err="1">
                <a:ea typeface="Verdana" panose="020B0604030504040204" pitchFamily="34" charset="0"/>
              </a:rPr>
              <a:t>svoje</a:t>
            </a:r>
            <a:r>
              <a:rPr lang="en-US" dirty="0">
                <a:ea typeface="Verdana" panose="020B0604030504040204" pitchFamily="34" charset="0"/>
              </a:rPr>
              <a:t> </a:t>
            </a:r>
            <a:r>
              <a:rPr lang="en-US" dirty="0" err="1">
                <a:ea typeface="Verdana" panose="020B0604030504040204" pitchFamily="34" charset="0"/>
              </a:rPr>
              <a:t>stavove</a:t>
            </a:r>
            <a:r>
              <a:rPr lang="en-US" dirty="0">
                <a:ea typeface="Verdana" panose="020B0604030504040204" pitchFamily="34" charset="0"/>
              </a:rPr>
              <a:t>, </a:t>
            </a:r>
            <a:r>
              <a:rPr lang="en-US" dirty="0" err="1">
                <a:ea typeface="Verdana" panose="020B0604030504040204" pitchFamily="34" charset="0"/>
              </a:rPr>
              <a:t>odgovori</a:t>
            </a:r>
            <a:r>
              <a:rPr lang="en-US" dirty="0">
                <a:ea typeface="Verdana" panose="020B0604030504040204" pitchFamily="34" charset="0"/>
              </a:rPr>
              <a:t> </a:t>
            </a:r>
            <a:r>
              <a:rPr lang="en-US" dirty="0" err="1">
                <a:ea typeface="Verdana" panose="020B0604030504040204" pitchFamily="34" charset="0"/>
              </a:rPr>
              <a:t>na</a:t>
            </a:r>
            <a:r>
              <a:rPr lang="en-US" dirty="0">
                <a:ea typeface="Verdana" panose="020B0604030504040204" pitchFamily="34" charset="0"/>
              </a:rPr>
              <a:t> </a:t>
            </a:r>
            <a:r>
              <a:rPr lang="en-US" dirty="0" err="1">
                <a:ea typeface="Verdana" panose="020B0604030504040204" pitchFamily="34" charset="0"/>
              </a:rPr>
              <a:t>navode</a:t>
            </a:r>
            <a:r>
              <a:rPr lang="en-US" dirty="0">
                <a:ea typeface="Verdana" panose="020B0604030504040204" pitchFamily="34" charset="0"/>
              </a:rPr>
              <a:t> </a:t>
            </a:r>
            <a:r>
              <a:rPr lang="en-US" dirty="0" err="1">
                <a:ea typeface="Verdana" panose="020B0604030504040204" pitchFamily="34" charset="0"/>
              </a:rPr>
              <a:t>bilo</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a:t>
            </a:r>
            <a:r>
              <a:rPr lang="en-US" dirty="0" err="1">
                <a:ea typeface="Verdana" panose="020B0604030504040204" pitchFamily="34" charset="0"/>
              </a:rPr>
              <a:t>druge</a:t>
            </a:r>
            <a:r>
              <a:rPr lang="en-US" dirty="0">
                <a:ea typeface="Verdana" panose="020B0604030504040204" pitchFamily="34" charset="0"/>
              </a:rPr>
              <a:t> </a:t>
            </a:r>
            <a:r>
              <a:rPr lang="en-US" dirty="0" err="1">
                <a:ea typeface="Verdana" panose="020B0604030504040204" pitchFamily="34" charset="0"/>
              </a:rPr>
              <a:t>stranke</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iznese</a:t>
            </a:r>
            <a:r>
              <a:rPr lang="en-US" dirty="0">
                <a:ea typeface="Verdana" panose="020B0604030504040204" pitchFamily="34" charset="0"/>
              </a:rPr>
              <a:t> </a:t>
            </a:r>
            <a:r>
              <a:rPr lang="en-US" dirty="0" err="1">
                <a:ea typeface="Verdana" panose="020B0604030504040204" pitchFamily="34" charset="0"/>
              </a:rPr>
              <a:t>dokaze</a:t>
            </a:r>
            <a:r>
              <a:rPr lang="en-US" dirty="0">
                <a:ea typeface="Verdana" panose="020B0604030504040204" pitchFamily="34" charset="0"/>
              </a:rPr>
              <a:t>.</a:t>
            </a:r>
          </a:p>
          <a:p>
            <a:pPr indent="-292100">
              <a:spcBef>
                <a:spcPts val="600"/>
              </a:spcBef>
              <a:spcAft>
                <a:spcPts val="0"/>
              </a:spcAft>
            </a:pPr>
            <a:r>
              <a:rPr lang="en-US" dirty="0" err="1">
                <a:ea typeface="Verdana" panose="020B0604030504040204" pitchFamily="34" charset="0"/>
              </a:rPr>
              <a:t>Svaka</a:t>
            </a:r>
            <a:r>
              <a:rPr lang="en-US" dirty="0">
                <a:ea typeface="Verdana" panose="020B0604030504040204" pitchFamily="34" charset="0"/>
              </a:rPr>
              <a:t> </a:t>
            </a:r>
            <a:r>
              <a:rPr lang="en-US" dirty="0" err="1">
                <a:ea typeface="Verdana" panose="020B0604030504040204" pitchFamily="34" charset="0"/>
              </a:rPr>
              <a:t>strana</a:t>
            </a:r>
            <a:r>
              <a:rPr lang="en-US" dirty="0">
                <a:ea typeface="Verdana" panose="020B0604030504040204" pitchFamily="34" charset="0"/>
              </a:rPr>
              <a:t> </a:t>
            </a:r>
            <a:r>
              <a:rPr lang="en-US" dirty="0" err="1">
                <a:ea typeface="Verdana" panose="020B0604030504040204" pitchFamily="34" charset="0"/>
              </a:rPr>
              <a:t>ima</a:t>
            </a:r>
            <a:r>
              <a:rPr lang="en-US" dirty="0">
                <a:ea typeface="Verdana" panose="020B0604030504040204" pitchFamily="34" charset="0"/>
              </a:rPr>
              <a:t> </a:t>
            </a:r>
            <a:r>
              <a:rPr lang="en-US" dirty="0" err="1">
                <a:ea typeface="Verdana" panose="020B0604030504040204" pitchFamily="34" charset="0"/>
              </a:rPr>
              <a:t>pravo</a:t>
            </a:r>
            <a:r>
              <a:rPr lang="en-US" dirty="0">
                <a:ea typeface="Verdana" panose="020B0604030504040204" pitchFamily="34" charset="0"/>
              </a:rPr>
              <a:t> </a:t>
            </a:r>
            <a:r>
              <a:rPr lang="en-US" dirty="0" err="1">
                <a:ea typeface="Verdana" panose="020B0604030504040204" pitchFamily="34" charset="0"/>
              </a:rPr>
              <a:t>pregledati</a:t>
            </a:r>
            <a:r>
              <a:rPr lang="en-US" dirty="0">
                <a:ea typeface="Verdana" panose="020B0604030504040204" pitchFamily="34" charset="0"/>
              </a:rPr>
              <a:t> </a:t>
            </a:r>
            <a:r>
              <a:rPr lang="en-US" dirty="0" err="1">
                <a:ea typeface="Verdana" panose="020B0604030504040204" pitchFamily="34" charset="0"/>
              </a:rPr>
              <a:t>spis</a:t>
            </a:r>
            <a:r>
              <a:rPr lang="en-US" dirty="0">
                <a:ea typeface="Verdana" panose="020B0604030504040204" pitchFamily="34" charset="0"/>
              </a:rPr>
              <a:t> </a:t>
            </a:r>
            <a:r>
              <a:rPr lang="en-US" dirty="0" err="1">
                <a:ea typeface="Verdana" panose="020B0604030504040204" pitchFamily="34" charset="0"/>
              </a:rPr>
              <a:t>predmeta</a:t>
            </a:r>
            <a:r>
              <a:rPr lang="en-US" dirty="0">
                <a:ea typeface="Verdana" panose="020B0604030504040204" pitchFamily="34" charset="0"/>
              </a:rPr>
              <a:t> </a:t>
            </a:r>
            <a:r>
              <a:rPr lang="en-US" dirty="0" err="1">
                <a:ea typeface="Verdana" panose="020B0604030504040204" pitchFamily="34" charset="0"/>
              </a:rPr>
              <a:t>osim</a:t>
            </a:r>
            <a:r>
              <a:rPr lang="en-US" dirty="0">
                <a:ea typeface="Verdana" panose="020B0604030504040204" pitchFamily="34" charset="0"/>
              </a:rPr>
              <a:t> </a:t>
            </a:r>
            <a:r>
              <a:rPr lang="en-US" dirty="0" err="1">
                <a:ea typeface="Verdana" panose="020B0604030504040204" pitchFamily="34" charset="0"/>
              </a:rPr>
              <a:t>dijela</a:t>
            </a:r>
            <a:r>
              <a:rPr lang="en-US" dirty="0">
                <a:ea typeface="Verdana" panose="020B0604030504040204" pitchFamily="34" charset="0"/>
              </a:rPr>
              <a:t> </a:t>
            </a:r>
            <a:r>
              <a:rPr lang="en-US" dirty="0" err="1">
                <a:ea typeface="Verdana" panose="020B0604030504040204" pitchFamily="34" charset="0"/>
              </a:rPr>
              <a:t>ponude</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dokumentacije</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 </a:t>
            </a:r>
            <a:r>
              <a:rPr lang="en-US" dirty="0" err="1">
                <a:ea typeface="Verdana" panose="020B0604030504040204" pitchFamily="34" charset="0"/>
              </a:rPr>
              <a:t>klasificirani</a:t>
            </a:r>
            <a:r>
              <a:rPr lang="en-US" dirty="0">
                <a:ea typeface="Verdana" panose="020B0604030504040204" pitchFamily="34" charset="0"/>
              </a:rPr>
              <a:t> </a:t>
            </a:r>
            <a:r>
              <a:rPr lang="en-US" dirty="0" err="1">
                <a:ea typeface="Verdana" panose="020B0604030504040204" pitchFamily="34" charset="0"/>
              </a:rPr>
              <a:t>kao</a:t>
            </a:r>
            <a:r>
              <a:rPr lang="en-US" dirty="0">
                <a:ea typeface="Verdana" panose="020B0604030504040204" pitchFamily="34" charset="0"/>
              </a:rPr>
              <a:t> </a:t>
            </a:r>
            <a:r>
              <a:rPr lang="en-US" dirty="0" err="1">
                <a:ea typeface="Verdana" panose="020B0604030504040204" pitchFamily="34" charset="0"/>
              </a:rPr>
              <a:t>tajni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povjerljivi</a:t>
            </a:r>
            <a:r>
              <a:rPr lang="en-US" dirty="0">
                <a:ea typeface="Verdana" panose="020B0604030504040204" pitchFamily="34" charset="0"/>
              </a:rPr>
              <a:t>.</a:t>
            </a:r>
            <a:endParaRPr lang="el-GR" dirty="0">
              <a:effectLst/>
              <a:ea typeface="Verdana" panose="020B0604030504040204" pitchFamily="34" charset="0"/>
            </a:endParaRPr>
          </a:p>
        </p:txBody>
      </p:sp>
    </p:spTree>
    <p:extLst>
      <p:ext uri="{BB962C8B-B14F-4D97-AF65-F5344CB8AC3E}">
        <p14:creationId xmlns:p14="http://schemas.microsoft.com/office/powerpoint/2010/main" val="199833158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691680" y="899999"/>
            <a:ext cx="5976664" cy="584776"/>
            <a:chOff x="2195736" y="980727"/>
            <a:chExt cx="5976664" cy="584776"/>
          </a:xfrm>
        </p:grpSpPr>
        <p:sp>
          <p:nvSpPr>
            <p:cNvPr id="2" name="TextBox 1"/>
            <p:cNvSpPr txBox="1"/>
            <p:nvPr/>
          </p:nvSpPr>
          <p:spPr>
            <a:xfrm>
              <a:off x="2195736" y="980727"/>
              <a:ext cx="2520000" cy="430043"/>
            </a:xfrm>
            <a:prstGeom prst="rect">
              <a:avLst/>
            </a:prstGeom>
            <a:noFill/>
            <a:ln w="19050">
              <a:solidFill>
                <a:schemeClr val="tx1"/>
              </a:solidFill>
            </a:ln>
          </p:spPr>
          <p:txBody>
            <a:bodyPr wrap="none" rtlCol="0">
              <a:noAutofit/>
            </a:bodyPr>
            <a:lstStyle/>
            <a:p>
              <a:r>
                <a:rPr lang="hr-BA" sz="1600" dirty="0">
                  <a:ea typeface="Verdana" panose="020B0604030504040204" pitchFamily="34" charset="0"/>
                  <a:cs typeface="Times New Roman" panose="02020603050405020304" pitchFamily="18" charset="0"/>
                </a:rPr>
                <a:t>Obavještenje o nabavci</a:t>
              </a:r>
              <a:endParaRPr lang="el-GR" sz="1600" dirty="0"/>
            </a:p>
          </p:txBody>
        </p:sp>
        <p:sp>
          <p:nvSpPr>
            <p:cNvPr id="3" name="TextBox 2"/>
            <p:cNvSpPr txBox="1"/>
            <p:nvPr/>
          </p:nvSpPr>
          <p:spPr>
            <a:xfrm>
              <a:off x="4932400" y="980728"/>
              <a:ext cx="3240000" cy="584775"/>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7 dana prije roka za podnošenje</a:t>
              </a:r>
              <a:endParaRPr lang="el-GR" sz="1600" dirty="0"/>
            </a:p>
          </p:txBody>
        </p:sp>
      </p:grpSp>
      <p:grpSp>
        <p:nvGrpSpPr>
          <p:cNvPr id="14" name="Group 13"/>
          <p:cNvGrpSpPr/>
          <p:nvPr/>
        </p:nvGrpSpPr>
        <p:grpSpPr>
          <a:xfrm>
            <a:off x="1691680" y="1683045"/>
            <a:ext cx="5976664" cy="584775"/>
            <a:chOff x="2195736" y="1974778"/>
            <a:chExt cx="5976664" cy="584775"/>
          </a:xfrm>
        </p:grpSpPr>
        <p:sp>
          <p:nvSpPr>
            <p:cNvPr id="4" name="TextBox 3"/>
            <p:cNvSpPr txBox="1"/>
            <p:nvPr/>
          </p:nvSpPr>
          <p:spPr>
            <a:xfrm>
              <a:off x="2195736" y="1974778"/>
              <a:ext cx="2520000" cy="338554"/>
            </a:xfrm>
            <a:prstGeom prst="rect">
              <a:avLst/>
            </a:prstGeom>
            <a:noFill/>
            <a:ln w="19050">
              <a:solidFill>
                <a:schemeClr val="tx1"/>
              </a:solidFill>
            </a:ln>
          </p:spPr>
          <p:txBody>
            <a:bodyPr wrap="none" rtlCol="0">
              <a:noAutofit/>
            </a:bodyPr>
            <a:lstStyle/>
            <a:p>
              <a:r>
                <a:rPr lang="hr-BA" sz="1400" dirty="0">
                  <a:ea typeface="Verdana" panose="020B0604030504040204" pitchFamily="34" charset="0"/>
                  <a:cs typeface="Times New Roman" panose="02020603050405020304" pitchFamily="18" charset="0"/>
                </a:rPr>
                <a:t>Tenderska dokumentacija</a:t>
              </a:r>
              <a:endParaRPr lang="el-GR" sz="1400" dirty="0"/>
            </a:p>
          </p:txBody>
        </p:sp>
        <p:sp>
          <p:nvSpPr>
            <p:cNvPr id="5" name="TextBox 4"/>
            <p:cNvSpPr txBox="1"/>
            <p:nvPr/>
          </p:nvSpPr>
          <p:spPr>
            <a:xfrm>
              <a:off x="4932400" y="1974778"/>
              <a:ext cx="3240000" cy="584775"/>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10 dana od dana preuzimanja TD</a:t>
              </a:r>
              <a:endParaRPr lang="el-GR" sz="1600" dirty="0"/>
            </a:p>
          </p:txBody>
        </p:sp>
      </p:grpSp>
      <p:grpSp>
        <p:nvGrpSpPr>
          <p:cNvPr id="15" name="Group 14"/>
          <p:cNvGrpSpPr/>
          <p:nvPr/>
        </p:nvGrpSpPr>
        <p:grpSpPr>
          <a:xfrm>
            <a:off x="1691680" y="2466090"/>
            <a:ext cx="5976664" cy="584775"/>
            <a:chOff x="2195736" y="3233521"/>
            <a:chExt cx="5976664" cy="584775"/>
          </a:xfrm>
        </p:grpSpPr>
        <p:sp>
          <p:nvSpPr>
            <p:cNvPr id="6" name="TextBox 5"/>
            <p:cNvSpPr txBox="1"/>
            <p:nvPr/>
          </p:nvSpPr>
          <p:spPr>
            <a:xfrm>
              <a:off x="2195736" y="3233521"/>
              <a:ext cx="2520000" cy="338554"/>
            </a:xfrm>
            <a:prstGeom prst="rect">
              <a:avLst/>
            </a:prstGeom>
            <a:noFill/>
            <a:ln w="19050">
              <a:solidFill>
                <a:schemeClr val="tx1"/>
              </a:solidFill>
            </a:ln>
          </p:spPr>
          <p:txBody>
            <a:bodyPr wrap="none" rtlCol="0">
              <a:noAutofit/>
            </a:bodyPr>
            <a:lstStyle/>
            <a:p>
              <a:r>
                <a:rPr lang="hr-BA" sz="1600" dirty="0">
                  <a:ea typeface="Verdana" panose="020B0604030504040204" pitchFamily="34" charset="0"/>
                  <a:cs typeface="Times New Roman" panose="02020603050405020304" pitchFamily="18" charset="0"/>
                </a:rPr>
                <a:t>Otvaranje ponuda</a:t>
              </a:r>
              <a:endParaRPr lang="el-GR" sz="1600" dirty="0"/>
            </a:p>
          </p:txBody>
        </p:sp>
        <p:sp>
          <p:nvSpPr>
            <p:cNvPr id="7" name="TextBox 6"/>
            <p:cNvSpPr txBox="1"/>
            <p:nvPr/>
          </p:nvSpPr>
          <p:spPr>
            <a:xfrm>
              <a:off x="4932400" y="3233521"/>
              <a:ext cx="3240000" cy="584775"/>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10 dana od prijema zapisnika o otvaranju ponuda</a:t>
              </a:r>
              <a:endParaRPr lang="el-GR" sz="1600" dirty="0"/>
            </a:p>
          </p:txBody>
        </p:sp>
      </p:grpSp>
      <p:grpSp>
        <p:nvGrpSpPr>
          <p:cNvPr id="16" name="Group 15"/>
          <p:cNvGrpSpPr/>
          <p:nvPr/>
        </p:nvGrpSpPr>
        <p:grpSpPr>
          <a:xfrm>
            <a:off x="1691680" y="3249135"/>
            <a:ext cx="5976664" cy="584775"/>
            <a:chOff x="2195736" y="4301758"/>
            <a:chExt cx="5976664" cy="584775"/>
          </a:xfrm>
        </p:grpSpPr>
        <p:sp>
          <p:nvSpPr>
            <p:cNvPr id="8" name="TextBox 7"/>
            <p:cNvSpPr txBox="1"/>
            <p:nvPr/>
          </p:nvSpPr>
          <p:spPr>
            <a:xfrm>
              <a:off x="2195736" y="4301758"/>
              <a:ext cx="2520000" cy="584775"/>
            </a:xfrm>
            <a:prstGeom prst="rect">
              <a:avLst/>
            </a:prstGeom>
            <a:noFill/>
            <a:ln w="19050">
              <a:solidFill>
                <a:schemeClr val="tx1"/>
              </a:solidFill>
            </a:ln>
          </p:spPr>
          <p:txBody>
            <a:bodyPr wrap="none" rtlCol="0">
              <a:noAutofit/>
            </a:bodyPr>
            <a:lstStyle/>
            <a:p>
              <a:r>
                <a:rPr lang="en-US" sz="1600" dirty="0" err="1">
                  <a:ea typeface="Verdana" panose="020B0604030504040204" pitchFamily="34" charset="0"/>
                  <a:cs typeface="Times New Roman" panose="02020603050405020304" pitchFamily="18" charset="0"/>
                </a:rPr>
                <a:t>Predkvalifikacija</a:t>
              </a:r>
              <a:r>
                <a:rPr lang="en-US" sz="1600" dirty="0">
                  <a:ea typeface="Verdana" panose="020B0604030504040204" pitchFamily="34" charset="0"/>
                  <a:cs typeface="Times New Roman" panose="02020603050405020304" pitchFamily="18" charset="0"/>
                </a:rPr>
                <a:t> /</a:t>
              </a:r>
            </a:p>
            <a:p>
              <a:r>
                <a:rPr lang="en-US" sz="1600" dirty="0" err="1">
                  <a:ea typeface="Verdana" panose="020B0604030504040204" pitchFamily="34" charset="0"/>
                  <a:cs typeface="Times New Roman" panose="02020603050405020304" pitchFamily="18" charset="0"/>
                </a:rPr>
                <a:t>Dodjela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ugovora</a:t>
              </a:r>
              <a:endParaRPr lang="el-GR" sz="1600" dirty="0"/>
            </a:p>
          </p:txBody>
        </p:sp>
        <p:sp>
          <p:nvSpPr>
            <p:cNvPr id="9" name="TextBox 8"/>
            <p:cNvSpPr txBox="1"/>
            <p:nvPr/>
          </p:nvSpPr>
          <p:spPr>
            <a:xfrm>
              <a:off x="4932400" y="4301758"/>
              <a:ext cx="3240000" cy="338554"/>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10 dana od prijema odluke</a:t>
              </a:r>
              <a:endParaRPr lang="el-GR" sz="1600" dirty="0"/>
            </a:p>
          </p:txBody>
        </p:sp>
      </p:grpSp>
      <p:grpSp>
        <p:nvGrpSpPr>
          <p:cNvPr id="20" name="Group 19"/>
          <p:cNvGrpSpPr/>
          <p:nvPr/>
        </p:nvGrpSpPr>
        <p:grpSpPr>
          <a:xfrm>
            <a:off x="1691680" y="4032180"/>
            <a:ext cx="5976664" cy="584775"/>
            <a:chOff x="2195736" y="4365104"/>
            <a:chExt cx="5976664" cy="584775"/>
          </a:xfrm>
        </p:grpSpPr>
        <p:sp>
          <p:nvSpPr>
            <p:cNvPr id="10" name="TextBox 9"/>
            <p:cNvSpPr txBox="1"/>
            <p:nvPr/>
          </p:nvSpPr>
          <p:spPr>
            <a:xfrm>
              <a:off x="2195736" y="4365104"/>
              <a:ext cx="2520000" cy="338554"/>
            </a:xfrm>
            <a:prstGeom prst="rect">
              <a:avLst/>
            </a:prstGeom>
            <a:noFill/>
            <a:ln w="19050">
              <a:solidFill>
                <a:schemeClr val="tx1"/>
              </a:solidFill>
            </a:ln>
          </p:spPr>
          <p:txBody>
            <a:bodyPr wrap="none" rtlCol="0">
              <a:noAutofit/>
            </a:bodyPr>
            <a:lstStyle/>
            <a:p>
              <a:r>
                <a:rPr lang="hr-BA" sz="1600" dirty="0">
                  <a:ea typeface="Verdana" panose="020B0604030504040204" pitchFamily="34" charset="0"/>
                  <a:cs typeface="Times New Roman" panose="02020603050405020304" pitchFamily="18" charset="0"/>
                </a:rPr>
                <a:t>Zaključenje ugovora</a:t>
              </a:r>
              <a:endParaRPr lang="el-GR" sz="1600" dirty="0"/>
            </a:p>
          </p:txBody>
        </p:sp>
        <p:sp>
          <p:nvSpPr>
            <p:cNvPr id="11" name="TextBox 10"/>
            <p:cNvSpPr txBox="1"/>
            <p:nvPr/>
          </p:nvSpPr>
          <p:spPr>
            <a:xfrm>
              <a:off x="4932400" y="4365104"/>
              <a:ext cx="3240000" cy="584775"/>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30 danaa od saznanja da je ugovor zaključen</a:t>
              </a:r>
              <a:endParaRPr lang="el-GR" sz="1600" dirty="0"/>
            </a:p>
          </p:txBody>
        </p:sp>
      </p:grpSp>
      <p:sp>
        <p:nvSpPr>
          <p:cNvPr id="12" name="Rectangle 25" descr="50%"/>
          <p:cNvSpPr>
            <a:spLocks noChangeArrowheads="1"/>
          </p:cNvSpPr>
          <p:nvPr/>
        </p:nvSpPr>
        <p:spPr bwMode="auto">
          <a:xfrm>
            <a:off x="432000" y="923654"/>
            <a:ext cx="855958" cy="4500000"/>
          </a:xfrm>
          <a:prstGeom prst="rect">
            <a:avLst/>
          </a:prstGeom>
          <a:pattFill prst="pct50">
            <a:fgClr>
              <a:srgbClr val="9FFF9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270" wrap="square" lIns="180000" tIns="180000" rIns="180000" bIns="180000" anchor="ctr">
            <a:spAutoFit/>
          </a:bodyPr>
          <a:lstStyle>
            <a:lvl1pPr marL="9525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 typeface="Symbol" pitchFamily="18" charset="2"/>
              <a:buNone/>
            </a:pPr>
            <a:r>
              <a:rPr lang="en-US" altLang="el-GR" sz="1600" dirty="0" err="1">
                <a:latin typeface="Verdana" panose="020B0604030504040204" pitchFamily="34" charset="0"/>
                <a:ea typeface="Verdana" panose="020B0604030504040204" pitchFamily="34" charset="0"/>
              </a:rPr>
              <a:t>Protiv</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odluke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ugovornog organa</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podnosi</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žalba</a:t>
            </a:r>
            <a:endParaRPr lang="el-GR" altLang="el-GR" sz="1600" dirty="0">
              <a:latin typeface="Verdana" panose="020B0604030504040204" pitchFamily="34" charset="0"/>
              <a:ea typeface="Verdana" panose="020B0604030504040204" pitchFamily="34" charset="0"/>
            </a:endParaRPr>
          </a:p>
        </p:txBody>
      </p:sp>
      <p:grpSp>
        <p:nvGrpSpPr>
          <p:cNvPr id="19" name="Group 18"/>
          <p:cNvGrpSpPr/>
          <p:nvPr/>
        </p:nvGrpSpPr>
        <p:grpSpPr>
          <a:xfrm>
            <a:off x="1691680" y="4815225"/>
            <a:ext cx="5976664" cy="523220"/>
            <a:chOff x="2195736" y="5301208"/>
            <a:chExt cx="5976664" cy="523220"/>
          </a:xfrm>
        </p:grpSpPr>
        <p:sp>
          <p:nvSpPr>
            <p:cNvPr id="17" name="TextBox 16"/>
            <p:cNvSpPr txBox="1"/>
            <p:nvPr/>
          </p:nvSpPr>
          <p:spPr>
            <a:xfrm>
              <a:off x="2195736" y="5301208"/>
              <a:ext cx="2520000" cy="523220"/>
            </a:xfrm>
            <a:prstGeom prst="rect">
              <a:avLst/>
            </a:prstGeom>
            <a:noFill/>
            <a:ln w="19050">
              <a:solidFill>
                <a:schemeClr val="tx1"/>
              </a:solidFill>
            </a:ln>
          </p:spPr>
          <p:txBody>
            <a:bodyPr wrap="square" rtlCol="0">
              <a:spAutoFit/>
            </a:bodyPr>
            <a:lstStyle/>
            <a:p>
              <a:r>
                <a:rPr lang="it-IT" sz="1400" dirty="0">
                  <a:ea typeface="Verdana" panose="020B0604030504040204" pitchFamily="34" charset="0"/>
                  <a:cs typeface="Times New Roman" panose="02020603050405020304" pitchFamily="18" charset="0"/>
                </a:rPr>
                <a:t>Dodjela ugovora / ugovora male vrijednosti</a:t>
              </a:r>
              <a:endParaRPr lang="el-GR" sz="1400" dirty="0"/>
            </a:p>
          </p:txBody>
        </p:sp>
        <p:sp>
          <p:nvSpPr>
            <p:cNvPr id="18" name="TextBox 17"/>
            <p:cNvSpPr txBox="1"/>
            <p:nvPr/>
          </p:nvSpPr>
          <p:spPr>
            <a:xfrm>
              <a:off x="4932400" y="5301208"/>
              <a:ext cx="3240000" cy="338554"/>
            </a:xfrm>
            <a:prstGeom prst="rect">
              <a:avLst/>
            </a:prstGeom>
            <a:noFill/>
            <a:ln w="19050">
              <a:solidFill>
                <a:schemeClr val="tx1"/>
              </a:solidFill>
            </a:ln>
          </p:spPr>
          <p:txBody>
            <a:bodyPr wrap="square" rtlCol="0">
              <a:spAutoFit/>
            </a:bodyPr>
            <a:lstStyle/>
            <a:p>
              <a:r>
                <a:rPr lang="pl-PL" sz="1600" dirty="0">
                  <a:ea typeface="Verdana" panose="020B0604030504040204" pitchFamily="34" charset="0"/>
                  <a:cs typeface="Times New Roman" panose="02020603050405020304" pitchFamily="18" charset="0"/>
                </a:rPr>
                <a:t>5 dana po prijemu odluke</a:t>
              </a:r>
              <a:endParaRPr lang="el-GR" sz="1600" dirty="0"/>
            </a:p>
          </p:txBody>
        </p:sp>
      </p:grpSp>
      <p:sp>
        <p:nvSpPr>
          <p:cNvPr id="21" name="TextBox 20"/>
          <p:cNvSpPr txBox="1"/>
          <p:nvPr/>
        </p:nvSpPr>
        <p:spPr>
          <a:xfrm>
            <a:off x="766941" y="124023"/>
            <a:ext cx="150554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a:t>
            </a:r>
            <a:r>
              <a:rPr lang="el-GR" sz="1400" b="1" dirty="0">
                <a:solidFill>
                  <a:schemeClr val="bg1"/>
                </a:solidFill>
              </a:rPr>
              <a:t>101</a:t>
            </a:r>
            <a:r>
              <a:rPr lang="en-US" sz="1400" b="1" dirty="0">
                <a:solidFill>
                  <a:schemeClr val="bg1"/>
                </a:solidFill>
              </a:rPr>
              <a:t> </a:t>
            </a:r>
            <a:r>
              <a:rPr lang="hr-BA" sz="1400" b="1" dirty="0">
                <a:solidFill>
                  <a:schemeClr val="bg1"/>
                </a:solidFill>
              </a:rPr>
              <a:t>ZJN</a:t>
            </a:r>
            <a:endParaRPr lang="el-GR" sz="1400" b="1" dirty="0">
              <a:solidFill>
                <a:schemeClr val="bg1"/>
              </a:solidFill>
            </a:endParaRPr>
          </a:p>
        </p:txBody>
      </p:sp>
      <p:sp>
        <p:nvSpPr>
          <p:cNvPr id="22" name="Rectangle 24"/>
          <p:cNvSpPr>
            <a:spLocks noChangeArrowheads="1"/>
          </p:cNvSpPr>
          <p:nvPr/>
        </p:nvSpPr>
        <p:spPr bwMode="auto">
          <a:xfrm>
            <a:off x="432000" y="432000"/>
            <a:ext cx="36792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Žalbe za ugovorni organ</a:t>
            </a:r>
            <a:endParaRPr lang="el-GR" altLang="el-GR" sz="2000" b="1" dirty="0"/>
          </a:p>
        </p:txBody>
      </p:sp>
      <p:sp>
        <p:nvSpPr>
          <p:cNvPr id="23" name="Rectangle 22"/>
          <p:cNvSpPr/>
          <p:nvPr/>
        </p:nvSpPr>
        <p:spPr>
          <a:xfrm>
            <a:off x="432000" y="5665612"/>
            <a:ext cx="8280000" cy="584775"/>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Žalitelj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ne </a:t>
            </a:r>
            <a:r>
              <a:rPr lang="en-US" sz="1600" dirty="0" err="1">
                <a:ea typeface="Verdana" panose="020B0604030504040204" pitchFamily="34" charset="0"/>
                <a:cs typeface="Times New Roman" panose="02020603050405020304" pitchFamily="18" charset="0"/>
              </a:rPr>
              <a:t>podnese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žalbu</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određenim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rokovima</a:t>
            </a:r>
            <a:r>
              <a:rPr lang="en-US" sz="1600"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gubi</a:t>
            </a:r>
            <a:r>
              <a:rPr lang="en-US" sz="1600" b="1"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pravo</a:t>
            </a:r>
            <a:r>
              <a:rPr lang="en-US" sz="1600" b="1" dirty="0">
                <a:ea typeface="Verdana" panose="020B0604030504040204" pitchFamily="34" charset="0"/>
                <a:cs typeface="Times New Roman" panose="02020603050405020304" pitchFamily="18" charset="0"/>
              </a:rPr>
              <a:t> </a:t>
            </a:r>
            <a:r>
              <a:rPr lang="hr-BA" sz="1600" b="1" dirty="0">
                <a:ea typeface="Verdana" panose="020B0604030504040204" pitchFamily="34" charset="0"/>
                <a:cs typeface="Times New Roman" panose="02020603050405020304" pitchFamily="18" charset="0"/>
              </a:rPr>
              <a:t>ispitivanja</a:t>
            </a:r>
            <a:r>
              <a:rPr lang="en-US" sz="1600" b="1"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zakonitosti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istim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osnovama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kasnijim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fazama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postupka</a:t>
            </a:r>
            <a:r>
              <a:rPr lang="en-US" sz="1600" dirty="0">
                <a:ea typeface="Verdana" panose="020B0604030504040204" pitchFamily="34" charset="0"/>
                <a:cs typeface="Times New Roman" panose="02020603050405020304" pitchFamily="18" charset="0"/>
              </a:rPr>
              <a:t>.</a:t>
            </a:r>
            <a:endParaRPr lang="el-GR" sz="1600" u="none" strike="noStrike" spc="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338758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2188420" cy="307777"/>
          </a:xfrm>
          <a:prstGeom prst="rect">
            <a:avLst/>
          </a:prstGeom>
          <a:noFill/>
        </p:spPr>
        <p:txBody>
          <a:bodyPr wrap="none" rtlCol="0">
            <a:spAutoFit/>
          </a:bodyPr>
          <a:lstStyle/>
          <a:p>
            <a:r>
              <a:rPr lang="hr-BA" sz="1400" b="1" dirty="0">
                <a:solidFill>
                  <a:schemeClr val="bg1"/>
                </a:solidFill>
              </a:rPr>
              <a:t>Članovi</a:t>
            </a:r>
            <a:r>
              <a:rPr lang="en-US" sz="1400" b="1" dirty="0">
                <a:solidFill>
                  <a:schemeClr val="bg1"/>
                </a:solidFill>
              </a:rPr>
              <a:t> 99, </a:t>
            </a:r>
            <a:r>
              <a:rPr lang="el-GR" sz="1400" b="1" dirty="0">
                <a:solidFill>
                  <a:schemeClr val="bg1"/>
                </a:solidFill>
              </a:rPr>
              <a:t>10</a:t>
            </a:r>
            <a:r>
              <a:rPr lang="en-US" sz="1400" b="1" dirty="0">
                <a:solidFill>
                  <a:schemeClr val="bg1"/>
                </a:solidFill>
              </a:rPr>
              <a:t>0 </a:t>
            </a:r>
            <a:r>
              <a:rPr lang="hr-BA" sz="1400" b="1" dirty="0">
                <a:solidFill>
                  <a:schemeClr val="bg1"/>
                </a:solidFill>
              </a:rPr>
              <a:t>ZJN</a:t>
            </a:r>
            <a:endParaRPr lang="el-GR" sz="1400" b="1" dirty="0">
              <a:solidFill>
                <a:schemeClr val="bg1"/>
              </a:solidFill>
            </a:endParaRPr>
          </a:p>
        </p:txBody>
      </p:sp>
      <p:sp>
        <p:nvSpPr>
          <p:cNvPr id="3" name="Rectangle 24"/>
          <p:cNvSpPr>
            <a:spLocks noChangeArrowheads="1"/>
          </p:cNvSpPr>
          <p:nvPr/>
        </p:nvSpPr>
        <p:spPr bwMode="auto">
          <a:xfrm>
            <a:off x="432000" y="432000"/>
            <a:ext cx="781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l-GR" sz="2000" b="1" dirty="0" err="1"/>
              <a:t>Postupak</a:t>
            </a:r>
            <a:r>
              <a:rPr lang="en-US" altLang="el-GR" sz="2000" b="1" dirty="0"/>
              <a:t> </a:t>
            </a:r>
            <a:r>
              <a:rPr lang="en-US" altLang="el-GR" sz="2000" b="1" dirty="0" err="1"/>
              <a:t>žalbe</a:t>
            </a:r>
            <a:r>
              <a:rPr lang="en-US" altLang="el-GR" sz="2000" b="1" dirty="0"/>
              <a:t> </a:t>
            </a:r>
            <a:r>
              <a:rPr lang="en-US" altLang="el-GR" sz="2000" b="1" dirty="0" err="1"/>
              <a:t>pred</a:t>
            </a:r>
            <a:r>
              <a:rPr lang="en-US" altLang="el-GR" sz="2000" b="1" dirty="0"/>
              <a:t> </a:t>
            </a:r>
            <a:r>
              <a:rPr lang="en-US" altLang="el-GR" sz="2000" b="1" dirty="0" err="1"/>
              <a:t>Ugovaračem</a:t>
            </a:r>
            <a:endParaRPr lang="el-GR" altLang="el-GR" sz="2000" b="1" dirty="0"/>
          </a:p>
        </p:txBody>
      </p:sp>
      <p:sp>
        <p:nvSpPr>
          <p:cNvPr id="4" name="Rectangle 3"/>
          <p:cNvSpPr/>
          <p:nvPr/>
        </p:nvSpPr>
        <p:spPr>
          <a:xfrm>
            <a:off x="432000" y="900000"/>
            <a:ext cx="8280000" cy="584775"/>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Žalbe</a:t>
            </a:r>
            <a:r>
              <a:rPr lang="en-US" sz="1600" dirty="0">
                <a:ea typeface="Verdana" panose="020B0604030504040204" pitchFamily="34" charset="0"/>
                <a:cs typeface="Times New Roman" panose="02020603050405020304" pitchFamily="18" charset="0"/>
              </a:rPr>
              <a:t> se </a:t>
            </a:r>
            <a:r>
              <a:rPr lang="en-US" sz="1600" b="1" dirty="0" err="1">
                <a:ea typeface="Verdana" panose="020B0604030504040204" pitchFamily="34" charset="0"/>
                <a:cs typeface="Times New Roman" panose="02020603050405020304" pitchFamily="18" charset="0"/>
              </a:rPr>
              <a:t>predaju</a:t>
            </a:r>
            <a:r>
              <a:rPr lang="en-US" sz="1600" b="1"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ugovornom</a:t>
            </a:r>
            <a:r>
              <a:rPr lang="en-US" sz="1600" b="1" dirty="0">
                <a:ea typeface="Verdana" panose="020B0604030504040204" pitchFamily="34" charset="0"/>
                <a:cs typeface="Times New Roman" panose="02020603050405020304" pitchFamily="18" charset="0"/>
              </a:rPr>
              <a:t> </a:t>
            </a:r>
            <a:r>
              <a:rPr lang="hr-BA" sz="1600" b="1" dirty="0">
                <a:ea typeface="Verdana" panose="020B0604030504040204" pitchFamily="34" charset="0"/>
                <a:cs typeface="Times New Roman" panose="02020603050405020304" pitchFamily="18" charset="0"/>
              </a:rPr>
              <a:t>organu</a:t>
            </a:r>
            <a:r>
              <a:rPr lang="en-US" sz="1600" b="1" dirty="0">
                <a:ea typeface="Verdana" panose="020B0604030504040204" pitchFamily="34" charset="0"/>
                <a:cs typeface="Times New Roman" panose="02020603050405020304" pitchFamily="18" charset="0"/>
              </a:rPr>
              <a:t> </a:t>
            </a:r>
            <a:r>
              <a:rPr lang="en-US" sz="1600" dirty="0">
                <a:ea typeface="Verdana" panose="020B0604030504040204" pitchFamily="34" charset="0"/>
                <a:cs typeface="Times New Roman" panose="02020603050405020304" pitchFamily="18" charset="0"/>
              </a:rPr>
              <a:t>u </a:t>
            </a:r>
            <a:r>
              <a:rPr lang="en-US" sz="1600" dirty="0" err="1">
                <a:ea typeface="Verdana" panose="020B0604030504040204" pitchFamily="34" charset="0"/>
                <a:cs typeface="Times New Roman" panose="02020603050405020304" pitchFamily="18" charset="0"/>
              </a:rPr>
              <a:t>pisanom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obliku</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najmanje</a:t>
            </a:r>
            <a:r>
              <a:rPr lang="en-US" sz="1600" dirty="0">
                <a:ea typeface="Verdana" panose="020B0604030504040204" pitchFamily="34" charset="0"/>
                <a:cs typeface="Times New Roman" panose="02020603050405020304" pitchFamily="18" charset="0"/>
              </a:rPr>
              <a:t> 3 </a:t>
            </a:r>
            <a:r>
              <a:rPr lang="en-US" sz="1600" dirty="0" err="1">
                <a:ea typeface="Verdana" panose="020B0604030504040204" pitchFamily="34" charset="0"/>
                <a:cs typeface="Times New Roman" panose="02020603050405020304" pitchFamily="18" charset="0"/>
              </a:rPr>
              <a:t>primjerka</a:t>
            </a:r>
            <a:r>
              <a:rPr lang="en-US" sz="1600" dirty="0">
                <a:ea typeface="Verdana" panose="020B0604030504040204" pitchFamily="34" charset="0"/>
                <a:cs typeface="Times New Roman" panose="02020603050405020304" pitchFamily="18" charset="0"/>
              </a:rPr>
              <a:t>, a </a:t>
            </a:r>
            <a:r>
              <a:rPr lang="hr-BA" sz="1600" dirty="0">
                <a:ea typeface="Verdana" panose="020B0604030504040204" pitchFamily="34" charset="0"/>
                <a:cs typeface="Times New Roman" panose="02020603050405020304" pitchFamily="18" charset="0"/>
              </a:rPr>
              <a:t>ugovarač</a:t>
            </a:r>
            <a:r>
              <a:rPr lang="en-US" sz="1600" dirty="0">
                <a:ea typeface="Verdana" panose="020B0604030504040204" pitchFamily="34" charset="0"/>
                <a:cs typeface="Times New Roman" panose="02020603050405020304" pitchFamily="18" charset="0"/>
              </a:rPr>
              <a:t> </a:t>
            </a:r>
            <a:r>
              <a:rPr lang="en-US" sz="1600" b="1" dirty="0" err="1">
                <a:ea typeface="Verdana" panose="020B0604030504040204" pitchFamily="34" charset="0"/>
                <a:cs typeface="Times New Roman" panose="02020603050405020304" pitchFamily="18" charset="0"/>
              </a:rPr>
              <a:t>potvrđuje</a:t>
            </a:r>
            <a:r>
              <a:rPr lang="en-US" sz="1600" b="1" dirty="0">
                <a:ea typeface="Verdana" panose="020B0604030504040204" pitchFamily="34" charset="0"/>
                <a:cs typeface="Times New Roman" panose="02020603050405020304" pitchFamily="18" charset="0"/>
              </a:rPr>
              <a:t> datum </a:t>
            </a:r>
            <a:r>
              <a:rPr lang="en-US" sz="1600" b="1" dirty="0" err="1">
                <a:ea typeface="Verdana" panose="020B0604030504040204" pitchFamily="34" charset="0"/>
                <a:cs typeface="Times New Roman" panose="02020603050405020304" pitchFamily="18" charset="0"/>
              </a:rPr>
              <a:t>registracije</a:t>
            </a:r>
            <a:r>
              <a:rPr lang="en-US" sz="1600" dirty="0">
                <a:ea typeface="Verdana" panose="020B0604030504040204" pitchFamily="34" charset="0"/>
                <a:cs typeface="Times New Roman" panose="02020603050405020304" pitchFamily="18" charset="0"/>
              </a:rPr>
              <a:t>.</a:t>
            </a:r>
            <a:endParaRPr lang="el-GR" sz="1600" dirty="0">
              <a:ea typeface="Verdana" panose="020B0604030504040204" pitchFamily="34" charset="0"/>
            </a:endParaRPr>
          </a:p>
        </p:txBody>
      </p:sp>
      <p:sp>
        <p:nvSpPr>
          <p:cNvPr id="5" name="TextBox 4"/>
          <p:cNvSpPr txBox="1"/>
          <p:nvPr/>
        </p:nvSpPr>
        <p:spPr>
          <a:xfrm>
            <a:off x="2995264" y="1600290"/>
            <a:ext cx="3116495" cy="338554"/>
          </a:xfrm>
          <a:prstGeom prst="rect">
            <a:avLst/>
          </a:prstGeom>
          <a:noFill/>
          <a:ln w="15875">
            <a:solidFill>
              <a:schemeClr val="tx1"/>
            </a:solidFill>
          </a:ln>
        </p:spPr>
        <p:txBody>
          <a:bodyPr wrap="none" rtlCol="0">
            <a:spAutoFit/>
          </a:bodyPr>
          <a:lstStyle/>
          <a:p>
            <a:pPr algn="ctr"/>
            <a:r>
              <a:rPr lang="en-US" sz="1600" dirty="0" err="1"/>
              <a:t>Ugovorni</a:t>
            </a:r>
            <a:r>
              <a:rPr lang="en-US" sz="1600" dirty="0"/>
              <a:t> </a:t>
            </a:r>
            <a:r>
              <a:rPr lang="hr-BA" sz="1600" dirty="0"/>
              <a:t>organ</a:t>
            </a:r>
            <a:r>
              <a:rPr lang="en-US" sz="1600" dirty="0"/>
              <a:t> </a:t>
            </a:r>
            <a:r>
              <a:rPr lang="en-US" sz="1600" dirty="0" err="1"/>
              <a:t>primio</a:t>
            </a:r>
            <a:r>
              <a:rPr lang="en-US" sz="1600" dirty="0"/>
              <a:t> </a:t>
            </a:r>
            <a:r>
              <a:rPr lang="en-US" sz="1600" dirty="0" err="1"/>
              <a:t>žalbu</a:t>
            </a:r>
            <a:endParaRPr lang="el-GR" sz="1600" dirty="0"/>
          </a:p>
        </p:txBody>
      </p:sp>
      <p:sp>
        <p:nvSpPr>
          <p:cNvPr id="6" name="Rectangle 5"/>
          <p:cNvSpPr/>
          <p:nvPr/>
        </p:nvSpPr>
        <p:spPr>
          <a:xfrm>
            <a:off x="179512" y="2412177"/>
            <a:ext cx="8748000" cy="584775"/>
          </a:xfrm>
          <a:prstGeom prst="rect">
            <a:avLst/>
          </a:prstGeom>
          <a:noFill/>
          <a:ln w="15875">
            <a:solidFill>
              <a:schemeClr val="tx1"/>
            </a:solidFill>
          </a:ln>
        </p:spPr>
        <p:txBody>
          <a:bodyPr wrap="square" rtlCol="0">
            <a:noAutofit/>
          </a:bodyPr>
          <a:lstStyle/>
          <a:p>
            <a:pPr algn="ctr"/>
            <a:r>
              <a:rPr lang="hr-BA" sz="1600" dirty="0"/>
              <a:t>UO </a:t>
            </a:r>
            <a:r>
              <a:rPr lang="en-US" sz="1600" dirty="0" err="1"/>
              <a:t>utvrđuje</a:t>
            </a:r>
            <a:r>
              <a:rPr lang="en-US" sz="1600" dirty="0"/>
              <a:t> </a:t>
            </a:r>
            <a:r>
              <a:rPr lang="hr-BA" sz="1600" dirty="0"/>
              <a:t>blago</a:t>
            </a:r>
            <a:r>
              <a:rPr lang="en-US" sz="1600" dirty="0" err="1"/>
              <a:t>vremenost</a:t>
            </a:r>
            <a:r>
              <a:rPr lang="en-US" sz="1600" dirty="0"/>
              <a:t>, </a:t>
            </a:r>
            <a:r>
              <a:rPr lang="en-US" sz="1600" dirty="0" err="1"/>
              <a:t>prihvatljivost</a:t>
            </a:r>
            <a:r>
              <a:rPr lang="en-US" sz="1600" dirty="0"/>
              <a:t> </a:t>
            </a:r>
            <a:r>
              <a:rPr lang="en-US" sz="1600" dirty="0" err="1"/>
              <a:t>i</a:t>
            </a:r>
            <a:r>
              <a:rPr lang="en-US" sz="1600" dirty="0"/>
              <a:t> je li </a:t>
            </a:r>
            <a:r>
              <a:rPr lang="en-US" sz="1600" dirty="0" err="1"/>
              <a:t>žalbu</a:t>
            </a:r>
            <a:r>
              <a:rPr lang="en-US" sz="1600" dirty="0"/>
              <a:t> </a:t>
            </a:r>
            <a:r>
              <a:rPr lang="en-US" sz="1600" dirty="0" err="1"/>
              <a:t>podn</a:t>
            </a:r>
            <a:r>
              <a:rPr lang="hr-BA" sz="1600" dirty="0"/>
              <a:t>ij</a:t>
            </a:r>
            <a:r>
              <a:rPr lang="en-US" sz="1600" dirty="0" err="1"/>
              <a:t>ela</a:t>
            </a:r>
            <a:r>
              <a:rPr lang="en-US" sz="1600" dirty="0"/>
              <a:t> </a:t>
            </a:r>
            <a:r>
              <a:rPr lang="en-US" sz="1600" dirty="0" err="1"/>
              <a:t>ovlaš</a:t>
            </a:r>
            <a:r>
              <a:rPr lang="hr-BA" sz="1600" dirty="0"/>
              <a:t>t</a:t>
            </a:r>
            <a:r>
              <a:rPr lang="en-US" sz="1600" dirty="0" err="1"/>
              <a:t>ena</a:t>
            </a:r>
            <a:r>
              <a:rPr lang="en-US" sz="1600" dirty="0"/>
              <a:t> </a:t>
            </a:r>
            <a:r>
              <a:rPr lang="en-US" sz="1600" dirty="0" err="1"/>
              <a:t>osoba</a:t>
            </a:r>
            <a:endParaRPr lang="el-GR" sz="1600" dirty="0"/>
          </a:p>
        </p:txBody>
      </p:sp>
      <p:sp>
        <p:nvSpPr>
          <p:cNvPr id="7" name="TextBox 6"/>
          <p:cNvSpPr txBox="1"/>
          <p:nvPr/>
        </p:nvSpPr>
        <p:spPr>
          <a:xfrm>
            <a:off x="4590489" y="2006233"/>
            <a:ext cx="1077539" cy="338554"/>
          </a:xfrm>
          <a:prstGeom prst="rect">
            <a:avLst/>
          </a:prstGeom>
          <a:noFill/>
        </p:spPr>
        <p:txBody>
          <a:bodyPr wrap="none" rtlCol="0">
            <a:spAutoFit/>
          </a:bodyPr>
          <a:lstStyle/>
          <a:p>
            <a:r>
              <a:rPr lang="en-US" sz="1600" dirty="0"/>
              <a:t>(5 </a:t>
            </a:r>
            <a:r>
              <a:rPr lang="hr-BA" sz="1600" dirty="0"/>
              <a:t>dana</a:t>
            </a:r>
            <a:r>
              <a:rPr lang="en-US" sz="1600" dirty="0"/>
              <a:t>)</a:t>
            </a:r>
            <a:endParaRPr lang="el-GR" sz="1600" dirty="0"/>
          </a:p>
        </p:txBody>
      </p:sp>
      <p:sp>
        <p:nvSpPr>
          <p:cNvPr id="9" name="TextBox 8"/>
          <p:cNvSpPr txBox="1"/>
          <p:nvPr/>
        </p:nvSpPr>
        <p:spPr>
          <a:xfrm>
            <a:off x="6430956" y="3041460"/>
            <a:ext cx="612000" cy="338554"/>
          </a:xfrm>
          <a:prstGeom prst="rect">
            <a:avLst/>
          </a:prstGeom>
          <a:noFill/>
          <a:ln w="15875">
            <a:solidFill>
              <a:schemeClr val="tx1"/>
            </a:solidFill>
          </a:ln>
        </p:spPr>
        <p:txBody>
          <a:bodyPr wrap="none" rtlCol="0">
            <a:noAutofit/>
          </a:bodyPr>
          <a:lstStyle/>
          <a:p>
            <a:pPr algn="ctr"/>
            <a:r>
              <a:rPr lang="hr-BA" sz="1600" b="1" dirty="0">
                <a:solidFill>
                  <a:srgbClr val="FF0000"/>
                </a:solidFill>
              </a:rPr>
              <a:t>DA</a:t>
            </a:r>
            <a:endParaRPr lang="el-GR" sz="1600" b="1" dirty="0">
              <a:solidFill>
                <a:srgbClr val="FF0000"/>
              </a:solidFill>
            </a:endParaRPr>
          </a:p>
        </p:txBody>
      </p:sp>
      <p:sp>
        <p:nvSpPr>
          <p:cNvPr id="13" name="Rectangle 12"/>
          <p:cNvSpPr/>
          <p:nvPr/>
        </p:nvSpPr>
        <p:spPr>
          <a:xfrm>
            <a:off x="6300032" y="4681870"/>
            <a:ext cx="2592288" cy="830997"/>
          </a:xfrm>
          <a:prstGeom prst="rect">
            <a:avLst/>
          </a:prstGeom>
          <a:noFill/>
          <a:ln w="15875">
            <a:solidFill>
              <a:schemeClr val="tx1"/>
            </a:solidFill>
          </a:ln>
        </p:spPr>
        <p:txBody>
          <a:bodyPr wrap="square" rtlCol="0">
            <a:spAutoFit/>
          </a:bodyPr>
          <a:lstStyle/>
          <a:p>
            <a:pPr algn="ctr"/>
            <a:r>
              <a:rPr lang="hr-BA" sz="1600" dirty="0"/>
              <a:t>UO preduzima trenutne korektivne radnje i obavještava žalitelja</a:t>
            </a:r>
            <a:endParaRPr lang="el-GR" sz="1600" dirty="0"/>
          </a:p>
        </p:txBody>
      </p:sp>
      <p:sp>
        <p:nvSpPr>
          <p:cNvPr id="14" name="TextBox 13"/>
          <p:cNvSpPr txBox="1"/>
          <p:nvPr/>
        </p:nvSpPr>
        <p:spPr>
          <a:xfrm>
            <a:off x="6616453" y="5575910"/>
            <a:ext cx="1077539" cy="338554"/>
          </a:xfrm>
          <a:prstGeom prst="rect">
            <a:avLst/>
          </a:prstGeom>
          <a:noFill/>
        </p:spPr>
        <p:txBody>
          <a:bodyPr wrap="none" rtlCol="0">
            <a:spAutoFit/>
          </a:bodyPr>
          <a:lstStyle/>
          <a:p>
            <a:r>
              <a:rPr lang="en-US" sz="1600" dirty="0"/>
              <a:t>(5 </a:t>
            </a:r>
            <a:r>
              <a:rPr lang="hr-BA" sz="1600" dirty="0"/>
              <a:t>dana</a:t>
            </a:r>
            <a:r>
              <a:rPr lang="en-US" sz="1600" dirty="0"/>
              <a:t>)</a:t>
            </a:r>
            <a:endParaRPr lang="el-GR" sz="1600" dirty="0"/>
          </a:p>
        </p:txBody>
      </p:sp>
      <p:sp>
        <p:nvSpPr>
          <p:cNvPr id="15" name="Rectangle 14"/>
          <p:cNvSpPr/>
          <p:nvPr/>
        </p:nvSpPr>
        <p:spPr>
          <a:xfrm>
            <a:off x="6156176" y="5982379"/>
            <a:ext cx="2880000" cy="830997"/>
          </a:xfrm>
          <a:prstGeom prst="rect">
            <a:avLst/>
          </a:prstGeom>
          <a:solidFill>
            <a:schemeClr val="bg1"/>
          </a:solidFill>
          <a:ln w="15875">
            <a:solidFill>
              <a:schemeClr val="tx1"/>
            </a:solidFill>
          </a:ln>
        </p:spPr>
        <p:txBody>
          <a:bodyPr wrap="square" rtlCol="0">
            <a:spAutoFit/>
          </a:bodyPr>
          <a:lstStyle/>
          <a:p>
            <a:pPr algn="ctr"/>
            <a:r>
              <a:rPr lang="en-US" sz="1600" dirty="0" err="1"/>
              <a:t>Protiv</a:t>
            </a:r>
            <a:r>
              <a:rPr lang="en-US" sz="1600" dirty="0"/>
              <a:t> </a:t>
            </a:r>
            <a:r>
              <a:rPr lang="en-US" sz="1600" dirty="0" err="1"/>
              <a:t>ove</a:t>
            </a:r>
            <a:r>
              <a:rPr lang="en-US" sz="1600" dirty="0"/>
              <a:t> </a:t>
            </a:r>
            <a:r>
              <a:rPr lang="en-US" sz="1600" dirty="0" err="1"/>
              <a:t>odluke</a:t>
            </a:r>
            <a:r>
              <a:rPr lang="en-US" sz="1600" dirty="0"/>
              <a:t> </a:t>
            </a:r>
            <a:r>
              <a:rPr lang="en-US" sz="1600" dirty="0" err="1"/>
              <a:t>žalitelj</a:t>
            </a:r>
            <a:r>
              <a:rPr lang="en-US" sz="1600" dirty="0"/>
              <a:t> </a:t>
            </a:r>
            <a:r>
              <a:rPr lang="en-US" sz="1600" dirty="0" err="1"/>
              <a:t>može</a:t>
            </a:r>
            <a:r>
              <a:rPr lang="en-US" sz="1600" dirty="0"/>
              <a:t> </a:t>
            </a:r>
            <a:r>
              <a:rPr lang="en-US" sz="1600" dirty="0" err="1"/>
              <a:t>podnijeti</a:t>
            </a:r>
            <a:r>
              <a:rPr lang="en-US" sz="1600" dirty="0"/>
              <a:t> </a:t>
            </a:r>
            <a:r>
              <a:rPr lang="en-US" sz="1600" dirty="0" err="1"/>
              <a:t>žalbu</a:t>
            </a:r>
            <a:r>
              <a:rPr lang="en-US" sz="1600" dirty="0"/>
              <a:t> </a:t>
            </a:r>
            <a:r>
              <a:rPr lang="hr-BA" sz="1600" dirty="0"/>
              <a:t>URŽ</a:t>
            </a:r>
            <a:r>
              <a:rPr lang="en-US" sz="1600" dirty="0"/>
              <a:t>-u. </a:t>
            </a:r>
            <a:endParaRPr lang="el-GR" sz="1600" dirty="0"/>
          </a:p>
        </p:txBody>
      </p:sp>
      <p:cxnSp>
        <p:nvCxnSpPr>
          <p:cNvPr id="19" name="Straight Arrow Connector 18"/>
          <p:cNvCxnSpPr>
            <a:stCxn id="5" idx="2"/>
            <a:endCxn id="6" idx="0"/>
          </p:cNvCxnSpPr>
          <p:nvPr/>
        </p:nvCxnSpPr>
        <p:spPr>
          <a:xfrm>
            <a:off x="4553512" y="1938844"/>
            <a:ext cx="0" cy="47333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25216" y="3041460"/>
            <a:ext cx="612000" cy="338554"/>
          </a:xfrm>
          <a:prstGeom prst="rect">
            <a:avLst/>
          </a:prstGeom>
          <a:noFill/>
          <a:ln w="15875">
            <a:solidFill>
              <a:schemeClr val="tx1"/>
            </a:solidFill>
          </a:ln>
        </p:spPr>
        <p:txBody>
          <a:bodyPr wrap="none" rtlCol="0">
            <a:noAutofit/>
          </a:bodyPr>
          <a:lstStyle/>
          <a:p>
            <a:pPr algn="ctr"/>
            <a:r>
              <a:rPr lang="en-US" sz="1600" b="1" dirty="0">
                <a:solidFill>
                  <a:srgbClr val="FF0000"/>
                </a:solidFill>
              </a:rPr>
              <a:t>N</a:t>
            </a:r>
            <a:r>
              <a:rPr lang="hr-BA" sz="1600" b="1" dirty="0">
                <a:solidFill>
                  <a:srgbClr val="FF0000"/>
                </a:solidFill>
              </a:rPr>
              <a:t>E</a:t>
            </a:r>
            <a:endParaRPr lang="el-GR" sz="1600" b="1" dirty="0">
              <a:solidFill>
                <a:srgbClr val="FF0000"/>
              </a:solidFill>
            </a:endParaRPr>
          </a:p>
        </p:txBody>
      </p:sp>
      <p:sp>
        <p:nvSpPr>
          <p:cNvPr id="10" name="Rectangle 9"/>
          <p:cNvSpPr/>
          <p:nvPr/>
        </p:nvSpPr>
        <p:spPr>
          <a:xfrm>
            <a:off x="251744" y="3801234"/>
            <a:ext cx="1980000" cy="1077218"/>
          </a:xfrm>
          <a:prstGeom prst="rect">
            <a:avLst/>
          </a:prstGeom>
          <a:noFill/>
          <a:ln w="15875">
            <a:solidFill>
              <a:schemeClr val="tx1"/>
            </a:solidFill>
          </a:ln>
        </p:spPr>
        <p:txBody>
          <a:bodyPr wrap="square" rtlCol="0">
            <a:spAutoFit/>
          </a:bodyPr>
          <a:lstStyle/>
          <a:p>
            <a:pPr algn="ctr"/>
            <a:r>
              <a:rPr lang="hr-BA" sz="1600" dirty="0"/>
              <a:t>UO donosi zaključak i obavještava žalitelja</a:t>
            </a:r>
            <a:endParaRPr lang="el-GR" sz="1600" dirty="0"/>
          </a:p>
        </p:txBody>
      </p:sp>
      <p:sp>
        <p:nvSpPr>
          <p:cNvPr id="11" name="TextBox 10"/>
          <p:cNvSpPr txBox="1"/>
          <p:nvPr/>
        </p:nvSpPr>
        <p:spPr>
          <a:xfrm>
            <a:off x="1302038" y="4878452"/>
            <a:ext cx="1207382" cy="338554"/>
          </a:xfrm>
          <a:prstGeom prst="rect">
            <a:avLst/>
          </a:prstGeom>
          <a:noFill/>
        </p:spPr>
        <p:txBody>
          <a:bodyPr wrap="none" rtlCol="0">
            <a:spAutoFit/>
          </a:bodyPr>
          <a:lstStyle/>
          <a:p>
            <a:r>
              <a:rPr lang="en-US" sz="1600" dirty="0"/>
              <a:t>(10 </a:t>
            </a:r>
            <a:r>
              <a:rPr lang="hr-BA" sz="1600" dirty="0"/>
              <a:t>dana</a:t>
            </a:r>
            <a:r>
              <a:rPr lang="en-US" sz="1600" dirty="0"/>
              <a:t>)</a:t>
            </a:r>
            <a:endParaRPr lang="el-GR" sz="1600" dirty="0"/>
          </a:p>
        </p:txBody>
      </p:sp>
      <p:sp>
        <p:nvSpPr>
          <p:cNvPr id="12" name="Rectangle 11"/>
          <p:cNvSpPr/>
          <p:nvPr/>
        </p:nvSpPr>
        <p:spPr>
          <a:xfrm>
            <a:off x="215744" y="5232102"/>
            <a:ext cx="2052000" cy="1077218"/>
          </a:xfrm>
          <a:prstGeom prst="rect">
            <a:avLst/>
          </a:prstGeom>
          <a:noFill/>
          <a:ln w="15875">
            <a:solidFill>
              <a:schemeClr val="tx1"/>
            </a:solidFill>
          </a:ln>
        </p:spPr>
        <p:txBody>
          <a:bodyPr wrap="square" rtlCol="0">
            <a:spAutoFit/>
          </a:bodyPr>
          <a:lstStyle/>
          <a:p>
            <a:pPr algn="ctr"/>
            <a:r>
              <a:rPr lang="en-US" sz="1600" dirty="0" err="1"/>
              <a:t>Protiv</a:t>
            </a:r>
            <a:r>
              <a:rPr lang="en-US" sz="1600" dirty="0"/>
              <a:t> </a:t>
            </a:r>
            <a:r>
              <a:rPr lang="en-US" sz="1600" dirty="0" err="1"/>
              <a:t>ovog</a:t>
            </a:r>
            <a:r>
              <a:rPr lang="en-US" sz="1600" dirty="0"/>
              <a:t> </a:t>
            </a:r>
            <a:r>
              <a:rPr lang="en-US" sz="1600" dirty="0" err="1"/>
              <a:t>zaključka</a:t>
            </a:r>
            <a:r>
              <a:rPr lang="en-US" sz="1600" dirty="0"/>
              <a:t> </a:t>
            </a:r>
            <a:r>
              <a:rPr lang="en-US" sz="1600" dirty="0" err="1"/>
              <a:t>žalitelj</a:t>
            </a:r>
            <a:r>
              <a:rPr lang="en-US" sz="1600" dirty="0"/>
              <a:t> </a:t>
            </a:r>
            <a:r>
              <a:rPr lang="en-US" sz="1600" dirty="0" err="1"/>
              <a:t>može</a:t>
            </a:r>
            <a:r>
              <a:rPr lang="en-US" sz="1600" dirty="0"/>
              <a:t> </a:t>
            </a:r>
            <a:r>
              <a:rPr lang="en-US" sz="1600" dirty="0" err="1"/>
              <a:t>podnijeti</a:t>
            </a:r>
            <a:r>
              <a:rPr lang="en-US" sz="1600" dirty="0"/>
              <a:t> </a:t>
            </a:r>
            <a:r>
              <a:rPr lang="en-US" sz="1600" dirty="0" err="1"/>
              <a:t>žalbu</a:t>
            </a:r>
            <a:r>
              <a:rPr lang="en-US" sz="1600" dirty="0"/>
              <a:t> </a:t>
            </a:r>
            <a:r>
              <a:rPr lang="hr-BA" sz="1600" dirty="0"/>
              <a:t>URŽ</a:t>
            </a:r>
            <a:r>
              <a:rPr lang="en-US" sz="1600" dirty="0"/>
              <a:t>-u.</a:t>
            </a:r>
            <a:endParaRPr lang="el-GR" sz="1600" dirty="0"/>
          </a:p>
        </p:txBody>
      </p:sp>
      <p:sp>
        <p:nvSpPr>
          <p:cNvPr id="16" name="Rectangle 15"/>
          <p:cNvSpPr/>
          <p:nvPr/>
        </p:nvSpPr>
        <p:spPr>
          <a:xfrm>
            <a:off x="2339752" y="3801234"/>
            <a:ext cx="1800000" cy="1077218"/>
          </a:xfrm>
          <a:prstGeom prst="rect">
            <a:avLst/>
          </a:prstGeom>
          <a:noFill/>
          <a:ln w="15875">
            <a:solidFill>
              <a:schemeClr val="tx1"/>
            </a:solidFill>
          </a:ln>
        </p:spPr>
        <p:txBody>
          <a:bodyPr wrap="square" rtlCol="0">
            <a:spAutoFit/>
          </a:bodyPr>
          <a:lstStyle/>
          <a:p>
            <a:pPr algn="ctr"/>
            <a:r>
              <a:rPr lang="hr-BA" sz="1600" dirty="0"/>
              <a:t>UO</a:t>
            </a:r>
            <a:r>
              <a:rPr lang="en-US" sz="1600" dirty="0"/>
              <a:t> </a:t>
            </a:r>
            <a:r>
              <a:rPr lang="en-US" sz="1600" dirty="0" err="1"/>
              <a:t>donosi</a:t>
            </a:r>
            <a:r>
              <a:rPr lang="en-US" sz="1600" dirty="0"/>
              <a:t> </a:t>
            </a:r>
            <a:r>
              <a:rPr lang="en-US" sz="1600" dirty="0" err="1"/>
              <a:t>zaključak</a:t>
            </a:r>
            <a:r>
              <a:rPr lang="en-US" sz="1600" dirty="0"/>
              <a:t> </a:t>
            </a:r>
            <a:r>
              <a:rPr lang="en-US" sz="1600" dirty="0" err="1"/>
              <a:t>i</a:t>
            </a:r>
            <a:r>
              <a:rPr lang="en-US" sz="1600" dirty="0"/>
              <a:t> </a:t>
            </a:r>
            <a:r>
              <a:rPr lang="en-US" sz="1600" dirty="0" err="1"/>
              <a:t>obaveštava</a:t>
            </a:r>
            <a:r>
              <a:rPr lang="en-US" sz="1600" dirty="0"/>
              <a:t> </a:t>
            </a:r>
            <a:r>
              <a:rPr lang="hr-BA" sz="1600" dirty="0"/>
              <a:t>URŽ</a:t>
            </a:r>
            <a:endParaRPr lang="el-GR" sz="1600" dirty="0"/>
          </a:p>
        </p:txBody>
      </p:sp>
      <p:sp>
        <p:nvSpPr>
          <p:cNvPr id="17" name="TextBox 16"/>
          <p:cNvSpPr txBox="1"/>
          <p:nvPr/>
        </p:nvSpPr>
        <p:spPr>
          <a:xfrm>
            <a:off x="2699792" y="3284984"/>
            <a:ext cx="1077539" cy="338554"/>
          </a:xfrm>
          <a:prstGeom prst="rect">
            <a:avLst/>
          </a:prstGeom>
          <a:noFill/>
        </p:spPr>
        <p:txBody>
          <a:bodyPr wrap="none" rtlCol="0">
            <a:spAutoFit/>
          </a:bodyPr>
          <a:lstStyle/>
          <a:p>
            <a:r>
              <a:rPr lang="en-US" sz="1600" dirty="0"/>
              <a:t>(5 da</a:t>
            </a:r>
            <a:r>
              <a:rPr lang="hr-BA" sz="1600" dirty="0"/>
              <a:t>na</a:t>
            </a:r>
            <a:r>
              <a:rPr lang="en-US" sz="1600" dirty="0"/>
              <a:t>)</a:t>
            </a:r>
            <a:endParaRPr lang="el-GR" sz="1600" dirty="0"/>
          </a:p>
        </p:txBody>
      </p:sp>
      <p:cxnSp>
        <p:nvCxnSpPr>
          <p:cNvPr id="27" name="Straight Arrow Connector 26"/>
          <p:cNvCxnSpPr>
            <a:stCxn id="10" idx="2"/>
            <a:endCxn id="12" idx="0"/>
          </p:cNvCxnSpPr>
          <p:nvPr/>
        </p:nvCxnSpPr>
        <p:spPr>
          <a:xfrm>
            <a:off x="1241744" y="4878452"/>
            <a:ext cx="0" cy="35365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8" idx="2"/>
            <a:endCxn id="10" idx="0"/>
          </p:cNvCxnSpPr>
          <p:nvPr/>
        </p:nvCxnSpPr>
        <p:spPr>
          <a:xfrm flipH="1">
            <a:off x="1241744" y="3380014"/>
            <a:ext cx="1089472" cy="4212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8" idx="2"/>
            <a:endCxn id="16" idx="0"/>
          </p:cNvCxnSpPr>
          <p:nvPr/>
        </p:nvCxnSpPr>
        <p:spPr>
          <a:xfrm>
            <a:off x="2331216" y="3380014"/>
            <a:ext cx="908536" cy="4212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3" idx="0"/>
          </p:cNvCxnSpPr>
          <p:nvPr/>
        </p:nvCxnSpPr>
        <p:spPr>
          <a:xfrm>
            <a:off x="7596176" y="4383761"/>
            <a:ext cx="0" cy="298109"/>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13" idx="2"/>
            <a:endCxn id="15" idx="0"/>
          </p:cNvCxnSpPr>
          <p:nvPr/>
        </p:nvCxnSpPr>
        <p:spPr>
          <a:xfrm>
            <a:off x="7596176" y="5512867"/>
            <a:ext cx="0" cy="46951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5004232" y="3801234"/>
            <a:ext cx="1656000" cy="584775"/>
          </a:xfrm>
          <a:prstGeom prst="rect">
            <a:avLst/>
          </a:prstGeom>
          <a:noFill/>
          <a:ln w="15875">
            <a:solidFill>
              <a:schemeClr val="tx1"/>
            </a:solidFill>
          </a:ln>
        </p:spPr>
        <p:txBody>
          <a:bodyPr wrap="square" rtlCol="0">
            <a:spAutoFit/>
          </a:bodyPr>
          <a:lstStyle/>
          <a:p>
            <a:pPr algn="ctr"/>
            <a:r>
              <a:rPr lang="hr-BA" sz="1600" dirty="0"/>
              <a:t>UO odbacuje žalbu</a:t>
            </a:r>
            <a:endParaRPr lang="el-GR" sz="1600" dirty="0"/>
          </a:p>
        </p:txBody>
      </p:sp>
      <p:sp>
        <p:nvSpPr>
          <p:cNvPr id="31" name="Rectangle 30"/>
          <p:cNvSpPr/>
          <p:nvPr/>
        </p:nvSpPr>
        <p:spPr>
          <a:xfrm>
            <a:off x="6791180" y="3801234"/>
            <a:ext cx="1656000" cy="584775"/>
          </a:xfrm>
          <a:prstGeom prst="rect">
            <a:avLst/>
          </a:prstGeom>
          <a:noFill/>
          <a:ln w="15875">
            <a:solidFill>
              <a:schemeClr val="tx1"/>
            </a:solidFill>
          </a:ln>
        </p:spPr>
        <p:txBody>
          <a:bodyPr wrap="square" rtlCol="0">
            <a:spAutoFit/>
          </a:bodyPr>
          <a:lstStyle/>
          <a:p>
            <a:pPr algn="ctr"/>
            <a:r>
              <a:rPr lang="hr-BA" sz="1600" dirty="0"/>
              <a:t>UO prihvata žalbu</a:t>
            </a:r>
            <a:endParaRPr lang="el-GR" sz="1600" dirty="0"/>
          </a:p>
        </p:txBody>
      </p:sp>
      <p:cxnSp>
        <p:nvCxnSpPr>
          <p:cNvPr id="25" name="Straight Arrow Connector 24"/>
          <p:cNvCxnSpPr>
            <a:stCxn id="9" idx="2"/>
            <a:endCxn id="29" idx="0"/>
          </p:cNvCxnSpPr>
          <p:nvPr/>
        </p:nvCxnSpPr>
        <p:spPr>
          <a:xfrm flipH="1">
            <a:off x="5832232" y="3380014"/>
            <a:ext cx="904724" cy="4212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9" idx="2"/>
            <a:endCxn id="31" idx="0"/>
          </p:cNvCxnSpPr>
          <p:nvPr/>
        </p:nvCxnSpPr>
        <p:spPr>
          <a:xfrm>
            <a:off x="6736956" y="3380014"/>
            <a:ext cx="882224" cy="42122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9" idx="2"/>
            <a:endCxn id="15" idx="1"/>
          </p:cNvCxnSpPr>
          <p:nvPr/>
        </p:nvCxnSpPr>
        <p:spPr>
          <a:xfrm rot="16200000" flipH="1">
            <a:off x="4988270" y="5229971"/>
            <a:ext cx="2011869" cy="323944"/>
          </a:xfrm>
          <a:prstGeom prst="bentConnector2">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529811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2826415" cy="307777"/>
          </a:xfrm>
          <a:prstGeom prst="rect">
            <a:avLst/>
          </a:prstGeom>
          <a:noFill/>
        </p:spPr>
        <p:txBody>
          <a:bodyPr wrap="none" rtlCol="0">
            <a:spAutoFit/>
          </a:bodyPr>
          <a:lstStyle/>
          <a:p>
            <a:r>
              <a:rPr lang="hr-BA" sz="1400" b="1" dirty="0">
                <a:solidFill>
                  <a:schemeClr val="bg1"/>
                </a:solidFill>
              </a:rPr>
              <a:t>Članovi</a:t>
            </a:r>
            <a:r>
              <a:rPr lang="en-US" sz="1400" b="1" dirty="0">
                <a:solidFill>
                  <a:schemeClr val="bg1"/>
                </a:solidFill>
              </a:rPr>
              <a:t> 105, 106, 109 </a:t>
            </a:r>
            <a:r>
              <a:rPr lang="hr-BA" sz="1400" b="1" dirty="0">
                <a:solidFill>
                  <a:schemeClr val="bg1"/>
                </a:solidFill>
              </a:rPr>
              <a:t>ZJN</a:t>
            </a:r>
            <a:endParaRPr lang="el-GR" sz="1400" b="1" dirty="0">
              <a:solidFill>
                <a:schemeClr val="bg1"/>
              </a:solidFill>
            </a:endParaRPr>
          </a:p>
        </p:txBody>
      </p:sp>
      <p:sp>
        <p:nvSpPr>
          <p:cNvPr id="3" name="Rectangle 24"/>
          <p:cNvSpPr>
            <a:spLocks noChangeArrowheads="1"/>
          </p:cNvSpPr>
          <p:nvPr/>
        </p:nvSpPr>
        <p:spPr bwMode="auto">
          <a:xfrm>
            <a:off x="432000" y="432000"/>
            <a:ext cx="4616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Žalbeni postupak ispred URŽ-a</a:t>
            </a:r>
            <a:endParaRPr lang="el-GR" altLang="el-GR" sz="2000" b="1" dirty="0"/>
          </a:p>
        </p:txBody>
      </p:sp>
      <p:sp>
        <p:nvSpPr>
          <p:cNvPr id="4" name="Rectangle 3"/>
          <p:cNvSpPr/>
          <p:nvPr/>
        </p:nvSpPr>
        <p:spPr>
          <a:xfrm>
            <a:off x="432000" y="900000"/>
            <a:ext cx="8280000" cy="338554"/>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Žalbe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upućene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-u </a:t>
            </a:r>
            <a:r>
              <a:rPr lang="en-US" sz="1600" dirty="0" err="1">
                <a:ea typeface="Verdana" panose="020B0604030504040204" pitchFamily="34" charset="0"/>
                <a:cs typeface="Times New Roman" panose="02020603050405020304" pitchFamily="18" charset="0"/>
              </a:rPr>
              <a:t>moraju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sadržavati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podatke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opisane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čl</a:t>
            </a:r>
            <a:r>
              <a:rPr lang="en-US" sz="1600" dirty="0">
                <a:ea typeface="Verdana" panose="020B0604030504040204" pitchFamily="34" charset="0"/>
                <a:cs typeface="Times New Roman" panose="02020603050405020304" pitchFamily="18" charset="0"/>
              </a:rPr>
              <a:t>. 105 ZJN.</a:t>
            </a:r>
            <a:endParaRPr lang="el-GR" sz="1600" dirty="0">
              <a:ea typeface="Verdana" panose="020B0604030504040204" pitchFamily="34" charset="0"/>
            </a:endParaRPr>
          </a:p>
        </p:txBody>
      </p:sp>
      <p:sp>
        <p:nvSpPr>
          <p:cNvPr id="5" name="TextBox 4"/>
          <p:cNvSpPr txBox="1"/>
          <p:nvPr/>
        </p:nvSpPr>
        <p:spPr>
          <a:xfrm>
            <a:off x="3379210" y="1830499"/>
            <a:ext cx="2385589" cy="338554"/>
          </a:xfrm>
          <a:prstGeom prst="rect">
            <a:avLst/>
          </a:prstGeom>
          <a:noFill/>
          <a:ln w="15875">
            <a:solidFill>
              <a:schemeClr val="tx1"/>
            </a:solidFill>
          </a:ln>
        </p:spPr>
        <p:txBody>
          <a:bodyPr wrap="none" rtlCol="0">
            <a:spAutoFit/>
          </a:bodyPr>
          <a:lstStyle/>
          <a:p>
            <a:pPr algn="ctr"/>
            <a:r>
              <a:rPr lang="hr-BA" sz="1600" dirty="0"/>
              <a:t>Prijem žalbe u URŽ-u</a:t>
            </a:r>
            <a:endParaRPr lang="el-GR" sz="1600" dirty="0"/>
          </a:p>
        </p:txBody>
      </p:sp>
      <p:sp>
        <p:nvSpPr>
          <p:cNvPr id="6" name="TextBox 5"/>
          <p:cNvSpPr txBox="1"/>
          <p:nvPr/>
        </p:nvSpPr>
        <p:spPr>
          <a:xfrm>
            <a:off x="432000" y="2302300"/>
            <a:ext cx="8280000" cy="338554"/>
          </a:xfrm>
          <a:prstGeom prst="rect">
            <a:avLst/>
          </a:prstGeom>
          <a:noFill/>
          <a:ln w="15875">
            <a:solidFill>
              <a:schemeClr val="tx1"/>
            </a:solidFill>
          </a:ln>
        </p:spPr>
        <p:txBody>
          <a:bodyPr wrap="square" rtlCol="0">
            <a:spAutoFit/>
          </a:bodyPr>
          <a:lstStyle/>
          <a:p>
            <a:pPr algn="ctr"/>
            <a:r>
              <a:rPr lang="en-US" sz="1600" dirty="0"/>
              <a:t>U </a:t>
            </a:r>
            <a:r>
              <a:rPr lang="en-US" sz="1600" dirty="0" err="1"/>
              <a:t>slučaju</a:t>
            </a:r>
            <a:r>
              <a:rPr lang="en-US" sz="1600" dirty="0"/>
              <a:t> </a:t>
            </a:r>
            <a:r>
              <a:rPr lang="en-US" sz="1600" dirty="0" err="1"/>
              <a:t>nepotpunih</a:t>
            </a:r>
            <a:r>
              <a:rPr lang="en-US" sz="1600" dirty="0"/>
              <a:t> </a:t>
            </a:r>
            <a:r>
              <a:rPr lang="en-US" sz="1600" dirty="0" err="1"/>
              <a:t>žalbi</a:t>
            </a:r>
            <a:r>
              <a:rPr lang="en-US" sz="1600" dirty="0"/>
              <a:t>, </a:t>
            </a:r>
            <a:r>
              <a:rPr lang="hr-BA" sz="1600" dirty="0"/>
              <a:t>URŽ </a:t>
            </a:r>
            <a:r>
              <a:rPr lang="en-US" sz="1600" dirty="0" err="1"/>
              <a:t>poziva</a:t>
            </a:r>
            <a:r>
              <a:rPr lang="en-US" sz="1600" dirty="0"/>
              <a:t> </a:t>
            </a:r>
            <a:r>
              <a:rPr lang="hr-BA" sz="1600" dirty="0"/>
              <a:t>žalitelja</a:t>
            </a:r>
            <a:r>
              <a:rPr lang="en-US" sz="1600" dirty="0"/>
              <a:t> da </a:t>
            </a:r>
            <a:r>
              <a:rPr lang="en-US" sz="1600" dirty="0" err="1"/>
              <a:t>ispuni</a:t>
            </a:r>
            <a:r>
              <a:rPr lang="en-US" sz="1600" dirty="0"/>
              <a:t> </a:t>
            </a:r>
            <a:r>
              <a:rPr lang="en-US" sz="1600" dirty="0" err="1"/>
              <a:t>nedostajuće</a:t>
            </a:r>
            <a:r>
              <a:rPr lang="en-US" sz="1600" dirty="0"/>
              <a:t> </a:t>
            </a:r>
            <a:r>
              <a:rPr lang="en-US" sz="1600" dirty="0" err="1"/>
              <a:t>podatke</a:t>
            </a:r>
            <a:endParaRPr lang="el-GR" sz="1600" dirty="0"/>
          </a:p>
        </p:txBody>
      </p:sp>
      <p:sp>
        <p:nvSpPr>
          <p:cNvPr id="10" name="TextBox 9"/>
          <p:cNvSpPr txBox="1"/>
          <p:nvPr/>
        </p:nvSpPr>
        <p:spPr>
          <a:xfrm>
            <a:off x="2664468" y="1340768"/>
            <a:ext cx="3815083" cy="338554"/>
          </a:xfrm>
          <a:prstGeom prst="rect">
            <a:avLst/>
          </a:prstGeom>
          <a:noFill/>
          <a:ln w="15875">
            <a:solidFill>
              <a:schemeClr val="tx1"/>
            </a:solidFill>
          </a:ln>
        </p:spPr>
        <p:txBody>
          <a:bodyPr wrap="none" rtlCol="0">
            <a:spAutoFit/>
          </a:bodyPr>
          <a:lstStyle/>
          <a:p>
            <a:pPr algn="ctr"/>
            <a:r>
              <a:rPr lang="hr-BA" sz="1600" dirty="0"/>
              <a:t>Žalitelj plaća administrativnu taksu</a:t>
            </a:r>
            <a:endParaRPr lang="el-GR" sz="1600" dirty="0"/>
          </a:p>
        </p:txBody>
      </p:sp>
      <p:sp>
        <p:nvSpPr>
          <p:cNvPr id="7" name="TextBox 6"/>
          <p:cNvSpPr txBox="1"/>
          <p:nvPr/>
        </p:nvSpPr>
        <p:spPr>
          <a:xfrm>
            <a:off x="1259575" y="3060352"/>
            <a:ext cx="612000" cy="338554"/>
          </a:xfrm>
          <a:prstGeom prst="rect">
            <a:avLst/>
          </a:prstGeom>
          <a:noFill/>
          <a:ln w="15875">
            <a:solidFill>
              <a:schemeClr val="tx1"/>
            </a:solidFill>
          </a:ln>
        </p:spPr>
        <p:txBody>
          <a:bodyPr wrap="none" rtlCol="0">
            <a:noAutofit/>
          </a:bodyPr>
          <a:lstStyle/>
          <a:p>
            <a:pPr algn="ctr"/>
            <a:r>
              <a:rPr lang="en-US" sz="1600" b="1" dirty="0">
                <a:solidFill>
                  <a:srgbClr val="FF0000"/>
                </a:solidFill>
              </a:rPr>
              <a:t>N</a:t>
            </a:r>
            <a:r>
              <a:rPr lang="hr-BA" sz="1600" b="1" dirty="0">
                <a:solidFill>
                  <a:srgbClr val="FF0000"/>
                </a:solidFill>
              </a:rPr>
              <a:t>E</a:t>
            </a:r>
            <a:endParaRPr lang="el-GR" sz="1600" b="1" dirty="0">
              <a:solidFill>
                <a:srgbClr val="FF0000"/>
              </a:solidFill>
            </a:endParaRPr>
          </a:p>
        </p:txBody>
      </p:sp>
      <p:sp>
        <p:nvSpPr>
          <p:cNvPr id="9" name="TextBox 8"/>
          <p:cNvSpPr txBox="1"/>
          <p:nvPr/>
        </p:nvSpPr>
        <p:spPr>
          <a:xfrm>
            <a:off x="5778312" y="3058767"/>
            <a:ext cx="612000" cy="338554"/>
          </a:xfrm>
          <a:prstGeom prst="rect">
            <a:avLst/>
          </a:prstGeom>
          <a:noFill/>
          <a:ln w="15875">
            <a:solidFill>
              <a:schemeClr val="tx1"/>
            </a:solidFill>
          </a:ln>
        </p:spPr>
        <p:txBody>
          <a:bodyPr wrap="none" rtlCol="0">
            <a:noAutofit/>
          </a:bodyPr>
          <a:lstStyle/>
          <a:p>
            <a:pPr algn="ctr"/>
            <a:r>
              <a:rPr lang="hr-BA" sz="1600" b="1" dirty="0">
                <a:solidFill>
                  <a:srgbClr val="FF0000"/>
                </a:solidFill>
              </a:rPr>
              <a:t>DA</a:t>
            </a:r>
            <a:endParaRPr lang="el-GR" sz="1600" b="1" dirty="0">
              <a:solidFill>
                <a:srgbClr val="FF0000"/>
              </a:solidFill>
            </a:endParaRPr>
          </a:p>
        </p:txBody>
      </p:sp>
      <p:sp>
        <p:nvSpPr>
          <p:cNvPr id="8" name="Rectangle 7"/>
          <p:cNvSpPr/>
          <p:nvPr/>
        </p:nvSpPr>
        <p:spPr>
          <a:xfrm>
            <a:off x="458579" y="3523188"/>
            <a:ext cx="2213992" cy="584775"/>
          </a:xfrm>
          <a:prstGeom prst="rect">
            <a:avLst/>
          </a:prstGeom>
          <a:noFill/>
          <a:ln w="15875">
            <a:solidFill>
              <a:schemeClr val="tx1"/>
            </a:solidFill>
          </a:ln>
        </p:spPr>
        <p:txBody>
          <a:bodyPr wrap="square" rtlCol="0">
            <a:spAutoFit/>
          </a:bodyPr>
          <a:lstStyle/>
          <a:p>
            <a:pPr algn="ctr"/>
            <a:r>
              <a:rPr lang="hr-BA" sz="1600" dirty="0"/>
              <a:t>Žalba se odbacuje kao nepotpunu</a:t>
            </a:r>
            <a:endParaRPr lang="el-GR" sz="1600" dirty="0"/>
          </a:p>
        </p:txBody>
      </p:sp>
      <p:sp>
        <p:nvSpPr>
          <p:cNvPr id="11" name="Rectangle 10"/>
          <p:cNvSpPr/>
          <p:nvPr/>
        </p:nvSpPr>
        <p:spPr>
          <a:xfrm>
            <a:off x="4014048" y="3521603"/>
            <a:ext cx="4140528" cy="830997"/>
          </a:xfrm>
          <a:prstGeom prst="rect">
            <a:avLst/>
          </a:prstGeom>
          <a:noFill/>
          <a:ln w="15875">
            <a:solidFill>
              <a:schemeClr val="tx1"/>
            </a:solidFill>
          </a:ln>
        </p:spPr>
        <p:txBody>
          <a:bodyPr wrap="square" rtlCol="0">
            <a:spAutoFit/>
          </a:bodyPr>
          <a:lstStyle/>
          <a:p>
            <a:pPr algn="ctr"/>
            <a:r>
              <a:rPr lang="hr-BA" sz="1600" dirty="0"/>
              <a:t>URŽ utvrđuje blagovremenost, dopuštenost i da li je žalba podnesena od strane ovlaštenog lica</a:t>
            </a:r>
            <a:endParaRPr lang="el-GR" sz="1600" dirty="0"/>
          </a:p>
        </p:txBody>
      </p:sp>
      <p:sp>
        <p:nvSpPr>
          <p:cNvPr id="12" name="Rectangle 11"/>
          <p:cNvSpPr/>
          <p:nvPr/>
        </p:nvSpPr>
        <p:spPr>
          <a:xfrm>
            <a:off x="3312004" y="4458954"/>
            <a:ext cx="5544616" cy="584775"/>
          </a:xfrm>
          <a:prstGeom prst="rect">
            <a:avLst/>
          </a:prstGeom>
          <a:noFill/>
          <a:ln w="15875">
            <a:solidFill>
              <a:schemeClr val="tx1"/>
            </a:solidFill>
          </a:ln>
        </p:spPr>
        <p:txBody>
          <a:bodyPr wrap="square" rtlCol="0">
            <a:spAutoFit/>
          </a:bodyPr>
          <a:lstStyle/>
          <a:p>
            <a:pPr algn="ctr"/>
            <a:r>
              <a:rPr lang="en-US" sz="1600" dirty="0" err="1"/>
              <a:t>Podnesena</a:t>
            </a:r>
            <a:r>
              <a:rPr lang="en-US" sz="1600" dirty="0"/>
              <a:t> </a:t>
            </a:r>
            <a:r>
              <a:rPr lang="en-US" sz="1600" dirty="0" err="1"/>
              <a:t>žalba</a:t>
            </a:r>
            <a:r>
              <a:rPr lang="en-US" sz="1600" dirty="0"/>
              <a:t> </a:t>
            </a:r>
            <a:r>
              <a:rPr lang="en-US" sz="1600" dirty="0" err="1"/>
              <a:t>obustavlja</a:t>
            </a:r>
            <a:r>
              <a:rPr lang="en-US" sz="1600" dirty="0"/>
              <a:t> </a:t>
            </a:r>
            <a:r>
              <a:rPr lang="en-US" sz="1600" dirty="0" err="1"/>
              <a:t>sve</a:t>
            </a:r>
            <a:r>
              <a:rPr lang="en-US" sz="1600" dirty="0"/>
              <a:t> </a:t>
            </a:r>
            <a:r>
              <a:rPr lang="en-US" sz="1600" dirty="0" err="1"/>
              <a:t>postupke</a:t>
            </a:r>
            <a:r>
              <a:rPr lang="en-US" sz="1600" dirty="0"/>
              <a:t> </a:t>
            </a:r>
            <a:r>
              <a:rPr lang="en-US" sz="1600" dirty="0" err="1"/>
              <a:t>javnih</a:t>
            </a:r>
            <a:r>
              <a:rPr lang="en-US" sz="1600" dirty="0"/>
              <a:t> </a:t>
            </a:r>
            <a:r>
              <a:rPr lang="en-US" sz="1600" dirty="0" err="1"/>
              <a:t>nabav</a:t>
            </a:r>
            <a:r>
              <a:rPr lang="hr-BA" sz="1600" dirty="0"/>
              <a:t>ki</a:t>
            </a:r>
            <a:r>
              <a:rPr lang="en-US" sz="1600" dirty="0"/>
              <a:t> </a:t>
            </a:r>
            <a:r>
              <a:rPr lang="en-US" sz="1600" dirty="0" err="1"/>
              <a:t>dok</a:t>
            </a:r>
            <a:r>
              <a:rPr lang="en-US" sz="1600" dirty="0"/>
              <a:t> </a:t>
            </a:r>
            <a:r>
              <a:rPr lang="hr-BA" sz="1600" dirty="0"/>
              <a:t>URŽ</a:t>
            </a:r>
            <a:r>
              <a:rPr lang="en-US" sz="1600" dirty="0"/>
              <a:t> ne </a:t>
            </a:r>
            <a:r>
              <a:rPr lang="en-US" sz="1600" dirty="0" err="1"/>
              <a:t>donese</a:t>
            </a:r>
            <a:r>
              <a:rPr lang="en-US" sz="1600" dirty="0"/>
              <a:t> </a:t>
            </a:r>
            <a:r>
              <a:rPr lang="en-US" sz="1600" dirty="0" err="1"/>
              <a:t>odluku</a:t>
            </a:r>
            <a:r>
              <a:rPr lang="en-US" sz="1600" dirty="0"/>
              <a:t>.</a:t>
            </a:r>
            <a:endParaRPr lang="el-GR" sz="1600" dirty="0"/>
          </a:p>
        </p:txBody>
      </p:sp>
      <p:cxnSp>
        <p:nvCxnSpPr>
          <p:cNvPr id="24" name="Straight Arrow Connector 23"/>
          <p:cNvCxnSpPr/>
          <p:nvPr/>
        </p:nvCxnSpPr>
        <p:spPr>
          <a:xfrm flipH="1">
            <a:off x="1565575" y="2900210"/>
            <a:ext cx="0" cy="144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7" idx="2"/>
            <a:endCxn id="8" idx="0"/>
          </p:cNvCxnSpPr>
          <p:nvPr/>
        </p:nvCxnSpPr>
        <p:spPr>
          <a:xfrm>
            <a:off x="1565575" y="3398906"/>
            <a:ext cx="0" cy="12428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3312620" y="5136789"/>
            <a:ext cx="5544000" cy="584775"/>
          </a:xfrm>
          <a:prstGeom prst="rect">
            <a:avLst/>
          </a:prstGeom>
          <a:noFill/>
          <a:ln w="15875">
            <a:solidFill>
              <a:schemeClr val="tx1"/>
            </a:solidFill>
          </a:ln>
        </p:spPr>
        <p:txBody>
          <a:bodyPr wrap="square" rtlCol="0">
            <a:spAutoFit/>
          </a:bodyPr>
          <a:lstStyle/>
          <a:p>
            <a:pPr algn="ctr"/>
            <a:r>
              <a:rPr lang="hr-BA" sz="1600" dirty="0"/>
              <a:t>URŽ</a:t>
            </a:r>
            <a:r>
              <a:rPr lang="en-US" sz="1600" dirty="0"/>
              <a:t> </a:t>
            </a:r>
            <a:r>
              <a:rPr lang="en-US" sz="1600" dirty="0" err="1"/>
              <a:t>može</a:t>
            </a:r>
            <a:r>
              <a:rPr lang="en-US" sz="1600" dirty="0"/>
              <a:t> </a:t>
            </a:r>
            <a:r>
              <a:rPr lang="en-US" sz="1600" dirty="0" err="1"/>
              <a:t>odlučiti</a:t>
            </a:r>
            <a:r>
              <a:rPr lang="en-US" sz="1600" dirty="0"/>
              <a:t> </a:t>
            </a:r>
            <a:r>
              <a:rPr lang="en-US" sz="1600" dirty="0" err="1"/>
              <a:t>na</a:t>
            </a:r>
            <a:r>
              <a:rPr lang="en-US" sz="1600" dirty="0"/>
              <a:t> </a:t>
            </a:r>
            <a:r>
              <a:rPr lang="en-US" sz="1600" dirty="0" err="1"/>
              <a:t>zahtjev</a:t>
            </a:r>
            <a:r>
              <a:rPr lang="en-US" sz="1600" dirty="0"/>
              <a:t> </a:t>
            </a:r>
            <a:r>
              <a:rPr lang="hr-BA" sz="1600" dirty="0"/>
              <a:t>UO</a:t>
            </a:r>
            <a:r>
              <a:rPr lang="en-US" sz="1600" dirty="0"/>
              <a:t> za </a:t>
            </a:r>
            <a:r>
              <a:rPr lang="en-US" sz="1600" dirty="0" err="1"/>
              <a:t>nastavak</a:t>
            </a:r>
            <a:r>
              <a:rPr lang="en-US" sz="1600" dirty="0"/>
              <a:t> </a:t>
            </a:r>
            <a:r>
              <a:rPr lang="en-US" sz="1600" dirty="0" err="1"/>
              <a:t>postupka</a:t>
            </a:r>
            <a:r>
              <a:rPr lang="en-US" sz="1600" dirty="0"/>
              <a:t> </a:t>
            </a:r>
            <a:r>
              <a:rPr lang="en-US" sz="1600" dirty="0" err="1"/>
              <a:t>javne</a:t>
            </a:r>
            <a:r>
              <a:rPr lang="en-US" sz="1600" dirty="0"/>
              <a:t> </a:t>
            </a:r>
            <a:r>
              <a:rPr lang="en-US" sz="1600" dirty="0" err="1"/>
              <a:t>nabav</a:t>
            </a:r>
            <a:r>
              <a:rPr lang="hr-BA" sz="1600" dirty="0"/>
              <a:t>k</a:t>
            </a:r>
            <a:r>
              <a:rPr lang="en-US" sz="1600" dirty="0"/>
              <a:t>e</a:t>
            </a:r>
            <a:endParaRPr lang="el-GR" sz="1600" dirty="0"/>
          </a:p>
        </p:txBody>
      </p:sp>
      <p:cxnSp>
        <p:nvCxnSpPr>
          <p:cNvPr id="39" name="Straight Arrow Connector 38"/>
          <p:cNvCxnSpPr/>
          <p:nvPr/>
        </p:nvCxnSpPr>
        <p:spPr>
          <a:xfrm>
            <a:off x="6060820" y="2896040"/>
            <a:ext cx="0" cy="1440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a:stCxn id="9" idx="2"/>
            <a:endCxn id="11" idx="0"/>
          </p:cNvCxnSpPr>
          <p:nvPr/>
        </p:nvCxnSpPr>
        <p:spPr>
          <a:xfrm>
            <a:off x="6084312" y="3397321"/>
            <a:ext cx="0" cy="12428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11" idx="2"/>
            <a:endCxn id="12" idx="0"/>
          </p:cNvCxnSpPr>
          <p:nvPr/>
        </p:nvCxnSpPr>
        <p:spPr>
          <a:xfrm>
            <a:off x="6084312" y="4352600"/>
            <a:ext cx="0" cy="106354"/>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0" idx="2"/>
            <a:endCxn id="5" idx="0"/>
          </p:cNvCxnSpPr>
          <p:nvPr/>
        </p:nvCxnSpPr>
        <p:spPr>
          <a:xfrm flipH="1">
            <a:off x="4572005" y="1679322"/>
            <a:ext cx="5" cy="15117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5" idx="2"/>
            <a:endCxn id="6" idx="0"/>
          </p:cNvCxnSpPr>
          <p:nvPr/>
        </p:nvCxnSpPr>
        <p:spPr>
          <a:xfrm flipH="1">
            <a:off x="4572000" y="2169053"/>
            <a:ext cx="5" cy="13324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16516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50554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111 </a:t>
            </a:r>
            <a:r>
              <a:rPr lang="hr-BA" sz="1400" b="1" dirty="0">
                <a:solidFill>
                  <a:schemeClr val="bg1"/>
                </a:solidFill>
              </a:rPr>
              <a:t>ZJN</a:t>
            </a:r>
            <a:endParaRPr lang="el-GR" sz="1400" b="1" dirty="0">
              <a:solidFill>
                <a:schemeClr val="bg1"/>
              </a:solidFill>
            </a:endParaRPr>
          </a:p>
        </p:txBody>
      </p:sp>
      <p:sp>
        <p:nvSpPr>
          <p:cNvPr id="3" name="Rectangle 24"/>
          <p:cNvSpPr>
            <a:spLocks noChangeArrowheads="1"/>
          </p:cNvSpPr>
          <p:nvPr/>
        </p:nvSpPr>
        <p:spPr bwMode="auto">
          <a:xfrm>
            <a:off x="432000" y="432000"/>
            <a:ext cx="33762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Odluke URŽ-a po žalbi</a:t>
            </a:r>
            <a:endParaRPr lang="el-GR" altLang="el-GR" sz="2000" b="1" dirty="0"/>
          </a:p>
        </p:txBody>
      </p:sp>
      <p:sp>
        <p:nvSpPr>
          <p:cNvPr id="4" name="Rectangle 3"/>
          <p:cNvSpPr/>
          <p:nvPr/>
        </p:nvSpPr>
        <p:spPr>
          <a:xfrm>
            <a:off x="432000" y="900000"/>
            <a:ext cx="8280000" cy="3016210"/>
          </a:xfrm>
          <a:prstGeom prst="rect">
            <a:avLst/>
          </a:prstGeom>
        </p:spPr>
        <p:txBody>
          <a:bodyPr wrap="square">
            <a:spAutoFit/>
          </a:bodyPr>
          <a:lstStyle/>
          <a:p>
            <a:pPr lvl="0">
              <a:spcBef>
                <a:spcPts val="600"/>
              </a:spcBef>
              <a:spcAft>
                <a:spcPts val="0"/>
              </a:spcAft>
              <a:buClr>
                <a:srgbClr val="000000"/>
              </a:buClr>
              <a:buSzPts val="1200"/>
              <a:tabLst>
                <a:tab pos="294640" algn="l"/>
              </a:tabLst>
            </a:pP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odlučivanjem</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podnesenoj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može</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4640" algn="l"/>
              </a:tabLst>
            </a:pPr>
            <a:r>
              <a:rPr lang="en-US" sz="1600" dirty="0" err="1">
                <a:ea typeface="Verdana" panose="020B0604030504040204" pitchFamily="34" charset="0"/>
                <a:cs typeface="Times New Roman" panose="02020603050405020304" pitchFamily="18" charset="0"/>
              </a:rPr>
              <a:t>obustaviti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žalba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povučena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4640" algn="l"/>
              </a:tabLst>
            </a:pPr>
            <a:r>
              <a:rPr lang="en-US" sz="1600" dirty="0" err="1">
                <a:ea typeface="Verdana" panose="020B0604030504040204" pitchFamily="34" charset="0"/>
                <a:cs typeface="Times New Roman" panose="02020603050405020304" pitchFamily="18" charset="0"/>
              </a:rPr>
              <a:t>odbiti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zbog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neosnovanosti</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94640" algn="l"/>
              </a:tabLst>
            </a:pPr>
            <a:r>
              <a:rPr lang="en-US" sz="1600" dirty="0" err="1">
                <a:ea typeface="Verdana" panose="020B0604030504040204" pitchFamily="34" charset="0"/>
                <a:cs typeface="Times New Roman" panose="02020603050405020304" pitchFamily="18" charset="0"/>
              </a:rPr>
              <a:t>poništi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odluku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radnju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ugovornog</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organa</a:t>
            </a:r>
            <a:r>
              <a:rPr lang="en-US" sz="1600" dirty="0">
                <a:ea typeface="Verdana" panose="020B0604030504040204" pitchFamily="34" charset="0"/>
                <a:cs typeface="Times New Roman" panose="02020603050405020304" pitchFamily="18" charset="0"/>
              </a:rPr>
              <a:t> u d</a:t>
            </a:r>
            <a:r>
              <a:rPr lang="hr-BA" sz="1600" dirty="0">
                <a:ea typeface="Verdana" panose="020B0604030504040204" pitchFamily="34" charset="0"/>
                <a:cs typeface="Times New Roman" panose="02020603050405020304" pitchFamily="18" charset="0"/>
              </a:rPr>
              <a:t>ij</a:t>
            </a:r>
            <a:r>
              <a:rPr lang="en-US" sz="1600" dirty="0" err="1">
                <a:ea typeface="Verdana" panose="020B0604030504040204" pitchFamily="34" charset="0"/>
                <a:cs typeface="Times New Roman" panose="02020603050405020304" pitchFamily="18" charset="0"/>
              </a:rPr>
              <a:t>elu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krši</a:t>
            </a:r>
            <a:r>
              <a:rPr lang="en-US" sz="1600" dirty="0">
                <a:ea typeface="Verdana" panose="020B0604030504040204" pitchFamily="34" charset="0"/>
                <a:cs typeface="Times New Roman" panose="02020603050405020304" pitchFamily="18" charset="0"/>
              </a:rPr>
              <a:t> ZJN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njegove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provedbene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propise</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94640" algn="l"/>
              </a:tabLst>
            </a:pPr>
            <a:endParaRPr lang="en-US" sz="1600" dirty="0">
              <a:ea typeface="Verdana" panose="020B0604030504040204" pitchFamily="34" charset="0"/>
              <a:cs typeface="Times New Roman" panose="02020603050405020304" pitchFamily="18" charset="0"/>
            </a:endParaRPr>
          </a:p>
          <a:p>
            <a:pPr lvl="0">
              <a:spcBef>
                <a:spcPts val="600"/>
              </a:spcBef>
              <a:spcAft>
                <a:spcPts val="0"/>
              </a:spcAft>
              <a:buClr>
                <a:srgbClr val="000000"/>
              </a:buClr>
              <a:buSzPts val="1200"/>
              <a:tabLst>
                <a:tab pos="294640" algn="l"/>
              </a:tabLst>
            </a:pPr>
            <a:r>
              <a:rPr lang="en-US" sz="1600" dirty="0">
                <a:ea typeface="Verdana" panose="020B0604030504040204" pitchFamily="34" charset="0"/>
                <a:cs typeface="Times New Roman" panose="02020603050405020304" pitchFamily="18" charset="0"/>
              </a:rPr>
              <a:t>U </a:t>
            </a:r>
            <a:r>
              <a:rPr lang="en-US" sz="1600" dirty="0" err="1">
                <a:ea typeface="Verdana" panose="020B0604030504040204" pitchFamily="34" charset="0"/>
                <a:cs typeface="Times New Roman" panose="02020603050405020304" pitchFamily="18" charset="0"/>
              </a:rPr>
              <a:t>načelu</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dopušteno</a:t>
            </a:r>
            <a:r>
              <a:rPr lang="en-US" sz="1600" dirty="0">
                <a:ea typeface="Verdana" panose="020B0604030504040204" pitchFamily="34" charset="0"/>
                <a:cs typeface="Times New Roman" panose="02020603050405020304" pitchFamily="18" charset="0"/>
              </a:rPr>
              <a:t> da </a:t>
            </a:r>
            <a:r>
              <a:rPr lang="en-US" sz="1600" dirty="0" err="1">
                <a:ea typeface="Verdana" panose="020B0604030504040204" pitchFamily="34" charset="0"/>
                <a:cs typeface="Times New Roman" panose="02020603050405020304" pitchFamily="18" charset="0"/>
              </a:rPr>
              <a:t>dodijeli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kada</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uložena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dok</a:t>
            </a:r>
            <a:r>
              <a:rPr lang="en-US" sz="1600" dirty="0">
                <a:ea typeface="Verdana" panose="020B0604030504040204" pitchFamily="34" charset="0"/>
                <a:cs typeface="Times New Roman" panose="02020603050405020304" pitchFamily="18" charset="0"/>
              </a:rPr>
              <a:t> se ne </a:t>
            </a:r>
            <a:r>
              <a:rPr lang="en-US" sz="1600" dirty="0" err="1">
                <a:ea typeface="Verdana" panose="020B0604030504040204" pitchFamily="34" charset="0"/>
                <a:cs typeface="Times New Roman" panose="02020603050405020304" pitchFamily="18" charset="0"/>
              </a:rPr>
              <a:t>donese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odluka</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navedenoj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žalbi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94640" algn="l"/>
              </a:tabLst>
            </a:pPr>
            <a:r>
              <a:rPr lang="en-US" sz="1600" dirty="0" err="1">
                <a:ea typeface="Verdana" panose="020B0604030504040204" pitchFamily="34" charset="0"/>
                <a:cs typeface="Times New Roman" panose="02020603050405020304" pitchFamily="18" charset="0"/>
              </a:rPr>
              <a:t>Ipak</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dokumentiranim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slučajevima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može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odlučiti</a:t>
            </a:r>
            <a:r>
              <a:rPr lang="hr-BA" sz="1600" dirty="0">
                <a:ea typeface="Verdana" panose="020B0604030504040204" pitchFamily="34" charset="0"/>
                <a:cs typeface="Times New Roman" panose="02020603050405020304" pitchFamily="18" charset="0"/>
              </a:rPr>
              <a:t> da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zahtjev</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dopust</a:t>
            </a:r>
            <a:r>
              <a:rPr lang="hr-BA" sz="1600" dirty="0">
                <a:ea typeface="Verdana" panose="020B0604030504040204" pitchFamily="34" charset="0"/>
                <a:cs typeface="Times New Roman" panose="02020603050405020304" pitchFamily="18" charset="0"/>
              </a:rPr>
              <a:t>i </a:t>
            </a:r>
            <a:r>
              <a:rPr lang="en-US" sz="1600" dirty="0" err="1">
                <a:ea typeface="Verdana" panose="020B0604030504040204" pitchFamily="34" charset="0"/>
                <a:cs typeface="Times New Roman" panose="02020603050405020304" pitchFamily="18" charset="0"/>
              </a:rPr>
              <a:t>nastavak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 </a:t>
            </a:r>
            <a:r>
              <a:rPr lang="en-US" sz="1600" dirty="0" err="1">
                <a:ea typeface="Verdana" panose="020B0604030504040204" pitchFamily="34" charset="0"/>
                <a:cs typeface="Times New Roman" panose="02020603050405020304" pitchFamily="18" charset="0"/>
              </a:rPr>
              <a:t>čak</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ako</a:t>
            </a:r>
            <a:r>
              <a:rPr lang="en-US" sz="1600" dirty="0">
                <a:ea typeface="Verdana" panose="020B0604030504040204" pitchFamily="34" charset="0"/>
                <a:cs typeface="Times New Roman" panose="02020603050405020304" pitchFamily="18" charset="0"/>
              </a:rPr>
              <a:t> se </a:t>
            </a:r>
            <a:r>
              <a:rPr lang="en-US" sz="1600" dirty="0" err="1">
                <a:ea typeface="Verdana" panose="020B0604030504040204" pitchFamily="34" charset="0"/>
                <a:cs typeface="Times New Roman" panose="02020603050405020304" pitchFamily="18" charset="0"/>
              </a:rPr>
              <a:t>čeka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odluka</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žalbi</a:t>
            </a:r>
            <a:r>
              <a:rPr lang="en-US" sz="1600" dirty="0">
                <a:ea typeface="Verdana" panose="020B0604030504040204" pitchFamily="34" charset="0"/>
                <a:cs typeface="Times New Roman" panose="02020603050405020304" pitchFamily="18" charset="0"/>
              </a:rPr>
              <a:t>.</a:t>
            </a:r>
            <a:endParaRPr lang="en-US" sz="1600" dirty="0">
              <a:ea typeface="Verdana" panose="020B0604030504040204" pitchFamily="34" charset="0"/>
            </a:endParaRPr>
          </a:p>
        </p:txBody>
      </p:sp>
    </p:spTree>
    <p:extLst>
      <p:ext uri="{BB962C8B-B14F-4D97-AF65-F5344CB8AC3E}">
        <p14:creationId xmlns:p14="http://schemas.microsoft.com/office/powerpoint/2010/main" val="109471457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50554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115 </a:t>
            </a:r>
            <a:r>
              <a:rPr lang="hr-BA" sz="1400" b="1" dirty="0">
                <a:solidFill>
                  <a:schemeClr val="bg1"/>
                </a:solidFill>
              </a:rPr>
              <a:t>ZJN</a:t>
            </a:r>
            <a:endParaRPr lang="el-GR" sz="1400" b="1" dirty="0">
              <a:solidFill>
                <a:schemeClr val="bg1"/>
              </a:solidFill>
            </a:endParaRPr>
          </a:p>
        </p:txBody>
      </p:sp>
      <p:sp>
        <p:nvSpPr>
          <p:cNvPr id="3" name="Rectangle 24"/>
          <p:cNvSpPr>
            <a:spLocks noChangeArrowheads="1"/>
          </p:cNvSpPr>
          <p:nvPr/>
        </p:nvSpPr>
        <p:spPr bwMode="auto">
          <a:xfrm>
            <a:off x="432000" y="432000"/>
            <a:ext cx="22829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Sudska zaštita</a:t>
            </a:r>
            <a:endParaRPr lang="el-GR" altLang="el-GR" sz="2000" b="1" dirty="0"/>
          </a:p>
        </p:txBody>
      </p:sp>
      <p:sp>
        <p:nvSpPr>
          <p:cNvPr id="4" name="Rectangle 3"/>
          <p:cNvSpPr/>
          <p:nvPr/>
        </p:nvSpPr>
        <p:spPr>
          <a:xfrm>
            <a:off x="432000" y="900000"/>
            <a:ext cx="8280000" cy="2739211"/>
          </a:xfrm>
          <a:prstGeom prst="rect">
            <a:avLst/>
          </a:prstGeom>
        </p:spPr>
        <p:txBody>
          <a:bodyPr wrap="square">
            <a:spAutoFit/>
          </a:bodyPr>
          <a:lstStyle/>
          <a:p>
            <a:pPr lvl="0">
              <a:spcBef>
                <a:spcPts val="600"/>
              </a:spcBef>
              <a:spcAft>
                <a:spcPts val="0"/>
              </a:spcAft>
              <a:buClr>
                <a:srgbClr val="000000"/>
              </a:buClr>
              <a:buSzPts val="1200"/>
              <a:tabLst>
                <a:tab pos="262890" algn="l"/>
              </a:tabLst>
            </a:pPr>
            <a:r>
              <a:rPr lang="en-US" dirty="0" err="1">
                <a:ea typeface="Verdana" panose="020B0604030504040204" pitchFamily="34" charset="0"/>
                <a:cs typeface="Times New Roman" panose="02020603050405020304" pitchFamily="18" charset="0"/>
              </a:rPr>
              <a:t>Sve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strane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uključene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postupak</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e, </a:t>
            </a:r>
            <a:r>
              <a:rPr lang="en-US" dirty="0" err="1">
                <a:ea typeface="Verdana" panose="020B0604030504040204" pitchFamily="34" charset="0"/>
                <a:cs typeface="Times New Roman" panose="02020603050405020304" pitchFamily="18" charset="0"/>
              </a:rPr>
              <a:t>uključujući</a:t>
            </a:r>
            <a:r>
              <a:rPr lang="en-US" dirty="0">
                <a:ea typeface="Verdana" panose="020B0604030504040204" pitchFamily="34" charset="0"/>
                <a:cs typeface="Times New Roman" panose="02020603050405020304" pitchFamily="18" charset="0"/>
              </a:rPr>
              <a:t> </a:t>
            </a:r>
            <a:r>
              <a:rPr lang="hr-BA" dirty="0">
                <a:ea typeface="Verdana" panose="020B0604030504040204" pitchFamily="34" charset="0"/>
                <a:cs typeface="Times New Roman" panose="02020603050405020304" pitchFamily="18" charset="0"/>
              </a:rPr>
              <a:t>ugovorni organ</a:t>
            </a:r>
            <a:r>
              <a:rPr lang="en-US"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mogu</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pokrenuti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upravni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spor</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pred</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Sudom</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Bosne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Hercegovine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protiv</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odluke</a:t>
            </a:r>
            <a:r>
              <a:rPr lang="en-US" b="1" dirty="0">
                <a:ea typeface="Verdana" panose="020B0604030504040204" pitchFamily="34" charset="0"/>
                <a:cs typeface="Times New Roman" panose="02020603050405020304" pitchFamily="18" charset="0"/>
              </a:rPr>
              <a:t> </a:t>
            </a:r>
            <a:r>
              <a:rPr lang="hr-BA" b="1" dirty="0">
                <a:ea typeface="Verdana" panose="020B0604030504040204" pitchFamily="34" charset="0"/>
                <a:cs typeface="Times New Roman" panose="02020603050405020304" pitchFamily="18" charset="0"/>
              </a:rPr>
              <a:t>URŽ-a</a:t>
            </a:r>
            <a:r>
              <a:rPr lang="en-US" b="1" dirty="0">
                <a:ea typeface="Verdana" panose="020B0604030504040204" pitchFamily="34" charset="0"/>
                <a:cs typeface="Times New Roman" panose="02020603050405020304" pitchFamily="18" charset="0"/>
              </a:rPr>
              <a:t> </a:t>
            </a:r>
            <a:r>
              <a:rPr lang="en-US" dirty="0">
                <a:ea typeface="Verdana" panose="020B0604030504040204" pitchFamily="34" charset="0"/>
                <a:cs typeface="Times New Roman" panose="02020603050405020304" pitchFamily="18" charset="0"/>
              </a:rPr>
              <a:t>u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 od 30 dana od dana </a:t>
            </a:r>
            <a:r>
              <a:rPr lang="hr-BA" dirty="0">
                <a:ea typeface="Verdana" panose="020B0604030504040204" pitchFamily="34" charset="0"/>
                <a:cs typeface="Times New Roman" panose="02020603050405020304" pitchFamily="18" charset="0"/>
              </a:rPr>
              <a:t>prijema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odluke</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62890" algn="l"/>
              </a:tabLst>
            </a:pPr>
            <a:r>
              <a:rPr lang="en-US" dirty="0" err="1">
                <a:ea typeface="Verdana" panose="020B0604030504040204" pitchFamily="34" charset="0"/>
                <a:cs typeface="Times New Roman" panose="02020603050405020304" pitchFamily="18" charset="0"/>
              </a:rPr>
              <a:t>Upravni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spor</a:t>
            </a:r>
            <a:r>
              <a:rPr lang="en-US" dirty="0">
                <a:ea typeface="Verdana" panose="020B0604030504040204" pitchFamily="34" charset="0"/>
                <a:cs typeface="Times New Roman" panose="02020603050405020304" pitchFamily="18" charset="0"/>
              </a:rPr>
              <a:t> po </a:t>
            </a:r>
            <a:r>
              <a:rPr lang="en-US" dirty="0" err="1">
                <a:ea typeface="Verdana" panose="020B0604030504040204" pitchFamily="34" charset="0"/>
                <a:cs typeface="Times New Roman" panose="02020603050405020304" pitchFamily="18" charset="0"/>
              </a:rPr>
              <a:t>tužbi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stranke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podnijele</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postupku</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javne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nabav</a:t>
            </a:r>
            <a:r>
              <a:rPr lang="hr-BA" dirty="0">
                <a:ea typeface="Verdana" panose="020B0604030504040204" pitchFamily="34" charset="0"/>
                <a:cs typeface="Times New Roman" panose="02020603050405020304" pitchFamily="18" charset="0"/>
              </a:rPr>
              <a:t>k</a:t>
            </a:r>
            <a:r>
              <a:rPr lang="en-US" dirty="0">
                <a:ea typeface="Verdana" panose="020B0604030504040204" pitchFamily="34" charset="0"/>
                <a:cs typeface="Times New Roman" panose="02020603050405020304" pitchFamily="18" charset="0"/>
              </a:rPr>
              <a:t>e </a:t>
            </a:r>
            <a:r>
              <a:rPr lang="en-US" dirty="0" err="1">
                <a:ea typeface="Verdana" panose="020B0604030504040204" pitchFamily="34" charset="0"/>
                <a:cs typeface="Times New Roman" panose="02020603050405020304" pitchFamily="18" charset="0"/>
              </a:rPr>
              <a:t>vodi</a:t>
            </a:r>
            <a:r>
              <a:rPr lang="en-US" dirty="0">
                <a:ea typeface="Verdana" panose="020B0604030504040204" pitchFamily="34" charset="0"/>
                <a:cs typeface="Times New Roman" panose="02020603050405020304" pitchFamily="18" charset="0"/>
              </a:rPr>
              <a:t> se po </a:t>
            </a:r>
            <a:r>
              <a:rPr lang="en-US" dirty="0" err="1">
                <a:ea typeface="Verdana" panose="020B0604030504040204" pitchFamily="34" charset="0"/>
                <a:cs typeface="Times New Roman" panose="02020603050405020304" pitchFamily="18" charset="0"/>
              </a:rPr>
              <a:t>hitnom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postupku</a:t>
            </a:r>
            <a:r>
              <a:rPr lang="en-US"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62890" algn="l"/>
              </a:tabLst>
            </a:pPr>
            <a:r>
              <a:rPr lang="en-US" dirty="0" err="1">
                <a:ea typeface="Verdana" panose="020B0604030504040204" pitchFamily="34" charset="0"/>
                <a:cs typeface="Times New Roman" panose="02020603050405020304" pitchFamily="18" charset="0"/>
              </a:rPr>
              <a:t>Svaka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strana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uključena</a:t>
            </a:r>
            <a:r>
              <a:rPr lang="en-US" dirty="0">
                <a:ea typeface="Verdana" panose="020B0604030504040204" pitchFamily="34" charset="0"/>
                <a:cs typeface="Times New Roman" panose="02020603050405020304" pitchFamily="18" charset="0"/>
              </a:rPr>
              <a:t> u </a:t>
            </a:r>
            <a:r>
              <a:rPr lang="en-US" dirty="0" err="1">
                <a:ea typeface="Verdana" panose="020B0604030504040204" pitchFamily="34" charset="0"/>
                <a:cs typeface="Times New Roman" panose="02020603050405020304" pitchFamily="18" charset="0"/>
              </a:rPr>
              <a:t>postupak</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može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podnijeti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i</a:t>
            </a:r>
            <a:r>
              <a:rPr lang="en-US"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zahtjev</a:t>
            </a:r>
            <a:r>
              <a:rPr lang="en-US" b="1" dirty="0">
                <a:ea typeface="Verdana" panose="020B0604030504040204" pitchFamily="34" charset="0"/>
                <a:cs typeface="Times New Roman" panose="02020603050405020304" pitchFamily="18" charset="0"/>
              </a:rPr>
              <a:t> za </a:t>
            </a:r>
            <a:r>
              <a:rPr lang="en-US" b="1" dirty="0" err="1">
                <a:ea typeface="Verdana" panose="020B0604030504040204" pitchFamily="34" charset="0"/>
                <a:cs typeface="Times New Roman" panose="02020603050405020304" pitchFamily="18" charset="0"/>
              </a:rPr>
              <a:t>odlaganje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konačne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odluke</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ili</a:t>
            </a:r>
            <a:r>
              <a:rPr lang="en-US" b="1" dirty="0">
                <a:ea typeface="Verdana" panose="020B0604030504040204" pitchFamily="34" charset="0"/>
                <a:cs typeface="Times New Roman" panose="02020603050405020304" pitchFamily="18" charset="0"/>
              </a:rPr>
              <a:t> </a:t>
            </a:r>
            <a:r>
              <a:rPr lang="en-US" b="1" dirty="0" err="1">
                <a:ea typeface="Verdana" panose="020B0604030504040204" pitchFamily="34" charset="0"/>
                <a:cs typeface="Times New Roman" panose="02020603050405020304" pitchFamily="18" charset="0"/>
              </a:rPr>
              <a:t>zaključka</a:t>
            </a:r>
            <a:r>
              <a:rPr lang="en-US" b="1" dirty="0">
                <a:ea typeface="Verdana" panose="020B0604030504040204" pitchFamily="34" charset="0"/>
                <a:cs typeface="Times New Roman" panose="02020603050405020304" pitchFamily="18" charset="0"/>
              </a:rPr>
              <a:t> </a:t>
            </a:r>
            <a:r>
              <a:rPr lang="hr-BA" b="1" dirty="0">
                <a:ea typeface="Verdana" panose="020B0604030504040204" pitchFamily="34" charset="0"/>
                <a:cs typeface="Times New Roman" panose="02020603050405020304" pitchFamily="18" charset="0"/>
              </a:rPr>
              <a:t>URŽ-a</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zajedno</a:t>
            </a:r>
            <a:r>
              <a:rPr lang="en-US" dirty="0">
                <a:ea typeface="Verdana" panose="020B0604030504040204" pitchFamily="34" charset="0"/>
                <a:cs typeface="Times New Roman" panose="02020603050405020304" pitchFamily="18" charset="0"/>
              </a:rPr>
              <a:t> s </a:t>
            </a:r>
            <a:r>
              <a:rPr lang="en-US" dirty="0" err="1">
                <a:ea typeface="Verdana" panose="020B0604030504040204" pitchFamily="34" charset="0"/>
                <a:cs typeface="Times New Roman" panose="02020603050405020304" pitchFamily="18" charset="0"/>
              </a:rPr>
              <a:t>tužbom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kojom</a:t>
            </a:r>
            <a:r>
              <a:rPr lang="en-US" dirty="0">
                <a:ea typeface="Verdana" panose="020B0604030504040204" pitchFamily="34" charset="0"/>
                <a:cs typeface="Times New Roman" panose="02020603050405020304" pitchFamily="18" charset="0"/>
              </a:rPr>
              <a:t> se </a:t>
            </a:r>
            <a:r>
              <a:rPr lang="en-US" dirty="0" err="1">
                <a:ea typeface="Verdana" panose="020B0604030504040204" pitchFamily="34" charset="0"/>
                <a:cs typeface="Times New Roman" panose="02020603050405020304" pitchFamily="18" charset="0"/>
              </a:rPr>
              <a:t>pokreće</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upravni</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spor</a:t>
            </a:r>
            <a:r>
              <a:rPr lang="en-US" dirty="0">
                <a:ea typeface="Verdana" panose="020B0604030504040204" pitchFamily="34" charset="0"/>
                <a:cs typeface="Times New Roman" panose="02020603050405020304" pitchFamily="18" charset="0"/>
              </a:rPr>
              <a:t> u gore </a:t>
            </a:r>
            <a:r>
              <a:rPr lang="en-US" dirty="0" err="1">
                <a:ea typeface="Verdana" panose="020B0604030504040204" pitchFamily="34" charset="0"/>
                <a:cs typeface="Times New Roman" panose="02020603050405020304" pitchFamily="18" charset="0"/>
              </a:rPr>
              <a:t>navedenom</a:t>
            </a:r>
            <a:r>
              <a:rPr lang="en-US" dirty="0">
                <a:ea typeface="Verdana" panose="020B0604030504040204" pitchFamily="34" charset="0"/>
                <a:cs typeface="Times New Roman" panose="02020603050405020304" pitchFamily="18" charset="0"/>
              </a:rPr>
              <a:t> </a:t>
            </a:r>
            <a:r>
              <a:rPr lang="en-US" dirty="0" err="1">
                <a:ea typeface="Verdana" panose="020B0604030504040204" pitchFamily="34" charset="0"/>
                <a:cs typeface="Times New Roman" panose="02020603050405020304" pitchFamily="18" charset="0"/>
              </a:rPr>
              <a:t>roku</a:t>
            </a:r>
            <a:r>
              <a:rPr lang="en-US" dirty="0">
                <a:ea typeface="Verdana" panose="020B0604030504040204" pitchFamily="34" charset="0"/>
                <a:cs typeface="Times New Roman" panose="02020603050405020304" pitchFamily="18" charset="0"/>
              </a:rPr>
              <a:t>.</a:t>
            </a:r>
            <a:endParaRPr lang="el-GR" u="none" strike="noStrike" spc="0" dirty="0">
              <a:effectLs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48000578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707904" y="2204864"/>
            <a:ext cx="5040000" cy="1477328"/>
          </a:xfrm>
          <a:prstGeom prst="rect">
            <a:avLst/>
          </a:prstGeom>
          <a:solidFill>
            <a:srgbClr val="FFFF66"/>
          </a:solidFill>
          <a:ln w="25400">
            <a:solidFill>
              <a:schemeClr val="tx1"/>
            </a:solidFill>
            <a:miter lim="800000"/>
            <a:headEnd/>
            <a:tailEnd/>
          </a:ln>
          <a:effectLst/>
        </p:spPr>
        <p:txBody>
          <a:bodyPr wrap="square"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e-nabavke</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596153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(8 od 8)</a:t>
            </a:r>
            <a:endParaRPr lang="el-GR" altLang="en-US" sz="2000" b="1" dirty="0"/>
          </a:p>
        </p:txBody>
      </p:sp>
      <p:sp>
        <p:nvSpPr>
          <p:cNvPr id="3" name="Rectangle 2"/>
          <p:cNvSpPr/>
          <p:nvPr/>
        </p:nvSpPr>
        <p:spPr>
          <a:xfrm>
            <a:off x="432000" y="1260000"/>
            <a:ext cx="8280000" cy="3647152"/>
          </a:xfrm>
          <a:prstGeom prst="rect">
            <a:avLst/>
          </a:prstGeom>
        </p:spPr>
        <p:txBody>
          <a:bodyPr>
            <a:spAutoFit/>
          </a:bodyPr>
          <a:lstStyle/>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Uput</a:t>
            </a:r>
            <a:r>
              <a:rPr lang="hr-BA" b="1" dirty="0">
                <a:solidFill>
                  <a:srgbClr val="000000"/>
                </a:solidFill>
                <a:ea typeface="Verdana" panose="020B0604030504040204" pitchFamily="34" charset="0"/>
                <a:cs typeface="Calibri" panose="020F0502020204030204" pitchFamily="34" charset="0"/>
              </a:rPr>
              <a:t>stvo</a:t>
            </a:r>
            <a:r>
              <a:rPr lang="en-GB"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uslovima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način</a:t>
            </a:r>
            <a:r>
              <a:rPr lang="hr-BA" b="1" dirty="0">
                <a:solidFill>
                  <a:srgbClr val="000000"/>
                </a:solidFill>
                <a:ea typeface="Verdana" panose="020B0604030504040204" pitchFamily="34" charset="0"/>
                <a:cs typeface="Calibri" panose="020F0502020204030204" pitchFamily="34" charset="0"/>
              </a:rPr>
              <a:t>u na koji sektorski ugovorni organ dodjeljuje ugovore povezanom preduzeću, poslovnom partnerstvu ili sektorskom ugovornom organu koji je sastavni dio poslovnog partnerstva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97/14) </a:t>
            </a:r>
            <a:r>
              <a:rPr lang="en-GB" dirty="0" err="1">
                <a:solidFill>
                  <a:srgbClr val="000000"/>
                </a:solidFill>
                <a:ea typeface="Verdana" panose="020B0604030504040204" pitchFamily="34" charset="0"/>
                <a:cs typeface="Calibri" panose="020F0502020204030204" pitchFamily="34" charset="0"/>
              </a:rPr>
              <a:t>donijet</a:t>
            </a:r>
            <a:r>
              <a:rPr lang="hr-BA" dirty="0">
                <a:solidFill>
                  <a:srgbClr val="000000"/>
                </a:solidFill>
                <a:ea typeface="Verdana" panose="020B0604030504040204" pitchFamily="34" charset="0"/>
                <a:cs typeface="Calibri" panose="020F0502020204030204" pitchFamily="34" charset="0"/>
              </a:rPr>
              <a:t>o</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86. (2)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Uput</a:t>
            </a:r>
            <a:r>
              <a:rPr lang="hr-BA" b="1" dirty="0">
                <a:solidFill>
                  <a:srgbClr val="000000"/>
                </a:solidFill>
                <a:ea typeface="Verdana" panose="020B0604030504040204" pitchFamily="34" charset="0"/>
                <a:cs typeface="Calibri" panose="020F0502020204030204" pitchFamily="34" charset="0"/>
              </a:rPr>
              <a:t>stvo</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objav</a:t>
            </a:r>
            <a:r>
              <a:rPr lang="hr-BA" b="1" dirty="0">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osnovnih</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elemenata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ugovora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izmjen</a:t>
            </a:r>
            <a:r>
              <a:rPr lang="hr-BA" b="1" dirty="0">
                <a:solidFill>
                  <a:srgbClr val="000000"/>
                </a:solidFill>
                <a:ea typeface="Verdana" panose="020B0604030504040204" pitchFamily="34" charset="0"/>
                <a:cs typeface="Calibri" panose="020F0502020204030204" pitchFamily="34" charset="0"/>
              </a:rPr>
              <a:t>a</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ugovora</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br. 56/15) </a:t>
            </a:r>
            <a:r>
              <a:rPr lang="en-GB" dirty="0" err="1">
                <a:solidFill>
                  <a:srgbClr val="000000"/>
                </a:solidFill>
                <a:ea typeface="Verdana" panose="020B0604030504040204" pitchFamily="34" charset="0"/>
                <a:cs typeface="Calibri" panose="020F0502020204030204" pitchFamily="34" charset="0"/>
              </a:rPr>
              <a:t>donesen</a:t>
            </a:r>
            <a:r>
              <a:rPr lang="hr-BA" dirty="0">
                <a:solidFill>
                  <a:srgbClr val="000000"/>
                </a:solidFill>
                <a:ea typeface="Verdana" panose="020B0604030504040204" pitchFamily="34" charset="0"/>
                <a:cs typeface="Calibri" panose="020F0502020204030204" pitchFamily="34" charset="0"/>
              </a:rPr>
              <a:t>o</a:t>
            </a:r>
            <a:r>
              <a:rPr lang="en-GB" dirty="0">
                <a:solidFill>
                  <a:srgbClr val="000000"/>
                </a:solidFill>
                <a:ea typeface="Verdana" panose="020B0604030504040204" pitchFamily="34" charset="0"/>
                <a:cs typeface="Calibri" panose="020F0502020204030204" pitchFamily="34" charset="0"/>
              </a:rPr>
              <a: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75. </a:t>
            </a:r>
            <a:r>
              <a:rPr lang="en-GB" dirty="0" err="1">
                <a:solidFill>
                  <a:srgbClr val="000000"/>
                </a:solidFill>
                <a:ea typeface="Verdana" panose="020B0604030504040204" pitchFamily="34" charset="0"/>
                <a:cs typeface="Calibri" panose="020F0502020204030204" pitchFamily="34" charset="0"/>
              </a:rPr>
              <a:t>stavom</a:t>
            </a:r>
            <a:r>
              <a:rPr lang="en-GB" dirty="0">
                <a:solidFill>
                  <a:srgbClr val="000000"/>
                </a:solidFill>
                <a:ea typeface="Verdana" panose="020B0604030504040204" pitchFamily="34" charset="0"/>
                <a:cs typeface="Calibri" panose="020F0502020204030204" pitchFamily="34" charset="0"/>
              </a:rPr>
              <a:t> 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hr-BA" b="1" dirty="0">
                <a:solidFill>
                  <a:srgbClr val="000000"/>
                </a:solidFill>
                <a:ea typeface="Verdana" panose="020B0604030504040204" pitchFamily="34" charset="0"/>
                <a:cs typeface="Calibri" panose="020F0502020204030204" pitchFamily="34" charset="0"/>
              </a:rPr>
              <a:t>postupku direktnog sporazuma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90/14)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90.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Pravilnik</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obuci</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službenika</a:t>
            </a:r>
            <a:r>
              <a:rPr lang="en-GB" b="1" dirty="0">
                <a:solidFill>
                  <a:srgbClr val="000000"/>
                </a:solidFill>
                <a:ea typeface="Verdana" panose="020B0604030504040204" pitchFamily="34" charset="0"/>
                <a:cs typeface="Calibri" panose="020F0502020204030204" pitchFamily="34" charset="0"/>
              </a:rPr>
              <a:t> za </a:t>
            </a:r>
            <a:r>
              <a:rPr lang="en-GB" b="1" dirty="0" err="1">
                <a:solidFill>
                  <a:srgbClr val="000000"/>
                </a:solidFill>
                <a:ea typeface="Verdana" panose="020B0604030504040204" pitchFamily="34" charset="0"/>
                <a:cs typeface="Calibri" panose="020F0502020204030204" pitchFamily="34" charset="0"/>
              </a:rPr>
              <a:t>javne</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nabavke</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broj</a:t>
            </a:r>
            <a:r>
              <a:rPr lang="en-GB" dirty="0">
                <a:solidFill>
                  <a:srgbClr val="000000"/>
                </a:solidFill>
                <a:ea typeface="Verdana" panose="020B0604030504040204" pitchFamily="34" charset="0"/>
                <a:cs typeface="Calibri" panose="020F0502020204030204" pitchFamily="34" charset="0"/>
              </a:rPr>
              <a:t> 08/18) don</a:t>
            </a:r>
            <a:r>
              <a:rPr lang="hr-BA" dirty="0">
                <a:solidFill>
                  <a:srgbClr val="000000"/>
                </a:solidFill>
                <a:ea typeface="Verdana" panose="020B0604030504040204" pitchFamily="34" charset="0"/>
                <a:cs typeface="Calibri" panose="020F0502020204030204" pitchFamily="34" charset="0"/>
              </a:rPr>
              <a:t>ij</a:t>
            </a:r>
            <a:r>
              <a:rPr lang="en-GB" dirty="0">
                <a:solidFill>
                  <a:srgbClr val="000000"/>
                </a:solidFill>
                <a:ea typeface="Verdana" panose="020B0604030504040204" pitchFamily="34" charset="0"/>
                <a:cs typeface="Calibri" panose="020F0502020204030204" pitchFamily="34" charset="0"/>
              </a:rPr>
              <a:t>et je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članom</a:t>
            </a:r>
            <a:r>
              <a:rPr lang="en-GB" dirty="0">
                <a:solidFill>
                  <a:srgbClr val="000000"/>
                </a:solidFill>
                <a:ea typeface="Verdana" panose="020B0604030504040204" pitchFamily="34" charset="0"/>
                <a:cs typeface="Calibri" panose="020F0502020204030204" pitchFamily="34" charset="0"/>
              </a:rPr>
              <a:t> 92.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402573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503238" y="457200"/>
            <a:ext cx="26789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eaLnBrk="0" hangingPunct="0">
              <a:defRPr sz="2000" b="1"/>
            </a:lvl1pPr>
          </a:lstStyle>
          <a:p>
            <a:r>
              <a:rPr lang="hr-BA" altLang="el-GR" dirty="0"/>
              <a:t>Sistem e-nabavki</a:t>
            </a:r>
            <a:endParaRPr lang="en-GB" altLang="el-GR" dirty="0"/>
          </a:p>
        </p:txBody>
      </p:sp>
      <p:sp>
        <p:nvSpPr>
          <p:cNvPr id="3" name="AutoShape 5"/>
          <p:cNvSpPr>
            <a:spLocks noChangeArrowheads="1"/>
          </p:cNvSpPr>
          <p:nvPr/>
        </p:nvSpPr>
        <p:spPr bwMode="auto">
          <a:xfrm>
            <a:off x="163513" y="4956175"/>
            <a:ext cx="5200650" cy="287338"/>
          </a:xfrm>
          <a:prstGeom prst="leftArrow">
            <a:avLst>
              <a:gd name="adj1" fmla="val 56907"/>
              <a:gd name="adj2" fmla="val 120998"/>
            </a:avLst>
          </a:prstGeom>
          <a:gradFill rotWithShape="1">
            <a:gsLst>
              <a:gs pos="0">
                <a:srgbClr val="C0C0C0"/>
              </a:gs>
              <a:gs pos="100000">
                <a:schemeClr val="tx1"/>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 name="AutoShape 6"/>
          <p:cNvSpPr>
            <a:spLocks noChangeArrowheads="1"/>
          </p:cNvSpPr>
          <p:nvPr/>
        </p:nvSpPr>
        <p:spPr bwMode="auto">
          <a:xfrm flipH="1">
            <a:off x="5219700" y="4957763"/>
            <a:ext cx="3717925" cy="287337"/>
          </a:xfrm>
          <a:prstGeom prst="leftArrow">
            <a:avLst>
              <a:gd name="adj1" fmla="val 56907"/>
              <a:gd name="adj2" fmla="val 86501"/>
            </a:avLst>
          </a:prstGeom>
          <a:gradFill rotWithShape="1">
            <a:gsLst>
              <a:gs pos="0">
                <a:srgbClr val="C0C0C0"/>
              </a:gs>
              <a:gs pos="100000">
                <a:schemeClr val="tx2"/>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 name="Rectangle 7"/>
          <p:cNvSpPr>
            <a:spLocks noChangeArrowheads="1"/>
          </p:cNvSpPr>
          <p:nvPr/>
        </p:nvSpPr>
        <p:spPr bwMode="auto">
          <a:xfrm>
            <a:off x="430213" y="1120775"/>
            <a:ext cx="8272462" cy="2232025"/>
          </a:xfrm>
          <a:prstGeom prst="rect">
            <a:avLst/>
          </a:prstGeom>
          <a:solidFill>
            <a:srgbClr val="00FF00">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6" name="Rectangle 8"/>
          <p:cNvSpPr>
            <a:spLocks noChangeArrowheads="1"/>
          </p:cNvSpPr>
          <p:nvPr/>
        </p:nvSpPr>
        <p:spPr bwMode="auto">
          <a:xfrm>
            <a:off x="468313" y="4076700"/>
            <a:ext cx="8272462" cy="935038"/>
          </a:xfrm>
          <a:prstGeom prst="rect">
            <a:avLst/>
          </a:prstGeom>
          <a:solidFill>
            <a:srgbClr val="FF9900">
              <a:alpha val="5000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7" name="Rectangle 9"/>
          <p:cNvSpPr>
            <a:spLocks noChangeArrowheads="1"/>
          </p:cNvSpPr>
          <p:nvPr/>
        </p:nvSpPr>
        <p:spPr bwMode="auto">
          <a:xfrm>
            <a:off x="442913" y="3352800"/>
            <a:ext cx="8272462" cy="723900"/>
          </a:xfrm>
          <a:prstGeom prst="rect">
            <a:avLst/>
          </a:prstGeom>
          <a:solidFill>
            <a:srgbClr val="FFFF99"/>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8" name="Rectangle 10"/>
          <p:cNvSpPr>
            <a:spLocks noChangeArrowheads="1"/>
          </p:cNvSpPr>
          <p:nvPr/>
        </p:nvSpPr>
        <p:spPr bwMode="auto">
          <a:xfrm>
            <a:off x="5233988" y="1120775"/>
            <a:ext cx="187325" cy="4032250"/>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9" name="Group 11"/>
          <p:cNvGrpSpPr>
            <a:grpSpLocks/>
          </p:cNvGrpSpPr>
          <p:nvPr/>
        </p:nvGrpSpPr>
        <p:grpSpPr bwMode="auto">
          <a:xfrm>
            <a:off x="1763713" y="2847975"/>
            <a:ext cx="2663825" cy="2020888"/>
            <a:chOff x="1111" y="1842"/>
            <a:chExt cx="1678" cy="1273"/>
          </a:xfrm>
        </p:grpSpPr>
        <p:sp>
          <p:nvSpPr>
            <p:cNvPr id="10" name="Oval 12"/>
            <p:cNvSpPr>
              <a:spLocks noChangeArrowheads="1"/>
            </p:cNvSpPr>
            <p:nvPr/>
          </p:nvSpPr>
          <p:spPr bwMode="auto">
            <a:xfrm>
              <a:off x="1111" y="1842"/>
              <a:ext cx="1678" cy="1273"/>
            </a:xfrm>
            <a:prstGeom prst="ellipse">
              <a:avLst/>
            </a:prstGeom>
            <a:solidFill>
              <a:schemeClr val="bg1"/>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2400" b="1" dirty="0">
                  <a:latin typeface="Trebuchet MS" panose="020B0603020202020204" pitchFamily="34" charset="0"/>
                  <a:ea typeface="ＭＳ Ｐゴシック" panose="020B0600070205080204" pitchFamily="34" charset="-128"/>
                </a:rPr>
                <a:t>e-</a:t>
              </a:r>
              <a:r>
                <a:rPr lang="en-GB" altLang="el-GR" sz="2400" b="1" dirty="0" err="1">
                  <a:latin typeface="Trebuchet MS" panose="020B0603020202020204" pitchFamily="34" charset="0"/>
                  <a:ea typeface="ＭＳ Ｐゴシック" panose="020B0600070205080204" pitchFamily="34" charset="-128"/>
                </a:rPr>
                <a:t>Tenderi</a:t>
              </a:r>
              <a:r>
                <a:rPr lang="hr-BA" altLang="el-GR" sz="2400" b="1" dirty="0">
                  <a:latin typeface="Trebuchet MS" panose="020B0603020202020204" pitchFamily="34" charset="0"/>
                  <a:ea typeface="ＭＳ Ｐゴシック" panose="020B0600070205080204" pitchFamily="34" charset="-128"/>
                </a:rPr>
                <a:t>sanje</a:t>
              </a:r>
              <a:r>
                <a:rPr lang="en-GB" altLang="el-GR" sz="1400" b="1" dirty="0">
                  <a:latin typeface="Trebuchet MS" panose="020B0603020202020204" pitchFamily="34" charset="0"/>
                  <a:ea typeface="ＭＳ Ｐゴシック" panose="020B0600070205080204" pitchFamily="34" charset="-128"/>
                </a:rPr>
                <a:t> </a:t>
              </a:r>
            </a:p>
          </p:txBody>
        </p:sp>
        <p:sp>
          <p:nvSpPr>
            <p:cNvPr id="11" name="Oval 13"/>
            <p:cNvSpPr>
              <a:spLocks noChangeArrowheads="1"/>
            </p:cNvSpPr>
            <p:nvPr/>
          </p:nvSpPr>
          <p:spPr bwMode="auto">
            <a:xfrm>
              <a:off x="1341" y="1962"/>
              <a:ext cx="726" cy="363"/>
            </a:xfrm>
            <a:prstGeom prst="ellipse">
              <a:avLst/>
            </a:prstGeom>
            <a:noFill/>
            <a:ln w="9525" algn="ctr">
              <a:solidFill>
                <a:schemeClr val="tx2"/>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pristup</a:t>
              </a:r>
              <a:r>
                <a:rPr lang="en-GB" altLang="el-GR" sz="1400" b="1" dirty="0">
                  <a:latin typeface="Trebuchet MS" panose="020B0603020202020204" pitchFamily="34" charset="0"/>
                  <a:ea typeface="ＭＳ Ｐゴシック" panose="020B0600070205080204" pitchFamily="34" charset="-128"/>
                </a:rPr>
                <a:t> </a:t>
              </a:r>
            </a:p>
          </p:txBody>
        </p:sp>
        <p:sp>
          <p:nvSpPr>
            <p:cNvPr id="12" name="Oval 14"/>
            <p:cNvSpPr>
              <a:spLocks noChangeArrowheads="1"/>
            </p:cNvSpPr>
            <p:nvPr/>
          </p:nvSpPr>
          <p:spPr bwMode="auto">
            <a:xfrm>
              <a:off x="1720" y="2696"/>
              <a:ext cx="726" cy="363"/>
            </a:xfrm>
            <a:prstGeom prst="ellipse">
              <a:avLst/>
            </a:prstGeom>
            <a:noFill/>
            <a:ln w="9525" algn="ctr">
              <a:solidFill>
                <a:schemeClr val="tx2"/>
              </a:solidFill>
              <a:prstDash val="dash"/>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prijava</a:t>
              </a:r>
              <a:r>
                <a:rPr lang="en-GB" altLang="el-GR" sz="1400" b="1" dirty="0">
                  <a:latin typeface="Trebuchet MS" panose="020B0603020202020204" pitchFamily="34" charset="0"/>
                  <a:ea typeface="ＭＳ Ｐゴシック" panose="020B0600070205080204" pitchFamily="34" charset="-128"/>
                </a:rPr>
                <a:t> </a:t>
              </a:r>
            </a:p>
          </p:txBody>
        </p:sp>
      </p:grpSp>
      <p:sp>
        <p:nvSpPr>
          <p:cNvPr id="13" name="Oval 15"/>
          <p:cNvSpPr>
            <a:spLocks noChangeArrowheads="1"/>
          </p:cNvSpPr>
          <p:nvPr/>
        </p:nvSpPr>
        <p:spPr bwMode="auto">
          <a:xfrm>
            <a:off x="3916363" y="4373563"/>
            <a:ext cx="1152525" cy="576262"/>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dodjela</a:t>
            </a:r>
            <a:endParaRPr lang="en-GB" altLang="el-GR" sz="1400" b="1" dirty="0">
              <a:latin typeface="Trebuchet MS" panose="020B0603020202020204" pitchFamily="34" charset="0"/>
              <a:ea typeface="ＭＳ Ｐゴシック" panose="020B0600070205080204" pitchFamily="34" charset="-128"/>
            </a:endParaRPr>
          </a:p>
        </p:txBody>
      </p:sp>
      <p:sp>
        <p:nvSpPr>
          <p:cNvPr id="14" name="Oval 16"/>
          <p:cNvSpPr>
            <a:spLocks noChangeArrowheads="1"/>
          </p:cNvSpPr>
          <p:nvPr/>
        </p:nvSpPr>
        <p:spPr bwMode="auto">
          <a:xfrm>
            <a:off x="6094413" y="3436938"/>
            <a:ext cx="1152525" cy="576262"/>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narudžbe</a:t>
            </a:r>
            <a:r>
              <a:rPr lang="en-GB" altLang="el-GR" sz="1400" b="1" dirty="0">
                <a:latin typeface="Trebuchet MS" panose="020B0603020202020204" pitchFamily="34" charset="0"/>
                <a:ea typeface="ＭＳ Ｐゴシック" panose="020B0600070205080204" pitchFamily="34" charset="-128"/>
              </a:rPr>
              <a:t> </a:t>
            </a:r>
          </a:p>
        </p:txBody>
      </p:sp>
      <p:sp>
        <p:nvSpPr>
          <p:cNvPr id="15" name="Oval 17"/>
          <p:cNvSpPr>
            <a:spLocks noChangeArrowheads="1"/>
          </p:cNvSpPr>
          <p:nvPr/>
        </p:nvSpPr>
        <p:spPr bwMode="auto">
          <a:xfrm>
            <a:off x="7389813" y="3436938"/>
            <a:ext cx="1152525" cy="576262"/>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fakturisanje</a:t>
            </a:r>
            <a:endParaRPr lang="en-GB" altLang="el-GR" sz="1400" b="1" dirty="0">
              <a:latin typeface="Trebuchet MS" panose="020B0603020202020204" pitchFamily="34" charset="0"/>
              <a:ea typeface="ＭＳ Ｐゴシック" panose="020B0600070205080204" pitchFamily="34" charset="-128"/>
            </a:endParaRPr>
          </a:p>
        </p:txBody>
      </p:sp>
      <p:sp>
        <p:nvSpPr>
          <p:cNvPr id="16" name="Oval 18"/>
          <p:cNvSpPr>
            <a:spLocks noChangeArrowheads="1"/>
          </p:cNvSpPr>
          <p:nvPr/>
        </p:nvSpPr>
        <p:spPr bwMode="auto">
          <a:xfrm>
            <a:off x="7521575" y="4289425"/>
            <a:ext cx="1152525" cy="5762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plaćanje</a:t>
            </a:r>
            <a:r>
              <a:rPr lang="en-GB" altLang="el-GR" sz="1400" b="1" dirty="0">
                <a:latin typeface="Trebuchet MS" panose="020B0603020202020204" pitchFamily="34" charset="0"/>
                <a:ea typeface="ＭＳ Ｐゴシック" panose="020B0600070205080204" pitchFamily="34" charset="-128"/>
              </a:rPr>
              <a:t> </a:t>
            </a:r>
          </a:p>
        </p:txBody>
      </p:sp>
      <p:sp>
        <p:nvSpPr>
          <p:cNvPr id="17" name="Oval 19"/>
          <p:cNvSpPr>
            <a:spLocks noChangeArrowheads="1"/>
          </p:cNvSpPr>
          <p:nvPr/>
        </p:nvSpPr>
        <p:spPr bwMode="auto">
          <a:xfrm>
            <a:off x="795338" y="3457575"/>
            <a:ext cx="1152525" cy="5762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s</a:t>
            </a:r>
            <a:r>
              <a:rPr lang="en-GB" altLang="el-GR" sz="1400" b="1" dirty="0" err="1">
                <a:latin typeface="Trebuchet MS" panose="020B0603020202020204" pitchFamily="34" charset="0"/>
                <a:ea typeface="ＭＳ Ｐゴシック" panose="020B0600070205080204" pitchFamily="34" charset="-128"/>
              </a:rPr>
              <a:t>ourcing</a:t>
            </a:r>
            <a:r>
              <a:rPr lang="en-GB" altLang="el-GR" sz="1400" b="1" dirty="0">
                <a:latin typeface="Trebuchet MS" panose="020B0603020202020204" pitchFamily="34" charset="0"/>
                <a:ea typeface="ＭＳ Ｐゴシック" panose="020B0600070205080204" pitchFamily="34" charset="-128"/>
              </a:rPr>
              <a:t> </a:t>
            </a:r>
          </a:p>
        </p:txBody>
      </p:sp>
      <p:grpSp>
        <p:nvGrpSpPr>
          <p:cNvPr id="18" name="Group 20"/>
          <p:cNvGrpSpPr>
            <a:grpSpLocks/>
          </p:cNvGrpSpPr>
          <p:nvPr/>
        </p:nvGrpSpPr>
        <p:grpSpPr bwMode="auto">
          <a:xfrm>
            <a:off x="2133600" y="5262563"/>
            <a:ext cx="4057650" cy="1081087"/>
            <a:chOff x="1344" y="3363"/>
            <a:chExt cx="2556" cy="681"/>
          </a:xfrm>
        </p:grpSpPr>
        <p:sp>
          <p:nvSpPr>
            <p:cNvPr id="19" name="Oval 21"/>
            <p:cNvSpPr>
              <a:spLocks noChangeArrowheads="1"/>
            </p:cNvSpPr>
            <p:nvPr/>
          </p:nvSpPr>
          <p:spPr bwMode="auto">
            <a:xfrm>
              <a:off x="2248" y="3681"/>
              <a:ext cx="726" cy="3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potpis</a:t>
              </a:r>
              <a:r>
                <a:rPr lang="en-GB" altLang="el-GR" sz="1400" b="1" dirty="0">
                  <a:latin typeface="Trebuchet MS" panose="020B0603020202020204" pitchFamily="34" charset="0"/>
                  <a:ea typeface="ＭＳ Ｐゴシック" panose="020B0600070205080204" pitchFamily="34" charset="-128"/>
                </a:rPr>
                <a:t> </a:t>
              </a:r>
            </a:p>
          </p:txBody>
        </p:sp>
        <p:sp>
          <p:nvSpPr>
            <p:cNvPr id="20" name="Oval 22"/>
            <p:cNvSpPr>
              <a:spLocks noChangeArrowheads="1"/>
            </p:cNvSpPr>
            <p:nvPr/>
          </p:nvSpPr>
          <p:spPr bwMode="auto">
            <a:xfrm>
              <a:off x="1344" y="3681"/>
              <a:ext cx="726" cy="3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identitet</a:t>
              </a:r>
              <a:r>
                <a:rPr lang="en-GB" altLang="el-GR" sz="1400" b="1" dirty="0">
                  <a:latin typeface="Trebuchet MS" panose="020B0603020202020204" pitchFamily="34" charset="0"/>
                  <a:ea typeface="ＭＳ Ｐゴシック" panose="020B0600070205080204" pitchFamily="34" charset="-128"/>
                </a:rPr>
                <a:t> </a:t>
              </a:r>
            </a:p>
          </p:txBody>
        </p:sp>
        <p:sp>
          <p:nvSpPr>
            <p:cNvPr id="21" name="Oval 23"/>
            <p:cNvSpPr>
              <a:spLocks noChangeArrowheads="1"/>
            </p:cNvSpPr>
            <p:nvPr/>
          </p:nvSpPr>
          <p:spPr bwMode="auto">
            <a:xfrm>
              <a:off x="1790" y="3363"/>
              <a:ext cx="726" cy="3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potvrde</a:t>
              </a:r>
              <a:endParaRPr lang="en-GB" altLang="el-GR" sz="1400" b="1" dirty="0">
                <a:latin typeface="Trebuchet MS" panose="020B0603020202020204" pitchFamily="34" charset="0"/>
                <a:ea typeface="ＭＳ Ｐゴシック" panose="020B0600070205080204" pitchFamily="34" charset="-128"/>
              </a:endParaRPr>
            </a:p>
          </p:txBody>
        </p:sp>
        <p:sp>
          <p:nvSpPr>
            <p:cNvPr id="22" name="Oval 24"/>
            <p:cNvSpPr>
              <a:spLocks noChangeArrowheads="1"/>
            </p:cNvSpPr>
            <p:nvPr/>
          </p:nvSpPr>
          <p:spPr bwMode="auto">
            <a:xfrm>
              <a:off x="2697" y="3363"/>
              <a:ext cx="726" cy="3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k</a:t>
              </a:r>
              <a:r>
                <a:rPr lang="en-GB" altLang="el-GR" sz="1400" b="1" dirty="0" err="1">
                  <a:latin typeface="Trebuchet MS" panose="020B0603020202020204" pitchFamily="34" charset="0"/>
                  <a:ea typeface="ＭＳ Ｐゴシック" panose="020B0600070205080204" pitchFamily="34" charset="-128"/>
                </a:rPr>
                <a:t>atalo</a:t>
              </a:r>
              <a:r>
                <a:rPr lang="hr-BA" altLang="el-GR" sz="1400" b="1" dirty="0">
                  <a:latin typeface="Trebuchet MS" panose="020B0603020202020204" pitchFamily="34" charset="0"/>
                  <a:ea typeface="ＭＳ Ｐゴシック" panose="020B0600070205080204" pitchFamily="34" charset="-128"/>
                </a:rPr>
                <a:t>zi</a:t>
              </a:r>
              <a:r>
                <a:rPr lang="en-GB" altLang="el-GR" sz="1400" b="1" dirty="0">
                  <a:latin typeface="Trebuchet MS" panose="020B0603020202020204" pitchFamily="34" charset="0"/>
                  <a:ea typeface="ＭＳ Ｐゴシック" panose="020B0600070205080204" pitchFamily="34" charset="-128"/>
                </a:rPr>
                <a:t> </a:t>
              </a:r>
            </a:p>
          </p:txBody>
        </p:sp>
        <p:sp>
          <p:nvSpPr>
            <p:cNvPr id="23" name="Oval 25"/>
            <p:cNvSpPr>
              <a:spLocks noChangeArrowheads="1"/>
            </p:cNvSpPr>
            <p:nvPr/>
          </p:nvSpPr>
          <p:spPr bwMode="auto">
            <a:xfrm>
              <a:off x="3087" y="3670"/>
              <a:ext cx="813" cy="3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arhiviranje</a:t>
              </a:r>
              <a:r>
                <a:rPr lang="en-GB" altLang="el-GR" sz="1400" b="1" dirty="0">
                  <a:latin typeface="Trebuchet MS" panose="020B0603020202020204" pitchFamily="34" charset="0"/>
                  <a:ea typeface="ＭＳ Ｐゴシック" panose="020B0600070205080204" pitchFamily="34" charset="-128"/>
                </a:rPr>
                <a:t> </a:t>
              </a:r>
            </a:p>
          </p:txBody>
        </p:sp>
      </p:grpSp>
      <p:sp>
        <p:nvSpPr>
          <p:cNvPr id="24" name="Text Box 26"/>
          <p:cNvSpPr txBox="1">
            <a:spLocks noChangeArrowheads="1"/>
          </p:cNvSpPr>
          <p:nvPr/>
        </p:nvSpPr>
        <p:spPr bwMode="auto">
          <a:xfrm>
            <a:off x="704850" y="5245100"/>
            <a:ext cx="1824538" cy="341632"/>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spcAft>
                <a:spcPct val="30000"/>
              </a:spcAft>
            </a:pPr>
            <a:r>
              <a:rPr lang="hr-BA" altLang="el-GR" b="1" dirty="0">
                <a:latin typeface="Trebuchet MS" panose="020B0603020202020204" pitchFamily="34" charset="0"/>
                <a:ea typeface="ＭＳ Ｐゴシック" panose="020B0600070205080204" pitchFamily="34" charset="-128"/>
              </a:rPr>
              <a:t>PRIJE DODJELE</a:t>
            </a:r>
            <a:endParaRPr lang="en-GB" altLang="el-GR" b="1" dirty="0">
              <a:latin typeface="Trebuchet MS" panose="020B0603020202020204" pitchFamily="34" charset="0"/>
              <a:ea typeface="ＭＳ Ｐゴシック" panose="020B0600070205080204" pitchFamily="34" charset="-128"/>
            </a:endParaRPr>
          </a:p>
        </p:txBody>
      </p:sp>
      <p:sp>
        <p:nvSpPr>
          <p:cNvPr id="25" name="Text Box 27"/>
          <p:cNvSpPr txBox="1">
            <a:spLocks noChangeArrowheads="1"/>
          </p:cNvSpPr>
          <p:nvPr/>
        </p:nvSpPr>
        <p:spPr bwMode="auto">
          <a:xfrm>
            <a:off x="6427788" y="5245100"/>
            <a:ext cx="2092239" cy="341632"/>
          </a:xfrm>
          <a:prstGeom prst="rect">
            <a:avLst/>
          </a:prstGeom>
          <a:solidFill>
            <a:srgbClr val="C0C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spcAft>
                <a:spcPct val="30000"/>
              </a:spcAft>
            </a:pPr>
            <a:r>
              <a:rPr lang="hr-BA" altLang="el-GR" b="1" dirty="0">
                <a:latin typeface="Trebuchet MS" panose="020B0603020202020204" pitchFamily="34" charset="0"/>
                <a:ea typeface="ＭＳ Ｐゴシック" panose="020B0600070205080204" pitchFamily="34" charset="-128"/>
              </a:rPr>
              <a:t>POSLIJE DODJELE</a:t>
            </a:r>
            <a:endParaRPr lang="en-GB" altLang="el-GR" b="1" dirty="0">
              <a:latin typeface="Trebuchet MS" panose="020B0603020202020204" pitchFamily="34" charset="0"/>
              <a:ea typeface="ＭＳ Ｐゴシック" panose="020B0600070205080204" pitchFamily="34" charset="-128"/>
            </a:endParaRPr>
          </a:p>
        </p:txBody>
      </p:sp>
      <p:cxnSp>
        <p:nvCxnSpPr>
          <p:cNvPr id="26" name="AutoShape 28"/>
          <p:cNvCxnSpPr>
            <a:cxnSpLocks noChangeShapeType="1"/>
            <a:stCxn id="17" idx="4"/>
            <a:endCxn id="10" idx="3"/>
          </p:cNvCxnSpPr>
          <p:nvPr/>
        </p:nvCxnSpPr>
        <p:spPr bwMode="auto">
          <a:xfrm rot="16200000" flipH="1">
            <a:off x="1493044" y="3912394"/>
            <a:ext cx="539750" cy="782638"/>
          </a:xfrm>
          <a:prstGeom prst="curvedConnector3">
            <a:avLst>
              <a:gd name="adj1" fmla="val 196764"/>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AutoShape 29"/>
          <p:cNvCxnSpPr>
            <a:cxnSpLocks noChangeShapeType="1"/>
          </p:cNvCxnSpPr>
          <p:nvPr/>
        </p:nvCxnSpPr>
        <p:spPr bwMode="auto">
          <a:xfrm rot="16200000" flipH="1">
            <a:off x="3753644" y="4239419"/>
            <a:ext cx="80962" cy="1397000"/>
          </a:xfrm>
          <a:prstGeom prst="curvedConnector3">
            <a:avLst>
              <a:gd name="adj1" fmla="val 380394"/>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AutoShape 30"/>
          <p:cNvCxnSpPr>
            <a:cxnSpLocks noChangeShapeType="1"/>
            <a:stCxn id="13" idx="7"/>
            <a:endCxn id="40" idx="2"/>
          </p:cNvCxnSpPr>
          <p:nvPr/>
        </p:nvCxnSpPr>
        <p:spPr bwMode="auto">
          <a:xfrm rot="5400000" flipH="1">
            <a:off x="4475956" y="4033044"/>
            <a:ext cx="733425" cy="115888"/>
          </a:xfrm>
          <a:prstGeom prst="curvedConnector4">
            <a:avLst>
              <a:gd name="adj1" fmla="val 36148"/>
              <a:gd name="adj2" fmla="val 297259"/>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AutoShape 31"/>
          <p:cNvCxnSpPr>
            <a:cxnSpLocks noChangeShapeType="1"/>
            <a:stCxn id="14" idx="7"/>
            <a:endCxn id="15" idx="1"/>
          </p:cNvCxnSpPr>
          <p:nvPr/>
        </p:nvCxnSpPr>
        <p:spPr bwMode="auto">
          <a:xfrm rot="5400000" flipV="1">
            <a:off x="7317582" y="3282156"/>
            <a:ext cx="1588" cy="479425"/>
          </a:xfrm>
          <a:prstGeom prst="curvedConnector3">
            <a:avLst>
              <a:gd name="adj1" fmla="val -19700000"/>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AutoShape 32"/>
          <p:cNvCxnSpPr>
            <a:cxnSpLocks noChangeShapeType="1"/>
            <a:stCxn id="15" idx="3"/>
            <a:endCxn id="14" idx="5"/>
          </p:cNvCxnSpPr>
          <p:nvPr/>
        </p:nvCxnSpPr>
        <p:spPr bwMode="auto">
          <a:xfrm rot="5400000">
            <a:off x="7317582" y="3690144"/>
            <a:ext cx="1587" cy="479425"/>
          </a:xfrm>
          <a:prstGeom prst="curvedConnector3">
            <a:avLst>
              <a:gd name="adj1" fmla="val 19600000"/>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AutoShape 33"/>
          <p:cNvCxnSpPr>
            <a:cxnSpLocks noChangeShapeType="1"/>
            <a:stCxn id="15" idx="6"/>
            <a:endCxn id="16" idx="0"/>
          </p:cNvCxnSpPr>
          <p:nvPr/>
        </p:nvCxnSpPr>
        <p:spPr bwMode="auto">
          <a:xfrm flipH="1">
            <a:off x="8097838" y="3725863"/>
            <a:ext cx="444500" cy="563562"/>
          </a:xfrm>
          <a:prstGeom prst="curvedConnector4">
            <a:avLst>
              <a:gd name="adj1" fmla="val -51431"/>
              <a:gd name="adj2" fmla="val 75213"/>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AutoShape 34"/>
          <p:cNvCxnSpPr>
            <a:cxnSpLocks noChangeShapeType="1"/>
            <a:stCxn id="40" idx="7"/>
            <a:endCxn id="14" idx="1"/>
          </p:cNvCxnSpPr>
          <p:nvPr/>
        </p:nvCxnSpPr>
        <p:spPr bwMode="auto">
          <a:xfrm rot="5400000" flipV="1">
            <a:off x="6015038" y="3273425"/>
            <a:ext cx="1587" cy="493713"/>
          </a:xfrm>
          <a:prstGeom prst="curvedConnector3">
            <a:avLst>
              <a:gd name="adj1" fmla="val -19700000"/>
            </a:avLst>
          </a:prstGeom>
          <a:noFill/>
          <a:ln w="127000">
            <a:solidFill>
              <a:srgbClr val="FF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AutoShape 35"/>
          <p:cNvCxnSpPr>
            <a:cxnSpLocks noChangeShapeType="1"/>
            <a:stCxn id="35" idx="0"/>
          </p:cNvCxnSpPr>
          <p:nvPr/>
        </p:nvCxnSpPr>
        <p:spPr bwMode="auto">
          <a:xfrm rot="16200000">
            <a:off x="4052094" y="1032669"/>
            <a:ext cx="644525" cy="395287"/>
          </a:xfrm>
          <a:prstGeom prst="curvedConnector3">
            <a:avLst>
              <a:gd name="adj1" fmla="val 50000"/>
            </a:avLst>
          </a:prstGeom>
          <a:noFill/>
          <a:ln w="254000">
            <a:solidFill>
              <a:srgbClr val="3399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34" name="Group 36"/>
          <p:cNvGrpSpPr>
            <a:grpSpLocks/>
          </p:cNvGrpSpPr>
          <p:nvPr/>
        </p:nvGrpSpPr>
        <p:grpSpPr bwMode="auto">
          <a:xfrm>
            <a:off x="539750" y="1552575"/>
            <a:ext cx="7631113" cy="1152525"/>
            <a:chOff x="340" y="1026"/>
            <a:chExt cx="4807" cy="726"/>
          </a:xfrm>
        </p:grpSpPr>
        <p:sp>
          <p:nvSpPr>
            <p:cNvPr id="35" name="Oval 37"/>
            <p:cNvSpPr>
              <a:spLocks noChangeArrowheads="1"/>
            </p:cNvSpPr>
            <p:nvPr/>
          </p:nvSpPr>
          <p:spPr bwMode="auto">
            <a:xfrm>
              <a:off x="340" y="1026"/>
              <a:ext cx="4581" cy="726"/>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2400" b="1" dirty="0">
                  <a:latin typeface="Trebuchet MS" panose="020B0603020202020204" pitchFamily="34" charset="0"/>
                  <a:ea typeface="ＭＳ Ｐゴシック" panose="020B0600070205080204" pitchFamily="34" charset="-128"/>
                </a:rPr>
                <a:t>            e-</a:t>
              </a:r>
              <a:r>
                <a:rPr lang="hr-BA" altLang="el-GR" sz="2400" b="1" dirty="0">
                  <a:latin typeface="Trebuchet MS" panose="020B0603020202020204" pitchFamily="34" charset="0"/>
                  <a:ea typeface="ＭＳ Ｐゴシック" panose="020B0600070205080204" pitchFamily="34" charset="-128"/>
                </a:rPr>
                <a:t>notifikacija</a:t>
              </a:r>
              <a:r>
                <a:rPr lang="en-GB" altLang="el-GR" sz="1400" b="1" dirty="0">
                  <a:latin typeface="Trebuchet MS" panose="020B0603020202020204" pitchFamily="34" charset="0"/>
                  <a:ea typeface="ＭＳ Ｐゴシック" panose="020B0600070205080204" pitchFamily="34" charset="-128"/>
                </a:rPr>
                <a:t> </a:t>
              </a:r>
            </a:p>
          </p:txBody>
        </p:sp>
        <p:sp>
          <p:nvSpPr>
            <p:cNvPr id="36" name="Text Box 38"/>
            <p:cNvSpPr txBox="1">
              <a:spLocks noChangeArrowheads="1"/>
            </p:cNvSpPr>
            <p:nvPr/>
          </p:nvSpPr>
          <p:spPr bwMode="auto">
            <a:xfrm>
              <a:off x="872" y="1209"/>
              <a:ext cx="1387" cy="180"/>
            </a:xfrm>
            <a:prstGeom prst="rect">
              <a:avLst/>
            </a:prstGeom>
            <a:solidFill>
              <a:schemeClr val="bg1"/>
            </a:solidFill>
            <a:ln w="9525" algn="ctr">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spcAft>
                  <a:spcPct val="30000"/>
                </a:spcAft>
              </a:pPr>
              <a:r>
                <a:rPr lang="hr-BA" altLang="el-GR" sz="1400" b="1" dirty="0">
                  <a:latin typeface="Trebuchet MS" panose="020B0603020202020204" pitchFamily="34" charset="0"/>
                  <a:ea typeface="ＭＳ Ｐゴシック" panose="020B0600070205080204" pitchFamily="34" charset="-128"/>
                </a:rPr>
                <a:t>Prethodno obavještenje</a:t>
              </a:r>
              <a:endParaRPr lang="en-GB" altLang="el-GR" sz="1400" b="1" dirty="0">
                <a:latin typeface="Trebuchet MS" panose="020B0603020202020204" pitchFamily="34" charset="0"/>
                <a:ea typeface="ＭＳ Ｐゴシック" panose="020B0600070205080204" pitchFamily="34" charset="-128"/>
              </a:endParaRPr>
            </a:p>
          </p:txBody>
        </p:sp>
        <p:sp>
          <p:nvSpPr>
            <p:cNvPr id="37" name="Text Box 39"/>
            <p:cNvSpPr txBox="1">
              <a:spLocks noChangeArrowheads="1"/>
            </p:cNvSpPr>
            <p:nvPr/>
          </p:nvSpPr>
          <p:spPr bwMode="auto">
            <a:xfrm>
              <a:off x="1323" y="1449"/>
              <a:ext cx="1376" cy="180"/>
            </a:xfrm>
            <a:prstGeom prst="rect">
              <a:avLst/>
            </a:prstGeom>
            <a:solidFill>
              <a:schemeClr val="bg1"/>
            </a:solidFill>
            <a:ln w="9525" algn="ctr">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spcAft>
                  <a:spcPct val="30000"/>
                </a:spcAft>
              </a:pPr>
              <a:r>
                <a:rPr lang="hr-BA" altLang="el-GR" sz="1400" b="1" dirty="0">
                  <a:latin typeface="Trebuchet MS" panose="020B0603020202020204" pitchFamily="34" charset="0"/>
                  <a:ea typeface="ＭＳ Ｐゴシック" panose="020B0600070205080204" pitchFamily="34" charset="-128"/>
                </a:rPr>
                <a:t>Obavještenje o ugovoru</a:t>
              </a:r>
              <a:endParaRPr lang="en-GB" altLang="el-GR" sz="1400" b="1" dirty="0">
                <a:latin typeface="Trebuchet MS" panose="020B0603020202020204" pitchFamily="34" charset="0"/>
                <a:ea typeface="ＭＳ Ｐゴシック" panose="020B0600070205080204" pitchFamily="34" charset="-128"/>
              </a:endParaRPr>
            </a:p>
          </p:txBody>
        </p:sp>
        <p:sp>
          <p:nvSpPr>
            <p:cNvPr id="38" name="Text Box 40"/>
            <p:cNvSpPr txBox="1">
              <a:spLocks noChangeArrowheads="1"/>
            </p:cNvSpPr>
            <p:nvPr/>
          </p:nvSpPr>
          <p:spPr bwMode="auto">
            <a:xfrm>
              <a:off x="3870" y="1298"/>
              <a:ext cx="1277" cy="180"/>
            </a:xfrm>
            <a:prstGeom prst="rect">
              <a:avLst/>
            </a:prstGeom>
            <a:solidFill>
              <a:schemeClr val="bg1"/>
            </a:solidFill>
            <a:ln w="9525" algn="ctr">
              <a:solidFill>
                <a:srgbClr val="000000"/>
              </a:solidFill>
              <a:prstDash val="dash"/>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p>
              <a:pPr>
                <a:lnSpc>
                  <a:spcPct val="90000"/>
                </a:lnSpc>
                <a:spcBef>
                  <a:spcPct val="20000"/>
                </a:spcBef>
                <a:spcAft>
                  <a:spcPct val="30000"/>
                </a:spcAft>
              </a:pPr>
              <a:r>
                <a:rPr lang="en-GB" altLang="el-GR" sz="1400" b="1" dirty="0" err="1">
                  <a:latin typeface="Trebuchet MS" panose="020B0603020202020204" pitchFamily="34" charset="0"/>
                  <a:ea typeface="ＭＳ Ｐゴシック" panose="020B0600070205080204" pitchFamily="34" charset="-128"/>
                </a:rPr>
                <a:t>Obaveštenje</a:t>
              </a:r>
              <a:r>
                <a:rPr lang="en-GB" altLang="el-GR" sz="1400" b="1" dirty="0">
                  <a:latin typeface="Trebuchet MS" panose="020B0603020202020204" pitchFamily="34" charset="0"/>
                  <a:ea typeface="ＭＳ Ｐゴシック" panose="020B0600070205080204" pitchFamily="34" charset="-128"/>
                </a:rPr>
                <a:t> o </a:t>
              </a:r>
              <a:r>
                <a:rPr lang="en-GB" altLang="el-GR" sz="1400" b="1" dirty="0" err="1">
                  <a:latin typeface="Trebuchet MS" panose="020B0603020202020204" pitchFamily="34" charset="0"/>
                  <a:ea typeface="ＭＳ Ｐゴシック" panose="020B0600070205080204" pitchFamily="34" charset="-128"/>
                </a:rPr>
                <a:t>dodjeli</a:t>
              </a:r>
              <a:endParaRPr lang="en-GB" altLang="el-GR" sz="1400" b="1" dirty="0">
                <a:latin typeface="Trebuchet MS" panose="020B0603020202020204" pitchFamily="34" charset="0"/>
                <a:ea typeface="ＭＳ Ｐゴシック" panose="020B0600070205080204" pitchFamily="34" charset="-128"/>
              </a:endParaRPr>
            </a:p>
          </p:txBody>
        </p:sp>
      </p:grpSp>
      <p:cxnSp>
        <p:nvCxnSpPr>
          <p:cNvPr id="39" name="AutoShape 41"/>
          <p:cNvCxnSpPr>
            <a:cxnSpLocks noChangeShapeType="1"/>
            <a:stCxn id="13" idx="6"/>
            <a:endCxn id="38" idx="1"/>
          </p:cNvCxnSpPr>
          <p:nvPr/>
        </p:nvCxnSpPr>
        <p:spPr bwMode="auto">
          <a:xfrm flipV="1">
            <a:off x="5068888" y="2127250"/>
            <a:ext cx="1074737" cy="2534444"/>
          </a:xfrm>
          <a:prstGeom prst="curvedConnector3">
            <a:avLst>
              <a:gd name="adj1" fmla="val 50000"/>
            </a:avLst>
          </a:prstGeom>
          <a:noFill/>
          <a:ln w="127000">
            <a:solidFill>
              <a:srgbClr val="3399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Oval 42"/>
          <p:cNvSpPr>
            <a:spLocks noChangeArrowheads="1"/>
          </p:cNvSpPr>
          <p:nvPr/>
        </p:nvSpPr>
        <p:spPr bwMode="auto">
          <a:xfrm>
            <a:off x="4784725" y="3435350"/>
            <a:ext cx="1152525" cy="576263"/>
          </a:xfrm>
          <a:prstGeom prst="ellipse">
            <a:avLst/>
          </a:prstGeom>
          <a:solidFill>
            <a:schemeClr val="bg1"/>
          </a:solidFill>
          <a:ln w="9525" algn="ctr">
            <a:solidFill>
              <a:schemeClr val="tx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lnSpc>
                <a:spcPct val="90000"/>
              </a:lnSpc>
              <a:spcBef>
                <a:spcPct val="20000"/>
              </a:spcBef>
              <a:spcAft>
                <a:spcPct val="30000"/>
              </a:spcAft>
            </a:pPr>
            <a:r>
              <a:rPr lang="en-GB" altLang="el-GR" sz="1400" b="1" dirty="0">
                <a:latin typeface="Trebuchet MS" panose="020B0603020202020204" pitchFamily="34" charset="0"/>
                <a:ea typeface="ＭＳ Ｐゴシック" panose="020B0600070205080204" pitchFamily="34" charset="-128"/>
              </a:rPr>
              <a:t>e-</a:t>
            </a:r>
            <a:r>
              <a:rPr lang="hr-BA" altLang="el-GR" sz="1400" b="1" dirty="0">
                <a:latin typeface="Trebuchet MS" panose="020B0603020202020204" pitchFamily="34" charset="0"/>
                <a:ea typeface="ＭＳ Ｐゴシック" panose="020B0600070205080204" pitchFamily="34" charset="-128"/>
              </a:rPr>
              <a:t>ugovor</a:t>
            </a:r>
            <a:endParaRPr lang="en-GB" altLang="el-GR" sz="1400" b="1" dirty="0">
              <a:latin typeface="Trebuchet MS" panose="020B0603020202020204" pitchFamily="34" charset="0"/>
              <a:ea typeface="ＭＳ Ｐゴシック" panose="020B0600070205080204" pitchFamily="34" charset="-128"/>
            </a:endParaRPr>
          </a:p>
        </p:txBody>
      </p:sp>
      <p:cxnSp>
        <p:nvCxnSpPr>
          <p:cNvPr id="41" name="AutoShape 43"/>
          <p:cNvCxnSpPr>
            <a:cxnSpLocks noChangeShapeType="1"/>
            <a:stCxn id="17" idx="7"/>
            <a:endCxn id="36" idx="1"/>
          </p:cNvCxnSpPr>
          <p:nvPr/>
        </p:nvCxnSpPr>
        <p:spPr bwMode="auto">
          <a:xfrm rot="16200000" flipV="1">
            <a:off x="803688" y="2566575"/>
            <a:ext cx="1556004" cy="394780"/>
          </a:xfrm>
          <a:prstGeom prst="curvedConnector4">
            <a:avLst>
              <a:gd name="adj1" fmla="val 42697"/>
              <a:gd name="adj2" fmla="val 307093"/>
            </a:avLst>
          </a:prstGeom>
          <a:noFill/>
          <a:ln w="127000">
            <a:solidFill>
              <a:srgbClr val="3399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AutoShape 44"/>
          <p:cNvCxnSpPr>
            <a:cxnSpLocks noChangeShapeType="1"/>
            <a:stCxn id="11" idx="2"/>
            <a:endCxn id="37" idx="1"/>
          </p:cNvCxnSpPr>
          <p:nvPr/>
        </p:nvCxnSpPr>
        <p:spPr bwMode="auto">
          <a:xfrm rot="10800000">
            <a:off x="2100264" y="2366963"/>
            <a:ext cx="28575" cy="959644"/>
          </a:xfrm>
          <a:prstGeom prst="curvedConnector3">
            <a:avLst>
              <a:gd name="adj1" fmla="val 900000"/>
            </a:avLst>
          </a:prstGeom>
          <a:noFill/>
          <a:ln w="127000">
            <a:solidFill>
              <a:srgbClr val="339966"/>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1548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left)">
                                      <p:cBhvr>
                                        <p:cTn id="20" dur="500"/>
                                        <p:tgtEl>
                                          <p:spTgt spid="27"/>
                                        </p:tgtEl>
                                      </p:cBhvr>
                                    </p:animEffect>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500"/>
                                        <p:tgtEl>
                                          <p:spTgt spid="1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left)">
                                      <p:cBhvr>
                                        <p:cTn id="36" dur="500"/>
                                        <p:tgtEl>
                                          <p:spTgt spid="32"/>
                                        </p:tgtEl>
                                      </p:cBhvr>
                                    </p:animEffect>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left)">
                                      <p:cBhvr>
                                        <p:cTn id="44" dur="500"/>
                                        <p:tgtEl>
                                          <p:spTgt spid="29"/>
                                        </p:tgtEl>
                                      </p:cBhvr>
                                    </p:animEffect>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par>
                          <p:cTn id="49" fill="hold">
                            <p:stCondLst>
                              <p:cond delay="5500"/>
                            </p:stCondLst>
                            <p:childTnLst>
                              <p:par>
                                <p:cTn id="50" presetID="22" presetClass="entr" presetSubtype="1"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up)">
                                      <p:cBhvr>
                                        <p:cTn id="52" dur="500"/>
                                        <p:tgtEl>
                                          <p:spTgt spid="31"/>
                                        </p:tgtEl>
                                      </p:cBhvr>
                                    </p:animEffect>
                                  </p:childTnLst>
                                </p:cTn>
                              </p:par>
                            </p:childTnLst>
                          </p:cTn>
                        </p:par>
                        <p:par>
                          <p:cTn id="53" fill="hold">
                            <p:stCondLst>
                              <p:cond delay="6000"/>
                            </p:stCondLst>
                            <p:childTnLst>
                              <p:par>
                                <p:cTn id="54" presetID="22" presetClass="entr" presetSubtype="1"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up)">
                                      <p:cBhvr>
                                        <p:cTn id="56" dur="500"/>
                                        <p:tgtEl>
                                          <p:spTgt spid="16"/>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ipe(right)">
                                      <p:cBhvr>
                                        <p:cTn id="60" dur="500"/>
                                        <p:tgtEl>
                                          <p:spTgt spid="30"/>
                                        </p:tgtEl>
                                      </p:cBhvr>
                                    </p:animEffect>
                                  </p:childTnLst>
                                </p:cTn>
                              </p:par>
                            </p:childTnLst>
                          </p:cTn>
                        </p:par>
                        <p:par>
                          <p:cTn id="61" fill="hold">
                            <p:stCondLst>
                              <p:cond delay="7000"/>
                            </p:stCondLst>
                            <p:childTnLst>
                              <p:par>
                                <p:cTn id="62" presetID="15" presetClass="entr" presetSubtype="0" fill="hold"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1000" fill="hold"/>
                                        <p:tgtEl>
                                          <p:spTgt spid="18"/>
                                        </p:tgtEl>
                                        <p:attrNameLst>
                                          <p:attrName>ppt_w</p:attrName>
                                        </p:attrNameLst>
                                      </p:cBhvr>
                                      <p:tavLst>
                                        <p:tav tm="0">
                                          <p:val>
                                            <p:fltVal val="0"/>
                                          </p:val>
                                        </p:tav>
                                        <p:tav tm="100000">
                                          <p:val>
                                            <p:strVal val="#ppt_w"/>
                                          </p:val>
                                        </p:tav>
                                      </p:tavLst>
                                    </p:anim>
                                    <p:anim calcmode="lin" valueType="num">
                                      <p:cBhvr>
                                        <p:cTn id="65" dur="1000" fill="hold"/>
                                        <p:tgtEl>
                                          <p:spTgt spid="18"/>
                                        </p:tgtEl>
                                        <p:attrNameLst>
                                          <p:attrName>ppt_h</p:attrName>
                                        </p:attrNameLst>
                                      </p:cBhvr>
                                      <p:tavLst>
                                        <p:tav tm="0">
                                          <p:val>
                                            <p:fltVal val="0"/>
                                          </p:val>
                                        </p:tav>
                                        <p:tav tm="100000">
                                          <p:val>
                                            <p:strVal val="#ppt_h"/>
                                          </p:val>
                                        </p:tav>
                                      </p:tavLst>
                                    </p:anim>
                                    <p:anim calcmode="lin" valueType="num">
                                      <p:cBhvr>
                                        <p:cTn id="66"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67" dur="1000" fill="hold"/>
                                        <p:tgtEl>
                                          <p:spTgt spid="1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 calcmode="lin" valueType="num">
                                      <p:cBhvr>
                                        <p:cTn id="72" dur="500" fill="hold"/>
                                        <p:tgtEl>
                                          <p:spTgt spid="34"/>
                                        </p:tgtEl>
                                        <p:attrNameLst>
                                          <p:attrName>ppt_w</p:attrName>
                                        </p:attrNameLst>
                                      </p:cBhvr>
                                      <p:tavLst>
                                        <p:tav tm="0">
                                          <p:val>
                                            <p:fltVal val="0"/>
                                          </p:val>
                                        </p:tav>
                                        <p:tav tm="100000">
                                          <p:val>
                                            <p:strVal val="#ppt_w"/>
                                          </p:val>
                                        </p:tav>
                                      </p:tavLst>
                                    </p:anim>
                                    <p:anim calcmode="lin" valueType="num">
                                      <p:cBhvr>
                                        <p:cTn id="73" dur="500" fill="hold"/>
                                        <p:tgtEl>
                                          <p:spTgt spid="34"/>
                                        </p:tgtEl>
                                        <p:attrNameLst>
                                          <p:attrName>ppt_h</p:attrName>
                                        </p:attrNameLst>
                                      </p:cBhvr>
                                      <p:tavLst>
                                        <p:tav tm="0">
                                          <p:val>
                                            <p:fltVal val="0"/>
                                          </p:val>
                                        </p:tav>
                                        <p:tav tm="100000">
                                          <p:val>
                                            <p:strVal val="#ppt_h"/>
                                          </p:val>
                                        </p:tav>
                                      </p:tavLst>
                                    </p:anim>
                                  </p:childTnLst>
                                </p:cTn>
                              </p:par>
                            </p:childTnLst>
                          </p:cTn>
                        </p:par>
                        <p:par>
                          <p:cTn id="74" fill="hold">
                            <p:stCondLst>
                              <p:cond delay="500"/>
                            </p:stCondLst>
                            <p:childTnLst>
                              <p:par>
                                <p:cTn id="75" presetID="22" presetClass="entr" presetSubtype="4" fill="hold"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down)">
                                      <p:cBhvr>
                                        <p:cTn id="77" dur="500"/>
                                        <p:tgtEl>
                                          <p:spTgt spid="41"/>
                                        </p:tgtEl>
                                      </p:cBhvr>
                                    </p:animEffect>
                                  </p:childTnLst>
                                </p:cTn>
                              </p:par>
                            </p:childTnLst>
                          </p:cTn>
                        </p:par>
                        <p:par>
                          <p:cTn id="78" fill="hold">
                            <p:stCondLst>
                              <p:cond delay="1000"/>
                            </p:stCondLst>
                            <p:childTnLst>
                              <p:par>
                                <p:cTn id="79" presetID="22" presetClass="entr" presetSubtype="4" fill="hold"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wipe(down)">
                                      <p:cBhvr>
                                        <p:cTn id="81" dur="500"/>
                                        <p:tgtEl>
                                          <p:spTgt spid="42"/>
                                        </p:tgtEl>
                                      </p:cBhvr>
                                    </p:animEffect>
                                  </p:childTnLst>
                                </p:cTn>
                              </p:par>
                            </p:childTnLst>
                          </p:cTn>
                        </p:par>
                        <p:par>
                          <p:cTn id="82" fill="hold">
                            <p:stCondLst>
                              <p:cond delay="1500"/>
                            </p:stCondLst>
                            <p:childTnLst>
                              <p:par>
                                <p:cTn id="83" presetID="22" presetClass="entr" presetSubtype="4" fill="hold"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500"/>
                                        <p:tgtEl>
                                          <p:spTgt spid="39"/>
                                        </p:tgtEl>
                                      </p:cBhvr>
                                    </p:animEffect>
                                  </p:childTnLst>
                                </p:cTn>
                              </p:par>
                            </p:childTnLst>
                          </p:cTn>
                        </p:par>
                        <p:par>
                          <p:cTn id="86" fill="hold">
                            <p:stCondLst>
                              <p:cond delay="2000"/>
                            </p:stCondLst>
                            <p:childTnLst>
                              <p:par>
                                <p:cTn id="87" presetID="22" presetClass="entr" presetSubtype="4"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down)">
                                      <p:cBhvr>
                                        <p:cTn id="8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4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0"/>
          <p:cNvSpPr>
            <a:spLocks noGrp="1" noChangeArrowheads="1"/>
          </p:cNvSpPr>
          <p:nvPr>
            <p:ph type="title" idx="4294967295"/>
          </p:nvPr>
        </p:nvSpPr>
        <p:spPr>
          <a:xfrm>
            <a:off x="463017" y="462729"/>
            <a:ext cx="749596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l-GR" sz="2000" b="1" kern="1200" dirty="0">
                <a:latin typeface="Verdana" pitchFamily="34" charset="0"/>
                <a:ea typeface="+mn-ea"/>
                <a:cs typeface="+mn-cs"/>
              </a:rPr>
              <a:t>e-</a:t>
            </a:r>
            <a:r>
              <a:rPr lang="en-GB" altLang="el-GR" sz="2000" b="1" kern="1200" dirty="0" err="1">
                <a:latin typeface="Verdana" pitchFamily="34" charset="0"/>
                <a:ea typeface="+mn-ea"/>
                <a:cs typeface="+mn-cs"/>
              </a:rPr>
              <a:t>nabav</a:t>
            </a:r>
            <a:r>
              <a:rPr lang="hr-BA" altLang="el-GR" sz="2000" b="1" kern="1200" dirty="0">
                <a:latin typeface="Verdana" pitchFamily="34" charset="0"/>
                <a:ea typeface="+mn-ea"/>
                <a:cs typeface="+mn-cs"/>
              </a:rPr>
              <a:t>k</a:t>
            </a:r>
            <a:r>
              <a:rPr lang="en-GB" altLang="el-GR" sz="2000" b="1" kern="1200" dirty="0">
                <a:latin typeface="Verdana" pitchFamily="34" charset="0"/>
                <a:ea typeface="+mn-ea"/>
                <a:cs typeface="+mn-cs"/>
              </a:rPr>
              <a:t>e </a:t>
            </a:r>
            <a:r>
              <a:rPr lang="en-GB" altLang="el-GR" sz="2000" b="1" kern="1200" dirty="0" err="1">
                <a:latin typeface="Verdana" pitchFamily="34" charset="0"/>
                <a:ea typeface="+mn-ea"/>
                <a:cs typeface="+mn-cs"/>
              </a:rPr>
              <a:t>i</a:t>
            </a:r>
            <a:r>
              <a:rPr lang="en-GB" altLang="el-GR" sz="2000" b="1" kern="1200" dirty="0">
                <a:latin typeface="Verdana" pitchFamily="34" charset="0"/>
                <a:ea typeface="+mn-ea"/>
                <a:cs typeface="+mn-cs"/>
              </a:rPr>
              <a:t> EU </a:t>
            </a:r>
            <a:r>
              <a:rPr lang="hr-BA" altLang="el-GR" sz="2000" b="1" kern="1200" dirty="0">
                <a:latin typeface="Verdana" pitchFamily="34" charset="0"/>
                <a:ea typeface="+mn-ea"/>
                <a:cs typeface="+mn-cs"/>
              </a:rPr>
              <a:t>D</a:t>
            </a:r>
            <a:r>
              <a:rPr lang="en-GB" altLang="el-GR" sz="2000" b="1" kern="1200" dirty="0" err="1">
                <a:latin typeface="Verdana" pitchFamily="34" charset="0"/>
                <a:ea typeface="+mn-ea"/>
                <a:cs typeface="+mn-cs"/>
              </a:rPr>
              <a:t>irektive</a:t>
            </a:r>
            <a:r>
              <a:rPr lang="en-GB" altLang="el-GR" sz="2000" b="1" kern="1200" dirty="0">
                <a:latin typeface="Verdana" pitchFamily="34" charset="0"/>
                <a:ea typeface="+mn-ea"/>
                <a:cs typeface="+mn-cs"/>
              </a:rPr>
              <a:t> o </a:t>
            </a:r>
            <a:r>
              <a:rPr lang="en-GB" altLang="el-GR" sz="2000" b="1" kern="1200" dirty="0" err="1">
                <a:latin typeface="Verdana" pitchFamily="34" charset="0"/>
                <a:ea typeface="+mn-ea"/>
                <a:cs typeface="+mn-cs"/>
              </a:rPr>
              <a:t>nabav</a:t>
            </a:r>
            <a:r>
              <a:rPr lang="hr-BA" altLang="el-GR" sz="2000" b="1" kern="1200" dirty="0">
                <a:latin typeface="Verdana" pitchFamily="34" charset="0"/>
                <a:ea typeface="+mn-ea"/>
                <a:cs typeface="+mn-cs"/>
              </a:rPr>
              <a:t>k</a:t>
            </a:r>
            <a:r>
              <a:rPr lang="en-GB" altLang="el-GR" sz="2000" b="1" kern="1200" dirty="0" err="1">
                <a:latin typeface="Verdana" pitchFamily="34" charset="0"/>
                <a:ea typeface="+mn-ea"/>
                <a:cs typeface="+mn-cs"/>
              </a:rPr>
              <a:t>i</a:t>
            </a:r>
            <a:r>
              <a:rPr lang="en-GB" altLang="el-GR" sz="2000" b="1" kern="1200" dirty="0">
                <a:latin typeface="Verdana" pitchFamily="34" charset="0"/>
                <a:ea typeface="+mn-ea"/>
                <a:cs typeface="+mn-cs"/>
              </a:rPr>
              <a:t> </a:t>
            </a:r>
            <a:r>
              <a:rPr lang="en-GB" altLang="el-GR" sz="2000" b="1" kern="1200" dirty="0" err="1">
                <a:latin typeface="Verdana" pitchFamily="34" charset="0"/>
                <a:ea typeface="+mn-ea"/>
                <a:cs typeface="+mn-cs"/>
              </a:rPr>
              <a:t>iz</a:t>
            </a:r>
            <a:r>
              <a:rPr lang="en-GB" altLang="el-GR" sz="2000" b="1" kern="1200" dirty="0">
                <a:latin typeface="Verdana" pitchFamily="34" charset="0"/>
                <a:ea typeface="+mn-ea"/>
                <a:cs typeface="+mn-cs"/>
              </a:rPr>
              <a:t> 2014. </a:t>
            </a:r>
            <a:r>
              <a:rPr lang="en-GB" altLang="el-GR" sz="2000" b="1" kern="1200" dirty="0" err="1">
                <a:latin typeface="Verdana" pitchFamily="34" charset="0"/>
                <a:ea typeface="+mn-ea"/>
                <a:cs typeface="+mn-cs"/>
              </a:rPr>
              <a:t>godine</a:t>
            </a:r>
            <a:endParaRPr lang="en-GB" altLang="el-GR" sz="2000" b="1" kern="1200" dirty="0">
              <a:latin typeface="Verdana" pitchFamily="34" charset="0"/>
              <a:ea typeface="+mn-ea"/>
              <a:cs typeface="+mn-cs"/>
            </a:endParaRPr>
          </a:p>
        </p:txBody>
      </p:sp>
      <p:sp>
        <p:nvSpPr>
          <p:cNvPr id="4101" name="Rectangle 21"/>
          <p:cNvSpPr>
            <a:spLocks noGrp="1" noChangeArrowheads="1"/>
          </p:cNvSpPr>
          <p:nvPr>
            <p:ph type="body" idx="4294967295"/>
          </p:nvPr>
        </p:nvSpPr>
        <p:spPr>
          <a:xfrm>
            <a:off x="463016" y="908720"/>
            <a:ext cx="8429464" cy="5047536"/>
          </a:xfrm>
          <a:prstGeom prst="rect">
            <a:avLst/>
          </a:prstGeom>
        </p:spPr>
        <p:txBody>
          <a:bodyPr wrap="square">
            <a:spAutoFit/>
          </a:bodyPr>
          <a:lstStyle/>
          <a:p>
            <a:pPr>
              <a:spcBef>
                <a:spcPts val="0"/>
              </a:spcBef>
            </a:pPr>
            <a:r>
              <a:rPr lang="en-GB" altLang="el-GR" sz="1800" dirty="0" err="1">
                <a:latin typeface="Verdana" panose="020B0604030504040204" pitchFamily="34" charset="0"/>
                <a:ea typeface="Verdana" panose="020B0604030504040204" pitchFamily="34" charset="0"/>
              </a:rPr>
              <a:t>Priznavanje</a:t>
            </a:r>
            <a:r>
              <a:rPr lang="en-GB" altLang="el-GR" sz="1800" dirty="0">
                <a:latin typeface="Verdana" panose="020B0604030504040204" pitchFamily="34" charset="0"/>
                <a:ea typeface="Verdana" panose="020B0604030504040204" pitchFamily="34" charset="0"/>
              </a:rPr>
              <a:t> e-</a:t>
            </a:r>
            <a:r>
              <a:rPr lang="en-GB" altLang="el-GR" sz="1800" dirty="0" err="1">
                <a:latin typeface="Verdana" panose="020B0604030504040204" pitchFamily="34" charset="0"/>
                <a:ea typeface="Verdana" panose="020B0604030504040204" pitchFamily="34" charset="0"/>
              </a:rPr>
              <a:t>nabave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primjena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obavezna</a:t>
            </a:r>
            <a:r>
              <a:rPr lang="en-GB" altLang="el-GR" sz="1800" dirty="0">
                <a:latin typeface="Verdana" panose="020B0604030504040204" pitchFamily="34" charset="0"/>
                <a:ea typeface="Verdana" panose="020B0604030504040204" pitchFamily="34" charset="0"/>
              </a:rPr>
              <a:t>)</a:t>
            </a:r>
          </a:p>
          <a:p>
            <a:pPr lvl="1">
              <a:spcBef>
                <a:spcPts val="0"/>
              </a:spcBef>
            </a:pPr>
            <a:r>
              <a:rPr lang="en-GB" altLang="el-GR" sz="1600" dirty="0">
                <a:latin typeface="Verdana" panose="020B0604030504040204" pitchFamily="34" charset="0"/>
                <a:ea typeface="Verdana" panose="020B0604030504040204" pitchFamily="34" charset="0"/>
              </a:rPr>
              <a:t>„</a:t>
            </a:r>
            <a:r>
              <a:rPr lang="en-GB" altLang="el-GR" sz="1600" dirty="0" err="1">
                <a:latin typeface="Verdana" panose="020B0604030504040204" pitchFamily="34" charset="0"/>
                <a:ea typeface="Verdana" panose="020B0604030504040204" pitchFamily="34" charset="0"/>
              </a:rPr>
              <a:t>Elektronička</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sredstva</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pismeno</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itd</a:t>
            </a:r>
            <a:endParaRPr lang="hr-BA" altLang="el-GR" sz="1600" dirty="0">
              <a:latin typeface="Verdana" panose="020B0604030504040204" pitchFamily="34" charset="0"/>
              <a:ea typeface="Verdana" panose="020B0604030504040204" pitchFamily="34" charset="0"/>
            </a:endParaRPr>
          </a:p>
          <a:p>
            <a:pPr lvl="1">
              <a:spcBef>
                <a:spcPts val="0"/>
              </a:spcBef>
            </a:pPr>
            <a:r>
              <a:rPr lang="pl-PL" altLang="el-GR" sz="1600" dirty="0">
                <a:latin typeface="Verdana" panose="020B0604030504040204" pitchFamily="34" charset="0"/>
                <a:ea typeface="Verdana" panose="020B0604030504040204" pitchFamily="34" charset="0"/>
              </a:rPr>
              <a:t>Pravila za komunikaciju, alate, uređaje</a:t>
            </a:r>
            <a:endParaRPr lang="hr-BA" altLang="el-GR" sz="1600" dirty="0">
              <a:latin typeface="Verdana" panose="020B0604030504040204" pitchFamily="34" charset="0"/>
              <a:ea typeface="Verdana" panose="020B0604030504040204" pitchFamily="34" charset="0"/>
            </a:endParaRPr>
          </a:p>
          <a:p>
            <a:pPr lvl="1">
              <a:spcBef>
                <a:spcPts val="0"/>
              </a:spcBef>
            </a:pPr>
            <a:endParaRPr lang="en-GB" altLang="el-GR" sz="1600" dirty="0">
              <a:latin typeface="Verdana" panose="020B0604030504040204" pitchFamily="34" charset="0"/>
              <a:ea typeface="Verdana" panose="020B0604030504040204" pitchFamily="34" charset="0"/>
            </a:endParaRPr>
          </a:p>
          <a:p>
            <a:pPr>
              <a:spcBef>
                <a:spcPts val="0"/>
              </a:spcBef>
            </a:pPr>
            <a:r>
              <a:rPr lang="en-GB" altLang="el-GR" sz="1800" dirty="0" err="1">
                <a:latin typeface="Verdana" panose="020B0604030504040204" pitchFamily="34" charset="0"/>
                <a:ea typeface="Verdana" panose="020B0604030504040204" pitchFamily="34" charset="0"/>
              </a:rPr>
              <a:t>Odredbe</a:t>
            </a:r>
            <a:r>
              <a:rPr lang="en-GB" altLang="el-GR" sz="1800" dirty="0">
                <a:latin typeface="Verdana" panose="020B0604030504040204" pitchFamily="34" charset="0"/>
                <a:ea typeface="Verdana" panose="020B0604030504040204" pitchFamily="34" charset="0"/>
              </a:rPr>
              <a:t> za </a:t>
            </a:r>
            <a:r>
              <a:rPr lang="en-GB" altLang="el-GR" sz="1800" dirty="0" err="1">
                <a:latin typeface="Verdana" panose="020B0604030504040204" pitchFamily="34" charset="0"/>
                <a:ea typeface="Verdana" panose="020B0604030504040204" pitchFamily="34" charset="0"/>
              </a:rPr>
              <a:t>nove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elektroničke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tehnike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kupovine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primjena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neobavezn</a:t>
            </a:r>
            <a:r>
              <a:rPr lang="hr-BA" altLang="el-GR" sz="1800" dirty="0">
                <a:latin typeface="Verdana" panose="020B0604030504040204" pitchFamily="34" charset="0"/>
                <a:ea typeface="Verdana" panose="020B0604030504040204" pitchFamily="34" charset="0"/>
              </a:rPr>
              <a:t>a</a:t>
            </a:r>
            <a:r>
              <a:rPr lang="en-GB" altLang="el-GR" sz="1800" dirty="0">
                <a:latin typeface="Verdana" panose="020B0604030504040204" pitchFamily="34" charset="0"/>
                <a:ea typeface="Verdana" panose="020B0604030504040204" pitchFamily="34" charset="0"/>
              </a:rPr>
              <a:t>)</a:t>
            </a:r>
          </a:p>
          <a:p>
            <a:pPr lvl="1">
              <a:spcBef>
                <a:spcPts val="0"/>
              </a:spcBef>
            </a:pPr>
            <a:r>
              <a:rPr lang="en-GB" altLang="el-GR" sz="1600" dirty="0" err="1">
                <a:latin typeface="Verdana" panose="020B0604030504040204" pitchFamily="34" charset="0"/>
                <a:ea typeface="Verdana" panose="020B0604030504040204" pitchFamily="34" charset="0"/>
              </a:rPr>
              <a:t>Dinamični</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sistem</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kupovine</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nije</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procedura</a:t>
            </a:r>
            <a:r>
              <a:rPr lang="hr-BA" altLang="el-GR" sz="1600" dirty="0">
                <a:latin typeface="Verdana" panose="020B0604030504040204" pitchFamily="34" charset="0"/>
                <a:ea typeface="Verdana" panose="020B0604030504040204" pitchFamily="34" charset="0"/>
              </a:rPr>
              <a:t>!)</a:t>
            </a:r>
            <a:endParaRPr lang="en-GB" altLang="el-GR" sz="1600" dirty="0">
              <a:latin typeface="Verdana" panose="020B0604030504040204" pitchFamily="34" charset="0"/>
              <a:ea typeface="Verdana" panose="020B0604030504040204" pitchFamily="34" charset="0"/>
            </a:endParaRPr>
          </a:p>
          <a:p>
            <a:pPr lvl="1">
              <a:spcBef>
                <a:spcPts val="0"/>
              </a:spcBef>
            </a:pPr>
            <a:r>
              <a:rPr lang="pl-PL" altLang="el-GR" sz="1600" dirty="0">
                <a:latin typeface="Verdana" panose="020B0604030504040204" pitchFamily="34" charset="0"/>
                <a:ea typeface="Verdana" panose="020B0604030504040204" pitchFamily="34" charset="0"/>
              </a:rPr>
              <a:t>Elektronska aukcija (proces, a ne postupak!)</a:t>
            </a:r>
            <a:endParaRPr lang="en-GB" altLang="el-GR" sz="1600" dirty="0">
              <a:latin typeface="Verdana" panose="020B0604030504040204" pitchFamily="34" charset="0"/>
              <a:ea typeface="Verdana" panose="020B0604030504040204" pitchFamily="34" charset="0"/>
            </a:endParaRPr>
          </a:p>
          <a:p>
            <a:pPr>
              <a:spcBef>
                <a:spcPts val="0"/>
              </a:spcBef>
            </a:pPr>
            <a:r>
              <a:rPr lang="en-GB" altLang="el-GR" sz="1800" dirty="0" err="1">
                <a:latin typeface="Verdana" panose="020B0604030504040204" pitchFamily="34" charset="0"/>
                <a:ea typeface="Verdana" panose="020B0604030504040204" pitchFamily="34" charset="0"/>
              </a:rPr>
              <a:t>Opće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odredbe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koje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mogu</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podržati</a:t>
            </a:r>
            <a:r>
              <a:rPr lang="en-GB" altLang="el-GR" sz="1800" dirty="0">
                <a:latin typeface="Verdana" panose="020B0604030504040204" pitchFamily="34" charset="0"/>
                <a:ea typeface="Verdana" panose="020B0604030504040204" pitchFamily="34" charset="0"/>
              </a:rPr>
              <a:t> e-</a:t>
            </a:r>
            <a:r>
              <a:rPr lang="en-GB"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a:t>
            </a:r>
            <a:r>
              <a:rPr lang="en-GB" altLang="el-GR" sz="1800" dirty="0">
                <a:latin typeface="Verdana" panose="020B0604030504040204" pitchFamily="34" charset="0"/>
                <a:ea typeface="Verdana" panose="020B0604030504040204" pitchFamily="34" charset="0"/>
              </a:rPr>
              <a:t>u (</a:t>
            </a:r>
            <a:r>
              <a:rPr lang="en-GB" altLang="el-GR" sz="1800" dirty="0" err="1">
                <a:latin typeface="Verdana" panose="020B0604030504040204" pitchFamily="34" charset="0"/>
                <a:ea typeface="Verdana" panose="020B0604030504040204" pitchFamily="34" charset="0"/>
              </a:rPr>
              <a:t>primjena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neobavezn</a:t>
            </a:r>
            <a:r>
              <a:rPr lang="hr-BA" altLang="el-GR" sz="1800" dirty="0">
                <a:latin typeface="Verdana" panose="020B0604030504040204" pitchFamily="34" charset="0"/>
                <a:ea typeface="Verdana" panose="020B0604030504040204" pitchFamily="34" charset="0"/>
              </a:rPr>
              <a:t>a</a:t>
            </a:r>
            <a:r>
              <a:rPr lang="en-GB" altLang="el-GR" sz="1800" dirty="0">
                <a:latin typeface="Verdana" panose="020B0604030504040204" pitchFamily="34" charset="0"/>
                <a:ea typeface="Verdana" panose="020B0604030504040204" pitchFamily="34" charset="0"/>
              </a:rPr>
              <a:t>)</a:t>
            </a:r>
          </a:p>
          <a:p>
            <a:pPr lvl="1">
              <a:spcBef>
                <a:spcPts val="0"/>
              </a:spcBef>
            </a:pPr>
            <a:r>
              <a:rPr lang="hr-BA" altLang="el-GR" sz="1600" dirty="0">
                <a:latin typeface="Verdana" panose="020B0604030504040204" pitchFamily="34" charset="0"/>
                <a:ea typeface="Verdana" panose="020B0604030504040204" pitchFamily="34" charset="0"/>
              </a:rPr>
              <a:t>Okvirni sporazum</a:t>
            </a:r>
            <a:endParaRPr lang="en-GB" altLang="el-GR" sz="1600" dirty="0">
              <a:latin typeface="Verdana" panose="020B0604030504040204" pitchFamily="34" charset="0"/>
              <a:ea typeface="Verdana" panose="020B0604030504040204" pitchFamily="34" charset="0"/>
            </a:endParaRPr>
          </a:p>
          <a:p>
            <a:pPr lvl="1">
              <a:spcBef>
                <a:spcPts val="0"/>
              </a:spcBef>
            </a:pPr>
            <a:r>
              <a:rPr lang="hr-BA" altLang="el-GR" sz="1600" dirty="0">
                <a:latin typeface="Verdana" panose="020B0604030504040204" pitchFamily="34" charset="0"/>
                <a:ea typeface="Verdana" panose="020B0604030504040204" pitchFamily="34" charset="0"/>
              </a:rPr>
              <a:t>Centralni ugovorni organ</a:t>
            </a:r>
            <a:endParaRPr lang="en-GB" altLang="el-GR" sz="1600" dirty="0">
              <a:latin typeface="Verdana" panose="020B0604030504040204" pitchFamily="34" charset="0"/>
              <a:ea typeface="Verdana" panose="020B0604030504040204" pitchFamily="34" charset="0"/>
            </a:endParaRPr>
          </a:p>
          <a:p>
            <a:pPr>
              <a:spcBef>
                <a:spcPts val="0"/>
              </a:spcBef>
            </a:pPr>
            <a:r>
              <a:rPr lang="en-GB" altLang="el-GR" sz="1800" dirty="0">
                <a:latin typeface="Verdana" panose="020B0604030504040204" pitchFamily="34" charset="0"/>
                <a:ea typeface="Verdana" panose="020B0604030504040204" pitchFamily="34" charset="0"/>
              </a:rPr>
              <a:t>e-</a:t>
            </a:r>
            <a:r>
              <a:rPr lang="en-GB"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a:t>
            </a:r>
            <a:r>
              <a:rPr lang="en-GB" altLang="el-GR" sz="1800" dirty="0">
                <a:latin typeface="Verdana" panose="020B0604030504040204" pitchFamily="34" charset="0"/>
                <a:ea typeface="Verdana" panose="020B0604030504040204" pitchFamily="34" charset="0"/>
              </a:rPr>
              <a:t>a - </a:t>
            </a:r>
            <a:r>
              <a:rPr lang="en-GB" altLang="el-GR" sz="1800" dirty="0" err="1">
                <a:latin typeface="Verdana" panose="020B0604030504040204" pitchFamily="34" charset="0"/>
                <a:ea typeface="Verdana" panose="020B0604030504040204" pitchFamily="34" charset="0"/>
              </a:rPr>
              <a:t>koja</a:t>
            </a:r>
            <a:r>
              <a:rPr lang="en-GB" altLang="el-GR" sz="1800" dirty="0">
                <a:latin typeface="Verdana" panose="020B0604030504040204" pitchFamily="34" charset="0"/>
                <a:ea typeface="Verdana" panose="020B0604030504040204" pitchFamily="34" charset="0"/>
              </a:rPr>
              <a:t> se </a:t>
            </a:r>
            <a:r>
              <a:rPr lang="en-GB" altLang="el-GR" sz="1800" dirty="0" err="1">
                <a:latin typeface="Verdana" panose="020B0604030504040204" pitchFamily="34" charset="0"/>
                <a:ea typeface="Verdana" panose="020B0604030504040204" pitchFamily="34" charset="0"/>
              </a:rPr>
              <a:t>koristi</a:t>
            </a:r>
            <a:r>
              <a:rPr lang="en-GB" altLang="el-GR" sz="1800" dirty="0">
                <a:latin typeface="Verdana" panose="020B0604030504040204" pitchFamily="34" charset="0"/>
                <a:ea typeface="Verdana" panose="020B0604030504040204" pitchFamily="34" charset="0"/>
              </a:rPr>
              <a:t> po </a:t>
            </a:r>
            <a:r>
              <a:rPr lang="en-GB" altLang="el-GR" sz="1800" dirty="0" err="1">
                <a:latin typeface="Verdana" panose="020B0604030504040204" pitchFamily="34" charset="0"/>
                <a:ea typeface="Verdana" panose="020B0604030504040204" pitchFamily="34" charset="0"/>
              </a:rPr>
              <a:t>nahođenju</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ugovornih</a:t>
            </a:r>
            <a:r>
              <a:rPr lang="en-GB"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organa</a:t>
            </a:r>
            <a:endParaRPr lang="en-GB" altLang="el-GR" sz="1800" dirty="0">
              <a:latin typeface="Verdana" panose="020B0604030504040204" pitchFamily="34" charset="0"/>
              <a:ea typeface="Verdana" panose="020B0604030504040204" pitchFamily="34" charset="0"/>
            </a:endParaRPr>
          </a:p>
          <a:p>
            <a:pPr>
              <a:spcBef>
                <a:spcPts val="0"/>
              </a:spcBef>
            </a:pPr>
            <a:r>
              <a:rPr lang="en-GB" altLang="el-GR" sz="1800" dirty="0" err="1">
                <a:latin typeface="Verdana" panose="020B0604030504040204" pitchFamily="34" charset="0"/>
                <a:ea typeface="Verdana" panose="020B0604030504040204" pitchFamily="34" charset="0"/>
              </a:rPr>
              <a:t>Primjenjuju</a:t>
            </a:r>
            <a:r>
              <a:rPr lang="en-GB" altLang="el-GR" sz="1800" dirty="0">
                <a:latin typeface="Verdana" panose="020B0604030504040204" pitchFamily="34" charset="0"/>
                <a:ea typeface="Verdana" panose="020B0604030504040204" pitchFamily="34" charset="0"/>
              </a:rPr>
              <a:t> se </a:t>
            </a:r>
            <a:r>
              <a:rPr lang="en-GB" altLang="el-GR" sz="1800" dirty="0" err="1">
                <a:latin typeface="Verdana" panose="020B0604030504040204" pitchFamily="34" charset="0"/>
                <a:ea typeface="Verdana" panose="020B0604030504040204" pitchFamily="34" charset="0"/>
              </a:rPr>
              <a:t>opća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načela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jednakog</a:t>
            </a:r>
            <a:r>
              <a:rPr lang="en-GB"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tretmana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nediskriminacije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transparentnosti</a:t>
            </a:r>
            <a:endParaRPr lang="hr-BA" altLang="el-GR" sz="1800" dirty="0">
              <a:latin typeface="Verdana" panose="020B0604030504040204" pitchFamily="34" charset="0"/>
              <a:ea typeface="Verdana" panose="020B0604030504040204" pitchFamily="34" charset="0"/>
            </a:endParaRPr>
          </a:p>
          <a:p>
            <a:pPr>
              <a:spcBef>
                <a:spcPts val="0"/>
              </a:spcBef>
            </a:pPr>
            <a:r>
              <a:rPr lang="pl-PL" altLang="el-GR" sz="1800" dirty="0">
                <a:latin typeface="Verdana" panose="020B0604030504040204" pitchFamily="34" charset="0"/>
                <a:ea typeface="Verdana" panose="020B0604030504040204" pitchFamily="34" charset="0"/>
              </a:rPr>
              <a:t>Konkretno, alati za e-nabavku će</a:t>
            </a:r>
            <a:endParaRPr lang="en-GB" altLang="el-GR" sz="1800" dirty="0">
              <a:latin typeface="Verdana" panose="020B0604030504040204" pitchFamily="34" charset="0"/>
              <a:ea typeface="Verdana" panose="020B0604030504040204" pitchFamily="34" charset="0"/>
            </a:endParaRPr>
          </a:p>
          <a:p>
            <a:pPr lvl="1">
              <a:spcBef>
                <a:spcPts val="0"/>
              </a:spcBef>
            </a:pPr>
            <a:r>
              <a:rPr lang="en-GB" altLang="el-GR" sz="1600" dirty="0">
                <a:latin typeface="Verdana" panose="020B0604030504040204" pitchFamily="34" charset="0"/>
                <a:ea typeface="Verdana" panose="020B0604030504040204" pitchFamily="34" charset="0"/>
              </a:rPr>
              <a:t>B</a:t>
            </a:r>
            <a:r>
              <a:rPr lang="hr-BA" altLang="el-GR" sz="1600" dirty="0">
                <a:latin typeface="Verdana" panose="020B0604030504040204" pitchFamily="34" charset="0"/>
                <a:ea typeface="Verdana" panose="020B0604030504040204" pitchFamily="34" charset="0"/>
              </a:rPr>
              <a:t>iti</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općenito</a:t>
            </a:r>
            <a:r>
              <a:rPr lang="en-GB" altLang="el-GR" sz="1600" dirty="0">
                <a:latin typeface="Verdana" panose="020B0604030504040204" pitchFamily="34" charset="0"/>
                <a:ea typeface="Verdana" panose="020B0604030504040204" pitchFamily="34" charset="0"/>
              </a:rPr>
              <a:t> </a:t>
            </a:r>
            <a:r>
              <a:rPr lang="en-GB" altLang="el-GR" sz="1600" dirty="0" err="1">
                <a:latin typeface="Verdana" panose="020B0604030504040204" pitchFamily="34" charset="0"/>
                <a:ea typeface="Verdana" panose="020B0604030504040204" pitchFamily="34" charset="0"/>
              </a:rPr>
              <a:t>dostupni</a:t>
            </a:r>
            <a:endParaRPr lang="en-GB" altLang="el-GR" sz="1600" dirty="0">
              <a:latin typeface="Verdana" panose="020B0604030504040204" pitchFamily="34" charset="0"/>
              <a:ea typeface="Verdana" panose="020B0604030504040204" pitchFamily="34" charset="0"/>
            </a:endParaRPr>
          </a:p>
          <a:p>
            <a:pPr lvl="1">
              <a:spcBef>
                <a:spcPts val="0"/>
              </a:spcBef>
            </a:pPr>
            <a:r>
              <a:rPr lang="hr-BA" altLang="el-GR" sz="1600" dirty="0">
                <a:latin typeface="Verdana" panose="020B0604030504040204" pitchFamily="34" charset="0"/>
                <a:ea typeface="Verdana" panose="020B0604030504040204" pitchFamily="34" charset="0"/>
              </a:rPr>
              <a:t>Biti </a:t>
            </a:r>
            <a:r>
              <a:rPr lang="it-IT" altLang="el-GR" sz="1600" dirty="0">
                <a:latin typeface="Verdana" panose="020B0604030504040204" pitchFamily="34" charset="0"/>
                <a:ea typeface="Verdana" panose="020B0604030504040204" pitchFamily="34" charset="0"/>
              </a:rPr>
              <a:t>interoperabilni sa proizvodima općenite upotrebe</a:t>
            </a:r>
            <a:endParaRPr lang="hr-BA" altLang="el-GR" sz="1600" dirty="0">
              <a:latin typeface="Verdana" panose="020B0604030504040204" pitchFamily="34" charset="0"/>
              <a:ea typeface="Verdana" panose="020B0604030504040204" pitchFamily="34" charset="0"/>
            </a:endParaRPr>
          </a:p>
          <a:p>
            <a:pPr lvl="1">
              <a:spcBef>
                <a:spcPts val="0"/>
              </a:spcBef>
            </a:pPr>
            <a:r>
              <a:rPr lang="pl-PL" altLang="el-GR" sz="1600" dirty="0">
                <a:latin typeface="Verdana" panose="020B0604030504040204" pitchFamily="34" charset="0"/>
                <a:ea typeface="Verdana" panose="020B0604030504040204" pitchFamily="34" charset="0"/>
              </a:rPr>
              <a:t>Biti u skladu sa zahtjevima za sigurnost i pristup</a:t>
            </a:r>
            <a:endParaRPr lang="en-GB" altLang="el-GR" sz="1600" dirty="0">
              <a:latin typeface="Verdana" panose="020B0604030504040204" pitchFamily="34" charset="0"/>
              <a:ea typeface="Verdana" panose="020B0604030504040204" pitchFamily="34" charset="0"/>
            </a:endParaRPr>
          </a:p>
        </p:txBody>
      </p:sp>
      <p:sp>
        <p:nvSpPr>
          <p:cNvPr id="4099" name="Text Box 3"/>
          <p:cNvSpPr txBox="1">
            <a:spLocks noChangeArrowheads="1"/>
          </p:cNvSpPr>
          <p:nvPr/>
        </p:nvSpPr>
        <p:spPr bwMode="auto">
          <a:xfrm>
            <a:off x="1219200" y="3810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spcBef>
                <a:spcPct val="50000"/>
              </a:spcBef>
            </a:pPr>
            <a:endParaRPr lang="sv-SE" altLang="el-GR" sz="1200">
              <a:solidFill>
                <a:schemeClr val="tx1"/>
              </a:solidFill>
              <a:effectLst/>
              <a:latin typeface="Times" panose="02020603050405020304" pitchFamily="18" charset="0"/>
            </a:endParaRPr>
          </a:p>
        </p:txBody>
      </p:sp>
    </p:spTree>
    <p:extLst>
      <p:ext uri="{BB962C8B-B14F-4D97-AF65-F5344CB8AC3E}">
        <p14:creationId xmlns:p14="http://schemas.microsoft.com/office/powerpoint/2010/main" val="394280922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03"/>
          <p:cNvSpPr>
            <a:spLocks noGrp="1" noChangeArrowheads="1"/>
          </p:cNvSpPr>
          <p:nvPr>
            <p:ph type="title" idx="4294967295"/>
          </p:nvPr>
        </p:nvSpPr>
        <p:spPr>
          <a:xfrm>
            <a:off x="488576" y="479366"/>
            <a:ext cx="36679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altLang="el-GR" sz="2000" b="1" kern="1200" dirty="0">
                <a:latin typeface="Verdana" pitchFamily="34" charset="0"/>
                <a:ea typeface="+mn-ea"/>
                <a:cs typeface="+mn-cs"/>
              </a:rPr>
              <a:t>Pregled koraka nabavke</a:t>
            </a:r>
            <a:endParaRPr lang="en-GB" altLang="el-GR" sz="2000" b="1" kern="1200" dirty="0">
              <a:latin typeface="Verdana" pitchFamily="34" charset="0"/>
              <a:ea typeface="+mn-ea"/>
              <a:cs typeface="+mn-cs"/>
            </a:endParaRPr>
          </a:p>
        </p:txBody>
      </p:sp>
      <p:sp>
        <p:nvSpPr>
          <p:cNvPr id="10244" name="Rectangle 162"/>
          <p:cNvSpPr>
            <a:spLocks noGrp="1" noChangeArrowheads="1"/>
          </p:cNvSpPr>
          <p:nvPr>
            <p:ph type="body" idx="4294967295"/>
          </p:nvPr>
        </p:nvSpPr>
        <p:spPr>
          <a:xfrm>
            <a:off x="488576" y="3571776"/>
            <a:ext cx="8331896" cy="1708160"/>
          </a:xfrm>
          <a:prstGeom prst="rect">
            <a:avLst/>
          </a:prstGeom>
        </p:spPr>
        <p:txBody>
          <a:bodyPr>
            <a:spAutoFit/>
          </a:bodyPr>
          <a:lstStyle/>
          <a:p>
            <a:pPr>
              <a:spcBef>
                <a:spcPts val="600"/>
              </a:spcBef>
            </a:pPr>
            <a:r>
              <a:rPr lang="en-GB" altLang="el-GR" sz="1800" dirty="0" err="1">
                <a:latin typeface="Verdana" panose="020B0604030504040204" pitchFamily="34" charset="0"/>
                <a:ea typeface="Verdana" panose="020B0604030504040204" pitchFamily="34" charset="0"/>
              </a:rPr>
              <a:t>Tradicionalni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način</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rada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može</a:t>
            </a:r>
            <a:r>
              <a:rPr lang="en-GB" altLang="el-GR" sz="1800" dirty="0">
                <a:latin typeface="Verdana" panose="020B0604030504040204" pitchFamily="34" charset="0"/>
                <a:ea typeface="Verdana" panose="020B0604030504040204" pitchFamily="34" charset="0"/>
              </a:rPr>
              <a:t> se </a:t>
            </a:r>
            <a:r>
              <a:rPr lang="en-GB" altLang="el-GR" sz="1800" dirty="0" err="1">
                <a:latin typeface="Verdana" panose="020B0604030504040204" pitchFamily="34" charset="0"/>
                <a:ea typeface="Verdana" panose="020B0604030504040204" pitchFamily="34" charset="0"/>
              </a:rPr>
              <a:t>nastaviti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ali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elektroničkim</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porukama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koje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zamjenjuju</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papirne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dokumente</a:t>
            </a:r>
            <a:endParaRPr lang="hr-BA" altLang="el-GR" sz="1800" dirty="0">
              <a:latin typeface="Verdana" panose="020B0604030504040204" pitchFamily="34" charset="0"/>
              <a:ea typeface="Verdana" panose="020B0604030504040204" pitchFamily="34" charset="0"/>
            </a:endParaRPr>
          </a:p>
          <a:p>
            <a:pPr marL="806450" indent="-180975">
              <a:spcBef>
                <a:spcPts val="600"/>
              </a:spcBef>
              <a:buFont typeface="Wingdings" panose="05000000000000000000" pitchFamily="2" charset="2"/>
              <a:buChar char="q"/>
            </a:pPr>
            <a:r>
              <a:rPr lang="en-GB" altLang="el-GR" sz="1800" dirty="0" err="1">
                <a:latin typeface="Verdana" panose="020B0604030504040204" pitchFamily="34" charset="0"/>
                <a:ea typeface="Verdana" panose="020B0604030504040204" pitchFamily="34" charset="0"/>
              </a:rPr>
              <a:t>Neke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papirne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dokumente</a:t>
            </a:r>
            <a:r>
              <a:rPr lang="en-GB" altLang="el-GR" sz="1800" dirty="0">
                <a:latin typeface="Verdana" panose="020B0604030504040204" pitchFamily="34" charset="0"/>
                <a:ea typeface="Verdana" panose="020B0604030504040204" pitchFamily="34" charset="0"/>
              </a:rPr>
              <a:t> je </a:t>
            </a:r>
            <a:r>
              <a:rPr lang="en-GB" altLang="el-GR" sz="1800" dirty="0" err="1">
                <a:latin typeface="Verdana" panose="020B0604030504040204" pitchFamily="34" charset="0"/>
                <a:ea typeface="Verdana" panose="020B0604030504040204" pitchFamily="34" charset="0"/>
              </a:rPr>
              <a:t>lakše</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zamijeniti</a:t>
            </a:r>
            <a:endParaRPr lang="en-GB" altLang="el-GR" sz="1800" dirty="0">
              <a:latin typeface="Verdana" panose="020B0604030504040204" pitchFamily="34" charset="0"/>
              <a:ea typeface="Verdana" panose="020B0604030504040204" pitchFamily="34" charset="0"/>
            </a:endParaRPr>
          </a:p>
          <a:p>
            <a:pPr marL="806450" indent="-180975">
              <a:spcBef>
                <a:spcPts val="600"/>
              </a:spcBef>
              <a:buFont typeface="Wingdings" panose="05000000000000000000" pitchFamily="2" charset="2"/>
              <a:buChar char="q"/>
            </a:pPr>
            <a:r>
              <a:rPr lang="en-GB" altLang="el-GR" sz="1800" dirty="0" err="1">
                <a:latin typeface="Verdana" panose="020B0604030504040204" pitchFamily="34" charset="0"/>
                <a:ea typeface="Verdana" panose="020B0604030504040204" pitchFamily="34" charset="0"/>
              </a:rPr>
              <a:t>Sigurnosni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fokus</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na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tenderima</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zahtjevima</a:t>
            </a:r>
            <a:r>
              <a:rPr lang="en-GB" altLang="el-GR" sz="1800" dirty="0">
                <a:latin typeface="Verdana" panose="020B0604030504040204" pitchFamily="34" charset="0"/>
                <a:ea typeface="Verdana" panose="020B0604030504040204" pitchFamily="34" charset="0"/>
              </a:rPr>
              <a:t> za </a:t>
            </a:r>
            <a:r>
              <a:rPr lang="en-GB" altLang="el-GR" sz="1800" dirty="0" err="1">
                <a:latin typeface="Verdana" panose="020B0604030504040204" pitchFamily="34" charset="0"/>
                <a:ea typeface="Verdana" panose="020B0604030504040204" pitchFamily="34" charset="0"/>
              </a:rPr>
              <a:t>sudjelovanjem</a:t>
            </a:r>
            <a:endParaRPr lang="en-GB" altLang="el-GR" sz="1800" dirty="0">
              <a:latin typeface="Verdana" panose="020B0604030504040204" pitchFamily="34" charset="0"/>
              <a:ea typeface="Verdana" panose="020B0604030504040204" pitchFamily="34" charset="0"/>
            </a:endParaRPr>
          </a:p>
          <a:p>
            <a:pPr>
              <a:spcBef>
                <a:spcPts val="600"/>
              </a:spcBef>
            </a:pPr>
            <a:r>
              <a:rPr lang="hr-BA" altLang="el-GR" sz="1800" dirty="0">
                <a:latin typeface="Verdana" panose="020B0604030504040204" pitchFamily="34" charset="0"/>
                <a:ea typeface="Verdana" panose="020B0604030504040204" pitchFamily="34" charset="0"/>
              </a:rPr>
              <a:t>Rokovi mogu biti skraćeni</a:t>
            </a:r>
            <a:endParaRPr lang="en-GB" altLang="el-GR" sz="1800" dirty="0">
              <a:latin typeface="Verdana" panose="020B0604030504040204" pitchFamily="34" charset="0"/>
              <a:ea typeface="Verdana" panose="020B0604030504040204" pitchFamily="34" charset="0"/>
            </a:endParaRPr>
          </a:p>
        </p:txBody>
      </p:sp>
      <p:sp>
        <p:nvSpPr>
          <p:cNvPr id="43157" name="AutoShape 149"/>
          <p:cNvSpPr>
            <a:spLocks noChangeArrowheads="1"/>
          </p:cNvSpPr>
          <p:nvPr/>
        </p:nvSpPr>
        <p:spPr bwMode="auto">
          <a:xfrm>
            <a:off x="6867547" y="1920924"/>
            <a:ext cx="1123950" cy="690563"/>
          </a:xfrm>
          <a:prstGeom prst="homePlate">
            <a:avLst>
              <a:gd name="adj" fmla="val 40690"/>
            </a:avLst>
          </a:prstGeom>
          <a:solidFill>
            <a:srgbClr val="C0C0C0"/>
          </a:solidFill>
          <a:ln w="9525" algn="ctr">
            <a:solidFill>
              <a:schemeClr val="bg1"/>
            </a:solidFill>
            <a:miter lim="800000"/>
            <a:headEnd/>
            <a:tailEnd/>
          </a:ln>
          <a:effectLst/>
        </p:spPr>
        <p:txBody>
          <a:bodyPr wrap="none" anchor="ctr"/>
          <a:lstStyle/>
          <a:p>
            <a:pPr>
              <a:defRPr/>
            </a:pPr>
            <a:r>
              <a:rPr lang="hr-BA" sz="1200" b="1" dirty="0">
                <a:solidFill>
                  <a:srgbClr val="000000"/>
                </a:solidFill>
                <a:latin typeface="Arial" charset="0"/>
              </a:rPr>
              <a:t>     Praćenje</a:t>
            </a:r>
            <a:endParaRPr lang="en-GB" sz="1200" b="1" dirty="0">
              <a:solidFill>
                <a:srgbClr val="000000"/>
              </a:solidFill>
              <a:effectLst/>
              <a:latin typeface="Arial" charset="0"/>
            </a:endParaRPr>
          </a:p>
        </p:txBody>
      </p:sp>
      <p:sp>
        <p:nvSpPr>
          <p:cNvPr id="43158" name="AutoShape 150"/>
          <p:cNvSpPr>
            <a:spLocks noChangeArrowheads="1"/>
          </p:cNvSpPr>
          <p:nvPr/>
        </p:nvSpPr>
        <p:spPr bwMode="auto">
          <a:xfrm>
            <a:off x="5724128" y="1921718"/>
            <a:ext cx="1404000" cy="688975"/>
          </a:xfrm>
          <a:prstGeom prst="homePlate">
            <a:avLst>
              <a:gd name="adj" fmla="val 40841"/>
            </a:avLst>
          </a:prstGeom>
          <a:solidFill>
            <a:srgbClr val="C0C0C0"/>
          </a:solidFill>
          <a:ln w="9525" algn="ctr">
            <a:solidFill>
              <a:schemeClr val="bg1"/>
            </a:solidFill>
            <a:miter lim="800000"/>
            <a:headEnd/>
            <a:tailEnd/>
          </a:ln>
          <a:effectLst/>
        </p:spPr>
        <p:txBody>
          <a:bodyPr wrap="none" anchor="ctr"/>
          <a:lstStyle/>
          <a:p>
            <a:pPr marL="182563">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Izvršenje</a:t>
            </a:r>
          </a:p>
          <a:p>
            <a:pPr marL="182563">
              <a:defRPr/>
            </a:pPr>
            <a:r>
              <a:rPr lang="hr-BA" sz="1200" b="1" dirty="0">
                <a:solidFill>
                  <a:srgbClr val="000000"/>
                </a:solidFill>
                <a:latin typeface="Arial" charset="0"/>
              </a:rPr>
              <a:t>  </a:t>
            </a:r>
            <a:r>
              <a:rPr lang="hr-BA" sz="1200" b="1" dirty="0">
                <a:solidFill>
                  <a:srgbClr val="000000"/>
                </a:solidFill>
                <a:effectLst/>
                <a:latin typeface="Arial" charset="0"/>
              </a:rPr>
              <a:t> ugovora</a:t>
            </a:r>
            <a:endParaRPr lang="en-GB" sz="1200" b="1" dirty="0">
              <a:solidFill>
                <a:srgbClr val="000000"/>
              </a:solidFill>
              <a:effectLst/>
              <a:latin typeface="Arial" charset="0"/>
            </a:endParaRPr>
          </a:p>
        </p:txBody>
      </p:sp>
      <p:sp>
        <p:nvSpPr>
          <p:cNvPr id="10288" name="AutoShape 151"/>
          <p:cNvSpPr>
            <a:spLocks noChangeArrowheads="1"/>
          </p:cNvSpPr>
          <p:nvPr/>
        </p:nvSpPr>
        <p:spPr bwMode="auto">
          <a:xfrm>
            <a:off x="4788024" y="1921718"/>
            <a:ext cx="1224000" cy="688975"/>
          </a:xfrm>
          <a:prstGeom prst="homePlate">
            <a:avLst>
              <a:gd name="adj" fmla="val 40841"/>
            </a:avLst>
          </a:prstGeom>
          <a:solidFill>
            <a:srgbClr val="C0C0C0"/>
          </a:solidFill>
          <a:ln w="9525" algn="ctr">
            <a:solidFill>
              <a:schemeClr val="bg1"/>
            </a:solidFill>
            <a:miter lim="800000"/>
            <a:headEnd/>
            <a:tailEnd/>
          </a:ln>
        </p:spPr>
        <p:txBody>
          <a:bodyPr wrap="squar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269875"/>
            <a:r>
              <a:rPr lang="hr-BA" altLang="el-GR" sz="1200" b="1" dirty="0">
                <a:solidFill>
                  <a:srgbClr val="000000"/>
                </a:solidFill>
                <a:effectLst/>
              </a:rPr>
              <a:t>Dodjela ugovora</a:t>
            </a:r>
            <a:endParaRPr lang="en-GB" altLang="el-GR" sz="1200" b="1" dirty="0">
              <a:solidFill>
                <a:srgbClr val="000000"/>
              </a:solidFill>
              <a:effectLst/>
            </a:endParaRPr>
          </a:p>
        </p:txBody>
      </p:sp>
      <p:sp>
        <p:nvSpPr>
          <p:cNvPr id="10289" name="AutoShape 152"/>
          <p:cNvSpPr>
            <a:spLocks noChangeArrowheads="1"/>
          </p:cNvSpPr>
          <p:nvPr/>
        </p:nvSpPr>
        <p:spPr bwMode="auto">
          <a:xfrm>
            <a:off x="3825466" y="1921718"/>
            <a:ext cx="1224000" cy="688975"/>
          </a:xfrm>
          <a:prstGeom prst="homePlate">
            <a:avLst>
              <a:gd name="adj" fmla="val 40841"/>
            </a:avLst>
          </a:prstGeom>
          <a:solidFill>
            <a:srgbClr val="C0C0C0"/>
          </a:solidFill>
          <a:ln w="9525" algn="ctr">
            <a:solidFill>
              <a:schemeClr val="bg1"/>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269875"/>
            <a:r>
              <a:rPr lang="en-GB" altLang="el-GR" sz="1200" b="1" dirty="0" err="1">
                <a:solidFill>
                  <a:srgbClr val="000000"/>
                </a:solidFill>
                <a:effectLst/>
              </a:rPr>
              <a:t>Evalu</a:t>
            </a:r>
            <a:r>
              <a:rPr lang="hr-BA" altLang="el-GR" sz="1200" b="1" dirty="0">
                <a:solidFill>
                  <a:srgbClr val="000000"/>
                </a:solidFill>
                <a:effectLst/>
              </a:rPr>
              <a:t>acija</a:t>
            </a:r>
            <a:endParaRPr lang="en-GB" altLang="el-GR" sz="1200" b="1" dirty="0">
              <a:solidFill>
                <a:srgbClr val="000000"/>
              </a:solidFill>
              <a:effectLst/>
            </a:endParaRPr>
          </a:p>
        </p:txBody>
      </p:sp>
      <p:sp>
        <p:nvSpPr>
          <p:cNvPr id="43161" name="AutoShape 153"/>
          <p:cNvSpPr>
            <a:spLocks noChangeArrowheads="1"/>
          </p:cNvSpPr>
          <p:nvPr/>
        </p:nvSpPr>
        <p:spPr bwMode="auto">
          <a:xfrm>
            <a:off x="3059832" y="1921718"/>
            <a:ext cx="1125538" cy="688975"/>
          </a:xfrm>
          <a:prstGeom prst="homePlate">
            <a:avLst>
              <a:gd name="adj" fmla="val 40841"/>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Tender</a:t>
            </a:r>
            <a:endParaRPr lang="en-GB" sz="1200" b="1" dirty="0">
              <a:solidFill>
                <a:srgbClr val="000000"/>
              </a:solidFill>
              <a:effectLst/>
              <a:latin typeface="Arial" charset="0"/>
            </a:endParaRPr>
          </a:p>
        </p:txBody>
      </p:sp>
      <p:sp>
        <p:nvSpPr>
          <p:cNvPr id="43162" name="AutoShape 154"/>
          <p:cNvSpPr>
            <a:spLocks noChangeArrowheads="1"/>
          </p:cNvSpPr>
          <p:nvPr/>
        </p:nvSpPr>
        <p:spPr bwMode="auto">
          <a:xfrm>
            <a:off x="2195736" y="1921718"/>
            <a:ext cx="1123950" cy="688975"/>
          </a:xfrm>
          <a:prstGeom prst="homePlate">
            <a:avLst>
              <a:gd name="adj" fmla="val 40783"/>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Objava</a:t>
            </a:r>
            <a:endParaRPr lang="en-GB" sz="1200" b="1" dirty="0">
              <a:solidFill>
                <a:srgbClr val="000000"/>
              </a:solidFill>
              <a:effectLst/>
              <a:latin typeface="Arial" charset="0"/>
            </a:endParaRPr>
          </a:p>
        </p:txBody>
      </p:sp>
      <p:sp>
        <p:nvSpPr>
          <p:cNvPr id="43163" name="AutoShape 155"/>
          <p:cNvSpPr>
            <a:spLocks noChangeArrowheads="1"/>
          </p:cNvSpPr>
          <p:nvPr/>
        </p:nvSpPr>
        <p:spPr bwMode="auto">
          <a:xfrm>
            <a:off x="1321244" y="1932515"/>
            <a:ext cx="1224000" cy="688975"/>
          </a:xfrm>
          <a:prstGeom prst="homePlate">
            <a:avLst>
              <a:gd name="adj" fmla="val 40783"/>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Specifikacija</a:t>
            </a:r>
            <a:endParaRPr lang="en-GB" sz="1200" b="1" dirty="0">
              <a:solidFill>
                <a:srgbClr val="000000"/>
              </a:solidFill>
              <a:effectLst/>
              <a:latin typeface="Arial" charset="0"/>
            </a:endParaRPr>
          </a:p>
        </p:txBody>
      </p:sp>
      <p:sp>
        <p:nvSpPr>
          <p:cNvPr id="10293" name="AutoShape 156"/>
          <p:cNvSpPr>
            <a:spLocks noChangeArrowheads="1"/>
          </p:cNvSpPr>
          <p:nvPr/>
        </p:nvSpPr>
        <p:spPr bwMode="auto">
          <a:xfrm>
            <a:off x="611560" y="1921718"/>
            <a:ext cx="914400" cy="688975"/>
          </a:xfrm>
          <a:prstGeom prst="homePlate">
            <a:avLst>
              <a:gd name="adj" fmla="val 33180"/>
            </a:avLst>
          </a:prstGeom>
          <a:solidFill>
            <a:srgbClr val="C0C0C0"/>
          </a:solidFill>
          <a:ln w="9525" algn="ctr">
            <a:solidFill>
              <a:schemeClr val="bg1"/>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en-GB" altLang="el-GR" sz="1200" b="1" dirty="0" err="1">
                <a:solidFill>
                  <a:srgbClr val="000000"/>
                </a:solidFill>
                <a:effectLst/>
              </a:rPr>
              <a:t>Identif</a:t>
            </a:r>
            <a:r>
              <a:rPr lang="hr-BA" altLang="el-GR" sz="1200" b="1" dirty="0">
                <a:solidFill>
                  <a:srgbClr val="000000"/>
                </a:solidFill>
                <a:effectLst/>
              </a:rPr>
              <a:t>.</a:t>
            </a:r>
            <a:r>
              <a:rPr lang="en-GB" altLang="el-GR" sz="1200" b="1" dirty="0">
                <a:solidFill>
                  <a:srgbClr val="000000"/>
                </a:solidFill>
                <a:effectLst/>
              </a:rPr>
              <a:t/>
            </a:r>
            <a:br>
              <a:rPr lang="en-GB" altLang="el-GR" sz="1200" b="1" dirty="0">
                <a:solidFill>
                  <a:srgbClr val="000000"/>
                </a:solidFill>
                <a:effectLst/>
              </a:rPr>
            </a:br>
            <a:r>
              <a:rPr lang="hr-BA" altLang="el-GR" sz="1200" b="1" dirty="0">
                <a:solidFill>
                  <a:srgbClr val="000000"/>
                </a:solidFill>
                <a:effectLst/>
              </a:rPr>
              <a:t>potreba</a:t>
            </a:r>
            <a:endParaRPr lang="en-GB" altLang="el-GR" sz="1200" b="1" dirty="0">
              <a:solidFill>
                <a:srgbClr val="000000"/>
              </a:solidFill>
              <a:effectLst/>
            </a:endParaRPr>
          </a:p>
        </p:txBody>
      </p:sp>
      <p:sp>
        <p:nvSpPr>
          <p:cNvPr id="43204" name="Line 196"/>
          <p:cNvSpPr>
            <a:spLocks noChangeShapeType="1"/>
          </p:cNvSpPr>
          <p:nvPr/>
        </p:nvSpPr>
        <p:spPr bwMode="auto">
          <a:xfrm flipV="1">
            <a:off x="2634461" y="1412082"/>
            <a:ext cx="0" cy="504825"/>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171" name="Line 163"/>
          <p:cNvSpPr>
            <a:spLocks noChangeShapeType="1"/>
          </p:cNvSpPr>
          <p:nvPr/>
        </p:nvSpPr>
        <p:spPr bwMode="auto">
          <a:xfrm flipV="1">
            <a:off x="1019811" y="1556469"/>
            <a:ext cx="0" cy="360363"/>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07" name="Line 199"/>
          <p:cNvSpPr>
            <a:spLocks noChangeShapeType="1"/>
          </p:cNvSpPr>
          <p:nvPr/>
        </p:nvSpPr>
        <p:spPr bwMode="auto">
          <a:xfrm flipV="1">
            <a:off x="3637769" y="1556545"/>
            <a:ext cx="0" cy="360363"/>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23" name="Line 215"/>
          <p:cNvSpPr>
            <a:spLocks noChangeShapeType="1"/>
          </p:cNvSpPr>
          <p:nvPr/>
        </p:nvSpPr>
        <p:spPr bwMode="auto">
          <a:xfrm flipV="1">
            <a:off x="5310761" y="1412082"/>
            <a:ext cx="0" cy="504825"/>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26" name="Line 218"/>
          <p:cNvSpPr>
            <a:spLocks noChangeShapeType="1"/>
          </p:cNvSpPr>
          <p:nvPr/>
        </p:nvSpPr>
        <p:spPr bwMode="auto">
          <a:xfrm flipV="1">
            <a:off x="6170450" y="1746845"/>
            <a:ext cx="0" cy="189246"/>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29" name="Line 221"/>
          <p:cNvSpPr>
            <a:spLocks noChangeShapeType="1"/>
          </p:cNvSpPr>
          <p:nvPr/>
        </p:nvSpPr>
        <p:spPr bwMode="auto">
          <a:xfrm flipV="1">
            <a:off x="6767500" y="1196752"/>
            <a:ext cx="0" cy="720000"/>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65" name="Line 257"/>
          <p:cNvSpPr>
            <a:spLocks noChangeShapeType="1"/>
          </p:cNvSpPr>
          <p:nvPr/>
        </p:nvSpPr>
        <p:spPr bwMode="auto">
          <a:xfrm flipV="1">
            <a:off x="3244553" y="2636044"/>
            <a:ext cx="0" cy="215900"/>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37" name="Line 229"/>
          <p:cNvSpPr>
            <a:spLocks noChangeShapeType="1"/>
          </p:cNvSpPr>
          <p:nvPr/>
        </p:nvSpPr>
        <p:spPr bwMode="auto">
          <a:xfrm flipV="1">
            <a:off x="4167684" y="2637632"/>
            <a:ext cx="0" cy="360363"/>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94" name="Line 286"/>
          <p:cNvSpPr>
            <a:spLocks noChangeShapeType="1"/>
          </p:cNvSpPr>
          <p:nvPr/>
        </p:nvSpPr>
        <p:spPr bwMode="auto">
          <a:xfrm flipV="1">
            <a:off x="5039865" y="2636044"/>
            <a:ext cx="0" cy="360363"/>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297" name="Line 289"/>
          <p:cNvSpPr>
            <a:spLocks noChangeShapeType="1"/>
          </p:cNvSpPr>
          <p:nvPr/>
        </p:nvSpPr>
        <p:spPr bwMode="auto">
          <a:xfrm flipV="1">
            <a:off x="6685084" y="2637632"/>
            <a:ext cx="0" cy="360363"/>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43301" name="Line 293"/>
          <p:cNvSpPr>
            <a:spLocks noChangeShapeType="1"/>
          </p:cNvSpPr>
          <p:nvPr/>
        </p:nvSpPr>
        <p:spPr bwMode="auto">
          <a:xfrm flipV="1">
            <a:off x="6055221" y="2636044"/>
            <a:ext cx="0" cy="215900"/>
          </a:xfrm>
          <a:prstGeom prst="line">
            <a:avLst/>
          </a:prstGeom>
          <a:noFill/>
          <a:ln w="12700">
            <a:solidFill>
              <a:srgbClr val="000000"/>
            </a:solidFill>
            <a:round/>
            <a:headEnd/>
            <a:tailEnd type="triangle" w="med" len="med"/>
          </a:ln>
          <a:effectLst/>
        </p:spPr>
        <p:txBody>
          <a:bodyPr anchor="ctr"/>
          <a:lstStyle/>
          <a:p>
            <a:pPr>
              <a:defRPr/>
            </a:pPr>
            <a:endParaRPr lang="fr-FR">
              <a:latin typeface="Arial" charset="0"/>
            </a:endParaRPr>
          </a:p>
        </p:txBody>
      </p:sp>
      <p:sp>
        <p:nvSpPr>
          <p:cNvPr id="2" name="Rectangle 1"/>
          <p:cNvSpPr/>
          <p:nvPr/>
        </p:nvSpPr>
        <p:spPr>
          <a:xfrm>
            <a:off x="582402" y="1313843"/>
            <a:ext cx="1794081" cy="276999"/>
          </a:xfrm>
          <a:prstGeom prst="rect">
            <a:avLst/>
          </a:prstGeom>
        </p:spPr>
        <p:txBody>
          <a:bodyPr wrap="none">
            <a:spAutoFit/>
          </a:bodyPr>
          <a:lstStyle/>
          <a:p>
            <a:r>
              <a:rPr lang="hr-BA" sz="1200" dirty="0">
                <a:solidFill>
                  <a:srgbClr val="000000"/>
                </a:solidFill>
                <a:latin typeface="Arial" charset="0"/>
              </a:rPr>
              <a:t>Prethodno obavještenje</a:t>
            </a:r>
            <a:endParaRPr lang="el-GR" sz="1200" dirty="0"/>
          </a:p>
        </p:txBody>
      </p:sp>
      <p:sp>
        <p:nvSpPr>
          <p:cNvPr id="3" name="Rectangle 2"/>
          <p:cNvSpPr/>
          <p:nvPr/>
        </p:nvSpPr>
        <p:spPr>
          <a:xfrm>
            <a:off x="2157709" y="1081206"/>
            <a:ext cx="1079142" cy="276999"/>
          </a:xfrm>
          <a:prstGeom prst="rect">
            <a:avLst/>
          </a:prstGeom>
        </p:spPr>
        <p:txBody>
          <a:bodyPr wrap="none">
            <a:spAutoFit/>
          </a:bodyPr>
          <a:lstStyle/>
          <a:p>
            <a:r>
              <a:rPr lang="hr-BA" altLang="el-GR" sz="1200" dirty="0">
                <a:solidFill>
                  <a:srgbClr val="000000"/>
                </a:solidFill>
                <a:latin typeface="Arial" charset="0"/>
              </a:rPr>
              <a:t>Obavještenje</a:t>
            </a:r>
            <a:endParaRPr lang="en-GB" altLang="el-GR" sz="1200" dirty="0">
              <a:solidFill>
                <a:srgbClr val="000000"/>
              </a:solidFill>
              <a:latin typeface="Arial" charset="0"/>
            </a:endParaRPr>
          </a:p>
        </p:txBody>
      </p:sp>
      <p:sp>
        <p:nvSpPr>
          <p:cNvPr id="4" name="Rectangle 3"/>
          <p:cNvSpPr/>
          <p:nvPr/>
        </p:nvSpPr>
        <p:spPr>
          <a:xfrm>
            <a:off x="2699792" y="2852936"/>
            <a:ext cx="1089522" cy="461665"/>
          </a:xfrm>
          <a:prstGeom prst="rect">
            <a:avLst/>
          </a:prstGeom>
        </p:spPr>
        <p:txBody>
          <a:bodyPr wrap="square">
            <a:spAutoFit/>
          </a:bodyPr>
          <a:lstStyle/>
          <a:p>
            <a:r>
              <a:rPr lang="hr-BA" sz="1200" dirty="0">
                <a:solidFill>
                  <a:srgbClr val="000000"/>
                </a:solidFill>
                <a:latin typeface="Arial" charset="0"/>
              </a:rPr>
              <a:t>Zahtjev za učešće</a:t>
            </a:r>
            <a:endParaRPr lang="en-GB" sz="1200" dirty="0">
              <a:solidFill>
                <a:srgbClr val="000000"/>
              </a:solidFill>
              <a:latin typeface="Arial" charset="0"/>
            </a:endParaRPr>
          </a:p>
        </p:txBody>
      </p:sp>
      <p:sp>
        <p:nvSpPr>
          <p:cNvPr id="5" name="Rectangle 4"/>
          <p:cNvSpPr/>
          <p:nvPr/>
        </p:nvSpPr>
        <p:spPr>
          <a:xfrm>
            <a:off x="3208070" y="1174219"/>
            <a:ext cx="859398" cy="461665"/>
          </a:xfrm>
          <a:prstGeom prst="rect">
            <a:avLst/>
          </a:prstGeom>
        </p:spPr>
        <p:txBody>
          <a:bodyPr wrap="square">
            <a:spAutoFit/>
          </a:bodyPr>
          <a:lstStyle/>
          <a:p>
            <a:r>
              <a:rPr lang="hr-BA" sz="1200" dirty="0">
                <a:solidFill>
                  <a:srgbClr val="000000"/>
                </a:solidFill>
                <a:latin typeface="Arial" charset="0"/>
              </a:rPr>
              <a:t>Poziv na tender</a:t>
            </a:r>
            <a:endParaRPr lang="el-GR" sz="1200" dirty="0">
              <a:solidFill>
                <a:srgbClr val="000000"/>
              </a:solidFill>
              <a:latin typeface="Arial" charset="0"/>
            </a:endParaRPr>
          </a:p>
        </p:txBody>
      </p:sp>
      <p:sp>
        <p:nvSpPr>
          <p:cNvPr id="6" name="Rectangle 5"/>
          <p:cNvSpPr/>
          <p:nvPr/>
        </p:nvSpPr>
        <p:spPr>
          <a:xfrm>
            <a:off x="3841024" y="3030578"/>
            <a:ext cx="653320" cy="276999"/>
          </a:xfrm>
          <a:prstGeom prst="rect">
            <a:avLst/>
          </a:prstGeom>
        </p:spPr>
        <p:txBody>
          <a:bodyPr wrap="none">
            <a:spAutoFit/>
          </a:bodyPr>
          <a:lstStyle/>
          <a:p>
            <a:r>
              <a:rPr lang="en-GB" sz="1200" dirty="0">
                <a:solidFill>
                  <a:srgbClr val="000000"/>
                </a:solidFill>
                <a:latin typeface="Arial" charset="0"/>
              </a:rPr>
              <a:t>Tender</a:t>
            </a:r>
          </a:p>
        </p:txBody>
      </p:sp>
      <p:sp>
        <p:nvSpPr>
          <p:cNvPr id="7" name="Rectangle 6"/>
          <p:cNvSpPr/>
          <p:nvPr/>
        </p:nvSpPr>
        <p:spPr>
          <a:xfrm>
            <a:off x="4657389" y="3024981"/>
            <a:ext cx="678391" cy="276999"/>
          </a:xfrm>
          <a:prstGeom prst="rect">
            <a:avLst/>
          </a:prstGeom>
        </p:spPr>
        <p:txBody>
          <a:bodyPr wrap="none">
            <a:spAutoFit/>
          </a:bodyPr>
          <a:lstStyle/>
          <a:p>
            <a:r>
              <a:rPr lang="hr-BA" sz="1200" dirty="0">
                <a:solidFill>
                  <a:srgbClr val="000000"/>
                </a:solidFill>
                <a:latin typeface="Arial" charset="0"/>
              </a:rPr>
              <a:t>Ugovor</a:t>
            </a:r>
            <a:endParaRPr lang="en-GB" sz="1200" dirty="0">
              <a:solidFill>
                <a:srgbClr val="000000"/>
              </a:solidFill>
              <a:latin typeface="Arial" charset="0"/>
            </a:endParaRPr>
          </a:p>
        </p:txBody>
      </p:sp>
      <p:sp>
        <p:nvSpPr>
          <p:cNvPr id="8" name="Rectangle 7"/>
          <p:cNvSpPr/>
          <p:nvPr/>
        </p:nvSpPr>
        <p:spPr>
          <a:xfrm>
            <a:off x="4716016" y="951111"/>
            <a:ext cx="1189490" cy="461665"/>
          </a:xfrm>
          <a:prstGeom prst="rect">
            <a:avLst/>
          </a:prstGeom>
        </p:spPr>
        <p:txBody>
          <a:bodyPr wrap="square">
            <a:spAutoFit/>
          </a:bodyPr>
          <a:lstStyle/>
          <a:p>
            <a:r>
              <a:rPr lang="en-GB" sz="1200" dirty="0">
                <a:solidFill>
                  <a:srgbClr val="000000"/>
                </a:solidFill>
                <a:latin typeface="Arial" charset="0"/>
              </a:rPr>
              <a:t> </a:t>
            </a:r>
            <a:r>
              <a:rPr lang="hr-BA" sz="1200" dirty="0">
                <a:solidFill>
                  <a:srgbClr val="000000"/>
                </a:solidFill>
                <a:latin typeface="Arial" charset="0"/>
              </a:rPr>
              <a:t>Obavješ. o ugovoru</a:t>
            </a:r>
            <a:endParaRPr lang="el-GR" sz="1200" dirty="0">
              <a:solidFill>
                <a:srgbClr val="000000"/>
              </a:solidFill>
              <a:latin typeface="Arial" charset="0"/>
            </a:endParaRPr>
          </a:p>
        </p:txBody>
      </p:sp>
      <p:sp>
        <p:nvSpPr>
          <p:cNvPr id="9" name="Rectangle 8"/>
          <p:cNvSpPr/>
          <p:nvPr/>
        </p:nvSpPr>
        <p:spPr>
          <a:xfrm>
            <a:off x="5575945" y="2850395"/>
            <a:ext cx="958553" cy="276999"/>
          </a:xfrm>
          <a:prstGeom prst="rect">
            <a:avLst/>
          </a:prstGeom>
        </p:spPr>
        <p:txBody>
          <a:bodyPr wrap="square">
            <a:spAutoFit/>
          </a:bodyPr>
          <a:lstStyle/>
          <a:p>
            <a:r>
              <a:rPr lang="hr-BA" sz="1200" dirty="0">
                <a:solidFill>
                  <a:srgbClr val="000000"/>
                </a:solidFill>
                <a:latin typeface="Arial" charset="0"/>
              </a:rPr>
              <a:t>Isporuka</a:t>
            </a:r>
            <a:endParaRPr lang="en-GB" sz="1200" dirty="0">
              <a:solidFill>
                <a:srgbClr val="000000"/>
              </a:solidFill>
              <a:latin typeface="Arial" charset="0"/>
            </a:endParaRPr>
          </a:p>
        </p:txBody>
      </p:sp>
      <p:sp>
        <p:nvSpPr>
          <p:cNvPr id="10" name="Rectangle 9"/>
          <p:cNvSpPr/>
          <p:nvPr/>
        </p:nvSpPr>
        <p:spPr>
          <a:xfrm>
            <a:off x="5709415" y="1155536"/>
            <a:ext cx="922070" cy="646331"/>
          </a:xfrm>
          <a:prstGeom prst="rect">
            <a:avLst/>
          </a:prstGeom>
        </p:spPr>
        <p:txBody>
          <a:bodyPr wrap="square">
            <a:spAutoFit/>
          </a:bodyPr>
          <a:lstStyle/>
          <a:p>
            <a:r>
              <a:rPr lang="hr-BA" sz="1200" dirty="0">
                <a:solidFill>
                  <a:srgbClr val="000000"/>
                </a:solidFill>
                <a:latin typeface="Arial" charset="0"/>
              </a:rPr>
              <a:t>Instrukcije oko isporuke</a:t>
            </a:r>
            <a:endParaRPr lang="en-GB" sz="1200" dirty="0">
              <a:solidFill>
                <a:srgbClr val="000000"/>
              </a:solidFill>
              <a:latin typeface="Arial" charset="0"/>
            </a:endParaRPr>
          </a:p>
        </p:txBody>
      </p:sp>
      <p:sp>
        <p:nvSpPr>
          <p:cNvPr id="11" name="Rectangle 10"/>
          <p:cNvSpPr/>
          <p:nvPr/>
        </p:nvSpPr>
        <p:spPr>
          <a:xfrm>
            <a:off x="6372199" y="914787"/>
            <a:ext cx="771365" cy="276999"/>
          </a:xfrm>
          <a:prstGeom prst="rect">
            <a:avLst/>
          </a:prstGeom>
        </p:spPr>
        <p:txBody>
          <a:bodyPr wrap="none">
            <a:spAutoFit/>
          </a:bodyPr>
          <a:lstStyle/>
          <a:p>
            <a:r>
              <a:rPr lang="hr-BA" altLang="el-GR" sz="1200" dirty="0">
                <a:solidFill>
                  <a:srgbClr val="000000"/>
                </a:solidFill>
                <a:latin typeface="Arial" charset="0"/>
              </a:rPr>
              <a:t>Plaćanje</a:t>
            </a:r>
            <a:endParaRPr lang="en-GB" altLang="el-GR" sz="1200" dirty="0">
              <a:solidFill>
                <a:srgbClr val="000000"/>
              </a:solidFill>
              <a:latin typeface="Arial" charset="0"/>
            </a:endParaRPr>
          </a:p>
        </p:txBody>
      </p:sp>
      <p:sp>
        <p:nvSpPr>
          <p:cNvPr id="12" name="Rectangle 11"/>
          <p:cNvSpPr/>
          <p:nvPr/>
        </p:nvSpPr>
        <p:spPr>
          <a:xfrm>
            <a:off x="6349896" y="2948531"/>
            <a:ext cx="627095" cy="276999"/>
          </a:xfrm>
          <a:prstGeom prst="rect">
            <a:avLst/>
          </a:prstGeom>
        </p:spPr>
        <p:txBody>
          <a:bodyPr wrap="none">
            <a:spAutoFit/>
          </a:bodyPr>
          <a:lstStyle/>
          <a:p>
            <a:r>
              <a:rPr lang="hr-BA" sz="1200" dirty="0">
                <a:solidFill>
                  <a:srgbClr val="000000"/>
                </a:solidFill>
                <a:latin typeface="Arial" charset="0"/>
              </a:rPr>
              <a:t>Račun</a:t>
            </a:r>
            <a:endParaRPr lang="en-GB" sz="1200" dirty="0">
              <a:solidFill>
                <a:srgbClr val="000000"/>
              </a:solidFill>
              <a:latin typeface="Arial" charset="0"/>
            </a:endParaRPr>
          </a:p>
        </p:txBody>
      </p:sp>
    </p:spTree>
    <p:extLst>
      <p:ext uri="{BB962C8B-B14F-4D97-AF65-F5344CB8AC3E}">
        <p14:creationId xmlns:p14="http://schemas.microsoft.com/office/powerpoint/2010/main" val="330878579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
          <p:cNvSpPr>
            <a:spLocks noGrp="1" noChangeArrowheads="1"/>
          </p:cNvSpPr>
          <p:nvPr>
            <p:ph type="title" idx="4294967295"/>
          </p:nvPr>
        </p:nvSpPr>
        <p:spPr>
          <a:xfrm>
            <a:off x="462969" y="468254"/>
            <a:ext cx="308930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altLang="el-GR" sz="2000" b="1" kern="1200" dirty="0">
                <a:latin typeface="Verdana" pitchFamily="34" charset="0"/>
                <a:ea typeface="+mn-ea"/>
                <a:cs typeface="+mn-cs"/>
              </a:rPr>
              <a:t>Ponavljajući procesi</a:t>
            </a:r>
            <a:endParaRPr lang="sv-SE" altLang="el-GR" sz="2000" b="1" kern="1200" dirty="0">
              <a:latin typeface="Verdana" pitchFamily="34" charset="0"/>
              <a:ea typeface="+mn-ea"/>
              <a:cs typeface="+mn-cs"/>
            </a:endParaRPr>
          </a:p>
        </p:txBody>
      </p:sp>
      <p:grpSp>
        <p:nvGrpSpPr>
          <p:cNvPr id="13331" name="Group 7"/>
          <p:cNvGrpSpPr>
            <a:grpSpLocks/>
          </p:cNvGrpSpPr>
          <p:nvPr/>
        </p:nvGrpSpPr>
        <p:grpSpPr bwMode="auto">
          <a:xfrm>
            <a:off x="1939180" y="3261345"/>
            <a:ext cx="5945188" cy="1247775"/>
            <a:chOff x="1314" y="2474"/>
            <a:chExt cx="3745" cy="786"/>
          </a:xfrm>
        </p:grpSpPr>
        <p:grpSp>
          <p:nvGrpSpPr>
            <p:cNvPr id="13346" name="Group 8"/>
            <p:cNvGrpSpPr>
              <a:grpSpLocks/>
            </p:cNvGrpSpPr>
            <p:nvPr/>
          </p:nvGrpSpPr>
          <p:grpSpPr bwMode="auto">
            <a:xfrm>
              <a:off x="1314" y="2474"/>
              <a:ext cx="2550" cy="566"/>
              <a:chOff x="1314" y="2474"/>
              <a:chExt cx="2550" cy="566"/>
            </a:xfrm>
          </p:grpSpPr>
          <p:sp>
            <p:nvSpPr>
              <p:cNvPr id="48137" name="Freeform 9"/>
              <p:cNvSpPr>
                <a:spLocks/>
              </p:cNvSpPr>
              <p:nvPr/>
            </p:nvSpPr>
            <p:spPr bwMode="auto">
              <a:xfrm>
                <a:off x="1314" y="2474"/>
                <a:ext cx="2535" cy="446"/>
              </a:xfrm>
              <a:custGeom>
                <a:avLst/>
                <a:gdLst/>
                <a:ahLst/>
                <a:cxnLst>
                  <a:cxn ang="0">
                    <a:pos x="4740" y="0"/>
                  </a:cxn>
                  <a:cxn ang="0">
                    <a:pos x="4780" y="88"/>
                  </a:cxn>
                  <a:cxn ang="0">
                    <a:pos x="4844" y="216"/>
                  </a:cxn>
                  <a:cxn ang="0">
                    <a:pos x="4876" y="360"/>
                  </a:cxn>
                  <a:cxn ang="0">
                    <a:pos x="4860" y="520"/>
                  </a:cxn>
                  <a:cxn ang="0">
                    <a:pos x="4812" y="696"/>
                  </a:cxn>
                  <a:cxn ang="0">
                    <a:pos x="4716" y="856"/>
                  </a:cxn>
                  <a:cxn ang="0">
                    <a:pos x="4556" y="1016"/>
                  </a:cxn>
                  <a:cxn ang="0">
                    <a:pos x="4300" y="1216"/>
                  </a:cxn>
                  <a:cxn ang="0">
                    <a:pos x="3972" y="1368"/>
                  </a:cxn>
                  <a:cxn ang="0">
                    <a:pos x="3572" y="1496"/>
                  </a:cxn>
                  <a:cxn ang="0">
                    <a:pos x="3148" y="1584"/>
                  </a:cxn>
                  <a:cxn ang="0">
                    <a:pos x="2396" y="1640"/>
                  </a:cxn>
                  <a:cxn ang="0">
                    <a:pos x="1716" y="1584"/>
                  </a:cxn>
                  <a:cxn ang="0">
                    <a:pos x="1292" y="1496"/>
                  </a:cxn>
                  <a:cxn ang="0">
                    <a:pos x="908" y="1368"/>
                  </a:cxn>
                  <a:cxn ang="0">
                    <a:pos x="572" y="1208"/>
                  </a:cxn>
                  <a:cxn ang="0">
                    <a:pos x="308" y="1016"/>
                  </a:cxn>
                  <a:cxn ang="0">
                    <a:pos x="156" y="856"/>
                  </a:cxn>
                  <a:cxn ang="0">
                    <a:pos x="68" y="696"/>
                  </a:cxn>
                  <a:cxn ang="0">
                    <a:pos x="12" y="520"/>
                  </a:cxn>
                  <a:cxn ang="0">
                    <a:pos x="4" y="360"/>
                  </a:cxn>
                  <a:cxn ang="0">
                    <a:pos x="36" y="224"/>
                  </a:cxn>
                  <a:cxn ang="0">
                    <a:pos x="108" y="88"/>
                  </a:cxn>
                </a:cxnLst>
                <a:rect l="0" t="0" r="r" b="b"/>
                <a:pathLst>
                  <a:path w="4879" h="1640">
                    <a:moveTo>
                      <a:pt x="4740" y="0"/>
                    </a:moveTo>
                    <a:cubicBezTo>
                      <a:pt x="4751" y="26"/>
                      <a:pt x="4763" y="52"/>
                      <a:pt x="4780" y="88"/>
                    </a:cubicBezTo>
                    <a:cubicBezTo>
                      <a:pt x="4797" y="124"/>
                      <a:pt x="4828" y="171"/>
                      <a:pt x="4844" y="216"/>
                    </a:cubicBezTo>
                    <a:cubicBezTo>
                      <a:pt x="4860" y="261"/>
                      <a:pt x="4873" y="309"/>
                      <a:pt x="4876" y="360"/>
                    </a:cubicBezTo>
                    <a:cubicBezTo>
                      <a:pt x="4879" y="411"/>
                      <a:pt x="4871" y="464"/>
                      <a:pt x="4860" y="520"/>
                    </a:cubicBezTo>
                    <a:cubicBezTo>
                      <a:pt x="4849" y="576"/>
                      <a:pt x="4836" y="640"/>
                      <a:pt x="4812" y="696"/>
                    </a:cubicBezTo>
                    <a:cubicBezTo>
                      <a:pt x="4788" y="752"/>
                      <a:pt x="4759" y="803"/>
                      <a:pt x="4716" y="856"/>
                    </a:cubicBezTo>
                    <a:cubicBezTo>
                      <a:pt x="4673" y="909"/>
                      <a:pt x="4625" y="956"/>
                      <a:pt x="4556" y="1016"/>
                    </a:cubicBezTo>
                    <a:cubicBezTo>
                      <a:pt x="4487" y="1076"/>
                      <a:pt x="4397" y="1157"/>
                      <a:pt x="4300" y="1216"/>
                    </a:cubicBezTo>
                    <a:cubicBezTo>
                      <a:pt x="4203" y="1275"/>
                      <a:pt x="4093" y="1321"/>
                      <a:pt x="3972" y="1368"/>
                    </a:cubicBezTo>
                    <a:cubicBezTo>
                      <a:pt x="3851" y="1415"/>
                      <a:pt x="3709" y="1460"/>
                      <a:pt x="3572" y="1496"/>
                    </a:cubicBezTo>
                    <a:cubicBezTo>
                      <a:pt x="3435" y="1532"/>
                      <a:pt x="3344" y="1560"/>
                      <a:pt x="3148" y="1584"/>
                    </a:cubicBezTo>
                    <a:cubicBezTo>
                      <a:pt x="2952" y="1608"/>
                      <a:pt x="2635" y="1640"/>
                      <a:pt x="2396" y="1640"/>
                    </a:cubicBezTo>
                    <a:cubicBezTo>
                      <a:pt x="2157" y="1640"/>
                      <a:pt x="1900" y="1608"/>
                      <a:pt x="1716" y="1584"/>
                    </a:cubicBezTo>
                    <a:cubicBezTo>
                      <a:pt x="1532" y="1560"/>
                      <a:pt x="1427" y="1532"/>
                      <a:pt x="1292" y="1496"/>
                    </a:cubicBezTo>
                    <a:cubicBezTo>
                      <a:pt x="1157" y="1460"/>
                      <a:pt x="1028" y="1416"/>
                      <a:pt x="908" y="1368"/>
                    </a:cubicBezTo>
                    <a:cubicBezTo>
                      <a:pt x="788" y="1320"/>
                      <a:pt x="672" y="1267"/>
                      <a:pt x="572" y="1208"/>
                    </a:cubicBezTo>
                    <a:cubicBezTo>
                      <a:pt x="472" y="1149"/>
                      <a:pt x="377" y="1075"/>
                      <a:pt x="308" y="1016"/>
                    </a:cubicBezTo>
                    <a:cubicBezTo>
                      <a:pt x="239" y="957"/>
                      <a:pt x="196" y="909"/>
                      <a:pt x="156" y="856"/>
                    </a:cubicBezTo>
                    <a:cubicBezTo>
                      <a:pt x="116" y="803"/>
                      <a:pt x="92" y="752"/>
                      <a:pt x="68" y="696"/>
                    </a:cubicBezTo>
                    <a:cubicBezTo>
                      <a:pt x="44" y="640"/>
                      <a:pt x="23" y="576"/>
                      <a:pt x="12" y="520"/>
                    </a:cubicBezTo>
                    <a:cubicBezTo>
                      <a:pt x="1" y="464"/>
                      <a:pt x="0" y="409"/>
                      <a:pt x="4" y="360"/>
                    </a:cubicBezTo>
                    <a:cubicBezTo>
                      <a:pt x="8" y="311"/>
                      <a:pt x="19" y="269"/>
                      <a:pt x="36" y="224"/>
                    </a:cubicBezTo>
                    <a:cubicBezTo>
                      <a:pt x="53" y="179"/>
                      <a:pt x="95" y="112"/>
                      <a:pt x="108" y="88"/>
                    </a:cubicBezTo>
                  </a:path>
                </a:pathLst>
              </a:custGeom>
              <a:noFill/>
              <a:ln w="22225" cap="flat" cmpd="sng">
                <a:solidFill>
                  <a:srgbClr val="FF0000"/>
                </a:solidFill>
                <a:prstDash val="dash"/>
                <a:round/>
                <a:headEnd type="none" w="med" len="med"/>
                <a:tailEnd type="arrow" w="lg" len="med"/>
              </a:ln>
              <a:effectLst/>
            </p:spPr>
            <p:txBody>
              <a:bodyPr wrap="none" anchor="ctr"/>
              <a:lstStyle/>
              <a:p>
                <a:pPr>
                  <a:defRPr/>
                </a:pPr>
                <a:endParaRPr lang="fr-FR">
                  <a:latin typeface="Arial" charset="0"/>
                </a:endParaRPr>
              </a:p>
            </p:txBody>
          </p:sp>
          <p:sp>
            <p:nvSpPr>
              <p:cNvPr id="48138" name="Rectangle 10"/>
              <p:cNvSpPr>
                <a:spLocks noChangeArrowheads="1"/>
              </p:cNvSpPr>
              <p:nvPr/>
            </p:nvSpPr>
            <p:spPr bwMode="auto">
              <a:xfrm>
                <a:off x="2147" y="2518"/>
                <a:ext cx="1717" cy="522"/>
              </a:xfrm>
              <a:prstGeom prst="rect">
                <a:avLst/>
              </a:prstGeom>
              <a:solidFill>
                <a:schemeClr val="bg1"/>
              </a:solidFill>
              <a:ln w="9525">
                <a:noFill/>
                <a:miter lim="800000"/>
                <a:headEnd/>
                <a:tailEnd/>
              </a:ln>
              <a:effectLst/>
            </p:spPr>
            <p:txBody>
              <a:bodyPr wrap="none" anchor="ctr"/>
              <a:lstStyle/>
              <a:p>
                <a:pPr>
                  <a:defRPr/>
                </a:pPr>
                <a:endParaRPr lang="fr-FR">
                  <a:latin typeface="Arial" charset="0"/>
                </a:endParaRPr>
              </a:p>
            </p:txBody>
          </p:sp>
        </p:grpSp>
        <p:sp>
          <p:nvSpPr>
            <p:cNvPr id="48139" name="Freeform 11"/>
            <p:cNvSpPr>
              <a:spLocks/>
            </p:cNvSpPr>
            <p:nvPr/>
          </p:nvSpPr>
          <p:spPr bwMode="auto">
            <a:xfrm>
              <a:off x="1791" y="2489"/>
              <a:ext cx="3268" cy="536"/>
            </a:xfrm>
            <a:custGeom>
              <a:avLst/>
              <a:gdLst/>
              <a:ahLst/>
              <a:cxnLst>
                <a:cxn ang="0">
                  <a:pos x="4740" y="0"/>
                </a:cxn>
                <a:cxn ang="0">
                  <a:pos x="4780" y="88"/>
                </a:cxn>
                <a:cxn ang="0">
                  <a:pos x="4844" y="216"/>
                </a:cxn>
                <a:cxn ang="0">
                  <a:pos x="4876" y="360"/>
                </a:cxn>
                <a:cxn ang="0">
                  <a:pos x="4860" y="520"/>
                </a:cxn>
                <a:cxn ang="0">
                  <a:pos x="4812" y="696"/>
                </a:cxn>
                <a:cxn ang="0">
                  <a:pos x="4716" y="856"/>
                </a:cxn>
                <a:cxn ang="0">
                  <a:pos x="4556" y="1016"/>
                </a:cxn>
                <a:cxn ang="0">
                  <a:pos x="4300" y="1216"/>
                </a:cxn>
                <a:cxn ang="0">
                  <a:pos x="3972" y="1368"/>
                </a:cxn>
                <a:cxn ang="0">
                  <a:pos x="3572" y="1496"/>
                </a:cxn>
                <a:cxn ang="0">
                  <a:pos x="3148" y="1584"/>
                </a:cxn>
                <a:cxn ang="0">
                  <a:pos x="2396" y="1640"/>
                </a:cxn>
                <a:cxn ang="0">
                  <a:pos x="1716" y="1584"/>
                </a:cxn>
                <a:cxn ang="0">
                  <a:pos x="1292" y="1496"/>
                </a:cxn>
                <a:cxn ang="0">
                  <a:pos x="908" y="1368"/>
                </a:cxn>
                <a:cxn ang="0">
                  <a:pos x="572" y="1208"/>
                </a:cxn>
                <a:cxn ang="0">
                  <a:pos x="308" y="1016"/>
                </a:cxn>
                <a:cxn ang="0">
                  <a:pos x="156" y="856"/>
                </a:cxn>
                <a:cxn ang="0">
                  <a:pos x="68" y="696"/>
                </a:cxn>
                <a:cxn ang="0">
                  <a:pos x="12" y="520"/>
                </a:cxn>
                <a:cxn ang="0">
                  <a:pos x="4" y="360"/>
                </a:cxn>
                <a:cxn ang="0">
                  <a:pos x="36" y="224"/>
                </a:cxn>
                <a:cxn ang="0">
                  <a:pos x="108" y="88"/>
                </a:cxn>
              </a:cxnLst>
              <a:rect l="0" t="0" r="r" b="b"/>
              <a:pathLst>
                <a:path w="4879" h="1640">
                  <a:moveTo>
                    <a:pt x="4740" y="0"/>
                  </a:moveTo>
                  <a:cubicBezTo>
                    <a:pt x="4751" y="26"/>
                    <a:pt x="4763" y="52"/>
                    <a:pt x="4780" y="88"/>
                  </a:cubicBezTo>
                  <a:cubicBezTo>
                    <a:pt x="4797" y="124"/>
                    <a:pt x="4828" y="171"/>
                    <a:pt x="4844" y="216"/>
                  </a:cubicBezTo>
                  <a:cubicBezTo>
                    <a:pt x="4860" y="261"/>
                    <a:pt x="4873" y="309"/>
                    <a:pt x="4876" y="360"/>
                  </a:cubicBezTo>
                  <a:cubicBezTo>
                    <a:pt x="4879" y="411"/>
                    <a:pt x="4871" y="464"/>
                    <a:pt x="4860" y="520"/>
                  </a:cubicBezTo>
                  <a:cubicBezTo>
                    <a:pt x="4849" y="576"/>
                    <a:pt x="4836" y="640"/>
                    <a:pt x="4812" y="696"/>
                  </a:cubicBezTo>
                  <a:cubicBezTo>
                    <a:pt x="4788" y="752"/>
                    <a:pt x="4759" y="803"/>
                    <a:pt x="4716" y="856"/>
                  </a:cubicBezTo>
                  <a:cubicBezTo>
                    <a:pt x="4673" y="909"/>
                    <a:pt x="4625" y="956"/>
                    <a:pt x="4556" y="1016"/>
                  </a:cubicBezTo>
                  <a:cubicBezTo>
                    <a:pt x="4487" y="1076"/>
                    <a:pt x="4397" y="1157"/>
                    <a:pt x="4300" y="1216"/>
                  </a:cubicBezTo>
                  <a:cubicBezTo>
                    <a:pt x="4203" y="1275"/>
                    <a:pt x="4093" y="1321"/>
                    <a:pt x="3972" y="1368"/>
                  </a:cubicBezTo>
                  <a:cubicBezTo>
                    <a:pt x="3851" y="1415"/>
                    <a:pt x="3709" y="1460"/>
                    <a:pt x="3572" y="1496"/>
                  </a:cubicBezTo>
                  <a:cubicBezTo>
                    <a:pt x="3435" y="1532"/>
                    <a:pt x="3344" y="1560"/>
                    <a:pt x="3148" y="1584"/>
                  </a:cubicBezTo>
                  <a:cubicBezTo>
                    <a:pt x="2952" y="1608"/>
                    <a:pt x="2635" y="1640"/>
                    <a:pt x="2396" y="1640"/>
                  </a:cubicBezTo>
                  <a:cubicBezTo>
                    <a:pt x="2157" y="1640"/>
                    <a:pt x="1900" y="1608"/>
                    <a:pt x="1716" y="1584"/>
                  </a:cubicBezTo>
                  <a:cubicBezTo>
                    <a:pt x="1532" y="1560"/>
                    <a:pt x="1427" y="1532"/>
                    <a:pt x="1292" y="1496"/>
                  </a:cubicBezTo>
                  <a:cubicBezTo>
                    <a:pt x="1157" y="1460"/>
                    <a:pt x="1028" y="1416"/>
                    <a:pt x="908" y="1368"/>
                  </a:cubicBezTo>
                  <a:cubicBezTo>
                    <a:pt x="788" y="1320"/>
                    <a:pt x="672" y="1267"/>
                    <a:pt x="572" y="1208"/>
                  </a:cubicBezTo>
                  <a:cubicBezTo>
                    <a:pt x="472" y="1149"/>
                    <a:pt x="377" y="1075"/>
                    <a:pt x="308" y="1016"/>
                  </a:cubicBezTo>
                  <a:cubicBezTo>
                    <a:pt x="239" y="957"/>
                    <a:pt x="196" y="909"/>
                    <a:pt x="156" y="856"/>
                  </a:cubicBezTo>
                  <a:cubicBezTo>
                    <a:pt x="116" y="803"/>
                    <a:pt x="92" y="752"/>
                    <a:pt x="68" y="696"/>
                  </a:cubicBezTo>
                  <a:cubicBezTo>
                    <a:pt x="44" y="640"/>
                    <a:pt x="23" y="576"/>
                    <a:pt x="12" y="520"/>
                  </a:cubicBezTo>
                  <a:cubicBezTo>
                    <a:pt x="1" y="464"/>
                    <a:pt x="0" y="409"/>
                    <a:pt x="4" y="360"/>
                  </a:cubicBezTo>
                  <a:cubicBezTo>
                    <a:pt x="8" y="311"/>
                    <a:pt x="19" y="269"/>
                    <a:pt x="36" y="224"/>
                  </a:cubicBezTo>
                  <a:cubicBezTo>
                    <a:pt x="53" y="179"/>
                    <a:pt x="95" y="112"/>
                    <a:pt x="108" y="88"/>
                  </a:cubicBezTo>
                </a:path>
              </a:pathLst>
            </a:custGeom>
            <a:noFill/>
            <a:ln w="22225" cap="flat" cmpd="sng">
              <a:solidFill>
                <a:srgbClr val="FF0000"/>
              </a:solidFill>
              <a:prstDash val="solid"/>
              <a:round/>
              <a:headEnd type="none" w="med" len="med"/>
              <a:tailEnd type="arrow" w="lg" len="med"/>
            </a:ln>
            <a:effectLst/>
          </p:spPr>
          <p:txBody>
            <a:bodyPr wrap="none" anchor="ctr"/>
            <a:lstStyle/>
            <a:p>
              <a:pPr>
                <a:defRPr/>
              </a:pPr>
              <a:endParaRPr lang="fr-FR">
                <a:latin typeface="Arial" charset="0"/>
              </a:endParaRPr>
            </a:p>
          </p:txBody>
        </p:sp>
        <p:sp>
          <p:nvSpPr>
            <p:cNvPr id="13348" name="Text Box 12"/>
            <p:cNvSpPr txBox="1">
              <a:spLocks noChangeArrowheads="1"/>
            </p:cNvSpPr>
            <p:nvPr/>
          </p:nvSpPr>
          <p:spPr bwMode="auto">
            <a:xfrm>
              <a:off x="2669" y="2818"/>
              <a:ext cx="1564"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hr-BA" altLang="el-GR" sz="2000" dirty="0">
                  <a:solidFill>
                    <a:srgbClr val="FF0000"/>
                  </a:solidFill>
                  <a:effectLst/>
                  <a:latin typeface="Times New Roman" panose="02020603050405020304" pitchFamily="18" charset="0"/>
                </a:rPr>
                <a:t>Redovan proces</a:t>
              </a:r>
              <a:endParaRPr lang="en-GB" altLang="el-GR" sz="2000" dirty="0">
                <a:solidFill>
                  <a:srgbClr val="FF0000"/>
                </a:solidFill>
                <a:effectLst/>
                <a:latin typeface="Times New Roman" panose="02020603050405020304" pitchFamily="18" charset="0"/>
              </a:endParaRPr>
            </a:p>
            <a:p>
              <a:endParaRPr lang="en-GB" altLang="el-GR" sz="2000" dirty="0">
                <a:solidFill>
                  <a:srgbClr val="FF0000"/>
                </a:solidFill>
                <a:effectLst/>
                <a:latin typeface="Times New Roman" panose="02020603050405020304" pitchFamily="18" charset="0"/>
              </a:endParaRPr>
            </a:p>
          </p:txBody>
        </p:sp>
      </p:grpSp>
      <p:sp>
        <p:nvSpPr>
          <p:cNvPr id="13337" name="AutoShape 15"/>
          <p:cNvSpPr>
            <a:spLocks noChangeArrowheads="1"/>
          </p:cNvSpPr>
          <p:nvPr/>
        </p:nvSpPr>
        <p:spPr bwMode="auto">
          <a:xfrm>
            <a:off x="7394891" y="2586874"/>
            <a:ext cx="1251251" cy="689504"/>
          </a:xfrm>
          <a:prstGeom prst="homePlate">
            <a:avLst>
              <a:gd name="adj" fmla="val 32500"/>
            </a:avLst>
          </a:prstGeom>
          <a:solidFill>
            <a:srgbClr val="99FF99"/>
          </a:solidFill>
          <a:ln w="9525" algn="ctr">
            <a:solidFill>
              <a:srgbClr val="FFFF99"/>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en-GB" altLang="el-GR" sz="1200" b="1" dirty="0">
                <a:solidFill>
                  <a:schemeClr val="tx1"/>
                </a:solidFill>
                <a:effectLst/>
              </a:rPr>
              <a:t>    </a:t>
            </a:r>
            <a:r>
              <a:rPr lang="hr-BA" altLang="el-GR" sz="1100" b="1" dirty="0">
                <a:solidFill>
                  <a:srgbClr val="000000"/>
                </a:solidFill>
                <a:effectLst/>
              </a:rPr>
              <a:t>Izvještavanje</a:t>
            </a:r>
            <a:endParaRPr lang="en-GB" altLang="el-GR" sz="1100" b="1" dirty="0">
              <a:solidFill>
                <a:srgbClr val="000000"/>
              </a:solidFill>
              <a:effectLst/>
            </a:endParaRPr>
          </a:p>
        </p:txBody>
      </p:sp>
      <p:sp>
        <p:nvSpPr>
          <p:cNvPr id="13338" name="AutoShape 16"/>
          <p:cNvSpPr>
            <a:spLocks noChangeArrowheads="1"/>
          </p:cNvSpPr>
          <p:nvPr/>
        </p:nvSpPr>
        <p:spPr bwMode="auto">
          <a:xfrm>
            <a:off x="6115182" y="2586874"/>
            <a:ext cx="1519073" cy="689504"/>
          </a:xfrm>
          <a:prstGeom prst="homePlate">
            <a:avLst>
              <a:gd name="adj" fmla="val 32500"/>
            </a:avLst>
          </a:prstGeom>
          <a:solidFill>
            <a:srgbClr val="99FF99"/>
          </a:solidFill>
          <a:ln w="9525" algn="ctr">
            <a:solidFill>
              <a:srgbClr val="FFFF99"/>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87313"/>
            <a:r>
              <a:rPr lang="en-GB" altLang="el-GR" sz="1200" b="1" dirty="0">
                <a:solidFill>
                  <a:schemeClr val="tx1"/>
                </a:solidFill>
                <a:effectLst/>
              </a:rPr>
              <a:t>   </a:t>
            </a:r>
            <a:r>
              <a:rPr lang="hr-BA" altLang="el-GR" sz="1200" b="1" dirty="0">
                <a:solidFill>
                  <a:srgbClr val="000000"/>
                </a:solidFill>
                <a:effectLst/>
              </a:rPr>
              <a:t>Računovodstvo</a:t>
            </a:r>
            <a:endParaRPr lang="en-GB" altLang="el-GR" sz="1200" b="1" dirty="0">
              <a:solidFill>
                <a:srgbClr val="000000"/>
              </a:solidFill>
              <a:effectLst/>
            </a:endParaRPr>
          </a:p>
        </p:txBody>
      </p:sp>
      <p:sp>
        <p:nvSpPr>
          <p:cNvPr id="48146" name="AutoShape 18"/>
          <p:cNvSpPr>
            <a:spLocks noChangeArrowheads="1"/>
          </p:cNvSpPr>
          <p:nvPr/>
        </p:nvSpPr>
        <p:spPr bwMode="auto">
          <a:xfrm>
            <a:off x="5469145" y="2586874"/>
            <a:ext cx="853039" cy="689504"/>
          </a:xfrm>
          <a:prstGeom prst="homePlate">
            <a:avLst>
              <a:gd name="adj" fmla="val 32500"/>
            </a:avLst>
          </a:prstGeom>
          <a:solidFill>
            <a:srgbClr val="99FFCC"/>
          </a:solidFill>
          <a:ln w="9525" algn="ctr">
            <a:solidFill>
              <a:srgbClr val="FFFF99"/>
            </a:solidFill>
            <a:miter lim="800000"/>
            <a:headEnd/>
            <a:tailEnd/>
          </a:ln>
          <a:effectLst/>
        </p:spPr>
        <p:txBody>
          <a:bodyPr wrap="none" anchor="ctr"/>
          <a:lstStyle/>
          <a:p>
            <a:pPr>
              <a:defRPr/>
            </a:pPr>
            <a:r>
              <a:rPr lang="en-GB" sz="1200" b="1" dirty="0">
                <a:solidFill>
                  <a:schemeClr val="tx1"/>
                </a:solidFill>
                <a:effectLst>
                  <a:outerShdw blurRad="38100" dist="38100" dir="2700000" algn="tl">
                    <a:srgbClr val="000000"/>
                  </a:outerShdw>
                </a:effectLst>
                <a:latin typeface="Arial" charset="0"/>
              </a:rPr>
              <a:t>    </a:t>
            </a:r>
            <a:r>
              <a:rPr lang="hr-BA" sz="1100" b="1" dirty="0">
                <a:solidFill>
                  <a:srgbClr val="000000"/>
                </a:solidFill>
                <a:effectLst/>
                <a:latin typeface="Arial" charset="0"/>
              </a:rPr>
              <a:t>Plaćanje</a:t>
            </a:r>
            <a:endParaRPr lang="en-GB" sz="1100" b="1" dirty="0">
              <a:solidFill>
                <a:srgbClr val="000000"/>
              </a:solidFill>
              <a:effectLst/>
              <a:latin typeface="Arial" charset="0"/>
            </a:endParaRPr>
          </a:p>
        </p:txBody>
      </p:sp>
      <p:sp>
        <p:nvSpPr>
          <p:cNvPr id="48147" name="AutoShape 19"/>
          <p:cNvSpPr>
            <a:spLocks noChangeArrowheads="1"/>
          </p:cNvSpPr>
          <p:nvPr/>
        </p:nvSpPr>
        <p:spPr bwMode="auto">
          <a:xfrm>
            <a:off x="4909069" y="2586874"/>
            <a:ext cx="815060" cy="689504"/>
          </a:xfrm>
          <a:prstGeom prst="homePlate">
            <a:avLst>
              <a:gd name="adj" fmla="val 32500"/>
            </a:avLst>
          </a:prstGeom>
          <a:solidFill>
            <a:srgbClr val="99FFCC"/>
          </a:solidFill>
          <a:ln w="9525" algn="ctr">
            <a:solidFill>
              <a:srgbClr val="FFFF99"/>
            </a:solidFill>
            <a:miter lim="800000"/>
            <a:headEnd/>
            <a:tailEnd/>
          </a:ln>
          <a:effectLst/>
        </p:spPr>
        <p:txBody>
          <a:bodyPr wrap="none" anchor="ctr"/>
          <a:lstStyle/>
          <a:p>
            <a:pPr>
              <a:defRPr/>
            </a:pPr>
            <a:r>
              <a:rPr lang="en-GB" sz="1200" b="1" dirty="0">
                <a:solidFill>
                  <a:schemeClr val="tx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Račun</a:t>
            </a:r>
            <a:endParaRPr lang="en-GB" sz="1200" b="1" dirty="0">
              <a:solidFill>
                <a:srgbClr val="000000"/>
              </a:solidFill>
              <a:effectLst/>
              <a:latin typeface="Arial" charset="0"/>
            </a:endParaRPr>
          </a:p>
        </p:txBody>
      </p:sp>
      <p:sp>
        <p:nvSpPr>
          <p:cNvPr id="48148" name="AutoShape 20"/>
          <p:cNvSpPr>
            <a:spLocks noChangeArrowheads="1"/>
          </p:cNvSpPr>
          <p:nvPr/>
        </p:nvSpPr>
        <p:spPr bwMode="auto">
          <a:xfrm>
            <a:off x="3829985" y="2586874"/>
            <a:ext cx="1273249" cy="689504"/>
          </a:xfrm>
          <a:prstGeom prst="homePlate">
            <a:avLst>
              <a:gd name="adj" fmla="val 33698"/>
            </a:avLst>
          </a:prstGeom>
          <a:solidFill>
            <a:srgbClr val="66CCFF"/>
          </a:solidFill>
          <a:ln w="9525" algn="ctr">
            <a:solidFill>
              <a:srgbClr val="FFFF99"/>
            </a:solidFill>
            <a:miter lim="800000"/>
            <a:headEnd/>
            <a:tailEnd/>
          </a:ln>
          <a:effectLst/>
        </p:spPr>
        <p:txBody>
          <a:bodyPr wrap="none" anchor="ctr"/>
          <a:lstStyle/>
          <a:p>
            <a:pPr marL="182563">
              <a:defRPr/>
            </a:pPr>
            <a:r>
              <a:rPr lang="hr-BA" sz="1200" b="1" dirty="0">
                <a:solidFill>
                  <a:srgbClr val="000000"/>
                </a:solidFill>
                <a:effectLst/>
                <a:latin typeface="Arial" charset="0"/>
              </a:rPr>
              <a:t>Prijem i </a:t>
            </a:r>
          </a:p>
          <a:p>
            <a:pPr marL="182563">
              <a:defRPr/>
            </a:pPr>
            <a:r>
              <a:rPr lang="hr-BA" sz="1200" b="1" dirty="0">
                <a:solidFill>
                  <a:srgbClr val="000000"/>
                </a:solidFill>
                <a:effectLst/>
                <a:latin typeface="Arial" charset="0"/>
              </a:rPr>
              <a:t>kontrola </a:t>
            </a:r>
          </a:p>
          <a:p>
            <a:pPr marL="182563">
              <a:defRPr/>
            </a:pPr>
            <a:r>
              <a:rPr lang="hr-BA" sz="1200" b="1" dirty="0">
                <a:solidFill>
                  <a:srgbClr val="000000"/>
                </a:solidFill>
                <a:effectLst/>
                <a:latin typeface="Arial" charset="0"/>
              </a:rPr>
              <a:t>robe</a:t>
            </a:r>
            <a:endParaRPr lang="en-GB" sz="1200" b="1" dirty="0">
              <a:solidFill>
                <a:srgbClr val="000000"/>
              </a:solidFill>
              <a:effectLst/>
              <a:latin typeface="Arial" charset="0"/>
            </a:endParaRPr>
          </a:p>
        </p:txBody>
      </p:sp>
      <p:sp>
        <p:nvSpPr>
          <p:cNvPr id="48149" name="AutoShape 21"/>
          <p:cNvSpPr>
            <a:spLocks noChangeArrowheads="1"/>
          </p:cNvSpPr>
          <p:nvPr/>
        </p:nvSpPr>
        <p:spPr bwMode="auto">
          <a:xfrm>
            <a:off x="2973684" y="2586874"/>
            <a:ext cx="1116560" cy="689504"/>
          </a:xfrm>
          <a:prstGeom prst="homePlate">
            <a:avLst>
              <a:gd name="adj" fmla="val 34792"/>
            </a:avLst>
          </a:prstGeom>
          <a:solidFill>
            <a:srgbClr val="66CCFF"/>
          </a:solidFill>
          <a:ln w="9525" algn="ctr">
            <a:solidFill>
              <a:srgbClr val="FFFF99"/>
            </a:solidFill>
            <a:miter lim="800000"/>
            <a:headEnd/>
            <a:tailEnd/>
          </a:ln>
          <a:effectLst/>
        </p:spPr>
        <p:txBody>
          <a:bodyPr wrap="none" anchor="ctr"/>
          <a:lstStyle/>
          <a:p>
            <a:pPr marL="182563">
              <a:defRPr/>
            </a:pPr>
            <a:r>
              <a:rPr lang="hr-BA" sz="1200" b="1" dirty="0">
                <a:solidFill>
                  <a:srgbClr val="000000"/>
                </a:solidFill>
                <a:effectLst/>
                <a:latin typeface="Arial" charset="0"/>
              </a:rPr>
              <a:t>Potvrda </a:t>
            </a:r>
          </a:p>
          <a:p>
            <a:pPr marL="182563">
              <a:defRPr/>
            </a:pPr>
            <a:r>
              <a:rPr lang="hr-BA" sz="1200" b="1" dirty="0">
                <a:solidFill>
                  <a:srgbClr val="000000"/>
                </a:solidFill>
                <a:effectLst/>
                <a:latin typeface="Arial" charset="0"/>
              </a:rPr>
              <a:t>narudžbe</a:t>
            </a:r>
            <a:endParaRPr lang="en-GB" sz="1200" b="1" dirty="0">
              <a:solidFill>
                <a:srgbClr val="000000"/>
              </a:solidFill>
              <a:effectLst/>
              <a:latin typeface="Arial" charset="0"/>
            </a:endParaRPr>
          </a:p>
        </p:txBody>
      </p:sp>
      <p:sp>
        <p:nvSpPr>
          <p:cNvPr id="48150" name="AutoShape 22"/>
          <p:cNvSpPr>
            <a:spLocks noChangeArrowheads="1"/>
          </p:cNvSpPr>
          <p:nvPr/>
        </p:nvSpPr>
        <p:spPr bwMode="auto">
          <a:xfrm>
            <a:off x="2052757" y="2586874"/>
            <a:ext cx="1135147" cy="688068"/>
          </a:xfrm>
          <a:prstGeom prst="homePlate">
            <a:avLst>
              <a:gd name="adj" fmla="val 29123"/>
            </a:avLst>
          </a:prstGeom>
          <a:solidFill>
            <a:srgbClr val="66CCFF"/>
          </a:solidFill>
          <a:ln w="9525" algn="ctr">
            <a:solidFill>
              <a:srgbClr val="FFFF99"/>
            </a:solidFill>
            <a:miter lim="800000"/>
            <a:headEnd/>
            <a:tailEnd/>
          </a:ln>
          <a:effectLst/>
        </p:spPr>
        <p:txBody>
          <a:bodyPr wrap="none" anchor="ctr"/>
          <a:lstStyle/>
          <a:p>
            <a:pPr>
              <a:defRPr/>
            </a:pPr>
            <a:r>
              <a:rPr lang="en-GB" sz="1200" b="1" dirty="0">
                <a:solidFill>
                  <a:schemeClr val="tx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Naručivanje</a:t>
            </a:r>
            <a:endParaRPr lang="en-GB" sz="1200" b="1" dirty="0">
              <a:solidFill>
                <a:srgbClr val="000000"/>
              </a:solidFill>
              <a:effectLst/>
              <a:latin typeface="Arial" charset="0"/>
            </a:endParaRPr>
          </a:p>
        </p:txBody>
      </p:sp>
      <p:sp>
        <p:nvSpPr>
          <p:cNvPr id="13343" name="AutoShape 23"/>
          <p:cNvSpPr>
            <a:spLocks noChangeArrowheads="1"/>
          </p:cNvSpPr>
          <p:nvPr/>
        </p:nvSpPr>
        <p:spPr bwMode="auto">
          <a:xfrm>
            <a:off x="1268015" y="2586874"/>
            <a:ext cx="992495" cy="689504"/>
          </a:xfrm>
          <a:prstGeom prst="homePlate">
            <a:avLst>
              <a:gd name="adj" fmla="val 32500"/>
            </a:avLst>
          </a:prstGeom>
          <a:solidFill>
            <a:srgbClr val="66CCFF"/>
          </a:solidFill>
          <a:ln w="9525" algn="ctr">
            <a:solidFill>
              <a:srgbClr val="FFFF99"/>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hr-BA" altLang="el-GR" sz="1200" b="1" dirty="0">
                <a:solidFill>
                  <a:srgbClr val="000000"/>
                </a:solidFill>
                <a:effectLst/>
              </a:rPr>
              <a:t>Ažuriranje</a:t>
            </a:r>
          </a:p>
          <a:p>
            <a:r>
              <a:rPr lang="hr-BA" altLang="el-GR" sz="1200" b="1" dirty="0">
                <a:solidFill>
                  <a:srgbClr val="000000"/>
                </a:solidFill>
                <a:effectLst/>
              </a:rPr>
              <a:t>kataloga</a:t>
            </a:r>
            <a:endParaRPr lang="en-GB" altLang="el-GR" sz="1200" b="1" dirty="0">
              <a:solidFill>
                <a:srgbClr val="000000"/>
              </a:solidFill>
              <a:effectLst/>
            </a:endParaRPr>
          </a:p>
        </p:txBody>
      </p:sp>
      <p:sp>
        <p:nvSpPr>
          <p:cNvPr id="48153" name="Line 25"/>
          <p:cNvSpPr>
            <a:spLocks noChangeShapeType="1"/>
          </p:cNvSpPr>
          <p:nvPr/>
        </p:nvSpPr>
        <p:spPr bwMode="auto">
          <a:xfrm flipH="1">
            <a:off x="1763687" y="1814513"/>
            <a:ext cx="4079949" cy="758297"/>
          </a:xfrm>
          <a:prstGeom prst="line">
            <a:avLst/>
          </a:prstGeom>
          <a:noFill/>
          <a:ln w="9525">
            <a:solidFill>
              <a:srgbClr val="666699"/>
            </a:solidFill>
            <a:round/>
            <a:headEnd/>
            <a:tailEnd/>
          </a:ln>
          <a:effectLst/>
        </p:spPr>
        <p:txBody>
          <a:bodyPr wrap="none" anchor="ctr"/>
          <a:lstStyle/>
          <a:p>
            <a:pPr>
              <a:defRPr/>
            </a:pPr>
            <a:endParaRPr lang="fr-FR">
              <a:latin typeface="Arial" charset="0"/>
            </a:endParaRPr>
          </a:p>
        </p:txBody>
      </p:sp>
      <p:sp>
        <p:nvSpPr>
          <p:cNvPr id="48154" name="Line 26"/>
          <p:cNvSpPr>
            <a:spLocks noChangeShapeType="1"/>
          </p:cNvSpPr>
          <p:nvPr/>
        </p:nvSpPr>
        <p:spPr bwMode="auto">
          <a:xfrm>
            <a:off x="6906299" y="1887315"/>
            <a:ext cx="843440" cy="698765"/>
          </a:xfrm>
          <a:prstGeom prst="line">
            <a:avLst/>
          </a:prstGeom>
          <a:noFill/>
          <a:ln w="9525">
            <a:solidFill>
              <a:srgbClr val="666699"/>
            </a:solidFill>
            <a:round/>
            <a:headEnd/>
            <a:tailEnd/>
          </a:ln>
          <a:effectLst/>
        </p:spPr>
        <p:txBody>
          <a:bodyPr wrap="none" anchor="ctr"/>
          <a:lstStyle/>
          <a:p>
            <a:pPr>
              <a:defRPr/>
            </a:pPr>
            <a:endParaRPr lang="fr-FR">
              <a:latin typeface="Arial" charset="0"/>
            </a:endParaRPr>
          </a:p>
        </p:txBody>
      </p:sp>
      <p:sp>
        <p:nvSpPr>
          <p:cNvPr id="48165" name="Freeform 37"/>
          <p:cNvSpPr>
            <a:spLocks/>
          </p:cNvSpPr>
          <p:nvPr/>
        </p:nvSpPr>
        <p:spPr bwMode="auto">
          <a:xfrm>
            <a:off x="683568" y="1828577"/>
            <a:ext cx="7143750" cy="2967038"/>
          </a:xfrm>
          <a:custGeom>
            <a:avLst/>
            <a:gdLst/>
            <a:ahLst/>
            <a:cxnLst>
              <a:cxn ang="0">
                <a:pos x="4740" y="0"/>
              </a:cxn>
              <a:cxn ang="0">
                <a:pos x="4780" y="88"/>
              </a:cxn>
              <a:cxn ang="0">
                <a:pos x="4844" y="216"/>
              </a:cxn>
              <a:cxn ang="0">
                <a:pos x="4876" y="360"/>
              </a:cxn>
              <a:cxn ang="0">
                <a:pos x="4860" y="520"/>
              </a:cxn>
              <a:cxn ang="0">
                <a:pos x="4812" y="696"/>
              </a:cxn>
              <a:cxn ang="0">
                <a:pos x="4716" y="856"/>
              </a:cxn>
              <a:cxn ang="0">
                <a:pos x="4556" y="1016"/>
              </a:cxn>
              <a:cxn ang="0">
                <a:pos x="4300" y="1216"/>
              </a:cxn>
              <a:cxn ang="0">
                <a:pos x="3972" y="1368"/>
              </a:cxn>
              <a:cxn ang="0">
                <a:pos x="3572" y="1496"/>
              </a:cxn>
              <a:cxn ang="0">
                <a:pos x="3148" y="1584"/>
              </a:cxn>
              <a:cxn ang="0">
                <a:pos x="2396" y="1640"/>
              </a:cxn>
              <a:cxn ang="0">
                <a:pos x="1716" y="1584"/>
              </a:cxn>
              <a:cxn ang="0">
                <a:pos x="1292" y="1496"/>
              </a:cxn>
              <a:cxn ang="0">
                <a:pos x="908" y="1368"/>
              </a:cxn>
              <a:cxn ang="0">
                <a:pos x="572" y="1208"/>
              </a:cxn>
              <a:cxn ang="0">
                <a:pos x="308" y="1016"/>
              </a:cxn>
              <a:cxn ang="0">
                <a:pos x="156" y="856"/>
              </a:cxn>
              <a:cxn ang="0">
                <a:pos x="68" y="696"/>
              </a:cxn>
              <a:cxn ang="0">
                <a:pos x="12" y="520"/>
              </a:cxn>
              <a:cxn ang="0">
                <a:pos x="4" y="360"/>
              </a:cxn>
              <a:cxn ang="0">
                <a:pos x="36" y="224"/>
              </a:cxn>
              <a:cxn ang="0">
                <a:pos x="108" y="88"/>
              </a:cxn>
            </a:cxnLst>
            <a:rect l="0" t="0" r="r" b="b"/>
            <a:pathLst>
              <a:path w="4879" h="1640">
                <a:moveTo>
                  <a:pt x="4740" y="0"/>
                </a:moveTo>
                <a:cubicBezTo>
                  <a:pt x="4751" y="26"/>
                  <a:pt x="4763" y="52"/>
                  <a:pt x="4780" y="88"/>
                </a:cubicBezTo>
                <a:cubicBezTo>
                  <a:pt x="4797" y="124"/>
                  <a:pt x="4828" y="171"/>
                  <a:pt x="4844" y="216"/>
                </a:cubicBezTo>
                <a:cubicBezTo>
                  <a:pt x="4860" y="261"/>
                  <a:pt x="4873" y="309"/>
                  <a:pt x="4876" y="360"/>
                </a:cubicBezTo>
                <a:cubicBezTo>
                  <a:pt x="4879" y="411"/>
                  <a:pt x="4871" y="464"/>
                  <a:pt x="4860" y="520"/>
                </a:cubicBezTo>
                <a:cubicBezTo>
                  <a:pt x="4849" y="576"/>
                  <a:pt x="4836" y="640"/>
                  <a:pt x="4812" y="696"/>
                </a:cubicBezTo>
                <a:cubicBezTo>
                  <a:pt x="4788" y="752"/>
                  <a:pt x="4759" y="803"/>
                  <a:pt x="4716" y="856"/>
                </a:cubicBezTo>
                <a:cubicBezTo>
                  <a:pt x="4673" y="909"/>
                  <a:pt x="4625" y="956"/>
                  <a:pt x="4556" y="1016"/>
                </a:cubicBezTo>
                <a:cubicBezTo>
                  <a:pt x="4487" y="1076"/>
                  <a:pt x="4397" y="1157"/>
                  <a:pt x="4300" y="1216"/>
                </a:cubicBezTo>
                <a:cubicBezTo>
                  <a:pt x="4203" y="1275"/>
                  <a:pt x="4093" y="1321"/>
                  <a:pt x="3972" y="1368"/>
                </a:cubicBezTo>
                <a:cubicBezTo>
                  <a:pt x="3851" y="1415"/>
                  <a:pt x="3709" y="1460"/>
                  <a:pt x="3572" y="1496"/>
                </a:cubicBezTo>
                <a:cubicBezTo>
                  <a:pt x="3435" y="1532"/>
                  <a:pt x="3344" y="1560"/>
                  <a:pt x="3148" y="1584"/>
                </a:cubicBezTo>
                <a:cubicBezTo>
                  <a:pt x="2952" y="1608"/>
                  <a:pt x="2635" y="1640"/>
                  <a:pt x="2396" y="1640"/>
                </a:cubicBezTo>
                <a:cubicBezTo>
                  <a:pt x="2157" y="1640"/>
                  <a:pt x="1900" y="1608"/>
                  <a:pt x="1716" y="1584"/>
                </a:cubicBezTo>
                <a:cubicBezTo>
                  <a:pt x="1532" y="1560"/>
                  <a:pt x="1427" y="1532"/>
                  <a:pt x="1292" y="1496"/>
                </a:cubicBezTo>
                <a:cubicBezTo>
                  <a:pt x="1157" y="1460"/>
                  <a:pt x="1028" y="1416"/>
                  <a:pt x="908" y="1368"/>
                </a:cubicBezTo>
                <a:cubicBezTo>
                  <a:pt x="788" y="1320"/>
                  <a:pt x="672" y="1267"/>
                  <a:pt x="572" y="1208"/>
                </a:cubicBezTo>
                <a:cubicBezTo>
                  <a:pt x="472" y="1149"/>
                  <a:pt x="377" y="1075"/>
                  <a:pt x="308" y="1016"/>
                </a:cubicBezTo>
                <a:cubicBezTo>
                  <a:pt x="239" y="957"/>
                  <a:pt x="196" y="909"/>
                  <a:pt x="156" y="856"/>
                </a:cubicBezTo>
                <a:cubicBezTo>
                  <a:pt x="116" y="803"/>
                  <a:pt x="92" y="752"/>
                  <a:pt x="68" y="696"/>
                </a:cubicBezTo>
                <a:cubicBezTo>
                  <a:pt x="44" y="640"/>
                  <a:pt x="23" y="576"/>
                  <a:pt x="12" y="520"/>
                </a:cubicBezTo>
                <a:cubicBezTo>
                  <a:pt x="1" y="464"/>
                  <a:pt x="0" y="409"/>
                  <a:pt x="4" y="360"/>
                </a:cubicBezTo>
                <a:cubicBezTo>
                  <a:pt x="8" y="311"/>
                  <a:pt x="19" y="269"/>
                  <a:pt x="36" y="224"/>
                </a:cubicBezTo>
                <a:cubicBezTo>
                  <a:pt x="53" y="179"/>
                  <a:pt x="95" y="112"/>
                  <a:pt x="108" y="88"/>
                </a:cubicBezTo>
              </a:path>
            </a:pathLst>
          </a:custGeom>
          <a:noFill/>
          <a:ln w="22225" cap="flat" cmpd="sng">
            <a:solidFill>
              <a:srgbClr val="FF0000"/>
            </a:solidFill>
            <a:prstDash val="solid"/>
            <a:round/>
            <a:headEnd type="none" w="med" len="med"/>
            <a:tailEnd type="arrow" w="lg" len="lg"/>
          </a:ln>
          <a:effectLst/>
        </p:spPr>
        <p:txBody>
          <a:bodyPr wrap="none" anchor="ctr"/>
          <a:lstStyle/>
          <a:p>
            <a:pPr>
              <a:defRPr/>
            </a:pPr>
            <a:endParaRPr lang="fr-FR">
              <a:latin typeface="Arial" charset="0"/>
            </a:endParaRPr>
          </a:p>
        </p:txBody>
      </p:sp>
      <p:sp>
        <p:nvSpPr>
          <p:cNvPr id="13322" name="Text Box 38"/>
          <p:cNvSpPr txBox="1">
            <a:spLocks noChangeArrowheads="1"/>
          </p:cNvSpPr>
          <p:nvPr/>
        </p:nvSpPr>
        <p:spPr bwMode="auto">
          <a:xfrm>
            <a:off x="3360788" y="4420965"/>
            <a:ext cx="24828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hr-BA" altLang="el-GR" sz="2000" dirty="0">
                <a:solidFill>
                  <a:srgbClr val="FF0000"/>
                </a:solidFill>
                <a:effectLst/>
                <a:latin typeface="Times New Roman" panose="02020603050405020304" pitchFamily="18" charset="0"/>
              </a:rPr>
              <a:t>Neredovan proces</a:t>
            </a:r>
            <a:endParaRPr lang="en-GB" altLang="el-GR" sz="2000" dirty="0">
              <a:solidFill>
                <a:srgbClr val="FF0000"/>
              </a:solidFill>
              <a:effectLst/>
              <a:latin typeface="Times New Roman" panose="02020603050405020304" pitchFamily="18" charset="0"/>
            </a:endParaRPr>
          </a:p>
        </p:txBody>
      </p:sp>
      <p:sp>
        <p:nvSpPr>
          <p:cNvPr id="13317" name="Text Box 39"/>
          <p:cNvSpPr txBox="1">
            <a:spLocks noChangeArrowheads="1"/>
          </p:cNvSpPr>
          <p:nvPr/>
        </p:nvSpPr>
        <p:spPr bwMode="auto">
          <a:xfrm>
            <a:off x="352361" y="5305840"/>
            <a:ext cx="6264275"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spcBef>
                <a:spcPts val="600"/>
              </a:spcBef>
            </a:pPr>
            <a:r>
              <a:rPr lang="en-GB" altLang="el-GR" sz="1800" dirty="0" err="1">
                <a:latin typeface="Verdana" panose="020B0604030504040204" pitchFamily="34" charset="0"/>
                <a:ea typeface="Verdana" panose="020B0604030504040204" pitchFamily="34" charset="0"/>
              </a:rPr>
              <a:t>Uključuje</a:t>
            </a:r>
            <a:r>
              <a:rPr lang="hr-BA" altLang="el-GR" sz="1800" dirty="0">
                <a:latin typeface="Verdana" panose="020B0604030504040204" pitchFamily="34" charset="0"/>
                <a:ea typeface="Verdana" panose="020B0604030504040204" pitchFamily="34" charset="0"/>
              </a:rPr>
              <a:t>:</a:t>
            </a:r>
            <a:endParaRPr lang="en-GB" altLang="el-GR" sz="1800" dirty="0">
              <a:latin typeface="Verdana" panose="020B0604030504040204" pitchFamily="34" charset="0"/>
              <a:ea typeface="Verdana" panose="020B0604030504040204" pitchFamily="34" charset="0"/>
            </a:endParaRPr>
          </a:p>
          <a:p>
            <a:pPr marL="285750" indent="-285750">
              <a:spcBef>
                <a:spcPts val="600"/>
              </a:spcBef>
              <a:buFont typeface="Arial" panose="020B0604020202020204" pitchFamily="34" charset="0"/>
              <a:buChar char="•"/>
            </a:pP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Okvirni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sporazumi</a:t>
            </a:r>
            <a:endParaRPr lang="en-GB" altLang="el-GR" sz="1800" dirty="0">
              <a:latin typeface="Verdana" panose="020B0604030504040204" pitchFamily="34" charset="0"/>
              <a:ea typeface="Verdana" panose="020B0604030504040204" pitchFamily="34" charset="0"/>
            </a:endParaRPr>
          </a:p>
          <a:p>
            <a:pPr marL="285750" indent="-285750">
              <a:spcBef>
                <a:spcPts val="600"/>
              </a:spcBef>
              <a:buFont typeface="Arial" panose="020B0604020202020204" pitchFamily="34" charset="0"/>
              <a:buChar char="•"/>
            </a:pP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Dinamični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sistemi</a:t>
            </a:r>
            <a:r>
              <a:rPr lang="en-GB" altLang="el-GR" sz="1800" dirty="0">
                <a:latin typeface="Verdana" panose="020B0604030504040204" pitchFamily="34" charset="0"/>
                <a:ea typeface="Verdana" panose="020B0604030504040204" pitchFamily="34" charset="0"/>
              </a:rPr>
              <a:t> </a:t>
            </a:r>
            <a:r>
              <a:rPr lang="en-GB" altLang="el-GR" sz="1800" dirty="0" err="1">
                <a:latin typeface="Verdana" panose="020B0604030504040204" pitchFamily="34" charset="0"/>
                <a:ea typeface="Verdana" panose="020B0604030504040204" pitchFamily="34" charset="0"/>
              </a:rPr>
              <a:t>kupovine</a:t>
            </a:r>
            <a:endParaRPr lang="en-GB" altLang="el-GR" sz="1800" dirty="0">
              <a:latin typeface="Verdana" panose="020B0604030504040204" pitchFamily="34" charset="0"/>
              <a:ea typeface="Verdana" panose="020B0604030504040204" pitchFamily="34" charset="0"/>
            </a:endParaRPr>
          </a:p>
          <a:p>
            <a:pPr algn="l">
              <a:spcBef>
                <a:spcPts val="600"/>
              </a:spcBef>
            </a:pPr>
            <a:endParaRPr lang="sv-SE" altLang="el-GR" sz="1800" dirty="0">
              <a:effectLst/>
              <a:latin typeface="Verdana" panose="020B0604030504040204" pitchFamily="34" charset="0"/>
              <a:ea typeface="Verdana" panose="020B0604030504040204" pitchFamily="34" charset="0"/>
            </a:endParaRPr>
          </a:p>
        </p:txBody>
      </p:sp>
      <p:sp>
        <p:nvSpPr>
          <p:cNvPr id="39" name="AutoShape 149"/>
          <p:cNvSpPr>
            <a:spLocks noChangeArrowheads="1"/>
          </p:cNvSpPr>
          <p:nvPr/>
        </p:nvSpPr>
        <p:spPr bwMode="auto">
          <a:xfrm>
            <a:off x="6867547" y="1124744"/>
            <a:ext cx="1123950" cy="690563"/>
          </a:xfrm>
          <a:prstGeom prst="homePlate">
            <a:avLst>
              <a:gd name="adj" fmla="val 40690"/>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Praćenje</a:t>
            </a:r>
            <a:endParaRPr lang="en-GB" sz="1200" b="1" dirty="0">
              <a:solidFill>
                <a:srgbClr val="000000"/>
              </a:solidFill>
              <a:effectLst/>
              <a:latin typeface="Arial" charset="0"/>
            </a:endParaRPr>
          </a:p>
        </p:txBody>
      </p:sp>
      <p:sp>
        <p:nvSpPr>
          <p:cNvPr id="40" name="AutoShape 150"/>
          <p:cNvSpPr>
            <a:spLocks noChangeArrowheads="1"/>
          </p:cNvSpPr>
          <p:nvPr/>
        </p:nvSpPr>
        <p:spPr bwMode="auto">
          <a:xfrm>
            <a:off x="5724128" y="1125538"/>
            <a:ext cx="1404000" cy="688975"/>
          </a:xfrm>
          <a:prstGeom prst="homePlate">
            <a:avLst>
              <a:gd name="adj" fmla="val 40841"/>
            </a:avLst>
          </a:prstGeom>
          <a:solidFill>
            <a:srgbClr val="C0C0C0"/>
          </a:solidFill>
          <a:ln w="9525" algn="ctr">
            <a:solidFill>
              <a:schemeClr val="bg1"/>
            </a:solidFill>
            <a:miter lim="800000"/>
            <a:headEnd/>
            <a:tailEnd/>
          </a:ln>
          <a:effectLst/>
        </p:spPr>
        <p:txBody>
          <a:bodyPr wrap="none" anchor="ctr"/>
          <a:lstStyle/>
          <a:p>
            <a:pPr marL="182563">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Izvršenje </a:t>
            </a:r>
          </a:p>
          <a:p>
            <a:pPr marL="182563">
              <a:defRPr/>
            </a:pPr>
            <a:r>
              <a:rPr lang="hr-BA" sz="1200" b="1" dirty="0">
                <a:solidFill>
                  <a:srgbClr val="000000"/>
                </a:solidFill>
                <a:latin typeface="Arial" charset="0"/>
              </a:rPr>
              <a:t>   </a:t>
            </a:r>
            <a:r>
              <a:rPr lang="hr-BA" sz="1200" b="1" dirty="0">
                <a:solidFill>
                  <a:srgbClr val="000000"/>
                </a:solidFill>
                <a:effectLst/>
                <a:latin typeface="Arial" charset="0"/>
              </a:rPr>
              <a:t>ugovora</a:t>
            </a:r>
            <a:endParaRPr lang="en-GB" sz="1200" b="1" dirty="0">
              <a:solidFill>
                <a:srgbClr val="000000"/>
              </a:solidFill>
              <a:effectLst/>
              <a:latin typeface="Arial" charset="0"/>
            </a:endParaRPr>
          </a:p>
        </p:txBody>
      </p:sp>
      <p:sp>
        <p:nvSpPr>
          <p:cNvPr id="41" name="AutoShape 151"/>
          <p:cNvSpPr>
            <a:spLocks noChangeArrowheads="1"/>
          </p:cNvSpPr>
          <p:nvPr/>
        </p:nvSpPr>
        <p:spPr bwMode="auto">
          <a:xfrm>
            <a:off x="4788024" y="1125538"/>
            <a:ext cx="1224000" cy="688975"/>
          </a:xfrm>
          <a:prstGeom prst="homePlate">
            <a:avLst>
              <a:gd name="adj" fmla="val 40841"/>
            </a:avLst>
          </a:prstGeom>
          <a:solidFill>
            <a:srgbClr val="C0C0C0"/>
          </a:solidFill>
          <a:ln w="9525" algn="ctr">
            <a:solidFill>
              <a:schemeClr val="bg1"/>
            </a:solidFill>
            <a:miter lim="800000"/>
            <a:headEnd/>
            <a:tailEnd/>
          </a:ln>
        </p:spPr>
        <p:txBody>
          <a:bodyPr wrap="squar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269875"/>
            <a:r>
              <a:rPr lang="hr-BA" altLang="el-GR" sz="1200" b="1" dirty="0">
                <a:solidFill>
                  <a:srgbClr val="000000"/>
                </a:solidFill>
                <a:effectLst/>
              </a:rPr>
              <a:t>Dodjela ugovora</a:t>
            </a:r>
            <a:endParaRPr lang="en-GB" altLang="el-GR" sz="1200" b="1" dirty="0">
              <a:solidFill>
                <a:srgbClr val="000000"/>
              </a:solidFill>
              <a:effectLst/>
            </a:endParaRPr>
          </a:p>
        </p:txBody>
      </p:sp>
      <p:sp>
        <p:nvSpPr>
          <p:cNvPr id="42" name="AutoShape 152"/>
          <p:cNvSpPr>
            <a:spLocks noChangeArrowheads="1"/>
          </p:cNvSpPr>
          <p:nvPr/>
        </p:nvSpPr>
        <p:spPr bwMode="auto">
          <a:xfrm>
            <a:off x="3851105" y="1138556"/>
            <a:ext cx="1224000" cy="688975"/>
          </a:xfrm>
          <a:prstGeom prst="homePlate">
            <a:avLst>
              <a:gd name="adj" fmla="val 40841"/>
            </a:avLst>
          </a:prstGeom>
          <a:solidFill>
            <a:srgbClr val="C0C0C0"/>
          </a:solidFill>
          <a:ln w="9525" algn="ctr">
            <a:solidFill>
              <a:schemeClr val="bg1"/>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marL="269875"/>
            <a:r>
              <a:rPr lang="hr-BA" altLang="el-GR" sz="1200" b="1" dirty="0">
                <a:solidFill>
                  <a:srgbClr val="000000"/>
                </a:solidFill>
                <a:effectLst/>
              </a:rPr>
              <a:t>Evaluacija</a:t>
            </a:r>
            <a:endParaRPr lang="en-GB" altLang="el-GR" sz="1200" b="1" dirty="0">
              <a:solidFill>
                <a:srgbClr val="000000"/>
              </a:solidFill>
              <a:effectLst/>
            </a:endParaRPr>
          </a:p>
        </p:txBody>
      </p:sp>
      <p:sp>
        <p:nvSpPr>
          <p:cNvPr id="43" name="AutoShape 153"/>
          <p:cNvSpPr>
            <a:spLocks noChangeArrowheads="1"/>
          </p:cNvSpPr>
          <p:nvPr/>
        </p:nvSpPr>
        <p:spPr bwMode="auto">
          <a:xfrm>
            <a:off x="3059832" y="1125538"/>
            <a:ext cx="1125538" cy="688975"/>
          </a:xfrm>
          <a:prstGeom prst="homePlate">
            <a:avLst>
              <a:gd name="adj" fmla="val 40841"/>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Tender</a:t>
            </a:r>
            <a:endParaRPr lang="en-GB" sz="1200" b="1" dirty="0">
              <a:solidFill>
                <a:srgbClr val="000000"/>
              </a:solidFill>
              <a:effectLst/>
              <a:latin typeface="Arial" charset="0"/>
            </a:endParaRPr>
          </a:p>
        </p:txBody>
      </p:sp>
      <p:sp>
        <p:nvSpPr>
          <p:cNvPr id="44" name="AutoShape 154"/>
          <p:cNvSpPr>
            <a:spLocks noChangeArrowheads="1"/>
          </p:cNvSpPr>
          <p:nvPr/>
        </p:nvSpPr>
        <p:spPr bwMode="auto">
          <a:xfrm>
            <a:off x="2195736" y="1125538"/>
            <a:ext cx="1123950" cy="688975"/>
          </a:xfrm>
          <a:prstGeom prst="homePlate">
            <a:avLst>
              <a:gd name="adj" fmla="val 40783"/>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Objava</a:t>
            </a:r>
            <a:endParaRPr lang="en-GB" sz="1200" b="1" dirty="0">
              <a:solidFill>
                <a:srgbClr val="000000"/>
              </a:solidFill>
              <a:effectLst/>
              <a:latin typeface="Arial" charset="0"/>
            </a:endParaRPr>
          </a:p>
        </p:txBody>
      </p:sp>
      <p:sp>
        <p:nvSpPr>
          <p:cNvPr id="45" name="AutoShape 155"/>
          <p:cNvSpPr>
            <a:spLocks noChangeArrowheads="1"/>
          </p:cNvSpPr>
          <p:nvPr/>
        </p:nvSpPr>
        <p:spPr bwMode="auto">
          <a:xfrm>
            <a:off x="1333976" y="1125538"/>
            <a:ext cx="1123950" cy="688975"/>
          </a:xfrm>
          <a:prstGeom prst="homePlate">
            <a:avLst>
              <a:gd name="adj" fmla="val 40783"/>
            </a:avLst>
          </a:prstGeom>
          <a:solidFill>
            <a:srgbClr val="C0C0C0"/>
          </a:solidFill>
          <a:ln w="9525" algn="ctr">
            <a:solidFill>
              <a:schemeClr val="bg1"/>
            </a:solidFill>
            <a:miter lim="800000"/>
            <a:headEnd/>
            <a:tailEnd/>
          </a:ln>
          <a:effectLst/>
        </p:spPr>
        <p:txBody>
          <a:bodyPr wrap="none" anchor="ctr"/>
          <a:lstStyle/>
          <a:p>
            <a:pPr>
              <a:defRPr/>
            </a:pPr>
            <a:r>
              <a:rPr lang="en-GB" sz="1200" b="1" dirty="0">
                <a:solidFill>
                  <a:schemeClr val="bg1"/>
                </a:solidFill>
                <a:effectLst>
                  <a:outerShdw blurRad="38100" dist="38100" dir="2700000" algn="tl">
                    <a:srgbClr val="000000"/>
                  </a:outerShdw>
                </a:effectLst>
                <a:latin typeface="Arial" charset="0"/>
              </a:rPr>
              <a:t>  </a:t>
            </a:r>
            <a:r>
              <a:rPr lang="hr-BA" sz="1200" b="1" dirty="0">
                <a:solidFill>
                  <a:srgbClr val="000000"/>
                </a:solidFill>
                <a:effectLst/>
                <a:latin typeface="Arial" charset="0"/>
              </a:rPr>
              <a:t>Specifikacija</a:t>
            </a:r>
            <a:endParaRPr lang="en-GB" sz="1200" b="1" dirty="0">
              <a:solidFill>
                <a:srgbClr val="000000"/>
              </a:solidFill>
              <a:effectLst/>
              <a:latin typeface="Arial" charset="0"/>
            </a:endParaRPr>
          </a:p>
        </p:txBody>
      </p:sp>
      <p:sp>
        <p:nvSpPr>
          <p:cNvPr id="46" name="AutoShape 156"/>
          <p:cNvSpPr>
            <a:spLocks noChangeArrowheads="1"/>
          </p:cNvSpPr>
          <p:nvPr/>
        </p:nvSpPr>
        <p:spPr bwMode="auto">
          <a:xfrm>
            <a:off x="611560" y="1125538"/>
            <a:ext cx="914400" cy="688975"/>
          </a:xfrm>
          <a:prstGeom prst="homePlate">
            <a:avLst>
              <a:gd name="adj" fmla="val 33180"/>
            </a:avLst>
          </a:prstGeom>
          <a:solidFill>
            <a:srgbClr val="C0C0C0"/>
          </a:solidFill>
          <a:ln w="9525" algn="ctr">
            <a:solidFill>
              <a:schemeClr val="bg1"/>
            </a:solidFill>
            <a:miter lim="800000"/>
            <a:headEnd/>
            <a:tailEnd/>
          </a:ln>
        </p:spPr>
        <p:txBody>
          <a:bodyPr wrap="none" anchor="ctr"/>
          <a:lstStyle>
            <a:lvl1pPr>
              <a:defRPr sz="4400">
                <a:solidFill>
                  <a:schemeClr val="tx2"/>
                </a:solidFill>
                <a:latin typeface="Arial" panose="020B0604020202020204" pitchFamily="34" charset="0"/>
              </a:defRPr>
            </a:lvl1pPr>
            <a:lvl2pPr marL="742950" indent="-285750">
              <a:defRPr sz="4400">
                <a:solidFill>
                  <a:schemeClr val="tx2"/>
                </a:solidFill>
                <a:latin typeface="Arial" panose="020B0604020202020204" pitchFamily="34" charset="0"/>
              </a:defRPr>
            </a:lvl2pPr>
            <a:lvl3pPr marL="1143000" indent="-228600">
              <a:defRPr sz="4400">
                <a:solidFill>
                  <a:schemeClr val="tx2"/>
                </a:solidFill>
                <a:latin typeface="Arial" panose="020B0604020202020204" pitchFamily="34" charset="0"/>
              </a:defRPr>
            </a:lvl3pPr>
            <a:lvl4pPr marL="1600200" indent="-228600">
              <a:defRPr sz="4400">
                <a:solidFill>
                  <a:schemeClr val="tx2"/>
                </a:solidFill>
                <a:latin typeface="Arial" panose="020B0604020202020204" pitchFamily="34" charset="0"/>
              </a:defRPr>
            </a:lvl4pPr>
            <a:lvl5pPr marL="2057400" indent="-22860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r>
              <a:rPr lang="hr-BA" altLang="el-GR" sz="1200" b="1" dirty="0">
                <a:solidFill>
                  <a:srgbClr val="000000"/>
                </a:solidFill>
                <a:effectLst/>
              </a:rPr>
              <a:t>Identif.</a:t>
            </a:r>
          </a:p>
          <a:p>
            <a:r>
              <a:rPr lang="hr-BA" altLang="el-GR" sz="1200" b="1" dirty="0">
                <a:solidFill>
                  <a:srgbClr val="000000"/>
                </a:solidFill>
                <a:effectLst/>
              </a:rPr>
              <a:t>potreba</a:t>
            </a:r>
            <a:endParaRPr lang="en-GB" altLang="el-GR" sz="1200" b="1" dirty="0">
              <a:solidFill>
                <a:srgbClr val="000000"/>
              </a:solidFill>
              <a:effectLst/>
            </a:endParaRPr>
          </a:p>
        </p:txBody>
      </p:sp>
    </p:spTree>
    <p:extLst>
      <p:ext uri="{BB962C8B-B14F-4D97-AF65-F5344CB8AC3E}">
        <p14:creationId xmlns:p14="http://schemas.microsoft.com/office/powerpoint/2010/main" val="2659966206"/>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026"/>
          <p:cNvSpPr>
            <a:spLocks noGrp="1" noChangeArrowheads="1"/>
          </p:cNvSpPr>
          <p:nvPr>
            <p:ph type="title" idx="4294967295"/>
          </p:nvPr>
        </p:nvSpPr>
        <p:spPr bwMode="auto">
          <a:xfrm>
            <a:off x="0" y="609600"/>
            <a:ext cx="7772400" cy="1143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l-GR" sz="1200"/>
              <a:t/>
            </a:r>
            <a:br>
              <a:rPr lang="en-US" altLang="el-GR" sz="1200"/>
            </a:br>
            <a:endParaRPr lang="en-US" altLang="el-GR" sz="3600"/>
          </a:p>
        </p:txBody>
      </p:sp>
      <p:sp>
        <p:nvSpPr>
          <p:cNvPr id="44036" name="Rectangle 1028"/>
          <p:cNvSpPr>
            <a:spLocks noChangeArrowheads="1"/>
          </p:cNvSpPr>
          <p:nvPr/>
        </p:nvSpPr>
        <p:spPr bwMode="auto">
          <a:xfrm>
            <a:off x="395536" y="409545"/>
            <a:ext cx="569098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it-IT" altLang="el-GR" sz="2000" b="1" dirty="0"/>
              <a:t>Prednosti i korisnici sistema e-nabave</a:t>
            </a:r>
            <a:endParaRPr lang="en-US" altLang="el-GR" sz="2000" b="1" dirty="0"/>
          </a:p>
        </p:txBody>
      </p:sp>
      <p:graphicFrame>
        <p:nvGraphicFramePr>
          <p:cNvPr id="44365" name="Group 1357"/>
          <p:cNvGraphicFramePr>
            <a:graphicFrameLocks noGrp="1"/>
          </p:cNvGraphicFramePr>
          <p:nvPr>
            <p:extLst>
              <p:ext uri="{D42A27DB-BD31-4B8C-83A1-F6EECF244321}">
                <p14:modId xmlns:p14="http://schemas.microsoft.com/office/powerpoint/2010/main" val="1267678621"/>
              </p:ext>
            </p:extLst>
          </p:nvPr>
        </p:nvGraphicFramePr>
        <p:xfrm>
          <a:off x="539552" y="1268760"/>
          <a:ext cx="7620000" cy="4565904"/>
        </p:xfrm>
        <a:graphic>
          <a:graphicData uri="http://schemas.openxmlformats.org/drawingml/2006/table">
            <a:tbl>
              <a:tblPr/>
              <a:tblGrid>
                <a:gridCol w="1584176">
                  <a:extLst>
                    <a:ext uri="{9D8B030D-6E8A-4147-A177-3AD203B41FA5}">
                      <a16:colId xmlns:a16="http://schemas.microsoft.com/office/drawing/2014/main" val="20000"/>
                    </a:ext>
                  </a:extLst>
                </a:gridCol>
                <a:gridCol w="1994049">
                  <a:extLst>
                    <a:ext uri="{9D8B030D-6E8A-4147-A177-3AD203B41FA5}">
                      <a16:colId xmlns:a16="http://schemas.microsoft.com/office/drawing/2014/main" val="20001"/>
                    </a:ext>
                  </a:extLst>
                </a:gridCol>
                <a:gridCol w="2330450">
                  <a:extLst>
                    <a:ext uri="{9D8B030D-6E8A-4147-A177-3AD203B41FA5}">
                      <a16:colId xmlns:a16="http://schemas.microsoft.com/office/drawing/2014/main" val="20002"/>
                    </a:ext>
                  </a:extLst>
                </a:gridCol>
                <a:gridCol w="1711325">
                  <a:extLst>
                    <a:ext uri="{9D8B030D-6E8A-4147-A177-3AD203B41FA5}">
                      <a16:colId xmlns:a16="http://schemas.microsoft.com/office/drawing/2014/main" val="20003"/>
                    </a:ext>
                  </a:extLst>
                </a:gridCol>
              </a:tblGrid>
              <a:tr h="2286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l-GR"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BA"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Vlada</a:t>
                      </a: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BA"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Dobavljač</a:t>
                      </a: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hr-BA"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Javnost</a:t>
                      </a: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16000">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r-BA"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Transparentnost</a:t>
                      </a: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Antikorupcija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Povećani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broj</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dobavljača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Bolja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integracija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interakcije</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između</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vlada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Profesionaln</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nadzor</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upravljanje</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Viši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kvalitet</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odluk</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statistik</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Politički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povratak</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javnosti</a:t>
                      </a:r>
                      <a:endParaRPr kumimoji="0" lang="en-US"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Povećana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fer</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konkurencija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Poboljšani</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pristup</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državno</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  tržištu</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Otvor</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eno</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tržište</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za</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no</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ve</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dobavljač</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Poticanje</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učešća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MSP-a</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Poboljšan</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pristup</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javnosti</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informacij</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ama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nabavci</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Vladina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odgovornost</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Pristup</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informacijama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javnim</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nabavkama</a:t>
                      </a:r>
                      <a:endPar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Nadzor</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podat</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aka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o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javnim</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troškovima</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Učešće</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endPar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Odgovornost</a:t>
                      </a: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vlade</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1596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BA" altLang="el-GR" sz="1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Troškovi</a:t>
                      </a:r>
                      <a:endParaRPr kumimoji="0" lang="en-US" altLang="el-GR" sz="1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hr-BA"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Efikasnost</a:t>
                      </a:r>
                      <a:endParaRPr kumimoji="0" lang="en-US" altLang="el-GR" sz="14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Niže cijene / transakcijski troškovi</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Redukcija osoblja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Smanjenje fiskalnih rashoda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Niži transakcijski troškovi</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Redukcija osoblja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Poboljšan tok novca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Redistribucija fiskalnih izdataka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98513">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hr-BA" altLang="el-GR" sz="1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Vrijeme</a:t>
                      </a:r>
                      <a:endParaRPr kumimoji="0" lang="en-US" altLang="el-GR" sz="1200" b="1"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Pojednostavljanje/ eliminacija ponavljajućih zadataka</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Komunikacija bilo kada/bilo gdje</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hr-BA"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Kraći ciklus nabavke</a:t>
                      </a:r>
                      <a:endPar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hr-BA"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Pojednostavljanje/ eliminacija ponavljajućih zadataka</a:t>
                      </a:r>
                      <a:endPar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hr-BA"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Komunikacija bilo kada/bilo gdje</a:t>
                      </a:r>
                      <a:endPar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hr-BA"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Kraći ciklus nabavke</a:t>
                      </a:r>
                      <a:endPar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anose="02020603050405020304" pitchFamily="18" charset="0"/>
                          <a:cs typeface="Times New Roman" panose="02020603050405020304" pitchFamily="18" charset="0"/>
                        </a:defRPr>
                      </a:lvl1pPr>
                      <a:lvl2pPr>
                        <a:spcBef>
                          <a:spcPct val="20000"/>
                        </a:spcBef>
                        <a:defRPr sz="2400">
                          <a:solidFill>
                            <a:schemeClr val="tx1"/>
                          </a:solidFill>
                          <a:latin typeface="Times New Roman" panose="02020603050405020304" pitchFamily="18" charset="0"/>
                          <a:cs typeface="Times New Roman" panose="02020603050405020304" pitchFamily="18" charset="0"/>
                        </a:defRPr>
                      </a:lvl2pPr>
                      <a:lvl3pPr>
                        <a:spcBef>
                          <a:spcPct val="20000"/>
                        </a:spcBef>
                        <a:defRPr sz="2000">
                          <a:solidFill>
                            <a:schemeClr val="tx1"/>
                          </a:solidFill>
                          <a:latin typeface="Times New Roman" panose="02020603050405020304" pitchFamily="18" charset="0"/>
                          <a:cs typeface="Times New Roman" panose="02020603050405020304" pitchFamily="18" charset="0"/>
                        </a:defRPr>
                      </a:lvl3pPr>
                      <a:lvl4pPr>
                        <a:spcBef>
                          <a:spcPct val="20000"/>
                        </a:spcBef>
                        <a:defRPr>
                          <a:solidFill>
                            <a:schemeClr val="tx1"/>
                          </a:solidFill>
                          <a:latin typeface="Times New Roman" panose="02020603050405020304" pitchFamily="18" charset="0"/>
                          <a:cs typeface="Times New Roman" panose="02020603050405020304" pitchFamily="18" charset="0"/>
                        </a:defRPr>
                      </a:lvl4pPr>
                      <a:lvl5pPr>
                        <a:spcBef>
                          <a:spcPct val="20000"/>
                        </a:spcBef>
                        <a:defRPr>
                          <a:solidFill>
                            <a:schemeClr val="tx1"/>
                          </a:solidFill>
                          <a:latin typeface="Times New Roman" panose="02020603050405020304" pitchFamily="18" charset="0"/>
                          <a:cs typeface="Times New Roman" panose="02020603050405020304" pitchFamily="18" charset="0"/>
                        </a:defRPr>
                      </a:lvl5pPr>
                      <a:lvl6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6pPr>
                      <a:lvl7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7pPr>
                      <a:lvl8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8pPr>
                      <a:lvl9pPr fontAlgn="base">
                        <a:spcBef>
                          <a:spcPct val="20000"/>
                        </a:spcBef>
                        <a:spcAft>
                          <a:spcPct val="0"/>
                        </a:spcAft>
                        <a:defRPr>
                          <a:solidFill>
                            <a:schemeClr val="tx1"/>
                          </a:solidFill>
                          <a:latin typeface="Times New Roman" panose="02020603050405020304" pitchFamily="18" charset="0"/>
                          <a:cs typeface="Times New Roman" panose="02020603050405020304"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Char char="•"/>
                        <a:tabLst/>
                        <a:defRPr/>
                      </a:pPr>
                      <a:r>
                        <a:rPr kumimoji="0" lang="en-US" altLang="el-GR" sz="1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hr-BA"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Komunikacija bilo kada/bilo gdje</a:t>
                      </a:r>
                      <a:endParaRPr kumimoji="0" lang="en-US" altLang="el-GR" sz="1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l-GR"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0122331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323850" y="908422"/>
            <a:ext cx="8569325" cy="253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nchorCtr="0">
            <a:spAutoFit/>
          </a:bodyPr>
          <a:lstStyle/>
          <a:p>
            <a:pPr>
              <a:spcBef>
                <a:spcPts val="600"/>
              </a:spcBef>
            </a:pPr>
            <a:r>
              <a:rPr lang="en-US" altLang="el-GR" sz="1600" dirty="0" err="1">
                <a:cs typeface="Arial" panose="020B0604020202020204" pitchFamily="34" charset="0"/>
              </a:rPr>
              <a:t>BiH</a:t>
            </a:r>
            <a:r>
              <a:rPr lang="en-US" altLang="el-GR" sz="1600" dirty="0">
                <a:cs typeface="Arial" panose="020B0604020202020204" pitchFamily="34" charset="0"/>
              </a:rPr>
              <a:t> </a:t>
            </a:r>
            <a:r>
              <a:rPr lang="hr-BA" altLang="el-GR" sz="1600" dirty="0">
                <a:cs typeface="Arial" panose="020B0604020202020204" pitchFamily="34" charset="0"/>
              </a:rPr>
              <a:t>sistem</a:t>
            </a:r>
            <a:r>
              <a:rPr lang="en-US" altLang="el-GR" sz="1600" dirty="0">
                <a:cs typeface="Arial" panose="020B0604020202020204" pitchFamily="34" charset="0"/>
              </a:rPr>
              <a:t> e-</a:t>
            </a:r>
            <a:r>
              <a:rPr lang="en-US" altLang="el-GR" sz="1600" dirty="0" err="1">
                <a:cs typeface="Arial" panose="020B0604020202020204" pitchFamily="34" charset="0"/>
              </a:rPr>
              <a:t>nabav</a:t>
            </a:r>
            <a:r>
              <a:rPr lang="hr-BA" altLang="el-GR" sz="1600" dirty="0">
                <a:cs typeface="Arial" panose="020B0604020202020204" pitchFamily="34" charset="0"/>
              </a:rPr>
              <a:t>k</a:t>
            </a:r>
            <a:r>
              <a:rPr lang="en-US" altLang="el-GR" sz="1600" dirty="0">
                <a:cs typeface="Arial" panose="020B0604020202020204" pitchFamily="34" charset="0"/>
              </a:rPr>
              <a:t>e </a:t>
            </a:r>
            <a:r>
              <a:rPr lang="en-US" altLang="el-GR" sz="1600" dirty="0" err="1">
                <a:cs typeface="Arial" panose="020B0604020202020204" pitchFamily="34" charset="0"/>
              </a:rPr>
              <a:t>vrhunski</a:t>
            </a:r>
            <a:r>
              <a:rPr lang="en-US" altLang="el-GR" sz="1600" dirty="0">
                <a:cs typeface="Arial" panose="020B0604020202020204" pitchFamily="34" charset="0"/>
              </a:rPr>
              <a:t> je internet </a:t>
            </a:r>
            <a:r>
              <a:rPr lang="en-US" altLang="el-GR" sz="1600" dirty="0" err="1">
                <a:cs typeface="Arial" panose="020B0604020202020204" pitchFamily="34" charset="0"/>
              </a:rPr>
              <a:t>servis</a:t>
            </a:r>
            <a:r>
              <a:rPr lang="en-US" altLang="el-GR" sz="1600" dirty="0">
                <a:cs typeface="Arial" panose="020B0604020202020204" pitchFamily="34" charset="0"/>
              </a:rPr>
              <a:t>, </a:t>
            </a:r>
            <a:r>
              <a:rPr lang="en-US" altLang="el-GR" sz="1600" dirty="0" err="1">
                <a:cs typeface="Arial" panose="020B0604020202020204" pitchFamily="34" charset="0"/>
              </a:rPr>
              <a:t>koji</a:t>
            </a:r>
            <a:r>
              <a:rPr lang="en-US" altLang="el-GR" sz="1600" dirty="0">
                <a:cs typeface="Arial" panose="020B0604020202020204" pitchFamily="34" charset="0"/>
              </a:rPr>
              <a:t> je </a:t>
            </a:r>
            <a:r>
              <a:rPr lang="en-US" altLang="el-GR" sz="1600" dirty="0" err="1">
                <a:cs typeface="Arial" panose="020B0604020202020204" pitchFamily="34" charset="0"/>
              </a:rPr>
              <a:t>dizajniran</a:t>
            </a:r>
            <a:r>
              <a:rPr lang="en-US" altLang="el-GR" sz="1600" dirty="0">
                <a:cs typeface="Arial" panose="020B0604020202020204" pitchFamily="34" charset="0"/>
              </a:rPr>
              <a:t> </a:t>
            </a:r>
            <a:r>
              <a:rPr lang="en-US" altLang="el-GR" sz="1600" dirty="0" err="1">
                <a:cs typeface="Arial" panose="020B0604020202020204" pitchFamily="34" charset="0"/>
              </a:rPr>
              <a:t>tako</a:t>
            </a:r>
            <a:r>
              <a:rPr lang="en-US" altLang="el-GR" sz="1600" dirty="0">
                <a:cs typeface="Arial" panose="020B0604020202020204" pitchFamily="34" charset="0"/>
              </a:rPr>
              <a:t> da </a:t>
            </a:r>
            <a:r>
              <a:rPr lang="en-US" altLang="el-GR" sz="1600" dirty="0" err="1">
                <a:cs typeface="Arial" panose="020B0604020202020204" pitchFamily="34" charset="0"/>
              </a:rPr>
              <a:t>omogući</a:t>
            </a:r>
            <a:r>
              <a:rPr lang="en-US" altLang="el-GR" sz="1600" dirty="0">
                <a:cs typeface="Arial" panose="020B0604020202020204" pitchFamily="34" charset="0"/>
              </a:rPr>
              <a:t> </a:t>
            </a:r>
            <a:r>
              <a:rPr lang="en-US" altLang="el-GR" sz="1600" dirty="0" err="1">
                <a:cs typeface="Arial" panose="020B0604020202020204" pitchFamily="34" charset="0"/>
              </a:rPr>
              <a:t>ugovornim</a:t>
            </a:r>
            <a:r>
              <a:rPr lang="en-US" altLang="el-GR" sz="1600" dirty="0">
                <a:cs typeface="Arial" panose="020B0604020202020204" pitchFamily="34" charset="0"/>
              </a:rPr>
              <a:t> </a:t>
            </a:r>
            <a:r>
              <a:rPr lang="hr-BA" altLang="el-GR" sz="1600" dirty="0">
                <a:cs typeface="Arial" panose="020B0604020202020204" pitchFamily="34" charset="0"/>
              </a:rPr>
              <a:t>organima</a:t>
            </a:r>
            <a:r>
              <a:rPr lang="en-US" altLang="el-GR" sz="1600" dirty="0">
                <a:cs typeface="Arial" panose="020B0604020202020204" pitchFamily="34" charset="0"/>
              </a:rPr>
              <a:t> da </a:t>
            </a:r>
            <a:r>
              <a:rPr lang="en-US" altLang="el-GR" sz="1600" dirty="0" err="1">
                <a:cs typeface="Arial" panose="020B0604020202020204" pitchFamily="34" charset="0"/>
              </a:rPr>
              <a:t>upravljaju</a:t>
            </a:r>
            <a:r>
              <a:rPr lang="en-US" altLang="el-GR" sz="1600" dirty="0">
                <a:cs typeface="Arial" panose="020B0604020202020204" pitchFamily="34" charset="0"/>
              </a:rPr>
              <a:t> </a:t>
            </a:r>
            <a:r>
              <a:rPr lang="en-US" altLang="el-GR" sz="1600" dirty="0" err="1">
                <a:cs typeface="Arial" panose="020B0604020202020204" pitchFamily="34" charset="0"/>
              </a:rPr>
              <a:t>tenderima</a:t>
            </a:r>
            <a:r>
              <a:rPr lang="en-US" altLang="el-GR" sz="1600" dirty="0">
                <a:cs typeface="Arial" panose="020B0604020202020204" pitchFamily="34" charset="0"/>
              </a:rPr>
              <a:t>, </a:t>
            </a:r>
            <a:r>
              <a:rPr lang="en-US" altLang="el-GR" sz="1600" dirty="0" err="1">
                <a:cs typeface="Arial" panose="020B0604020202020204" pitchFamily="34" charset="0"/>
              </a:rPr>
              <a:t>dobavljačima</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ugovorima</a:t>
            </a:r>
            <a:r>
              <a:rPr lang="en-US" altLang="el-GR" sz="1600" dirty="0">
                <a:cs typeface="Arial" panose="020B0604020202020204" pitchFamily="34" charset="0"/>
              </a:rPr>
              <a:t> s</a:t>
            </a:r>
            <a:r>
              <a:rPr lang="hr-BA" altLang="el-GR" sz="1600" dirty="0">
                <a:cs typeface="Arial" panose="020B0604020202020204" pitchFamily="34" charset="0"/>
              </a:rPr>
              <a:t>a</a:t>
            </a:r>
            <a:r>
              <a:rPr lang="en-US" altLang="el-GR" sz="1600" dirty="0">
                <a:cs typeface="Arial" panose="020B0604020202020204" pitchFamily="34" charset="0"/>
              </a:rPr>
              <a:t> </a:t>
            </a:r>
            <a:r>
              <a:rPr lang="en-US" altLang="el-GR" sz="1600" dirty="0" err="1">
                <a:cs typeface="Arial" panose="020B0604020202020204" pitchFamily="34" charset="0"/>
              </a:rPr>
              <a:t>jednim</a:t>
            </a:r>
            <a:r>
              <a:rPr lang="en-US" altLang="el-GR" sz="1600" dirty="0">
                <a:cs typeface="Arial" panose="020B0604020202020204" pitchFamily="34" charset="0"/>
              </a:rPr>
              <a:t> </a:t>
            </a:r>
            <a:r>
              <a:rPr lang="en-US" altLang="el-GR" sz="1600" dirty="0" err="1">
                <a:cs typeface="Arial" panose="020B0604020202020204" pitchFamily="34" charset="0"/>
              </a:rPr>
              <a:t>jedinstvenim</a:t>
            </a:r>
            <a:r>
              <a:rPr lang="en-US" altLang="el-GR" sz="1600" dirty="0">
                <a:cs typeface="Arial" panose="020B0604020202020204" pitchFamily="34" charset="0"/>
              </a:rPr>
              <a:t> </a:t>
            </a:r>
            <a:r>
              <a:rPr lang="en-US" altLang="el-GR" sz="1600" dirty="0" err="1">
                <a:cs typeface="Arial" panose="020B0604020202020204" pitchFamily="34" charset="0"/>
              </a:rPr>
              <a:t>integriranim</a:t>
            </a:r>
            <a:r>
              <a:rPr lang="en-US" altLang="el-GR" sz="1600" dirty="0">
                <a:cs typeface="Arial" panose="020B0604020202020204" pitchFamily="34" charset="0"/>
              </a:rPr>
              <a:t> </a:t>
            </a:r>
            <a:r>
              <a:rPr lang="hr-BA" altLang="el-GR" sz="1600" dirty="0">
                <a:cs typeface="Arial" panose="020B0604020202020204" pitchFamily="34" charset="0"/>
              </a:rPr>
              <a:t>sistemom</a:t>
            </a:r>
            <a:r>
              <a:rPr lang="en-US" altLang="el-GR" sz="1600" dirty="0">
                <a:cs typeface="Arial" panose="020B0604020202020204" pitchFamily="34" charset="0"/>
              </a:rPr>
              <a:t>.</a:t>
            </a:r>
          </a:p>
          <a:p>
            <a:pPr>
              <a:spcBef>
                <a:spcPts val="600"/>
              </a:spcBef>
            </a:pPr>
            <a:r>
              <a:rPr lang="en-US" altLang="el-GR" sz="1600" dirty="0" err="1">
                <a:cs typeface="Arial" panose="020B0604020202020204" pitchFamily="34" charset="0"/>
              </a:rPr>
              <a:t>Potpuno</a:t>
            </a:r>
            <a:r>
              <a:rPr lang="en-US" altLang="el-GR" sz="1600" dirty="0">
                <a:cs typeface="Arial" panose="020B0604020202020204" pitchFamily="34" charset="0"/>
              </a:rPr>
              <a:t> </a:t>
            </a:r>
            <a:r>
              <a:rPr lang="en-US" altLang="el-GR" sz="1600" dirty="0" err="1">
                <a:cs typeface="Arial" panose="020B0604020202020204" pitchFamily="34" charset="0"/>
              </a:rPr>
              <a:t>upravljana</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podržana</a:t>
            </a:r>
            <a:r>
              <a:rPr lang="en-US" altLang="el-GR" sz="1600" dirty="0">
                <a:cs typeface="Arial" panose="020B0604020202020204" pitchFamily="34" charset="0"/>
              </a:rPr>
              <a:t> </a:t>
            </a:r>
            <a:r>
              <a:rPr lang="en-US" altLang="el-GR" sz="1600" dirty="0" err="1">
                <a:cs typeface="Arial" panose="020B0604020202020204" pitchFamily="34" charset="0"/>
              </a:rPr>
              <a:t>usluga</a:t>
            </a:r>
            <a:r>
              <a:rPr lang="en-US" altLang="el-GR" sz="1600" dirty="0">
                <a:cs typeface="Arial" panose="020B0604020202020204" pitchFamily="34" charset="0"/>
              </a:rPr>
              <a:t> </a:t>
            </a:r>
            <a:r>
              <a:rPr lang="en-US" altLang="el-GR" sz="1600" dirty="0" err="1">
                <a:cs typeface="Arial" panose="020B0604020202020204" pitchFamily="34" charset="0"/>
              </a:rPr>
              <a:t>temelji</a:t>
            </a:r>
            <a:r>
              <a:rPr lang="en-US" altLang="el-GR" sz="1600" dirty="0">
                <a:cs typeface="Arial" panose="020B0604020202020204" pitchFamily="34" charset="0"/>
              </a:rPr>
              <a:t> se </a:t>
            </a:r>
            <a:r>
              <a:rPr lang="en-US" altLang="el-GR" sz="1600" dirty="0" err="1">
                <a:cs typeface="Arial" panose="020B0604020202020204" pitchFamily="34" charset="0"/>
              </a:rPr>
              <a:t>na</a:t>
            </a:r>
            <a:r>
              <a:rPr lang="en-US" altLang="el-GR" sz="1600" dirty="0">
                <a:cs typeface="Arial" panose="020B0604020202020204" pitchFamily="34" charset="0"/>
              </a:rPr>
              <a:t> </a:t>
            </a:r>
            <a:r>
              <a:rPr lang="en-US" altLang="el-GR" sz="1600" dirty="0" err="1">
                <a:cs typeface="Arial" panose="020B0604020202020204" pitchFamily="34" charset="0"/>
              </a:rPr>
              <a:t>temeljnim</a:t>
            </a:r>
            <a:r>
              <a:rPr lang="en-US" altLang="el-GR" sz="1600" dirty="0">
                <a:cs typeface="Arial" panose="020B0604020202020204" pitchFamily="34" charset="0"/>
              </a:rPr>
              <a:t> </a:t>
            </a:r>
            <a:r>
              <a:rPr lang="en-US" altLang="el-GR" sz="1600" dirty="0" err="1">
                <a:cs typeface="Arial" panose="020B0604020202020204" pitchFamily="34" charset="0"/>
              </a:rPr>
              <a:t>načelima</a:t>
            </a:r>
            <a:r>
              <a:rPr lang="en-US" altLang="el-GR" sz="1600" dirty="0">
                <a:cs typeface="Arial" panose="020B0604020202020204" pitchFamily="34" charset="0"/>
              </a:rPr>
              <a:t> </a:t>
            </a:r>
            <a:r>
              <a:rPr lang="en-US" altLang="el-GR" sz="1600" dirty="0" err="1">
                <a:cs typeface="Arial" panose="020B0604020202020204" pitchFamily="34" charset="0"/>
              </a:rPr>
              <a:t>izgradnje</a:t>
            </a:r>
            <a:r>
              <a:rPr lang="en-US" altLang="el-GR" sz="1600" dirty="0">
                <a:cs typeface="Arial" panose="020B0604020202020204" pitchFamily="34" charset="0"/>
              </a:rPr>
              <a:t> </a:t>
            </a:r>
            <a:r>
              <a:rPr lang="en-US" altLang="el-GR" sz="1600" dirty="0" err="1">
                <a:cs typeface="Arial" panose="020B0604020202020204" pitchFamily="34" charset="0"/>
              </a:rPr>
              <a:t>zajednice</a:t>
            </a:r>
            <a:r>
              <a:rPr lang="en-US" altLang="el-GR" sz="1600" dirty="0">
                <a:cs typeface="Arial" panose="020B0604020202020204" pitchFamily="34" charset="0"/>
              </a:rPr>
              <a:t>, s</a:t>
            </a:r>
            <a:r>
              <a:rPr lang="hr-BA" altLang="el-GR" sz="1600" dirty="0">
                <a:cs typeface="Arial" panose="020B0604020202020204" pitchFamily="34" charset="0"/>
              </a:rPr>
              <a:t>a</a:t>
            </a:r>
            <a:r>
              <a:rPr lang="en-US" altLang="el-GR" sz="1600" dirty="0" err="1">
                <a:cs typeface="Arial" panose="020B0604020202020204" pitchFamily="34" charset="0"/>
              </a:rPr>
              <a:t>radnje</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transparentnosti</a:t>
            </a:r>
            <a:r>
              <a:rPr lang="en-US" altLang="el-GR" sz="1600" dirty="0">
                <a:cs typeface="Arial" panose="020B0604020202020204" pitchFamily="34" charset="0"/>
              </a:rPr>
              <a:t> za </a:t>
            </a:r>
            <a:r>
              <a:rPr lang="en-US" altLang="el-GR" sz="1600" dirty="0" err="1">
                <a:cs typeface="Arial" panose="020B0604020202020204" pitchFamily="34" charset="0"/>
              </a:rPr>
              <a:t>omogućavanje</a:t>
            </a:r>
            <a:r>
              <a:rPr lang="en-US" altLang="el-GR" sz="1600" dirty="0">
                <a:cs typeface="Arial" panose="020B0604020202020204" pitchFamily="34" charset="0"/>
              </a:rPr>
              <a:t> </a:t>
            </a:r>
            <a:r>
              <a:rPr lang="en-US" altLang="el-GR" sz="1600" dirty="0" err="1">
                <a:cs typeface="Arial" panose="020B0604020202020204" pitchFamily="34" charset="0"/>
              </a:rPr>
              <a:t>lanaca</a:t>
            </a:r>
            <a:r>
              <a:rPr lang="en-US" altLang="el-GR" sz="1600" dirty="0">
                <a:cs typeface="Arial" panose="020B0604020202020204" pitchFamily="34" charset="0"/>
              </a:rPr>
              <a:t> </a:t>
            </a:r>
            <a:r>
              <a:rPr lang="en-US" altLang="el-GR" sz="1600" dirty="0" err="1">
                <a:cs typeface="Arial" panose="020B0604020202020204" pitchFamily="34" charset="0"/>
              </a:rPr>
              <a:t>opskrbe</a:t>
            </a:r>
            <a:r>
              <a:rPr lang="en-US" altLang="el-GR" sz="1600" dirty="0">
                <a:cs typeface="Arial" panose="020B0604020202020204" pitchFamily="34" charset="0"/>
              </a:rPr>
              <a:t>, </a:t>
            </a:r>
            <a:r>
              <a:rPr lang="en-US" altLang="el-GR" sz="1600" dirty="0" err="1">
                <a:cs typeface="Arial" panose="020B0604020202020204" pitchFamily="34" charset="0"/>
              </a:rPr>
              <a:t>puštanja</a:t>
            </a:r>
            <a:r>
              <a:rPr lang="en-US" altLang="el-GR" sz="1600" dirty="0">
                <a:cs typeface="Arial" panose="020B0604020202020204" pitchFamily="34" charset="0"/>
              </a:rPr>
              <a:t> u </a:t>
            </a:r>
            <a:r>
              <a:rPr lang="en-US" altLang="el-GR" sz="1600" dirty="0" err="1">
                <a:cs typeface="Arial" panose="020B0604020202020204" pitchFamily="34" charset="0"/>
              </a:rPr>
              <a:t>pogon</a:t>
            </a:r>
            <a:r>
              <a:rPr lang="en-US" altLang="el-GR" sz="1600" dirty="0">
                <a:cs typeface="Arial" panose="020B0604020202020204" pitchFamily="34" charset="0"/>
              </a:rPr>
              <a:t>, </a:t>
            </a:r>
            <a:r>
              <a:rPr lang="en-US" altLang="el-GR" sz="1600" dirty="0" err="1">
                <a:cs typeface="Arial" panose="020B0604020202020204" pitchFamily="34" charset="0"/>
              </a:rPr>
              <a:t>analize</a:t>
            </a:r>
            <a:r>
              <a:rPr lang="en-US" altLang="el-GR" sz="1600" dirty="0">
                <a:cs typeface="Arial" panose="020B0604020202020204" pitchFamily="34" charset="0"/>
              </a:rPr>
              <a:t> </a:t>
            </a:r>
            <a:r>
              <a:rPr lang="en-US" altLang="el-GR" sz="1600" dirty="0" err="1">
                <a:cs typeface="Arial" panose="020B0604020202020204" pitchFamily="34" charset="0"/>
              </a:rPr>
              <a:t>potreba</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upravljanja</a:t>
            </a:r>
            <a:r>
              <a:rPr lang="en-US" altLang="el-GR" sz="1600" dirty="0">
                <a:cs typeface="Arial" panose="020B0604020202020204" pitchFamily="34" charset="0"/>
              </a:rPr>
              <a:t> </a:t>
            </a:r>
            <a:r>
              <a:rPr lang="hr-BA" altLang="el-GR" sz="1600" dirty="0">
                <a:cs typeface="Arial" panose="020B0604020202020204" pitchFamily="34" charset="0"/>
              </a:rPr>
              <a:t>tenderima</a:t>
            </a:r>
            <a:r>
              <a:rPr lang="en-US" altLang="el-GR" sz="1600" dirty="0">
                <a:cs typeface="Arial" panose="020B0604020202020204" pitchFamily="34" charset="0"/>
              </a:rPr>
              <a:t>.</a:t>
            </a:r>
          </a:p>
          <a:p>
            <a:pPr>
              <a:spcBef>
                <a:spcPts val="600"/>
              </a:spcBef>
            </a:pPr>
            <a:r>
              <a:rPr lang="en-US" altLang="el-GR" sz="1600" dirty="0" err="1">
                <a:cs typeface="Arial" panose="020B0604020202020204" pitchFamily="34" charset="0"/>
              </a:rPr>
              <a:t>Sistem</a:t>
            </a:r>
            <a:r>
              <a:rPr lang="en-US" altLang="el-GR" sz="1600" dirty="0">
                <a:cs typeface="Arial" panose="020B0604020202020204" pitchFamily="34" charset="0"/>
              </a:rPr>
              <a:t>, </a:t>
            </a:r>
            <a:r>
              <a:rPr lang="en-US" altLang="el-GR" sz="1600" dirty="0" err="1">
                <a:cs typeface="Arial" panose="020B0604020202020204" pitchFamily="34" charset="0"/>
              </a:rPr>
              <a:t>razvijen</a:t>
            </a:r>
            <a:r>
              <a:rPr lang="en-US" altLang="el-GR" sz="1600" dirty="0">
                <a:cs typeface="Arial" panose="020B0604020202020204" pitchFamily="34" charset="0"/>
              </a:rPr>
              <a:t>, </a:t>
            </a:r>
            <a:r>
              <a:rPr lang="en-US" altLang="el-GR" sz="1600" dirty="0" err="1">
                <a:cs typeface="Arial" panose="020B0604020202020204" pitchFamily="34" charset="0"/>
              </a:rPr>
              <a:t>održavan</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unapr</a:t>
            </a:r>
            <a:r>
              <a:rPr lang="hr-BA" altLang="el-GR" sz="1600" dirty="0">
                <a:cs typeface="Arial" panose="020B0604020202020204" pitchFamily="34" charset="0"/>
              </a:rPr>
              <a:t>ij</a:t>
            </a:r>
            <a:r>
              <a:rPr lang="en-US" altLang="el-GR" sz="1600" dirty="0" err="1">
                <a:cs typeface="Arial" panose="020B0604020202020204" pitchFamily="34" charset="0"/>
              </a:rPr>
              <a:t>eđen</a:t>
            </a:r>
            <a:r>
              <a:rPr lang="en-US" altLang="el-GR" sz="1600" dirty="0">
                <a:cs typeface="Arial" panose="020B0604020202020204" pitchFamily="34" charset="0"/>
              </a:rPr>
              <a:t> od </a:t>
            </a:r>
            <a:r>
              <a:rPr lang="en-US" altLang="el-GR" sz="1600" dirty="0" err="1">
                <a:cs typeface="Arial" panose="020B0604020202020204" pitchFamily="34" charset="0"/>
              </a:rPr>
              <a:t>strane</a:t>
            </a:r>
            <a:r>
              <a:rPr lang="en-US" altLang="el-GR" sz="1600" dirty="0">
                <a:cs typeface="Arial" panose="020B0604020202020204" pitchFamily="34" charset="0"/>
              </a:rPr>
              <a:t> AJN, </a:t>
            </a:r>
            <a:r>
              <a:rPr lang="en-US" altLang="el-GR" sz="1600" dirty="0" err="1">
                <a:cs typeface="Arial" panose="020B0604020202020204" pitchFamily="34" charset="0"/>
              </a:rPr>
              <a:t>pruža</a:t>
            </a:r>
            <a:r>
              <a:rPr lang="en-US" altLang="el-GR" sz="1600" dirty="0">
                <a:cs typeface="Arial" panose="020B0604020202020204" pitchFamily="34" charset="0"/>
              </a:rPr>
              <a:t> </a:t>
            </a:r>
            <a:r>
              <a:rPr lang="en-US" altLang="el-GR" sz="1600" dirty="0" err="1">
                <a:cs typeface="Arial" panose="020B0604020202020204" pitchFamily="34" charset="0"/>
              </a:rPr>
              <a:t>sigurno</a:t>
            </a:r>
            <a:r>
              <a:rPr lang="en-US" altLang="el-GR" sz="1600" dirty="0">
                <a:cs typeface="Arial" panose="020B0604020202020204" pitchFamily="34" charset="0"/>
              </a:rPr>
              <a:t>, </a:t>
            </a:r>
            <a:r>
              <a:rPr lang="en-US" altLang="el-GR" sz="1600" dirty="0" err="1">
                <a:cs typeface="Arial" panose="020B0604020202020204" pitchFamily="34" charset="0"/>
              </a:rPr>
              <a:t>revizijsko</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en-US" altLang="el-GR" sz="1600" dirty="0" err="1">
                <a:cs typeface="Arial" panose="020B0604020202020204" pitchFamily="34" charset="0"/>
              </a:rPr>
              <a:t>zaštićeno</a:t>
            </a:r>
            <a:r>
              <a:rPr lang="en-US" altLang="el-GR" sz="1600" dirty="0">
                <a:cs typeface="Arial" panose="020B0604020202020204" pitchFamily="34" charset="0"/>
              </a:rPr>
              <a:t> </a:t>
            </a:r>
            <a:r>
              <a:rPr lang="en-US" altLang="el-GR" sz="1600" dirty="0" err="1">
                <a:cs typeface="Arial" panose="020B0604020202020204" pitchFamily="34" charset="0"/>
              </a:rPr>
              <a:t>okruženje</a:t>
            </a:r>
            <a:r>
              <a:rPr lang="en-US" altLang="el-GR" sz="1600" dirty="0">
                <a:cs typeface="Arial" panose="020B0604020202020204" pitchFamily="34" charset="0"/>
              </a:rPr>
              <a:t> za </a:t>
            </a:r>
            <a:r>
              <a:rPr lang="en-US" altLang="el-GR" sz="1600" dirty="0" err="1">
                <a:cs typeface="Arial" panose="020B0604020202020204" pitchFamily="34" charset="0"/>
              </a:rPr>
              <a:t>javne</a:t>
            </a:r>
            <a:r>
              <a:rPr lang="en-US" altLang="el-GR" sz="1600" dirty="0">
                <a:cs typeface="Arial" panose="020B0604020202020204" pitchFamily="34" charset="0"/>
              </a:rPr>
              <a:t> </a:t>
            </a:r>
            <a:r>
              <a:rPr lang="en-US" altLang="el-GR" sz="1600" dirty="0" err="1">
                <a:cs typeface="Arial" panose="020B0604020202020204" pitchFamily="34" charset="0"/>
              </a:rPr>
              <a:t>nabavke</a:t>
            </a:r>
            <a:r>
              <a:rPr lang="en-US" altLang="el-GR" sz="1600" dirty="0">
                <a:cs typeface="Arial" panose="020B0604020202020204" pitchFamily="34" charset="0"/>
              </a:rPr>
              <a:t>.</a:t>
            </a:r>
          </a:p>
          <a:p>
            <a:pPr>
              <a:spcBef>
                <a:spcPts val="600"/>
              </a:spcBef>
            </a:pPr>
            <a:r>
              <a:rPr lang="en-US" altLang="el-GR" sz="1600" dirty="0" err="1">
                <a:cs typeface="Arial" panose="020B0604020202020204" pitchFamily="34" charset="0"/>
              </a:rPr>
              <a:t>Sistem</a:t>
            </a:r>
            <a:r>
              <a:rPr lang="en-US" altLang="el-GR" sz="1600" dirty="0">
                <a:cs typeface="Arial" panose="020B0604020202020204" pitchFamily="34" charset="0"/>
              </a:rPr>
              <a:t> </a:t>
            </a:r>
            <a:r>
              <a:rPr lang="en-US" altLang="el-GR" sz="1600" dirty="0" err="1">
                <a:cs typeface="Arial" panose="020B0604020202020204" pitchFamily="34" charset="0"/>
              </a:rPr>
              <a:t>omogućava</a:t>
            </a:r>
            <a:r>
              <a:rPr lang="en-US" altLang="el-GR" sz="1600" dirty="0">
                <a:cs typeface="Arial" panose="020B0604020202020204" pitchFamily="34" charset="0"/>
              </a:rPr>
              <a:t> </a:t>
            </a:r>
            <a:r>
              <a:rPr lang="en-US" altLang="el-GR" sz="1600" dirty="0" err="1">
                <a:cs typeface="Arial" panose="020B0604020202020204" pitchFamily="34" charset="0"/>
              </a:rPr>
              <a:t>i</a:t>
            </a:r>
            <a:r>
              <a:rPr lang="en-US" altLang="el-GR" sz="1600" dirty="0">
                <a:cs typeface="Arial" panose="020B0604020202020204" pitchFamily="34" charset="0"/>
              </a:rPr>
              <a:t> </a:t>
            </a:r>
            <a:r>
              <a:rPr lang="hr-BA" altLang="el-GR" sz="1600" dirty="0">
                <a:cs typeface="Arial" panose="020B0604020202020204" pitchFamily="34" charset="0"/>
              </a:rPr>
              <a:t>ponuđačima </a:t>
            </a:r>
            <a:r>
              <a:rPr lang="en-US" altLang="el-GR" sz="1600" dirty="0">
                <a:cs typeface="Arial" panose="020B0604020202020204" pitchFamily="34" charset="0"/>
              </a:rPr>
              <a:t>da </a:t>
            </a:r>
            <a:r>
              <a:rPr lang="en-US" altLang="el-GR" sz="1600" dirty="0" err="1">
                <a:cs typeface="Arial" panose="020B0604020202020204" pitchFamily="34" charset="0"/>
              </a:rPr>
              <a:t>odgovore</a:t>
            </a:r>
            <a:r>
              <a:rPr lang="en-US" altLang="el-GR" sz="1600" dirty="0">
                <a:cs typeface="Arial" panose="020B0604020202020204" pitchFamily="34" charset="0"/>
              </a:rPr>
              <a:t> </a:t>
            </a:r>
            <a:r>
              <a:rPr lang="en-US" altLang="el-GR" sz="1600" dirty="0" err="1">
                <a:cs typeface="Arial" panose="020B0604020202020204" pitchFamily="34" charset="0"/>
              </a:rPr>
              <a:t>na</a:t>
            </a:r>
            <a:r>
              <a:rPr lang="en-US" altLang="el-GR" sz="1600" dirty="0">
                <a:cs typeface="Arial" panose="020B0604020202020204" pitchFamily="34" charset="0"/>
              </a:rPr>
              <a:t> </a:t>
            </a:r>
            <a:r>
              <a:rPr lang="en-US" altLang="el-GR" sz="1600" dirty="0" err="1">
                <a:cs typeface="Arial" panose="020B0604020202020204" pitchFamily="34" charset="0"/>
              </a:rPr>
              <a:t>mogućnosti</a:t>
            </a:r>
            <a:r>
              <a:rPr lang="en-US" altLang="el-GR" sz="1600" dirty="0">
                <a:cs typeface="Arial" panose="020B0604020202020204" pitchFamily="34" charset="0"/>
              </a:rPr>
              <a:t> </a:t>
            </a:r>
            <a:r>
              <a:rPr lang="en-US" altLang="el-GR" sz="1600" dirty="0" err="1">
                <a:cs typeface="Arial" panose="020B0604020202020204" pitchFamily="34" charset="0"/>
              </a:rPr>
              <a:t>javnih</a:t>
            </a:r>
            <a:r>
              <a:rPr lang="en-US" altLang="el-GR" sz="1600" dirty="0">
                <a:cs typeface="Arial" panose="020B0604020202020204" pitchFamily="34" charset="0"/>
              </a:rPr>
              <a:t> </a:t>
            </a:r>
            <a:r>
              <a:rPr lang="en-US" altLang="el-GR" sz="1600" dirty="0" err="1">
                <a:cs typeface="Arial" panose="020B0604020202020204" pitchFamily="34" charset="0"/>
              </a:rPr>
              <a:t>nabavki</a:t>
            </a:r>
            <a:r>
              <a:rPr lang="en-US" altLang="el-GR" sz="1600" dirty="0">
                <a:cs typeface="Arial" panose="020B0604020202020204" pitchFamily="34" charset="0"/>
              </a:rPr>
              <a:t>.</a:t>
            </a:r>
            <a:endParaRPr lang="el-GR" altLang="el-GR" sz="1600" dirty="0">
              <a:cs typeface="Arial" panose="020B0604020202020204" pitchFamily="34" charset="0"/>
            </a:endParaRPr>
          </a:p>
        </p:txBody>
      </p:sp>
      <p:sp>
        <p:nvSpPr>
          <p:cNvPr id="3" name="Rectangle 9"/>
          <p:cNvSpPr>
            <a:spLocks noChangeArrowheads="1"/>
          </p:cNvSpPr>
          <p:nvPr/>
        </p:nvSpPr>
        <p:spPr bwMode="auto">
          <a:xfrm>
            <a:off x="457200" y="447055"/>
            <a:ext cx="331693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BiH sistem e-nabavke</a:t>
            </a:r>
            <a:endParaRPr lang="bg-BG" altLang="el-GR" sz="2000" b="1" dirty="0"/>
          </a:p>
        </p:txBody>
      </p:sp>
    </p:spTree>
    <p:extLst>
      <p:ext uri="{BB962C8B-B14F-4D97-AF65-F5344CB8AC3E}">
        <p14:creationId xmlns:p14="http://schemas.microsoft.com/office/powerpoint/2010/main" val="215652214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9776" y="580428"/>
            <a:ext cx="33858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sz="3600" b="1" baseline="30000" dirty="0"/>
              <a:t>Razvoj e-nabavki</a:t>
            </a:r>
            <a:r>
              <a:rPr lang="en-US" sz="3600" b="1" baseline="30000" dirty="0"/>
              <a:t>*</a:t>
            </a:r>
            <a:endParaRPr lang="el-GR" sz="3600" b="1" baseline="30000" dirty="0"/>
          </a:p>
        </p:txBody>
      </p:sp>
      <p:graphicFrame>
        <p:nvGraphicFramePr>
          <p:cNvPr id="9" name="Diagram 8">
            <a:extLst>
              <a:ext uri="{FF2B5EF4-FFF2-40B4-BE49-F238E27FC236}">
                <a16:creationId xmlns:a16="http://schemas.microsoft.com/office/drawing/2014/main" id="{3AD52D73-A555-4746-86ED-3A7C36F0E5C5}"/>
              </a:ext>
            </a:extLst>
          </p:cNvPr>
          <p:cNvGraphicFramePr/>
          <p:nvPr>
            <p:extLst>
              <p:ext uri="{D42A27DB-BD31-4B8C-83A1-F6EECF244321}">
                <p14:modId xmlns:p14="http://schemas.microsoft.com/office/powerpoint/2010/main" val="1466276902"/>
              </p:ext>
            </p:extLst>
          </p:nvPr>
        </p:nvGraphicFramePr>
        <p:xfrm>
          <a:off x="183200" y="1948580"/>
          <a:ext cx="6984776" cy="3136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a:extLst>
              <a:ext uri="{FF2B5EF4-FFF2-40B4-BE49-F238E27FC236}">
                <a16:creationId xmlns:a16="http://schemas.microsoft.com/office/drawing/2014/main" id="{3A860035-214B-4D2D-8C87-29A34290515C}"/>
              </a:ext>
            </a:extLst>
          </p:cNvPr>
          <p:cNvGrpSpPr/>
          <p:nvPr/>
        </p:nvGrpSpPr>
        <p:grpSpPr>
          <a:xfrm>
            <a:off x="6297970" y="1866199"/>
            <a:ext cx="2644059" cy="3017121"/>
            <a:chOff x="6297970" y="2277501"/>
            <a:chExt cx="2644059" cy="3017121"/>
          </a:xfrm>
        </p:grpSpPr>
        <p:grpSp>
          <p:nvGrpSpPr>
            <p:cNvPr id="11" name="Group 10">
              <a:extLst>
                <a:ext uri="{FF2B5EF4-FFF2-40B4-BE49-F238E27FC236}">
                  <a16:creationId xmlns:a16="http://schemas.microsoft.com/office/drawing/2014/main" id="{63C34EAD-CC9B-45F0-AFA9-22AF0DEFC34C}"/>
                </a:ext>
              </a:extLst>
            </p:cNvPr>
            <p:cNvGrpSpPr/>
            <p:nvPr/>
          </p:nvGrpSpPr>
          <p:grpSpPr>
            <a:xfrm>
              <a:off x="6297970" y="2277501"/>
              <a:ext cx="2644059" cy="2064924"/>
              <a:chOff x="6294282" y="1329127"/>
              <a:chExt cx="2644059" cy="2064924"/>
            </a:xfrm>
          </p:grpSpPr>
          <p:sp>
            <p:nvSpPr>
              <p:cNvPr id="13" name="Oval 12">
                <a:extLst>
                  <a:ext uri="{FF2B5EF4-FFF2-40B4-BE49-F238E27FC236}">
                    <a16:creationId xmlns:a16="http://schemas.microsoft.com/office/drawing/2014/main" id="{482D033E-F2A2-40A3-80E3-6F3CA2D0E1F9}"/>
                  </a:ext>
                </a:extLst>
              </p:cNvPr>
              <p:cNvSpPr/>
              <p:nvPr/>
            </p:nvSpPr>
            <p:spPr>
              <a:xfrm>
                <a:off x="7231037" y="2571698"/>
                <a:ext cx="822121" cy="822353"/>
              </a:xfrm>
              <a:prstGeom prst="ellipse">
                <a:avLst/>
              </a:prstGeom>
              <a:blipFill>
                <a:blip r:embed="rId7">
                  <a:extLst>
                    <a:ext uri="{28A0092B-C50C-407E-A947-70E740481C1C}">
                      <a14:useLocalDpi xmlns:a14="http://schemas.microsoft.com/office/drawing/2010/main" val="0"/>
                    </a:ext>
                  </a:extLst>
                </a:blip>
                <a:srcRect/>
                <a:stretch>
                  <a:fillRect t="-22000" b="-2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TextBox 13">
                <a:extLst>
                  <a:ext uri="{FF2B5EF4-FFF2-40B4-BE49-F238E27FC236}">
                    <a16:creationId xmlns:a16="http://schemas.microsoft.com/office/drawing/2014/main" id="{022DC8C5-06EB-4F6E-993D-A97CB4C41D19}"/>
                  </a:ext>
                </a:extLst>
              </p:cNvPr>
              <p:cNvSpPr txBox="1"/>
              <p:nvPr/>
            </p:nvSpPr>
            <p:spPr>
              <a:xfrm>
                <a:off x="6294282" y="1329127"/>
                <a:ext cx="2644059" cy="1015663"/>
              </a:xfrm>
              <a:prstGeom prst="rect">
                <a:avLst/>
              </a:prstGeom>
              <a:noFill/>
            </p:spPr>
            <p:txBody>
              <a:bodyPr wrap="square" rtlCol="0">
                <a:spAutoFit/>
              </a:bodyPr>
              <a:lstStyle/>
              <a:p>
                <a:pPr algn="ctr"/>
                <a:r>
                  <a:rPr lang="pl-PL" sz="1200" dirty="0"/>
                  <a:t>Integracija prethodna tri sistema i razvoj Nacionalnog portala za e-nabavke</a:t>
                </a:r>
              </a:p>
              <a:p>
                <a:pPr algn="ctr"/>
                <a:r>
                  <a:rPr lang="pl-PL" sz="1200" dirty="0"/>
                  <a:t>www.ejn.gov.ba</a:t>
                </a:r>
              </a:p>
              <a:p>
                <a:pPr algn="ctr"/>
                <a:r>
                  <a:rPr lang="pl-PL" sz="1200" dirty="0"/>
                  <a:t>(27.11.2014.)</a:t>
                </a:r>
                <a:endParaRPr lang="bs-Latn-BA" sz="1200" dirty="0"/>
              </a:p>
            </p:txBody>
          </p:sp>
        </p:grpSp>
        <p:sp>
          <p:nvSpPr>
            <p:cNvPr id="12" name="TextBox 11">
              <a:extLst>
                <a:ext uri="{FF2B5EF4-FFF2-40B4-BE49-F238E27FC236}">
                  <a16:creationId xmlns:a16="http://schemas.microsoft.com/office/drawing/2014/main" id="{82445E42-09E2-4EF2-8912-8BE851356F3E}"/>
                </a:ext>
              </a:extLst>
            </p:cNvPr>
            <p:cNvSpPr txBox="1"/>
            <p:nvPr/>
          </p:nvSpPr>
          <p:spPr>
            <a:xfrm>
              <a:off x="6619925" y="4463625"/>
              <a:ext cx="2051720" cy="830997"/>
            </a:xfrm>
            <a:prstGeom prst="rect">
              <a:avLst/>
            </a:prstGeom>
            <a:noFill/>
          </p:spPr>
          <p:txBody>
            <a:bodyPr wrap="square" rtlCol="0">
              <a:spAutoFit/>
            </a:bodyPr>
            <a:lstStyle/>
            <a:p>
              <a:pPr algn="ctr"/>
              <a:r>
                <a:rPr lang="pl-PL" sz="1200" dirty="0"/>
                <a:t>Obavezna upotreba za sve ugovorne organe u zemlji (01.10.2018.)</a:t>
              </a:r>
            </a:p>
            <a:p>
              <a:pPr algn="ctr"/>
              <a:r>
                <a:rPr lang="pl-PL" sz="1200" dirty="0"/>
                <a:t> </a:t>
              </a:r>
            </a:p>
          </p:txBody>
        </p:sp>
      </p:grpSp>
      <p:sp>
        <p:nvSpPr>
          <p:cNvPr id="15" name="TextBox 14"/>
          <p:cNvSpPr txBox="1"/>
          <p:nvPr/>
        </p:nvSpPr>
        <p:spPr>
          <a:xfrm>
            <a:off x="183457" y="6453336"/>
            <a:ext cx="2644698" cy="276999"/>
          </a:xfrm>
          <a:prstGeom prst="rect">
            <a:avLst/>
          </a:prstGeom>
          <a:noFill/>
        </p:spPr>
        <p:txBody>
          <a:bodyPr wrap="none" rtlCol="0">
            <a:spAutoFit/>
          </a:bodyPr>
          <a:lstStyle/>
          <a:p>
            <a:r>
              <a:rPr lang="en-US" b="1" baseline="30000" dirty="0"/>
              <a:t>*</a:t>
            </a:r>
            <a:r>
              <a:rPr lang="pl-PL" sz="1200" dirty="0"/>
              <a:t>Agencija za javne nabave BiH</a:t>
            </a:r>
            <a:endParaRPr lang="el-GR" sz="1200" dirty="0"/>
          </a:p>
        </p:txBody>
      </p:sp>
    </p:spTree>
    <p:extLst>
      <p:ext uri="{BB962C8B-B14F-4D97-AF65-F5344CB8AC3E}">
        <p14:creationId xmlns:p14="http://schemas.microsoft.com/office/powerpoint/2010/main" val="1768769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dgm id="{50612107-0A09-4669-A02E-AD093CC539ED}"/>
                                            </p:graphicEl>
                                          </p:spTgt>
                                        </p:tgtEl>
                                        <p:attrNameLst>
                                          <p:attrName>style.visibility</p:attrName>
                                        </p:attrNameLst>
                                      </p:cBhvr>
                                      <p:to>
                                        <p:strVal val="visible"/>
                                      </p:to>
                                    </p:set>
                                    <p:anim calcmode="lin" valueType="num">
                                      <p:cBhvr>
                                        <p:cTn id="7" dur="500" fill="hold"/>
                                        <p:tgtEl>
                                          <p:spTgt spid="9">
                                            <p:graphicEl>
                                              <a:dgm id="{50612107-0A09-4669-A02E-AD093CC539ED}"/>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dgm id="{50612107-0A09-4669-A02E-AD093CC539ED}"/>
                                            </p:graphicEl>
                                          </p:spTgt>
                                        </p:tgtEl>
                                        <p:attrNameLst>
                                          <p:attrName>ppt_h</p:attrName>
                                        </p:attrNameLst>
                                      </p:cBhvr>
                                      <p:tavLst>
                                        <p:tav tm="0">
                                          <p:val>
                                            <p:fltVal val="0"/>
                                          </p:val>
                                        </p:tav>
                                        <p:tav tm="100000">
                                          <p:val>
                                            <p:strVal val="#ppt_h"/>
                                          </p:val>
                                        </p:tav>
                                      </p:tavLst>
                                    </p:anim>
                                    <p:animEffect transition="in" filter="fade">
                                      <p:cBhvr>
                                        <p:cTn id="9" dur="500"/>
                                        <p:tgtEl>
                                          <p:spTgt spid="9">
                                            <p:graphicEl>
                                              <a:dgm id="{50612107-0A09-4669-A02E-AD093CC539ED}"/>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graphicEl>
                                              <a:dgm id="{E1A80B68-9803-4065-98E6-8AE41198EC36}"/>
                                            </p:graphicEl>
                                          </p:spTgt>
                                        </p:tgtEl>
                                        <p:attrNameLst>
                                          <p:attrName>style.visibility</p:attrName>
                                        </p:attrNameLst>
                                      </p:cBhvr>
                                      <p:to>
                                        <p:strVal val="visible"/>
                                      </p:to>
                                    </p:set>
                                    <p:anim calcmode="lin" valueType="num">
                                      <p:cBhvr>
                                        <p:cTn id="14" dur="500" fill="hold"/>
                                        <p:tgtEl>
                                          <p:spTgt spid="9">
                                            <p:graphicEl>
                                              <a:dgm id="{E1A80B68-9803-4065-98E6-8AE41198EC36}"/>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dgm id="{E1A80B68-9803-4065-98E6-8AE41198EC36}"/>
                                            </p:graphicEl>
                                          </p:spTgt>
                                        </p:tgtEl>
                                        <p:attrNameLst>
                                          <p:attrName>ppt_h</p:attrName>
                                        </p:attrNameLst>
                                      </p:cBhvr>
                                      <p:tavLst>
                                        <p:tav tm="0">
                                          <p:val>
                                            <p:fltVal val="0"/>
                                          </p:val>
                                        </p:tav>
                                        <p:tav tm="100000">
                                          <p:val>
                                            <p:strVal val="#ppt_h"/>
                                          </p:val>
                                        </p:tav>
                                      </p:tavLst>
                                    </p:anim>
                                    <p:animEffect transition="in" filter="fade">
                                      <p:cBhvr>
                                        <p:cTn id="16" dur="500"/>
                                        <p:tgtEl>
                                          <p:spTgt spid="9">
                                            <p:graphicEl>
                                              <a:dgm id="{E1A80B68-9803-4065-98E6-8AE41198EC36}"/>
                                            </p:graphic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9">
                                            <p:graphicEl>
                                              <a:dgm id="{1C4CC6FF-AB25-47D9-ACCB-B2C005E29971}"/>
                                            </p:graphicEl>
                                          </p:spTgt>
                                        </p:tgtEl>
                                        <p:attrNameLst>
                                          <p:attrName>style.visibility</p:attrName>
                                        </p:attrNameLst>
                                      </p:cBhvr>
                                      <p:to>
                                        <p:strVal val="visible"/>
                                      </p:to>
                                    </p:set>
                                    <p:anim calcmode="lin" valueType="num">
                                      <p:cBhvr>
                                        <p:cTn id="19" dur="500" fill="hold"/>
                                        <p:tgtEl>
                                          <p:spTgt spid="9">
                                            <p:graphicEl>
                                              <a:dgm id="{1C4CC6FF-AB25-47D9-ACCB-B2C005E29971}"/>
                                            </p:graphicEl>
                                          </p:spTgt>
                                        </p:tgtEl>
                                        <p:attrNameLst>
                                          <p:attrName>ppt_w</p:attrName>
                                        </p:attrNameLst>
                                      </p:cBhvr>
                                      <p:tavLst>
                                        <p:tav tm="0">
                                          <p:val>
                                            <p:fltVal val="0"/>
                                          </p:val>
                                        </p:tav>
                                        <p:tav tm="100000">
                                          <p:val>
                                            <p:strVal val="#ppt_w"/>
                                          </p:val>
                                        </p:tav>
                                      </p:tavLst>
                                    </p:anim>
                                    <p:anim calcmode="lin" valueType="num">
                                      <p:cBhvr>
                                        <p:cTn id="20" dur="500" fill="hold"/>
                                        <p:tgtEl>
                                          <p:spTgt spid="9">
                                            <p:graphicEl>
                                              <a:dgm id="{1C4CC6FF-AB25-47D9-ACCB-B2C005E29971}"/>
                                            </p:graphicEl>
                                          </p:spTgt>
                                        </p:tgtEl>
                                        <p:attrNameLst>
                                          <p:attrName>ppt_h</p:attrName>
                                        </p:attrNameLst>
                                      </p:cBhvr>
                                      <p:tavLst>
                                        <p:tav tm="0">
                                          <p:val>
                                            <p:fltVal val="0"/>
                                          </p:val>
                                        </p:tav>
                                        <p:tav tm="100000">
                                          <p:val>
                                            <p:strVal val="#ppt_h"/>
                                          </p:val>
                                        </p:tav>
                                      </p:tavLst>
                                    </p:anim>
                                    <p:animEffect transition="in" filter="fade">
                                      <p:cBhvr>
                                        <p:cTn id="21" dur="500"/>
                                        <p:tgtEl>
                                          <p:spTgt spid="9">
                                            <p:graphicEl>
                                              <a:dgm id="{1C4CC6FF-AB25-47D9-ACCB-B2C005E2997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9">
                                            <p:graphicEl>
                                              <a:dgm id="{F2A33653-3088-4B6B-AC38-D05A5082EFA6}"/>
                                            </p:graphicEl>
                                          </p:spTgt>
                                        </p:tgtEl>
                                        <p:attrNameLst>
                                          <p:attrName>style.visibility</p:attrName>
                                        </p:attrNameLst>
                                      </p:cBhvr>
                                      <p:to>
                                        <p:strVal val="visible"/>
                                      </p:to>
                                    </p:set>
                                    <p:anim calcmode="lin" valueType="num">
                                      <p:cBhvr>
                                        <p:cTn id="26" dur="500" fill="hold"/>
                                        <p:tgtEl>
                                          <p:spTgt spid="9">
                                            <p:graphicEl>
                                              <a:dgm id="{F2A33653-3088-4B6B-AC38-D05A5082EFA6}"/>
                                            </p:graphicEl>
                                          </p:spTgt>
                                        </p:tgtEl>
                                        <p:attrNameLst>
                                          <p:attrName>ppt_w</p:attrName>
                                        </p:attrNameLst>
                                      </p:cBhvr>
                                      <p:tavLst>
                                        <p:tav tm="0">
                                          <p:val>
                                            <p:fltVal val="0"/>
                                          </p:val>
                                        </p:tav>
                                        <p:tav tm="100000">
                                          <p:val>
                                            <p:strVal val="#ppt_w"/>
                                          </p:val>
                                        </p:tav>
                                      </p:tavLst>
                                    </p:anim>
                                    <p:anim calcmode="lin" valueType="num">
                                      <p:cBhvr>
                                        <p:cTn id="27" dur="500" fill="hold"/>
                                        <p:tgtEl>
                                          <p:spTgt spid="9">
                                            <p:graphicEl>
                                              <a:dgm id="{F2A33653-3088-4B6B-AC38-D05A5082EFA6}"/>
                                            </p:graphicEl>
                                          </p:spTgt>
                                        </p:tgtEl>
                                        <p:attrNameLst>
                                          <p:attrName>ppt_h</p:attrName>
                                        </p:attrNameLst>
                                      </p:cBhvr>
                                      <p:tavLst>
                                        <p:tav tm="0">
                                          <p:val>
                                            <p:fltVal val="0"/>
                                          </p:val>
                                        </p:tav>
                                        <p:tav tm="100000">
                                          <p:val>
                                            <p:strVal val="#ppt_h"/>
                                          </p:val>
                                        </p:tav>
                                      </p:tavLst>
                                    </p:anim>
                                    <p:animEffect transition="in" filter="fade">
                                      <p:cBhvr>
                                        <p:cTn id="28" dur="500"/>
                                        <p:tgtEl>
                                          <p:spTgt spid="9">
                                            <p:graphicEl>
                                              <a:dgm id="{F2A33653-3088-4B6B-AC38-D05A5082EFA6}"/>
                                            </p:graphicEl>
                                          </p:spTgt>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
                                            <p:graphicEl>
                                              <a:dgm id="{C0CB07F7-B310-4DE6-97EC-FDBA73783040}"/>
                                            </p:graphicEl>
                                          </p:spTgt>
                                        </p:tgtEl>
                                        <p:attrNameLst>
                                          <p:attrName>style.visibility</p:attrName>
                                        </p:attrNameLst>
                                      </p:cBhvr>
                                      <p:to>
                                        <p:strVal val="visible"/>
                                      </p:to>
                                    </p:set>
                                    <p:anim calcmode="lin" valueType="num">
                                      <p:cBhvr>
                                        <p:cTn id="31" dur="500" fill="hold"/>
                                        <p:tgtEl>
                                          <p:spTgt spid="9">
                                            <p:graphicEl>
                                              <a:dgm id="{C0CB07F7-B310-4DE6-97EC-FDBA73783040}"/>
                                            </p:graphicEl>
                                          </p:spTgt>
                                        </p:tgtEl>
                                        <p:attrNameLst>
                                          <p:attrName>ppt_w</p:attrName>
                                        </p:attrNameLst>
                                      </p:cBhvr>
                                      <p:tavLst>
                                        <p:tav tm="0">
                                          <p:val>
                                            <p:fltVal val="0"/>
                                          </p:val>
                                        </p:tav>
                                        <p:tav tm="100000">
                                          <p:val>
                                            <p:strVal val="#ppt_w"/>
                                          </p:val>
                                        </p:tav>
                                      </p:tavLst>
                                    </p:anim>
                                    <p:anim calcmode="lin" valueType="num">
                                      <p:cBhvr>
                                        <p:cTn id="32" dur="500" fill="hold"/>
                                        <p:tgtEl>
                                          <p:spTgt spid="9">
                                            <p:graphicEl>
                                              <a:dgm id="{C0CB07F7-B310-4DE6-97EC-FDBA73783040}"/>
                                            </p:graphicEl>
                                          </p:spTgt>
                                        </p:tgtEl>
                                        <p:attrNameLst>
                                          <p:attrName>ppt_h</p:attrName>
                                        </p:attrNameLst>
                                      </p:cBhvr>
                                      <p:tavLst>
                                        <p:tav tm="0">
                                          <p:val>
                                            <p:fltVal val="0"/>
                                          </p:val>
                                        </p:tav>
                                        <p:tav tm="100000">
                                          <p:val>
                                            <p:strVal val="#ppt_h"/>
                                          </p:val>
                                        </p:tav>
                                      </p:tavLst>
                                    </p:anim>
                                    <p:animEffect transition="in" filter="fade">
                                      <p:cBhvr>
                                        <p:cTn id="33" dur="500"/>
                                        <p:tgtEl>
                                          <p:spTgt spid="9">
                                            <p:graphicEl>
                                              <a:dgm id="{C0CB07F7-B310-4DE6-97EC-FDBA7378304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9">
                                            <p:graphicEl>
                                              <a:dgm id="{6FACA929-A508-4C78-96CC-E58D30C4CB22}"/>
                                            </p:graphicEl>
                                          </p:spTgt>
                                        </p:tgtEl>
                                        <p:attrNameLst>
                                          <p:attrName>style.visibility</p:attrName>
                                        </p:attrNameLst>
                                      </p:cBhvr>
                                      <p:to>
                                        <p:strVal val="visible"/>
                                      </p:to>
                                    </p:set>
                                    <p:anim calcmode="lin" valueType="num">
                                      <p:cBhvr>
                                        <p:cTn id="38" dur="500" fill="hold"/>
                                        <p:tgtEl>
                                          <p:spTgt spid="9">
                                            <p:graphicEl>
                                              <a:dgm id="{6FACA929-A508-4C78-96CC-E58D30C4CB22}"/>
                                            </p:graphicEl>
                                          </p:spTgt>
                                        </p:tgtEl>
                                        <p:attrNameLst>
                                          <p:attrName>ppt_w</p:attrName>
                                        </p:attrNameLst>
                                      </p:cBhvr>
                                      <p:tavLst>
                                        <p:tav tm="0">
                                          <p:val>
                                            <p:fltVal val="0"/>
                                          </p:val>
                                        </p:tav>
                                        <p:tav tm="100000">
                                          <p:val>
                                            <p:strVal val="#ppt_w"/>
                                          </p:val>
                                        </p:tav>
                                      </p:tavLst>
                                    </p:anim>
                                    <p:anim calcmode="lin" valueType="num">
                                      <p:cBhvr>
                                        <p:cTn id="39" dur="500" fill="hold"/>
                                        <p:tgtEl>
                                          <p:spTgt spid="9">
                                            <p:graphicEl>
                                              <a:dgm id="{6FACA929-A508-4C78-96CC-E58D30C4CB22}"/>
                                            </p:graphicEl>
                                          </p:spTgt>
                                        </p:tgtEl>
                                        <p:attrNameLst>
                                          <p:attrName>ppt_h</p:attrName>
                                        </p:attrNameLst>
                                      </p:cBhvr>
                                      <p:tavLst>
                                        <p:tav tm="0">
                                          <p:val>
                                            <p:fltVal val="0"/>
                                          </p:val>
                                        </p:tav>
                                        <p:tav tm="100000">
                                          <p:val>
                                            <p:strVal val="#ppt_h"/>
                                          </p:val>
                                        </p:tav>
                                      </p:tavLst>
                                    </p:anim>
                                    <p:animEffect transition="in" filter="fade">
                                      <p:cBhvr>
                                        <p:cTn id="40" dur="500"/>
                                        <p:tgtEl>
                                          <p:spTgt spid="9">
                                            <p:graphicEl>
                                              <a:dgm id="{6FACA929-A508-4C78-96CC-E58D30C4CB22}"/>
                                            </p:graphic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9">
                                            <p:graphicEl>
                                              <a:dgm id="{E12A6FCF-5469-426D-B268-C4FB3532B1CC}"/>
                                            </p:graphicEl>
                                          </p:spTgt>
                                        </p:tgtEl>
                                        <p:attrNameLst>
                                          <p:attrName>style.visibility</p:attrName>
                                        </p:attrNameLst>
                                      </p:cBhvr>
                                      <p:to>
                                        <p:strVal val="visible"/>
                                      </p:to>
                                    </p:set>
                                    <p:anim calcmode="lin" valueType="num">
                                      <p:cBhvr>
                                        <p:cTn id="43" dur="500" fill="hold"/>
                                        <p:tgtEl>
                                          <p:spTgt spid="9">
                                            <p:graphicEl>
                                              <a:dgm id="{E12A6FCF-5469-426D-B268-C4FB3532B1CC}"/>
                                            </p:graphicEl>
                                          </p:spTgt>
                                        </p:tgtEl>
                                        <p:attrNameLst>
                                          <p:attrName>ppt_w</p:attrName>
                                        </p:attrNameLst>
                                      </p:cBhvr>
                                      <p:tavLst>
                                        <p:tav tm="0">
                                          <p:val>
                                            <p:fltVal val="0"/>
                                          </p:val>
                                        </p:tav>
                                        <p:tav tm="100000">
                                          <p:val>
                                            <p:strVal val="#ppt_w"/>
                                          </p:val>
                                        </p:tav>
                                      </p:tavLst>
                                    </p:anim>
                                    <p:anim calcmode="lin" valueType="num">
                                      <p:cBhvr>
                                        <p:cTn id="44" dur="500" fill="hold"/>
                                        <p:tgtEl>
                                          <p:spTgt spid="9">
                                            <p:graphicEl>
                                              <a:dgm id="{E12A6FCF-5469-426D-B268-C4FB3532B1CC}"/>
                                            </p:graphicEl>
                                          </p:spTgt>
                                        </p:tgtEl>
                                        <p:attrNameLst>
                                          <p:attrName>ppt_h</p:attrName>
                                        </p:attrNameLst>
                                      </p:cBhvr>
                                      <p:tavLst>
                                        <p:tav tm="0">
                                          <p:val>
                                            <p:fltVal val="0"/>
                                          </p:val>
                                        </p:tav>
                                        <p:tav tm="100000">
                                          <p:val>
                                            <p:strVal val="#ppt_h"/>
                                          </p:val>
                                        </p:tav>
                                      </p:tavLst>
                                    </p:anim>
                                    <p:animEffect transition="in" filter="fade">
                                      <p:cBhvr>
                                        <p:cTn id="45" dur="500"/>
                                        <p:tgtEl>
                                          <p:spTgt spid="9">
                                            <p:graphicEl>
                                              <a:dgm id="{E12A6FCF-5469-426D-B268-C4FB3532B1C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graphicEl>
                                              <a:dgm id="{9AF18686-553A-4B9F-8106-329B29C55198}"/>
                                            </p:graphicEl>
                                          </p:spTgt>
                                        </p:tgtEl>
                                        <p:attrNameLst>
                                          <p:attrName>style.visibility</p:attrName>
                                        </p:attrNameLst>
                                      </p:cBhvr>
                                      <p:to>
                                        <p:strVal val="visible"/>
                                      </p:to>
                                    </p:set>
                                    <p:anim calcmode="lin" valueType="num">
                                      <p:cBhvr>
                                        <p:cTn id="50" dur="500" fill="hold"/>
                                        <p:tgtEl>
                                          <p:spTgt spid="9">
                                            <p:graphicEl>
                                              <a:dgm id="{9AF18686-553A-4B9F-8106-329B29C55198}"/>
                                            </p:graphicEl>
                                          </p:spTgt>
                                        </p:tgtEl>
                                        <p:attrNameLst>
                                          <p:attrName>ppt_w</p:attrName>
                                        </p:attrNameLst>
                                      </p:cBhvr>
                                      <p:tavLst>
                                        <p:tav tm="0">
                                          <p:val>
                                            <p:fltVal val="0"/>
                                          </p:val>
                                        </p:tav>
                                        <p:tav tm="100000">
                                          <p:val>
                                            <p:strVal val="#ppt_w"/>
                                          </p:val>
                                        </p:tav>
                                      </p:tavLst>
                                    </p:anim>
                                    <p:anim calcmode="lin" valueType="num">
                                      <p:cBhvr>
                                        <p:cTn id="51" dur="500" fill="hold"/>
                                        <p:tgtEl>
                                          <p:spTgt spid="9">
                                            <p:graphicEl>
                                              <a:dgm id="{9AF18686-553A-4B9F-8106-329B29C55198}"/>
                                            </p:graphicEl>
                                          </p:spTgt>
                                        </p:tgtEl>
                                        <p:attrNameLst>
                                          <p:attrName>ppt_h</p:attrName>
                                        </p:attrNameLst>
                                      </p:cBhvr>
                                      <p:tavLst>
                                        <p:tav tm="0">
                                          <p:val>
                                            <p:fltVal val="0"/>
                                          </p:val>
                                        </p:tav>
                                        <p:tav tm="100000">
                                          <p:val>
                                            <p:strVal val="#ppt_h"/>
                                          </p:val>
                                        </p:tav>
                                      </p:tavLst>
                                    </p:anim>
                                    <p:animEffect transition="in" filter="fade">
                                      <p:cBhvr>
                                        <p:cTn id="52" dur="500"/>
                                        <p:tgtEl>
                                          <p:spTgt spid="9">
                                            <p:graphicEl>
                                              <a:dgm id="{9AF18686-553A-4B9F-8106-329B29C55198}"/>
                                            </p:graphicEl>
                                          </p:spTgt>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graphicEl>
                                              <a:dgm id="{6E7565CF-4503-42B8-9FDA-983840007430}"/>
                                            </p:graphicEl>
                                          </p:spTgt>
                                        </p:tgtEl>
                                        <p:attrNameLst>
                                          <p:attrName>style.visibility</p:attrName>
                                        </p:attrNameLst>
                                      </p:cBhvr>
                                      <p:to>
                                        <p:strVal val="visible"/>
                                      </p:to>
                                    </p:set>
                                    <p:anim calcmode="lin" valueType="num">
                                      <p:cBhvr>
                                        <p:cTn id="55" dur="500" fill="hold"/>
                                        <p:tgtEl>
                                          <p:spTgt spid="9">
                                            <p:graphicEl>
                                              <a:dgm id="{6E7565CF-4503-42B8-9FDA-983840007430}"/>
                                            </p:graphicEl>
                                          </p:spTgt>
                                        </p:tgtEl>
                                        <p:attrNameLst>
                                          <p:attrName>ppt_w</p:attrName>
                                        </p:attrNameLst>
                                      </p:cBhvr>
                                      <p:tavLst>
                                        <p:tav tm="0">
                                          <p:val>
                                            <p:fltVal val="0"/>
                                          </p:val>
                                        </p:tav>
                                        <p:tav tm="100000">
                                          <p:val>
                                            <p:strVal val="#ppt_w"/>
                                          </p:val>
                                        </p:tav>
                                      </p:tavLst>
                                    </p:anim>
                                    <p:anim calcmode="lin" valueType="num">
                                      <p:cBhvr>
                                        <p:cTn id="56" dur="500" fill="hold"/>
                                        <p:tgtEl>
                                          <p:spTgt spid="9">
                                            <p:graphicEl>
                                              <a:dgm id="{6E7565CF-4503-42B8-9FDA-983840007430}"/>
                                            </p:graphicEl>
                                          </p:spTgt>
                                        </p:tgtEl>
                                        <p:attrNameLst>
                                          <p:attrName>ppt_h</p:attrName>
                                        </p:attrNameLst>
                                      </p:cBhvr>
                                      <p:tavLst>
                                        <p:tav tm="0">
                                          <p:val>
                                            <p:fltVal val="0"/>
                                          </p:val>
                                        </p:tav>
                                        <p:tav tm="100000">
                                          <p:val>
                                            <p:strVal val="#ppt_h"/>
                                          </p:val>
                                        </p:tav>
                                      </p:tavLst>
                                    </p:anim>
                                    <p:animEffect transition="in" filter="fade">
                                      <p:cBhvr>
                                        <p:cTn id="57" dur="500"/>
                                        <p:tgtEl>
                                          <p:spTgt spid="9">
                                            <p:graphicEl>
                                              <a:dgm id="{6E7565CF-4503-42B8-9FDA-98384000743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9">
                                            <p:graphicEl>
                                              <a:dgm id="{6AB0CAE0-831B-452D-9E2C-A2B4A6ACA6F8}"/>
                                            </p:graphicEl>
                                          </p:spTgt>
                                        </p:tgtEl>
                                        <p:attrNameLst>
                                          <p:attrName>style.visibility</p:attrName>
                                        </p:attrNameLst>
                                      </p:cBhvr>
                                      <p:to>
                                        <p:strVal val="visible"/>
                                      </p:to>
                                    </p:set>
                                    <p:anim calcmode="lin" valueType="num">
                                      <p:cBhvr>
                                        <p:cTn id="62" dur="500" fill="hold"/>
                                        <p:tgtEl>
                                          <p:spTgt spid="9">
                                            <p:graphicEl>
                                              <a:dgm id="{6AB0CAE0-831B-452D-9E2C-A2B4A6ACA6F8}"/>
                                            </p:graphicEl>
                                          </p:spTgt>
                                        </p:tgtEl>
                                        <p:attrNameLst>
                                          <p:attrName>ppt_w</p:attrName>
                                        </p:attrNameLst>
                                      </p:cBhvr>
                                      <p:tavLst>
                                        <p:tav tm="0">
                                          <p:val>
                                            <p:fltVal val="0"/>
                                          </p:val>
                                        </p:tav>
                                        <p:tav tm="100000">
                                          <p:val>
                                            <p:strVal val="#ppt_w"/>
                                          </p:val>
                                        </p:tav>
                                      </p:tavLst>
                                    </p:anim>
                                    <p:anim calcmode="lin" valueType="num">
                                      <p:cBhvr>
                                        <p:cTn id="63" dur="500" fill="hold"/>
                                        <p:tgtEl>
                                          <p:spTgt spid="9">
                                            <p:graphicEl>
                                              <a:dgm id="{6AB0CAE0-831B-452D-9E2C-A2B4A6ACA6F8}"/>
                                            </p:graphicEl>
                                          </p:spTgt>
                                        </p:tgtEl>
                                        <p:attrNameLst>
                                          <p:attrName>ppt_h</p:attrName>
                                        </p:attrNameLst>
                                      </p:cBhvr>
                                      <p:tavLst>
                                        <p:tav tm="0">
                                          <p:val>
                                            <p:fltVal val="0"/>
                                          </p:val>
                                        </p:tav>
                                        <p:tav tm="100000">
                                          <p:val>
                                            <p:strVal val="#ppt_h"/>
                                          </p:val>
                                        </p:tav>
                                      </p:tavLst>
                                    </p:anim>
                                    <p:animEffect transition="in" filter="fade">
                                      <p:cBhvr>
                                        <p:cTn id="64" dur="500"/>
                                        <p:tgtEl>
                                          <p:spTgt spid="9">
                                            <p:graphicEl>
                                              <a:dgm id="{6AB0CAE0-831B-452D-9E2C-A2B4A6ACA6F8}"/>
                                            </p:graphicEl>
                                          </p:spTgt>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9">
                                            <p:graphicEl>
                                              <a:dgm id="{2E31B48E-4819-45F5-B0B3-C23656B28414}"/>
                                            </p:graphicEl>
                                          </p:spTgt>
                                        </p:tgtEl>
                                        <p:attrNameLst>
                                          <p:attrName>style.visibility</p:attrName>
                                        </p:attrNameLst>
                                      </p:cBhvr>
                                      <p:to>
                                        <p:strVal val="visible"/>
                                      </p:to>
                                    </p:set>
                                    <p:anim calcmode="lin" valueType="num">
                                      <p:cBhvr>
                                        <p:cTn id="67" dur="500" fill="hold"/>
                                        <p:tgtEl>
                                          <p:spTgt spid="9">
                                            <p:graphicEl>
                                              <a:dgm id="{2E31B48E-4819-45F5-B0B3-C23656B28414}"/>
                                            </p:graphicEl>
                                          </p:spTgt>
                                        </p:tgtEl>
                                        <p:attrNameLst>
                                          <p:attrName>ppt_w</p:attrName>
                                        </p:attrNameLst>
                                      </p:cBhvr>
                                      <p:tavLst>
                                        <p:tav tm="0">
                                          <p:val>
                                            <p:fltVal val="0"/>
                                          </p:val>
                                        </p:tav>
                                        <p:tav tm="100000">
                                          <p:val>
                                            <p:strVal val="#ppt_w"/>
                                          </p:val>
                                        </p:tav>
                                      </p:tavLst>
                                    </p:anim>
                                    <p:anim calcmode="lin" valueType="num">
                                      <p:cBhvr>
                                        <p:cTn id="68" dur="500" fill="hold"/>
                                        <p:tgtEl>
                                          <p:spTgt spid="9">
                                            <p:graphicEl>
                                              <a:dgm id="{2E31B48E-4819-45F5-B0B3-C23656B28414}"/>
                                            </p:graphicEl>
                                          </p:spTgt>
                                        </p:tgtEl>
                                        <p:attrNameLst>
                                          <p:attrName>ppt_h</p:attrName>
                                        </p:attrNameLst>
                                      </p:cBhvr>
                                      <p:tavLst>
                                        <p:tav tm="0">
                                          <p:val>
                                            <p:fltVal val="0"/>
                                          </p:val>
                                        </p:tav>
                                        <p:tav tm="100000">
                                          <p:val>
                                            <p:strVal val="#ppt_h"/>
                                          </p:val>
                                        </p:tav>
                                      </p:tavLst>
                                    </p:anim>
                                    <p:animEffect transition="in" filter="fade">
                                      <p:cBhvr>
                                        <p:cTn id="69" dur="500"/>
                                        <p:tgtEl>
                                          <p:spTgt spid="9">
                                            <p:graphicEl>
                                              <a:dgm id="{2E31B48E-4819-45F5-B0B3-C23656B28414}"/>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9">
                                            <p:graphicEl>
                                              <a:dgm id="{F3F00A20-D29F-45AF-AEFC-E18D2A890DC6}"/>
                                            </p:graphicEl>
                                          </p:spTgt>
                                        </p:tgtEl>
                                        <p:attrNameLst>
                                          <p:attrName>style.visibility</p:attrName>
                                        </p:attrNameLst>
                                      </p:cBhvr>
                                      <p:to>
                                        <p:strVal val="visible"/>
                                      </p:to>
                                    </p:set>
                                    <p:anim calcmode="lin" valueType="num">
                                      <p:cBhvr>
                                        <p:cTn id="74" dur="500" fill="hold"/>
                                        <p:tgtEl>
                                          <p:spTgt spid="9">
                                            <p:graphicEl>
                                              <a:dgm id="{F3F00A20-D29F-45AF-AEFC-E18D2A890DC6}"/>
                                            </p:graphicEl>
                                          </p:spTgt>
                                        </p:tgtEl>
                                        <p:attrNameLst>
                                          <p:attrName>ppt_w</p:attrName>
                                        </p:attrNameLst>
                                      </p:cBhvr>
                                      <p:tavLst>
                                        <p:tav tm="0">
                                          <p:val>
                                            <p:fltVal val="0"/>
                                          </p:val>
                                        </p:tav>
                                        <p:tav tm="100000">
                                          <p:val>
                                            <p:strVal val="#ppt_w"/>
                                          </p:val>
                                        </p:tav>
                                      </p:tavLst>
                                    </p:anim>
                                    <p:anim calcmode="lin" valueType="num">
                                      <p:cBhvr>
                                        <p:cTn id="75" dur="500" fill="hold"/>
                                        <p:tgtEl>
                                          <p:spTgt spid="9">
                                            <p:graphicEl>
                                              <a:dgm id="{F3F00A20-D29F-45AF-AEFC-E18D2A890DC6}"/>
                                            </p:graphicEl>
                                          </p:spTgt>
                                        </p:tgtEl>
                                        <p:attrNameLst>
                                          <p:attrName>ppt_h</p:attrName>
                                        </p:attrNameLst>
                                      </p:cBhvr>
                                      <p:tavLst>
                                        <p:tav tm="0">
                                          <p:val>
                                            <p:fltVal val="0"/>
                                          </p:val>
                                        </p:tav>
                                        <p:tav tm="100000">
                                          <p:val>
                                            <p:strVal val="#ppt_h"/>
                                          </p:val>
                                        </p:tav>
                                      </p:tavLst>
                                    </p:anim>
                                    <p:animEffect transition="in" filter="fade">
                                      <p:cBhvr>
                                        <p:cTn id="76" dur="500"/>
                                        <p:tgtEl>
                                          <p:spTgt spid="9">
                                            <p:graphicEl>
                                              <a:dgm id="{F3F00A20-D29F-45AF-AEFC-E18D2A890DC6}"/>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9">
                                            <p:graphicEl>
                                              <a:dgm id="{CC74666A-3E57-4942-AE50-5F6339FECACA}"/>
                                            </p:graphicEl>
                                          </p:spTgt>
                                        </p:tgtEl>
                                        <p:attrNameLst>
                                          <p:attrName>style.visibility</p:attrName>
                                        </p:attrNameLst>
                                      </p:cBhvr>
                                      <p:to>
                                        <p:strVal val="visible"/>
                                      </p:to>
                                    </p:set>
                                    <p:anim calcmode="lin" valueType="num">
                                      <p:cBhvr>
                                        <p:cTn id="79" dur="500" fill="hold"/>
                                        <p:tgtEl>
                                          <p:spTgt spid="9">
                                            <p:graphicEl>
                                              <a:dgm id="{CC74666A-3E57-4942-AE50-5F6339FECACA}"/>
                                            </p:graphicEl>
                                          </p:spTgt>
                                        </p:tgtEl>
                                        <p:attrNameLst>
                                          <p:attrName>ppt_w</p:attrName>
                                        </p:attrNameLst>
                                      </p:cBhvr>
                                      <p:tavLst>
                                        <p:tav tm="0">
                                          <p:val>
                                            <p:fltVal val="0"/>
                                          </p:val>
                                        </p:tav>
                                        <p:tav tm="100000">
                                          <p:val>
                                            <p:strVal val="#ppt_w"/>
                                          </p:val>
                                        </p:tav>
                                      </p:tavLst>
                                    </p:anim>
                                    <p:anim calcmode="lin" valueType="num">
                                      <p:cBhvr>
                                        <p:cTn id="80" dur="500" fill="hold"/>
                                        <p:tgtEl>
                                          <p:spTgt spid="9">
                                            <p:graphicEl>
                                              <a:dgm id="{CC74666A-3E57-4942-AE50-5F6339FECACA}"/>
                                            </p:graphicEl>
                                          </p:spTgt>
                                        </p:tgtEl>
                                        <p:attrNameLst>
                                          <p:attrName>ppt_h</p:attrName>
                                        </p:attrNameLst>
                                      </p:cBhvr>
                                      <p:tavLst>
                                        <p:tav tm="0">
                                          <p:val>
                                            <p:fltVal val="0"/>
                                          </p:val>
                                        </p:tav>
                                        <p:tav tm="100000">
                                          <p:val>
                                            <p:strVal val="#ppt_h"/>
                                          </p:val>
                                        </p:tav>
                                      </p:tavLst>
                                    </p:anim>
                                    <p:animEffect transition="in" filter="fade">
                                      <p:cBhvr>
                                        <p:cTn id="81" dur="500"/>
                                        <p:tgtEl>
                                          <p:spTgt spid="9">
                                            <p:graphicEl>
                                              <a:dgm id="{CC74666A-3E57-4942-AE50-5F6339FECACA}"/>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fade">
                                      <p:cBhvr>
                                        <p:cTn id="8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3ABC06C-DA5E-409C-9E5A-71013EC905CF}"/>
              </a:ext>
            </a:extLst>
          </p:cNvPr>
          <p:cNvGraphicFramePr/>
          <p:nvPr>
            <p:extLst>
              <p:ext uri="{D42A27DB-BD31-4B8C-83A1-F6EECF244321}">
                <p14:modId xmlns:p14="http://schemas.microsoft.com/office/powerpoint/2010/main" val="2904532848"/>
              </p:ext>
            </p:extLst>
          </p:nvPr>
        </p:nvGraphicFramePr>
        <p:xfrm>
          <a:off x="467544" y="15971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482D033E-F2A2-40A3-80E3-6F3CA2D0E1F9}"/>
              </a:ext>
            </a:extLst>
          </p:cNvPr>
          <p:cNvSpPr/>
          <p:nvPr/>
        </p:nvSpPr>
        <p:spPr>
          <a:xfrm>
            <a:off x="1823356" y="3033922"/>
            <a:ext cx="1440160" cy="1398654"/>
          </a:xfrm>
          <a:prstGeom prst="ellipse">
            <a:avLst/>
          </a:prstGeom>
          <a:blipFill>
            <a:blip r:embed="rId7">
              <a:extLst>
                <a:ext uri="{28A0092B-C50C-407E-A947-70E740481C1C}">
                  <a14:useLocalDpi xmlns:a14="http://schemas.microsoft.com/office/drawing/2010/main" val="0"/>
                </a:ext>
              </a:extLst>
            </a:blip>
            <a:srcRect/>
            <a:stretch>
              <a:fillRect t="-22000" b="-2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bs-Latn-BA" dirty="0"/>
          </a:p>
        </p:txBody>
      </p:sp>
      <p:sp>
        <p:nvSpPr>
          <p:cNvPr id="4" name="TextBox 3">
            <a:extLst>
              <a:ext uri="{FF2B5EF4-FFF2-40B4-BE49-F238E27FC236}">
                <a16:creationId xmlns:a16="http://schemas.microsoft.com/office/drawing/2014/main" id="{022DC8C5-06EB-4F6E-993D-A97CB4C41D19}"/>
              </a:ext>
            </a:extLst>
          </p:cNvPr>
          <p:cNvSpPr txBox="1"/>
          <p:nvPr/>
        </p:nvSpPr>
        <p:spPr>
          <a:xfrm rot="19307441">
            <a:off x="711533" y="2406096"/>
            <a:ext cx="2644059" cy="646331"/>
          </a:xfrm>
          <a:prstGeom prst="rect">
            <a:avLst/>
          </a:prstGeom>
          <a:noFill/>
        </p:spPr>
        <p:txBody>
          <a:bodyPr wrap="square" rtlCol="0">
            <a:spAutoFit/>
          </a:bodyPr>
          <a:lstStyle/>
          <a:p>
            <a:pPr algn="ctr"/>
            <a:r>
              <a:rPr lang="pl-PL" sz="1200" dirty="0"/>
              <a:t>Nacionalni portal za e-nabavku</a:t>
            </a:r>
          </a:p>
          <a:p>
            <a:pPr algn="ctr"/>
            <a:r>
              <a:rPr lang="pl-PL" sz="1200" dirty="0"/>
              <a:t>www.ejn.gov.ba</a:t>
            </a:r>
          </a:p>
          <a:p>
            <a:pPr algn="ctr"/>
            <a:r>
              <a:rPr lang="pl-PL" sz="1200" dirty="0"/>
              <a:t>(Od 27.11.2014.)</a:t>
            </a:r>
            <a:endParaRPr lang="bs-Latn-BA" sz="1200" dirty="0"/>
          </a:p>
        </p:txBody>
      </p:sp>
      <p:sp>
        <p:nvSpPr>
          <p:cNvPr id="5" name="TextBox 4">
            <a:extLst>
              <a:ext uri="{FF2B5EF4-FFF2-40B4-BE49-F238E27FC236}">
                <a16:creationId xmlns:a16="http://schemas.microsoft.com/office/drawing/2014/main" id="{75BED63E-5F66-498F-A294-D6D6ADACBDEE}"/>
              </a:ext>
            </a:extLst>
          </p:cNvPr>
          <p:cNvSpPr txBox="1"/>
          <p:nvPr/>
        </p:nvSpPr>
        <p:spPr>
          <a:xfrm>
            <a:off x="5292081" y="5085184"/>
            <a:ext cx="2987824" cy="1754326"/>
          </a:xfrm>
          <a:prstGeom prst="rect">
            <a:avLst/>
          </a:prstGeom>
          <a:noFill/>
        </p:spPr>
        <p:txBody>
          <a:bodyPr wrap="square" rtlCol="0">
            <a:spAutoFit/>
          </a:bodyPr>
          <a:lstStyle/>
          <a:p>
            <a:pPr marL="285750" indent="-285750">
              <a:buFont typeface="Arial" panose="020B0604020202020204" pitchFamily="34" charset="0"/>
              <a:buChar char="•"/>
            </a:pPr>
            <a:r>
              <a:rPr lang="bs-Latn-BA" sz="1200" dirty="0"/>
              <a:t>100% upotrebe od 2020.</a:t>
            </a:r>
            <a:endParaRPr lang="en-US" sz="1200" dirty="0"/>
          </a:p>
          <a:p>
            <a:pPr marL="285750" indent="-285750">
              <a:buFont typeface="Arial" panose="020B0604020202020204" pitchFamily="34" charset="0"/>
              <a:buChar char="•"/>
            </a:pPr>
            <a:endParaRPr lang="bs-Latn-BA" sz="1200" dirty="0"/>
          </a:p>
          <a:p>
            <a:pPr marL="285750" indent="-285750">
              <a:buFont typeface="Arial" panose="020B0604020202020204" pitchFamily="34" charset="0"/>
              <a:buChar char="•"/>
            </a:pPr>
            <a:r>
              <a:rPr lang="bs-Latn-BA" sz="1200" dirty="0"/>
              <a:t>2017: </a:t>
            </a:r>
          </a:p>
          <a:p>
            <a:pPr marL="742950" lvl="1" indent="-285750">
              <a:buFont typeface="Arial" panose="020B0604020202020204" pitchFamily="34" charset="0"/>
              <a:buChar char="•"/>
            </a:pPr>
            <a:r>
              <a:rPr lang="bs-Latn-BA" sz="1200" dirty="0"/>
              <a:t>31% postupak završen je e-aukcijom</a:t>
            </a:r>
          </a:p>
          <a:p>
            <a:pPr marL="742950" lvl="1" indent="-285750">
              <a:buFont typeface="Arial" panose="020B0604020202020204" pitchFamily="34" charset="0"/>
              <a:buChar char="•"/>
            </a:pPr>
            <a:r>
              <a:rPr lang="bs-Latn-BA" sz="1200" dirty="0"/>
              <a:t>Organizirano je 2713 e-aukcija</a:t>
            </a:r>
          </a:p>
          <a:p>
            <a:pPr marL="742950" lvl="1" indent="-285750">
              <a:buFont typeface="Arial" panose="020B0604020202020204" pitchFamily="34" charset="0"/>
              <a:buChar char="•"/>
            </a:pPr>
            <a:r>
              <a:rPr lang="bs-Latn-BA" sz="1200" dirty="0"/>
              <a:t>9,6 miliona KM ukupno smanjenje troškova</a:t>
            </a:r>
          </a:p>
        </p:txBody>
      </p:sp>
      <p:sp>
        <p:nvSpPr>
          <p:cNvPr id="6" name="Rectangle 5"/>
          <p:cNvSpPr/>
          <p:nvPr/>
        </p:nvSpPr>
        <p:spPr>
          <a:xfrm>
            <a:off x="443398" y="441835"/>
            <a:ext cx="492069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3600" b="1" baseline="30000" dirty="0"/>
              <a:t>Razvoj e-nabavki</a:t>
            </a:r>
            <a:r>
              <a:rPr lang="en-US" sz="3600" b="1" baseline="30000" dirty="0"/>
              <a:t>*</a:t>
            </a:r>
            <a:endParaRPr lang="el-GR" sz="3600" b="1" dirty="0"/>
          </a:p>
        </p:txBody>
      </p:sp>
      <p:sp>
        <p:nvSpPr>
          <p:cNvPr id="7" name="TextBox 6"/>
          <p:cNvSpPr txBox="1"/>
          <p:nvPr/>
        </p:nvSpPr>
        <p:spPr>
          <a:xfrm>
            <a:off x="183457" y="6453336"/>
            <a:ext cx="2735942" cy="276999"/>
          </a:xfrm>
          <a:prstGeom prst="rect">
            <a:avLst/>
          </a:prstGeom>
          <a:noFill/>
        </p:spPr>
        <p:txBody>
          <a:bodyPr wrap="none" rtlCol="0">
            <a:spAutoFit/>
          </a:bodyPr>
          <a:lstStyle/>
          <a:p>
            <a:r>
              <a:rPr lang="en-US" b="1" baseline="30000" dirty="0"/>
              <a:t>* </a:t>
            </a:r>
            <a:r>
              <a:rPr lang="hr-BA" sz="1200" dirty="0"/>
              <a:t>Agencija za javne nabavke BiH</a:t>
            </a:r>
            <a:endParaRPr lang="el-GR" sz="1200" dirty="0"/>
          </a:p>
        </p:txBody>
      </p:sp>
    </p:spTree>
    <p:extLst>
      <p:ext uri="{BB962C8B-B14F-4D97-AF65-F5344CB8AC3E}">
        <p14:creationId xmlns:p14="http://schemas.microsoft.com/office/powerpoint/2010/main" val="312105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715849B-81F1-4E95-A6CC-C96814C9F7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189B3DB-92F0-470C-9CF7-99D4F76E1EE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639BF0A1-1A16-404A-A9A5-D732D455B70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32339272-83FB-403B-854F-0AC40E5FB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7C2F42A-1751-41A7-BFF2-A98B2719D53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4C0AA4D0-377E-4EEA-AD3F-621D2E03B8B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3C2CED45-21C6-4F5B-A004-03E701D80F2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1A31A592-A2CD-45CB-9578-306479E28FF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graphicEl>
                                              <a:dgm id="{0E020CB9-107D-4080-864E-C206F35EED57}"/>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graphicEl>
                                              <a:dgm id="{FA43DD9C-FF33-4CB8-956A-987F9D6F1C5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fad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fade">
                                      <p:cBhvr>
                                        <p:cTn id="4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5"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348787A-CA80-49A8-8F38-A2392C1921A6}"/>
              </a:ext>
            </a:extLst>
          </p:cNvPr>
          <p:cNvGraphicFramePr/>
          <p:nvPr>
            <p:extLst>
              <p:ext uri="{D42A27DB-BD31-4B8C-83A1-F6EECF244321}">
                <p14:modId xmlns:p14="http://schemas.microsoft.com/office/powerpoint/2010/main" val="995381356"/>
              </p:ext>
            </p:extLst>
          </p:nvPr>
        </p:nvGraphicFramePr>
        <p:xfrm>
          <a:off x="60176"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0734BE2-2D7D-4FF3-893C-1DA36A1E40F2}"/>
              </a:ext>
            </a:extLst>
          </p:cNvPr>
          <p:cNvSpPr txBox="1"/>
          <p:nvPr/>
        </p:nvSpPr>
        <p:spPr>
          <a:xfrm>
            <a:off x="6228184" y="2132856"/>
            <a:ext cx="2771800" cy="2123658"/>
          </a:xfrm>
          <a:prstGeom prst="rect">
            <a:avLst/>
          </a:prstGeom>
          <a:noFill/>
        </p:spPr>
        <p:txBody>
          <a:bodyPr wrap="square" rtlCol="0">
            <a:spAutoFit/>
          </a:bodyPr>
          <a:lstStyle/>
          <a:p>
            <a:r>
              <a:rPr lang="bs-Latn-BA" sz="1200" dirty="0"/>
              <a:t>Ostali podaci su također javno dostupni:</a:t>
            </a:r>
          </a:p>
          <a:p>
            <a:pPr marL="171450" indent="-171450">
              <a:buFont typeface="Arial" panose="020B0604020202020204" pitchFamily="34" charset="0"/>
              <a:buChar char="•"/>
            </a:pPr>
            <a:r>
              <a:rPr lang="bs-Latn-BA" sz="1200" dirty="0"/>
              <a:t>Pojedinačni ugovori sklopljeni u okviru okvirnih sporazuma</a:t>
            </a:r>
          </a:p>
          <a:p>
            <a:pPr marL="171450" indent="-171450">
              <a:buFont typeface="Arial" panose="020B0604020202020204" pitchFamily="34" charset="0"/>
              <a:buChar char="•"/>
            </a:pPr>
            <a:r>
              <a:rPr lang="bs-Latn-BA" sz="1200" dirty="0"/>
              <a:t>Dodjele ugovora za takozvane neprioritetne ugovore o uslugama</a:t>
            </a:r>
          </a:p>
          <a:p>
            <a:pPr marL="171450" indent="-171450">
              <a:buFont typeface="Arial" panose="020B0604020202020204" pitchFamily="34" charset="0"/>
              <a:buChar char="•"/>
            </a:pPr>
            <a:r>
              <a:rPr lang="bs-Latn-BA" sz="1200" dirty="0"/>
              <a:t>Dodjele ugovora izuzete iz Zakona o javnim nabavkama</a:t>
            </a:r>
          </a:p>
          <a:p>
            <a:pPr marL="171450" indent="-171450">
              <a:buFont typeface="Arial" panose="020B0604020202020204" pitchFamily="34" charset="0"/>
              <a:buChar char="•"/>
            </a:pPr>
            <a:r>
              <a:rPr lang="bs-Latn-BA" sz="1200" dirty="0"/>
              <a:t>Detaljni podaci o provedenim e-aukcijama</a:t>
            </a:r>
          </a:p>
        </p:txBody>
      </p:sp>
      <p:sp>
        <p:nvSpPr>
          <p:cNvPr id="4" name="TextBox 3">
            <a:extLst>
              <a:ext uri="{FF2B5EF4-FFF2-40B4-BE49-F238E27FC236}">
                <a16:creationId xmlns:a16="http://schemas.microsoft.com/office/drawing/2014/main" id="{134E37C8-1ED7-4AB2-BBBC-12F0E606DC68}"/>
              </a:ext>
            </a:extLst>
          </p:cNvPr>
          <p:cNvSpPr txBox="1"/>
          <p:nvPr/>
        </p:nvSpPr>
        <p:spPr>
          <a:xfrm>
            <a:off x="6228184" y="4911551"/>
            <a:ext cx="2486294" cy="461665"/>
          </a:xfrm>
          <a:prstGeom prst="rect">
            <a:avLst/>
          </a:prstGeom>
          <a:noFill/>
        </p:spPr>
        <p:txBody>
          <a:bodyPr wrap="square" rtlCol="0">
            <a:spAutoFit/>
          </a:bodyPr>
          <a:lstStyle/>
          <a:p>
            <a:pPr marL="171450" indent="-171450">
              <a:buFont typeface="Arial" panose="020B0604020202020204" pitchFamily="34" charset="0"/>
              <a:buChar char="•"/>
            </a:pPr>
            <a:r>
              <a:rPr lang="bs-Latn-BA" sz="1200" dirty="0"/>
              <a:t>Praćenje provedbe ugovora (sredina 2018.)</a:t>
            </a:r>
            <a:endParaRPr lang="en-US" sz="1200" dirty="0"/>
          </a:p>
        </p:txBody>
      </p:sp>
      <p:sp>
        <p:nvSpPr>
          <p:cNvPr id="5" name="Rectangle 4"/>
          <p:cNvSpPr/>
          <p:nvPr/>
        </p:nvSpPr>
        <p:spPr>
          <a:xfrm>
            <a:off x="443398" y="441836"/>
            <a:ext cx="7895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pt-BR" sz="2000" b="1" dirty="0"/>
              <a:t>e-nabav</a:t>
            </a:r>
            <a:r>
              <a:rPr lang="hr-BA" sz="2000" b="1" dirty="0"/>
              <a:t>k</a:t>
            </a:r>
            <a:r>
              <a:rPr lang="pt-BR" sz="2000" b="1" dirty="0"/>
              <a:t>a kao alat za poboljšanje transparentnosti *</a:t>
            </a:r>
            <a:endParaRPr lang="el-GR" sz="2000" b="1" dirty="0"/>
          </a:p>
        </p:txBody>
      </p:sp>
      <p:sp>
        <p:nvSpPr>
          <p:cNvPr id="6" name="TextBox 5"/>
          <p:cNvSpPr txBox="1"/>
          <p:nvPr/>
        </p:nvSpPr>
        <p:spPr>
          <a:xfrm>
            <a:off x="183457" y="6453336"/>
            <a:ext cx="2735942" cy="276999"/>
          </a:xfrm>
          <a:prstGeom prst="rect">
            <a:avLst/>
          </a:prstGeom>
          <a:noFill/>
        </p:spPr>
        <p:txBody>
          <a:bodyPr wrap="none" rtlCol="0">
            <a:spAutoFit/>
          </a:bodyPr>
          <a:lstStyle/>
          <a:p>
            <a:r>
              <a:rPr lang="en-US" b="1" baseline="30000" dirty="0"/>
              <a:t>* </a:t>
            </a:r>
            <a:r>
              <a:rPr lang="hr-BA" sz="1200" dirty="0"/>
              <a:t>Agencija za javne nabavke BiH</a:t>
            </a:r>
            <a:endParaRPr lang="el-GR" sz="1200" dirty="0"/>
          </a:p>
        </p:txBody>
      </p:sp>
    </p:spTree>
    <p:extLst>
      <p:ext uri="{BB962C8B-B14F-4D97-AF65-F5344CB8AC3E}">
        <p14:creationId xmlns:p14="http://schemas.microsoft.com/office/powerpoint/2010/main" val="29787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B715849B-81F1-4E95-A6CC-C96814C9F71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F189B3DB-92F0-470C-9CF7-99D4F76E1EE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639BF0A1-1A16-404A-A9A5-D732D455B70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32339272-83FB-403B-854F-0AC40E5FBD2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dgm id="{37C2F42A-1751-41A7-BFF2-A98B2719D53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graphicEl>
                                              <a:dgm id="{4C0AA4D0-377E-4EEA-AD3F-621D2E03B8BF}"/>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graphicEl>
                                              <a:dgm id="{3C2CED45-21C6-4F5B-A004-03E701D80F2B}"/>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graphicEl>
                                              <a:dgm id="{1A31A592-A2CD-45CB-9578-306479E28FF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Effect transition="in" filter="fade">
                                      <p:cBhvr>
                                        <p:cTn id="36" dur="500"/>
                                        <p:tgtEl>
                                          <p:spTgt spid="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Effect transition="in" filter="fade">
                                      <p:cBhvr>
                                        <p:cTn id="46" dur="500"/>
                                        <p:tgtEl>
                                          <p:spTgt spid="3">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animEffect transition="in" filter="fade">
                                      <p:cBhvr>
                                        <p:cTn id="51" dur="500"/>
                                        <p:tgtEl>
                                          <p:spTgt spid="3">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build="p" advAuto="2000"/>
      <p:bldP spid="4"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600000" y="2160000"/>
            <a:ext cx="5040000" cy="1477328"/>
          </a:xfrm>
          <a:prstGeom prst="rect">
            <a:avLst/>
          </a:prstGeom>
          <a:solidFill>
            <a:srgbClr val="FFFF66"/>
          </a:solidFill>
          <a:ln w="25400">
            <a:solidFill>
              <a:schemeClr val="tx1"/>
            </a:solidFill>
            <a:miter lim="800000"/>
            <a:headEnd/>
            <a:tailEnd/>
          </a:ln>
          <a:effectLst/>
        </p:spPr>
        <p:txBody>
          <a:bodyPr wrap="square"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Upravljanje ugovorom</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279836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idx="4294967295"/>
          </p:nvPr>
        </p:nvSpPr>
        <p:spPr>
          <a:xfrm>
            <a:off x="432000" y="43180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hr-BA" altLang="el-GR" sz="2000" b="1" kern="1200" dirty="0">
                <a:latin typeface="Verdana" pitchFamily="34" charset="0"/>
                <a:ea typeface="+mn-ea"/>
                <a:cs typeface="+mn-cs"/>
              </a:rPr>
              <a:t>Razvoj EU pravnog okvira za javne nabavke tokom vremena</a:t>
            </a:r>
            <a:endParaRPr lang="el-GR" altLang="el-GR" sz="2000" b="1" kern="1200" dirty="0">
              <a:latin typeface="Verdana" pitchFamily="34" charset="0"/>
              <a:ea typeface="+mn-ea"/>
              <a:cs typeface="+mn-cs"/>
            </a:endParaRPr>
          </a:p>
        </p:txBody>
      </p:sp>
      <p:graphicFrame>
        <p:nvGraphicFramePr>
          <p:cNvPr id="6" name="Group 111"/>
          <p:cNvGraphicFramePr>
            <a:graphicFrameLocks noGrp="1"/>
          </p:cNvGraphicFramePr>
          <p:nvPr>
            <p:extLst>
              <p:ext uri="{D42A27DB-BD31-4B8C-83A1-F6EECF244321}">
                <p14:modId xmlns:p14="http://schemas.microsoft.com/office/powerpoint/2010/main" val="492385097"/>
              </p:ext>
            </p:extLst>
          </p:nvPr>
        </p:nvGraphicFramePr>
        <p:xfrm>
          <a:off x="457200" y="1268304"/>
          <a:ext cx="8003232" cy="5401056"/>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1831032">
                  <a:extLst>
                    <a:ext uri="{9D8B030D-6E8A-4147-A177-3AD203B41FA5}">
                      <a16:colId xmlns:a16="http://schemas.microsoft.com/office/drawing/2014/main" val="20003"/>
                    </a:ext>
                  </a:extLst>
                </a:gridCol>
              </a:tblGrid>
              <a:tr h="152400">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hr-BA" altLang="el-GR" sz="1600" b="0" i="0" u="none" strike="noStrike" cap="none" normalizeH="0" baseline="0" dirty="0">
                          <a:ln>
                            <a:noFill/>
                          </a:ln>
                          <a:solidFill>
                            <a:schemeClr val="tx1"/>
                          </a:solidFill>
                          <a:effectLst/>
                          <a:latin typeface="Verdana" panose="020B0604030504040204" pitchFamily="34" charset="0"/>
                        </a:rPr>
                        <a:t>Robe</a:t>
                      </a:r>
                      <a:endParaRPr kumimoji="0" lang="en-IE" altLang="el-GR" sz="1600" b="0"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hr-BA" altLang="el-GR" sz="1600" b="0" i="0" u="none" strike="noStrike" cap="none" normalizeH="0" baseline="0" dirty="0">
                          <a:ln>
                            <a:noFill/>
                          </a:ln>
                          <a:solidFill>
                            <a:schemeClr val="tx1"/>
                          </a:solidFill>
                          <a:effectLst/>
                          <a:latin typeface="Verdana" panose="020B0604030504040204" pitchFamily="34" charset="0"/>
                        </a:rPr>
                        <a:t>Radovi</a:t>
                      </a:r>
                      <a:endParaRPr kumimoji="0" lang="en-IE" altLang="el-GR" sz="1600" b="0"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hr-BA" altLang="el-GR" sz="1600" b="0" i="0" u="none" strike="noStrike" cap="none" normalizeH="0" baseline="0" dirty="0">
                          <a:ln>
                            <a:noFill/>
                          </a:ln>
                          <a:solidFill>
                            <a:schemeClr val="tx1"/>
                          </a:solidFill>
                          <a:effectLst/>
                          <a:latin typeface="Verdana" panose="020B0604030504040204" pitchFamily="34" charset="0"/>
                        </a:rPr>
                        <a:t>Usluge</a:t>
                      </a:r>
                      <a:endParaRPr kumimoji="0" lang="en-IE" altLang="el-GR" sz="1600" b="0"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accent2"/>
                        </a:buClr>
                        <a:buFont typeface="Wingdings" panose="05000000000000000000" pitchFamily="2" charset="2"/>
                        <a:defRPr sz="2600">
                          <a:solidFill>
                            <a:schemeClr val="tx1"/>
                          </a:solidFill>
                          <a:latin typeface="Verdana" panose="020B0604030504040204" pitchFamily="34" charset="0"/>
                        </a:defRPr>
                      </a:lvl1pPr>
                      <a:lvl2pPr indent="14288">
                        <a:spcBef>
                          <a:spcPct val="20000"/>
                        </a:spcBef>
                        <a:buClr>
                          <a:schemeClr val="accent2"/>
                        </a:buClr>
                        <a:buFont typeface="Wingdings" panose="05000000000000000000" pitchFamily="2" charset="2"/>
                        <a:defRPr sz="2200">
                          <a:solidFill>
                            <a:schemeClr val="tx1"/>
                          </a:solidFill>
                          <a:latin typeface="Verdana" panose="020B0604030504040204" pitchFamily="34" charset="0"/>
                        </a:defRPr>
                      </a:lvl2pPr>
                      <a:lvl3pPr indent="-4763">
                        <a:spcBef>
                          <a:spcPct val="20000"/>
                        </a:spcBef>
                        <a:buClr>
                          <a:schemeClr val="accent2"/>
                        </a:buClr>
                        <a:buFont typeface="Wingdings" panose="05000000000000000000" pitchFamily="2" charset="2"/>
                        <a:defRPr sz="2100">
                          <a:solidFill>
                            <a:schemeClr val="tx1"/>
                          </a:solidFill>
                          <a:latin typeface="Verdana" panose="020B0604030504040204" pitchFamily="34" charset="0"/>
                        </a:defRPr>
                      </a:lvl3pPr>
                      <a:lvl4pPr indent="-65088">
                        <a:spcBef>
                          <a:spcPct val="20000"/>
                        </a:spcBef>
                        <a:buClr>
                          <a:schemeClr val="accent2"/>
                        </a:buClr>
                        <a:buFont typeface="Wingdings" panose="05000000000000000000" pitchFamily="2" charset="2"/>
                        <a:defRPr>
                          <a:solidFill>
                            <a:schemeClr val="tx1"/>
                          </a:solidFill>
                          <a:latin typeface="Verdana" panose="020B0604030504040204" pitchFamily="34" charset="0"/>
                        </a:defRPr>
                      </a:lvl4pPr>
                      <a:lvl5pPr indent="-133350">
                        <a:spcBef>
                          <a:spcPct val="25000"/>
                        </a:spcBef>
                        <a:buClr>
                          <a:schemeClr val="accent2"/>
                        </a:buClr>
                        <a:buFont typeface="Wingdings" panose="05000000000000000000" pitchFamily="2" charset="2"/>
                        <a:defRPr>
                          <a:solidFill>
                            <a:schemeClr val="tx1"/>
                          </a:solidFill>
                          <a:latin typeface="Verdana" panose="020B0604030504040204" pitchFamily="34" charset="0"/>
                        </a:defRPr>
                      </a:lvl5pPr>
                      <a:lvl6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6pPr>
                      <a:lvl7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7pPr>
                      <a:lvl8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8pPr>
                      <a:lvl9pPr indent="-133350" fontAlgn="base">
                        <a:spcBef>
                          <a:spcPct val="25000"/>
                        </a:spcBef>
                        <a:spcAft>
                          <a:spcPct val="0"/>
                        </a:spcAft>
                        <a:buClr>
                          <a:schemeClr val="accent2"/>
                        </a:buClr>
                        <a:buFont typeface="Wingdings" panose="05000000000000000000" pitchFamily="2" charset="2"/>
                        <a:defRPr>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pPr>
                      <a:r>
                        <a:rPr kumimoji="0" lang="hr-BA" altLang="el-GR" sz="1600" b="0" i="0" u="none" strike="noStrike" cap="none" normalizeH="0" baseline="0" dirty="0">
                          <a:ln>
                            <a:noFill/>
                          </a:ln>
                          <a:solidFill>
                            <a:schemeClr val="tx1"/>
                          </a:solidFill>
                          <a:effectLst/>
                          <a:latin typeface="Verdana" panose="020B0604030504040204" pitchFamily="34" charset="0"/>
                        </a:rPr>
                        <a:t>Pravni lijekovi</a:t>
                      </a:r>
                      <a:endParaRPr kumimoji="0" lang="en-IE" altLang="el-GR" sz="1600" b="0"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71/305/EEC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77/62/EEC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80/767/EEC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88/295/EEC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89/440/EEC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pPr>
                      <a:endParaRPr kumimoji="0" lang="en-IE" altLang="el-GR" sz="1600" b="0" i="0" u="none" strike="noStrike" cap="none" normalizeH="0" baseline="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89/665/EEC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92/50/EEC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3837">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93/36/EEC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93/37/EEC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23837">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lang="en-IE" altLang="el-GR" sz="1600" b="1" dirty="0">
                          <a:latin typeface="Verdana" panose="020B0604030504040204" pitchFamily="34" charset="0"/>
                          <a:ea typeface="Verdana" panose="020B0604030504040204" pitchFamily="34" charset="0"/>
                          <a:cs typeface="Verdana" panose="020B0604030504040204" pitchFamily="34" charset="0"/>
                        </a:rPr>
                        <a:t>97/52/EC</a:t>
                      </a: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defRPr/>
                      </a:pPr>
                      <a:endParaRPr kumimoji="0" lang="en-IE" altLang="el-GR" sz="15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
                          <a:schemeClr val="accent2"/>
                        </a:buClr>
                        <a:buSzTx/>
                        <a:buFont typeface="Wingdings" panose="05000000000000000000" pitchFamily="2" charset="2"/>
                        <a:buNone/>
                        <a:tabLst/>
                        <a:defRPr/>
                      </a:pPr>
                      <a:endParaRPr kumimoji="0" lang="en-IE" altLang="el-GR" sz="15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23837">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2004/18/EC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34112">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2007/66/EC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52400">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24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24/2014/EU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0">
                <a:tc gridSpan="2">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rPr>
                        <a:t>90/531/EEC</a:t>
                      </a:r>
                      <a:endPar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a:lnSpc>
                          <a:spcPct val="80000"/>
                        </a:lnSpc>
                        <a:spcBef>
                          <a:spcPts val="0"/>
                        </a:spcBef>
                        <a:spcAft>
                          <a:spcPts val="0"/>
                        </a:spcAft>
                      </a:pPr>
                      <a:endParaRPr lang="el-GR" sz="1600" dirty="0">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23837">
                <a:tc gridSpan="2">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algn="ctr">
                        <a:lnSpc>
                          <a:spcPct val="80000"/>
                        </a:lnSpc>
                        <a:spcBef>
                          <a:spcPts val="0"/>
                        </a:spcBef>
                        <a:spcAft>
                          <a:spcPts val="0"/>
                        </a:spcAft>
                      </a:pPr>
                      <a:endParaRPr lang="el-GR" sz="1600" dirty="0">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chemeClr val="tx1"/>
                          </a:solidFill>
                          <a:effectLst/>
                          <a:latin typeface="Verdana" panose="020B0604030504040204" pitchFamily="34" charset="0"/>
                        </a:rPr>
                        <a:t>92/13/EEC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23837">
                <a:tc gridSpan="2">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algn="ctr">
                        <a:lnSpc>
                          <a:spcPct val="80000"/>
                        </a:lnSpc>
                        <a:spcBef>
                          <a:spcPts val="0"/>
                        </a:spcBef>
                        <a:spcAft>
                          <a:spcPts val="0"/>
                        </a:spcAft>
                      </a:pPr>
                      <a:r>
                        <a:rPr kumimoji="0" lang="en-IE" altLang="el-GR" sz="1600" b="1" i="0" u="none" strike="noStrike" cap="none" normalizeH="0" baseline="0" dirty="0">
                          <a:ln>
                            <a:noFill/>
                          </a:ln>
                          <a:solidFill>
                            <a:schemeClr val="tx1"/>
                          </a:solidFill>
                          <a:effectLst/>
                          <a:latin typeface="Verdana" panose="020B0604030504040204" pitchFamily="34" charset="0"/>
                        </a:rPr>
                        <a:t>93/38/EEC</a:t>
                      </a:r>
                      <a:endParaRPr lang="el-GR" sz="1600" dirty="0">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23837">
                <a:tc gridSpan="2">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a:txBody>
                    <a:bodyPr/>
                    <a:lstStyle/>
                    <a:p>
                      <a:pPr algn="ctr">
                        <a:lnSpc>
                          <a:spcPct val="80000"/>
                        </a:lnSpc>
                        <a:spcBef>
                          <a:spcPts val="0"/>
                        </a:spcBef>
                        <a:spcAft>
                          <a:spcPts val="0"/>
                        </a:spcAft>
                      </a:pPr>
                      <a:r>
                        <a:rPr kumimoji="0" lang="en-IE" altLang="el-GR" sz="1600" b="1" i="0" u="none" strike="noStrike" cap="none" normalizeH="0" baseline="0" dirty="0">
                          <a:ln>
                            <a:noFill/>
                          </a:ln>
                          <a:solidFill>
                            <a:schemeClr val="tx1"/>
                          </a:solidFill>
                          <a:effectLst/>
                          <a:latin typeface="Verdana" panose="020B0604030504040204" pitchFamily="34" charset="0"/>
                        </a:rPr>
                        <a:t>98/4/EC</a:t>
                      </a:r>
                      <a:endParaRPr lang="el-GR" sz="1600" dirty="0">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23837">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16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2004/17/EC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pPr algn="ctr"/>
                      <a:endParaRPr lang="el-GR" sz="1200" dirty="0">
                        <a:latin typeface="Verdana" panose="020B0604030504040204" pitchFamily="34" charset="0"/>
                        <a:ea typeface="Verdana" panose="020B0604030504040204" pitchFamily="34" charset="0"/>
                        <a:cs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23837">
                <a:tc gridSpan="3">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r>
                        <a:rPr kumimoji="0" lang="en-IE" altLang="el-GR" sz="24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25/2014/EU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tc>
                  <a:txBody>
                    <a:bodyPr/>
                    <a:lstStyle/>
                    <a:p>
                      <a:pPr marL="0" marR="0" lvl="0" indent="0" algn="ctr" defTabSz="914400" rtl="0" eaLnBrk="1" fontAlgn="base" latinLnBrk="0" hangingPunct="1">
                        <a:lnSpc>
                          <a:spcPct val="80000"/>
                        </a:lnSpc>
                        <a:spcBef>
                          <a:spcPts val="0"/>
                        </a:spcBef>
                        <a:spcAft>
                          <a:spcPts val="0"/>
                        </a:spcAft>
                        <a:buClr>
                          <a:schemeClr val="accent2"/>
                        </a:buClr>
                        <a:buSzTx/>
                        <a:buFont typeface="Wingdings" panose="05000000000000000000" pitchFamily="2" charset="2"/>
                        <a:buNone/>
                        <a:tabLst/>
                        <a:defRPr/>
                      </a:pPr>
                      <a:endParaRPr kumimoji="0" lang="en-IE" altLang="el-GR" sz="1600" b="1" i="0" u="none" strike="noStrike" cap="none" normalizeH="0" baseline="0" dirty="0">
                        <a:ln>
                          <a:noFill/>
                        </a:ln>
                        <a:solidFill>
                          <a:schemeClr val="tx1"/>
                        </a:solidFill>
                        <a:effectLst/>
                        <a:latin typeface="Verdana" panose="020B060403050404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2" name="TextBox 1"/>
          <p:cNvSpPr txBox="1"/>
          <p:nvPr/>
        </p:nvSpPr>
        <p:spPr>
          <a:xfrm rot="16200000">
            <a:off x="-932773" y="2849116"/>
            <a:ext cx="2339102" cy="338554"/>
          </a:xfrm>
          <a:prstGeom prst="rect">
            <a:avLst/>
          </a:prstGeom>
          <a:noFill/>
        </p:spPr>
        <p:txBody>
          <a:bodyPr wrap="none" rtlCol="0">
            <a:spAutoFit/>
          </a:bodyPr>
          <a:lstStyle/>
          <a:p>
            <a:r>
              <a:rPr lang="hr-BA" sz="1600" dirty="0">
                <a:latin typeface="Verdana" panose="020B0604030504040204" pitchFamily="34" charset="0"/>
                <a:ea typeface="Verdana" panose="020B0604030504040204" pitchFamily="34" charset="0"/>
                <a:cs typeface="Verdana" panose="020B0604030504040204" pitchFamily="34" charset="0"/>
              </a:rPr>
              <a:t>Primarni javni sektor</a:t>
            </a:r>
            <a:endParaRPr lang="el-GR" sz="1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p:cNvSpPr txBox="1"/>
          <p:nvPr/>
        </p:nvSpPr>
        <p:spPr>
          <a:xfrm rot="16200000">
            <a:off x="-429950" y="5617338"/>
            <a:ext cx="1333442" cy="338554"/>
          </a:xfrm>
          <a:prstGeom prst="rect">
            <a:avLst/>
          </a:prstGeom>
          <a:noFill/>
        </p:spPr>
        <p:txBody>
          <a:bodyPr wrap="none" rtlCol="0">
            <a:spAutoFit/>
          </a:bodyPr>
          <a:lstStyle/>
          <a:p>
            <a:r>
              <a:rPr lang="hr-BA" sz="1600" dirty="0">
                <a:latin typeface="Verdana" panose="020B0604030504040204" pitchFamily="34" charset="0"/>
                <a:ea typeface="Verdana" panose="020B0604030504040204" pitchFamily="34" charset="0"/>
                <a:cs typeface="Verdana" panose="020B0604030504040204" pitchFamily="34" charset="0"/>
              </a:rPr>
              <a:t>Komunalije</a:t>
            </a:r>
            <a:endParaRPr lang="el-GR" sz="1600" dirty="0">
              <a:latin typeface="Verdana" panose="020B0604030504040204" pitchFamily="34" charset="0"/>
              <a:ea typeface="Verdana" panose="020B0604030504040204" pitchFamily="34" charset="0"/>
              <a:cs typeface="Verdana" panose="020B0604030504040204" pitchFamily="34" charset="0"/>
            </a:endParaRPr>
          </a:p>
        </p:txBody>
      </p:sp>
      <p:sp>
        <p:nvSpPr>
          <p:cNvPr id="8" name="Down Arrow 7"/>
          <p:cNvSpPr/>
          <p:nvPr/>
        </p:nvSpPr>
        <p:spPr>
          <a:xfrm rot="19200000">
            <a:off x="1461793" y="1628379"/>
            <a:ext cx="457200" cy="2655605"/>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Down Arrow 8"/>
          <p:cNvSpPr/>
          <p:nvPr/>
        </p:nvSpPr>
        <p:spPr>
          <a:xfrm rot="2580000">
            <a:off x="5187547" y="1628380"/>
            <a:ext cx="457200" cy="2655605"/>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Down Arrow 9"/>
          <p:cNvSpPr/>
          <p:nvPr/>
        </p:nvSpPr>
        <p:spPr>
          <a:xfrm>
            <a:off x="3276600" y="1965499"/>
            <a:ext cx="457200" cy="1800000"/>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Down Arrow 10"/>
          <p:cNvSpPr/>
          <p:nvPr/>
        </p:nvSpPr>
        <p:spPr>
          <a:xfrm rot="19200000">
            <a:off x="2309715" y="5044073"/>
            <a:ext cx="457200" cy="1188000"/>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Down Arrow 11"/>
          <p:cNvSpPr/>
          <p:nvPr/>
        </p:nvSpPr>
        <p:spPr>
          <a:xfrm rot="2580000">
            <a:off x="4610895" y="5030436"/>
            <a:ext cx="457200" cy="1188000"/>
          </a:xfrm>
          <a:prstGeom prst="downArrow">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476563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098065"/>
            <a:ext cx="8280000" cy="2031325"/>
          </a:xfrm>
          <a:prstGeom prst="rect">
            <a:avLst/>
          </a:prstGeom>
        </p:spPr>
        <p:txBody>
          <a:bodyPr wrap="square">
            <a:spAutoFit/>
          </a:bodyPr>
          <a:lstStyle/>
          <a:p>
            <a:pPr algn="just" eaLnBrk="1" hangingPunct="1"/>
            <a:r>
              <a:rPr lang="en-US" altLang="en-US" b="1" dirty="0" err="1"/>
              <a:t>Upravljanje</a:t>
            </a:r>
            <a:r>
              <a:rPr lang="en-US" altLang="en-US" b="1" dirty="0"/>
              <a:t> </a:t>
            </a:r>
            <a:r>
              <a:rPr lang="en-US" altLang="en-US" b="1" dirty="0" err="1"/>
              <a:t>ugovorima</a:t>
            </a:r>
            <a:r>
              <a:rPr lang="en-US" altLang="en-US" b="1" dirty="0"/>
              <a:t> / </a:t>
            </a:r>
            <a:r>
              <a:rPr lang="en-US" altLang="en-US" b="1" dirty="0" err="1"/>
              <a:t>administracija</a:t>
            </a:r>
            <a:r>
              <a:rPr lang="en-US" altLang="en-US" b="1" dirty="0"/>
              <a:t> </a:t>
            </a:r>
            <a:r>
              <a:rPr lang="en-US" altLang="en-US" dirty="0" err="1"/>
              <a:t>odnosi</a:t>
            </a:r>
            <a:r>
              <a:rPr lang="en-US" altLang="en-US" dirty="0"/>
              <a:t> se </a:t>
            </a:r>
            <a:r>
              <a:rPr lang="en-US" altLang="en-US" dirty="0" err="1"/>
              <a:t>na</a:t>
            </a:r>
            <a:r>
              <a:rPr lang="en-US" altLang="en-US" dirty="0"/>
              <a:t> </a:t>
            </a:r>
            <a:r>
              <a:rPr lang="en-US" altLang="en-US" dirty="0" err="1"/>
              <a:t>postupak</a:t>
            </a:r>
            <a:r>
              <a:rPr lang="en-US" altLang="en-US" dirty="0"/>
              <a:t> </a:t>
            </a:r>
            <a:r>
              <a:rPr lang="en-US" altLang="en-US" dirty="0" err="1"/>
              <a:t>pregleda</a:t>
            </a:r>
            <a:r>
              <a:rPr lang="en-US" altLang="en-US" dirty="0"/>
              <a:t>, </a:t>
            </a:r>
            <a:r>
              <a:rPr lang="en-US" altLang="en-US" dirty="0" err="1"/>
              <a:t>verifikacije</a:t>
            </a:r>
            <a:r>
              <a:rPr lang="en-US" altLang="en-US" dirty="0"/>
              <a:t> </a:t>
            </a:r>
            <a:r>
              <a:rPr lang="en-US" altLang="en-US" dirty="0" err="1"/>
              <a:t>i</a:t>
            </a:r>
            <a:r>
              <a:rPr lang="en-US" altLang="en-US" dirty="0"/>
              <a:t> </a:t>
            </a:r>
            <a:r>
              <a:rPr lang="en-US" altLang="en-US" dirty="0" err="1"/>
              <a:t>osiguranja</a:t>
            </a:r>
            <a:r>
              <a:rPr lang="en-US" altLang="en-US" dirty="0"/>
              <a:t> </a:t>
            </a:r>
            <a:r>
              <a:rPr lang="en-US" altLang="en-US" dirty="0" err="1"/>
              <a:t>svih</a:t>
            </a:r>
            <a:r>
              <a:rPr lang="en-US" altLang="en-US" dirty="0"/>
              <a:t> </a:t>
            </a:r>
            <a:r>
              <a:rPr lang="en-US" altLang="en-US" dirty="0" err="1"/>
              <a:t>aspekata</a:t>
            </a:r>
            <a:r>
              <a:rPr lang="en-US" altLang="en-US" dirty="0"/>
              <a:t> </a:t>
            </a:r>
            <a:r>
              <a:rPr lang="en-US" altLang="en-US" dirty="0" err="1"/>
              <a:t>ponude</a:t>
            </a:r>
            <a:r>
              <a:rPr lang="en-US" altLang="en-US" dirty="0"/>
              <a:t> </a:t>
            </a:r>
            <a:r>
              <a:rPr lang="en-US" altLang="en-US" dirty="0" err="1"/>
              <a:t>i</a:t>
            </a:r>
            <a:r>
              <a:rPr lang="en-US" altLang="en-US" dirty="0"/>
              <a:t> </a:t>
            </a:r>
            <a:r>
              <a:rPr lang="en-US" altLang="en-US" dirty="0" err="1"/>
              <a:t>ugovornih</a:t>
            </a:r>
            <a:r>
              <a:rPr lang="en-US" altLang="en-US" dirty="0"/>
              <a:t> </a:t>
            </a:r>
            <a:r>
              <a:rPr lang="en-US" altLang="en-US" dirty="0" err="1"/>
              <a:t>dokumenata</a:t>
            </a:r>
            <a:r>
              <a:rPr lang="en-US" altLang="en-US" dirty="0"/>
              <a:t>. VRIJEME, NOV</a:t>
            </a:r>
            <a:r>
              <a:rPr lang="hr-BA" altLang="en-US" dirty="0"/>
              <a:t>AC</a:t>
            </a:r>
            <a:r>
              <a:rPr lang="en-US" altLang="en-US" dirty="0"/>
              <a:t>, </a:t>
            </a:r>
            <a:r>
              <a:rPr lang="hr-BA" altLang="en-US" dirty="0"/>
              <a:t>OBIM</a:t>
            </a:r>
            <a:r>
              <a:rPr lang="en-US" altLang="en-US" dirty="0"/>
              <a:t> I KVALITETA </a:t>
            </a:r>
            <a:r>
              <a:rPr lang="en-US" altLang="en-US" dirty="0" err="1"/>
              <a:t>su</a:t>
            </a:r>
            <a:r>
              <a:rPr lang="en-US" altLang="en-US" dirty="0"/>
              <a:t> </a:t>
            </a:r>
            <a:r>
              <a:rPr lang="en-US" altLang="en-US" dirty="0" err="1"/>
              <a:t>ključni</a:t>
            </a:r>
            <a:r>
              <a:rPr lang="en-US" altLang="en-US" dirty="0"/>
              <a:t> </a:t>
            </a:r>
            <a:r>
              <a:rPr lang="en-US" altLang="en-US" dirty="0" err="1"/>
              <a:t>ugovorni</a:t>
            </a:r>
            <a:r>
              <a:rPr lang="en-US" altLang="en-US" dirty="0"/>
              <a:t> </a:t>
            </a:r>
            <a:r>
              <a:rPr lang="en-US" altLang="en-US" dirty="0" err="1"/>
              <a:t>parametri</a:t>
            </a:r>
            <a:r>
              <a:rPr lang="en-US" altLang="en-US" dirty="0"/>
              <a:t> </a:t>
            </a:r>
            <a:r>
              <a:rPr lang="en-US" altLang="en-US" dirty="0" err="1"/>
              <a:t>koje</a:t>
            </a:r>
            <a:r>
              <a:rPr lang="en-US" altLang="en-US" dirty="0"/>
              <a:t> mora </a:t>
            </a:r>
            <a:r>
              <a:rPr lang="en-US" altLang="en-US" dirty="0" err="1"/>
              <a:t>osigurati</a:t>
            </a:r>
            <a:r>
              <a:rPr lang="en-US" altLang="en-US" dirty="0"/>
              <a:t> administrator </a:t>
            </a:r>
            <a:r>
              <a:rPr lang="en-US" altLang="en-US" dirty="0" err="1"/>
              <a:t>ugovora</a:t>
            </a:r>
            <a:r>
              <a:rPr lang="en-US" altLang="en-US" dirty="0"/>
              <a:t> (</a:t>
            </a:r>
            <a:r>
              <a:rPr lang="hr-BA" altLang="en-US" dirty="0"/>
              <a:t>menadžer</a:t>
            </a:r>
            <a:r>
              <a:rPr lang="en-US" altLang="en-US" dirty="0"/>
              <a:t> </a:t>
            </a:r>
            <a:r>
              <a:rPr lang="en-US" altLang="en-US" dirty="0" err="1"/>
              <a:t>projekta</a:t>
            </a:r>
            <a:r>
              <a:rPr lang="en-US" altLang="en-US" dirty="0"/>
              <a:t> / </a:t>
            </a:r>
            <a:r>
              <a:rPr lang="en-US" altLang="en-US" dirty="0" err="1"/>
              <a:t>ugovora</a:t>
            </a:r>
            <a:r>
              <a:rPr lang="en-US" altLang="en-US" dirty="0"/>
              <a:t>). On / </a:t>
            </a:r>
            <a:r>
              <a:rPr lang="en-US" altLang="en-US" dirty="0" err="1"/>
              <a:t>ona</a:t>
            </a:r>
            <a:r>
              <a:rPr lang="en-US" altLang="en-US" dirty="0"/>
              <a:t> </a:t>
            </a:r>
            <a:r>
              <a:rPr lang="en-US" altLang="en-US" dirty="0" err="1"/>
              <a:t>osigurava</a:t>
            </a:r>
            <a:r>
              <a:rPr lang="en-US" altLang="en-US" dirty="0"/>
              <a:t> da </a:t>
            </a:r>
            <a:r>
              <a:rPr lang="en-US" altLang="en-US" dirty="0" err="1"/>
              <a:t>svi</a:t>
            </a:r>
            <a:r>
              <a:rPr lang="en-US" altLang="en-US" dirty="0"/>
              <a:t> </a:t>
            </a:r>
            <a:r>
              <a:rPr lang="en-US" altLang="en-US" dirty="0" err="1"/>
              <a:t>članovi</a:t>
            </a:r>
            <a:r>
              <a:rPr lang="en-US" altLang="en-US" dirty="0"/>
              <a:t> </a:t>
            </a:r>
            <a:r>
              <a:rPr lang="en-US" altLang="en-US" dirty="0" err="1"/>
              <a:t>tima</a:t>
            </a:r>
            <a:r>
              <a:rPr lang="en-US" altLang="en-US" dirty="0"/>
              <a:t> </a:t>
            </a:r>
            <a:r>
              <a:rPr lang="en-US" altLang="en-US" dirty="0" err="1"/>
              <a:t>izvršavaju</a:t>
            </a:r>
            <a:r>
              <a:rPr lang="en-US" altLang="en-US" dirty="0"/>
              <a:t> </a:t>
            </a:r>
            <a:r>
              <a:rPr lang="en-US" altLang="en-US" dirty="0" err="1"/>
              <a:t>svoje</a:t>
            </a:r>
            <a:r>
              <a:rPr lang="en-US" altLang="en-US" dirty="0"/>
              <a:t> </a:t>
            </a:r>
            <a:r>
              <a:rPr lang="en-US" altLang="en-US" dirty="0" err="1"/>
              <a:t>odgovornosti</a:t>
            </a:r>
            <a:r>
              <a:rPr lang="en-US" altLang="en-US" dirty="0"/>
              <a:t> u </a:t>
            </a:r>
            <a:r>
              <a:rPr lang="en-US" altLang="en-US" dirty="0" err="1"/>
              <a:t>skladu</a:t>
            </a:r>
            <a:r>
              <a:rPr lang="en-US" altLang="en-US" dirty="0"/>
              <a:t> </a:t>
            </a:r>
            <a:r>
              <a:rPr lang="en-US" altLang="en-US" dirty="0" err="1"/>
              <a:t>sa</a:t>
            </a:r>
            <a:r>
              <a:rPr lang="en-US" altLang="en-US" dirty="0"/>
              <a:t> </a:t>
            </a:r>
            <a:r>
              <a:rPr lang="en-US" altLang="en-US" dirty="0" err="1"/>
              <a:t>zahtjevima</a:t>
            </a:r>
            <a:r>
              <a:rPr lang="en-US" altLang="en-US" dirty="0"/>
              <a:t> </a:t>
            </a:r>
            <a:r>
              <a:rPr lang="en-US" altLang="en-US" dirty="0" err="1"/>
              <a:t>ugovora</a:t>
            </a:r>
            <a:r>
              <a:rPr lang="en-US" altLang="en-US" dirty="0"/>
              <a:t>, </a:t>
            </a:r>
            <a:r>
              <a:rPr lang="en-US" altLang="en-US" dirty="0" err="1"/>
              <a:t>specifikacijama</a:t>
            </a:r>
            <a:r>
              <a:rPr lang="en-US" altLang="en-US" dirty="0"/>
              <a:t> (TOR) </a:t>
            </a:r>
            <a:r>
              <a:rPr lang="en-US" altLang="en-US" dirty="0" err="1"/>
              <a:t>i</a:t>
            </a:r>
            <a:r>
              <a:rPr lang="en-US" altLang="en-US" dirty="0"/>
              <a:t> </a:t>
            </a:r>
            <a:r>
              <a:rPr lang="en-US" altLang="en-US" dirty="0" err="1"/>
              <a:t>crtežima</a:t>
            </a:r>
            <a:r>
              <a:rPr lang="en-US" altLang="en-US" dirty="0"/>
              <a:t> (</a:t>
            </a:r>
            <a:r>
              <a:rPr lang="hr-BA" altLang="en-US" dirty="0"/>
              <a:t>u</a:t>
            </a:r>
            <a:r>
              <a:rPr lang="en-US" altLang="en-US" dirty="0" err="1"/>
              <a:t>govorn</a:t>
            </a:r>
            <a:r>
              <a:rPr lang="hr-BA" altLang="en-US" dirty="0"/>
              <a:t>i</a:t>
            </a:r>
            <a:r>
              <a:rPr lang="en-US" altLang="en-US" dirty="0"/>
              <a:t> </a:t>
            </a:r>
            <a:r>
              <a:rPr lang="en-US" altLang="en-US" dirty="0" err="1"/>
              <a:t>dokument</a:t>
            </a:r>
            <a:r>
              <a:rPr lang="hr-BA" altLang="en-US" dirty="0"/>
              <a:t>i</a:t>
            </a:r>
            <a:r>
              <a:rPr lang="en-US" altLang="en-US" dirty="0"/>
              <a:t>).</a:t>
            </a:r>
          </a:p>
        </p:txBody>
      </p:sp>
      <p:sp>
        <p:nvSpPr>
          <p:cNvPr id="3" name="Rectangle 24"/>
          <p:cNvSpPr>
            <a:spLocks noChangeArrowheads="1"/>
          </p:cNvSpPr>
          <p:nvPr/>
        </p:nvSpPr>
        <p:spPr bwMode="auto">
          <a:xfrm>
            <a:off x="432000" y="432000"/>
            <a:ext cx="15488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Definicija</a:t>
            </a:r>
            <a:endParaRPr lang="el-GR" altLang="el-GR" sz="2000" b="1" dirty="0"/>
          </a:p>
        </p:txBody>
      </p:sp>
    </p:spTree>
    <p:extLst>
      <p:ext uri="{BB962C8B-B14F-4D97-AF65-F5344CB8AC3E}">
        <p14:creationId xmlns:p14="http://schemas.microsoft.com/office/powerpoint/2010/main" val="173316439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32000" y="2358440"/>
            <a:ext cx="8280000" cy="1323439"/>
            <a:chOff x="432000" y="2358440"/>
            <a:chExt cx="8280000" cy="1323439"/>
          </a:xfrm>
        </p:grpSpPr>
        <p:sp>
          <p:nvSpPr>
            <p:cNvPr id="305166" name="Text Box 14"/>
            <p:cNvSpPr txBox="1">
              <a:spLocks noChangeArrowheads="1"/>
            </p:cNvSpPr>
            <p:nvPr/>
          </p:nvSpPr>
          <p:spPr bwMode="auto">
            <a:xfrm>
              <a:off x="432000" y="2358440"/>
              <a:ext cx="8280000" cy="1323439"/>
            </a:xfrm>
            <a:prstGeom prst="rect">
              <a:avLst/>
            </a:prstGeom>
            <a:solidFill>
              <a:srgbClr val="99CCFF"/>
            </a:solidFill>
            <a:ln w="25400">
              <a:solidFill>
                <a:srgbClr val="000080"/>
              </a:solidFill>
              <a:miter lim="800000"/>
              <a:headEnd/>
              <a:tailEnd/>
            </a:ln>
          </p:spPr>
          <p:txBody>
            <a:bodyPr wrap="square">
              <a:spAutoFit/>
            </a:bodyPr>
            <a:lstStyle>
              <a:lvl1pPr marL="804863"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Upravljanje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sastavni</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dio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javne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nabav</a:t>
              </a:r>
              <a:r>
                <a:rPr lang="hr-BA" altLang="el-GR" sz="1600" dirty="0">
                  <a:latin typeface="Verdana" panose="020B0604030504040204" pitchFamily="34" charset="0"/>
                  <a:ea typeface="Verdana" panose="020B0604030504040204" pitchFamily="34" charset="0"/>
                </a:rPr>
                <a:t>k</a:t>
              </a:r>
              <a:r>
                <a:rPr lang="en-US" altLang="el-GR" sz="1600" dirty="0">
                  <a:latin typeface="Verdana" panose="020B0604030504040204" pitchFamily="34" charset="0"/>
                  <a:ea typeface="Verdana" panose="020B0604030504040204" pitchFamily="34" charset="0"/>
                </a:rPr>
                <a:t>e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započinje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mnogo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nego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što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dodijeljen</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i</a:t>
              </a:r>
              <a:r>
                <a:rPr lang="en-US" altLang="el-GR" sz="1600" dirty="0" err="1">
                  <a:latin typeface="Verdana" panose="020B0604030504040204" pitchFamily="34" charset="0"/>
                  <a:ea typeface="Verdana" panose="020B0604030504040204" pitchFamily="34" charset="0"/>
                </a:rPr>
                <a:t>zvođaču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često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sastavljanja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tenderske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Počinje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strateškim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odlukama</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vrsti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trajanju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glavnim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pitanjima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će</a:t>
              </a:r>
              <a:r>
                <a:rPr lang="en-US" altLang="el-GR" sz="1600" dirty="0">
                  <a:latin typeface="Verdana" panose="020B0604030504040204" pitchFamily="34" charset="0"/>
                  <a:ea typeface="Verdana" panose="020B0604030504040204" pitchFamily="34" charset="0"/>
                </a:rPr>
                <a:t> reguli</a:t>
              </a:r>
              <a:r>
                <a:rPr lang="hr-BA" altLang="el-GR" sz="1600" dirty="0">
                  <a:latin typeface="Verdana" panose="020B0604030504040204" pitchFamily="34" charset="0"/>
                  <a:ea typeface="Verdana" panose="020B0604030504040204" pitchFamily="34" charset="0"/>
                </a:rPr>
                <a:t>s</a:t>
              </a:r>
              <a:r>
                <a:rPr lang="en-US" altLang="el-GR" sz="1600" dirty="0" err="1">
                  <a:latin typeface="Verdana" panose="020B0604030504040204" pitchFamily="34" charset="0"/>
                  <a:ea typeface="Verdana" panose="020B0604030504040204" pitchFamily="34" charset="0"/>
                </a:rPr>
                <a:t>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budući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u</a:t>
              </a:r>
              <a:r>
                <a:rPr lang="en-US" altLang="el-GR" sz="1600" dirty="0" err="1">
                  <a:latin typeface="Verdana" panose="020B0604030504040204" pitchFamily="34" charset="0"/>
                  <a:ea typeface="Verdana" panose="020B0604030504040204" pitchFamily="34" charset="0"/>
                </a:rPr>
                <a:t>govor</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pic>
          <p:nvPicPr>
            <p:cNvPr id="305167" name="Picture 15" descr="black%20triangle%20exclamation%20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048" y="2686085"/>
              <a:ext cx="772622" cy="592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68" name="Text Box 16"/>
          <p:cNvSpPr txBox="1">
            <a:spLocks noChangeArrowheads="1"/>
          </p:cNvSpPr>
          <p:nvPr/>
        </p:nvSpPr>
        <p:spPr bwMode="auto">
          <a:xfrm>
            <a:off x="432000" y="3943312"/>
            <a:ext cx="8280000" cy="830997"/>
          </a:xfrm>
          <a:prstGeom prst="rect">
            <a:avLst/>
          </a:prstGeom>
          <a:solidFill>
            <a:srgbClr val="99CCFF"/>
          </a:solidFill>
          <a:ln w="25400">
            <a:solidFill>
              <a:srgbClr val="000080"/>
            </a:solidFill>
            <a:miter lim="800000"/>
            <a:headEnd/>
            <a:tailEnd/>
          </a:ln>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nacrt</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dio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Tenderske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nedostataka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nejasnoća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ostavljaju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mjesta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različita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tumačenja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Ugovaraču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će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vrlo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teško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njemu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utemeljiti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uspješan</a:t>
            </a:r>
            <a:r>
              <a:rPr lang="hr-BA"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odnos</a:t>
            </a:r>
            <a:r>
              <a:rPr lang="en-US" altLang="el-GR" sz="1600" dirty="0">
                <a:latin typeface="Verdana" panose="020B0604030504040204" pitchFamily="34" charset="0"/>
                <a:ea typeface="Verdana" panose="020B0604030504040204" pitchFamily="34" charset="0"/>
              </a:rPr>
              <a:t> s </a:t>
            </a:r>
            <a:r>
              <a:rPr lang="en-US" altLang="el-GR" sz="1600" dirty="0" err="1">
                <a:latin typeface="Verdana" panose="020B0604030504040204" pitchFamily="34" charset="0"/>
                <a:ea typeface="Verdana" panose="020B0604030504040204" pitchFamily="34" charset="0"/>
              </a:rPr>
              <a:t>Izvođačem</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305170" name="AutoShape 18"/>
          <p:cNvSpPr>
            <a:spLocks noChangeArrowheads="1"/>
          </p:cNvSpPr>
          <p:nvPr/>
        </p:nvSpPr>
        <p:spPr bwMode="auto">
          <a:xfrm rot="5400000">
            <a:off x="4483224" y="3619500"/>
            <a:ext cx="329952" cy="381000"/>
          </a:xfrm>
          <a:custGeom>
            <a:avLst/>
            <a:gdLst>
              <a:gd name="T0" fmla="*/ 203238058 w 21600"/>
              <a:gd name="T1" fmla="*/ 0 h 21600"/>
              <a:gd name="T2" fmla="*/ 0 w 21600"/>
              <a:gd name="T3" fmla="*/ 1045462871 h 21600"/>
              <a:gd name="T4" fmla="*/ 203238058 w 21600"/>
              <a:gd name="T5" fmla="*/ 2090925725 h 21600"/>
              <a:gd name="T6" fmla="*/ 270984006 w 21600"/>
              <a:gd name="T7" fmla="*/ 104546287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el-GR" dirty="0"/>
          </a:p>
        </p:txBody>
      </p:sp>
      <p:sp>
        <p:nvSpPr>
          <p:cNvPr id="305171" name="Text Box 19"/>
          <p:cNvSpPr txBox="1">
            <a:spLocks noChangeArrowheads="1"/>
          </p:cNvSpPr>
          <p:nvPr/>
        </p:nvSpPr>
        <p:spPr bwMode="auto">
          <a:xfrm>
            <a:off x="432000" y="5109381"/>
            <a:ext cx="8280000" cy="830997"/>
          </a:xfrm>
          <a:prstGeom prst="rect">
            <a:avLst/>
          </a:prstGeom>
          <a:noFill/>
          <a:ln w="12700">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Međutim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postoje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Ugovara</a:t>
            </a:r>
            <a:r>
              <a:rPr lang="hr-BA" altLang="el-GR" sz="1600" dirty="0">
                <a:latin typeface="Verdana" panose="020B0604030504040204" pitchFamily="34" charset="0"/>
                <a:ea typeface="Verdana" panose="020B0604030504040204" pitchFamily="34" charset="0"/>
              </a:rPr>
              <a:t>č</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može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poduzeti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nakon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dodjele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bi se </a:t>
            </a:r>
            <a:r>
              <a:rPr lang="en-US" altLang="el-GR" sz="1600" dirty="0" err="1">
                <a:latin typeface="Verdana" panose="020B0604030504040204" pitchFamily="34" charset="0"/>
                <a:ea typeface="Verdana" panose="020B0604030504040204" pitchFamily="34" charset="0"/>
              </a:rPr>
              <a:t>olakšalo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izvođačevo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djelovanje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ukupna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efikasnost</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provedbi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305181" name="Text Box 29"/>
          <p:cNvSpPr txBox="1">
            <a:spLocks noChangeArrowheads="1"/>
          </p:cNvSpPr>
          <p:nvPr/>
        </p:nvSpPr>
        <p:spPr bwMode="auto">
          <a:xfrm>
            <a:off x="432000" y="946150"/>
            <a:ext cx="8280000" cy="1077218"/>
          </a:xfrm>
          <a:prstGeom prst="rect">
            <a:avLst/>
          </a:prstGeom>
          <a:solidFill>
            <a:srgbClr val="99CCFF"/>
          </a:solidFill>
          <a:ln w="25400">
            <a:solidFill>
              <a:srgbClr val="000080"/>
            </a:solidFill>
            <a:miter lim="800000"/>
            <a:headEnd/>
            <a:tailEnd/>
          </a:ln>
          <a:effectLst/>
        </p:spPr>
        <p:txBody>
          <a:bodyPr>
            <a:spAutoFit/>
          </a:bodyPr>
          <a:lstStyle/>
          <a:p>
            <a:pPr algn="just">
              <a:spcBef>
                <a:spcPct val="50000"/>
              </a:spcBef>
              <a:defRPr/>
            </a:pPr>
            <a:r>
              <a:rPr lang="en-US" sz="1600" dirty="0" err="1"/>
              <a:t>Pojam</a:t>
            </a:r>
            <a:r>
              <a:rPr lang="en-US" sz="1600" dirty="0"/>
              <a:t> </a:t>
            </a:r>
            <a:r>
              <a:rPr lang="hr-BA" sz="1600" dirty="0"/>
              <a:t>u</a:t>
            </a:r>
            <a:r>
              <a:rPr lang="en-US" sz="1600" dirty="0" err="1"/>
              <a:t>pravljanj</a:t>
            </a:r>
            <a:r>
              <a:rPr lang="hr-BA" sz="1600" dirty="0"/>
              <a:t>a</a:t>
            </a:r>
            <a:r>
              <a:rPr lang="en-US" sz="1600" dirty="0"/>
              <a:t> </a:t>
            </a:r>
            <a:r>
              <a:rPr lang="en-US" sz="1600" dirty="0" err="1"/>
              <a:t>ugovorom</a:t>
            </a:r>
            <a:r>
              <a:rPr lang="en-US" sz="1600" dirty="0"/>
              <a:t> </a:t>
            </a:r>
            <a:r>
              <a:rPr lang="en-US" sz="1600" dirty="0" err="1"/>
              <a:t>ili</a:t>
            </a:r>
            <a:r>
              <a:rPr lang="en-US" sz="1600" dirty="0"/>
              <a:t> </a:t>
            </a:r>
            <a:r>
              <a:rPr lang="en-US" sz="1600" dirty="0" err="1"/>
              <a:t>Ugovor</a:t>
            </a:r>
            <a:r>
              <a:rPr lang="en-US" sz="1600" dirty="0"/>
              <a:t> o </a:t>
            </a:r>
            <a:r>
              <a:rPr lang="hr-BA" sz="1600" dirty="0"/>
              <a:t>administraciji</a:t>
            </a:r>
            <a:r>
              <a:rPr lang="en-US" sz="1600" dirty="0"/>
              <a:t> </a:t>
            </a:r>
            <a:r>
              <a:rPr lang="en-US" sz="1600" dirty="0" err="1"/>
              <a:t>odnosi</a:t>
            </a:r>
            <a:r>
              <a:rPr lang="en-US" sz="1600" dirty="0"/>
              <a:t> se </a:t>
            </a:r>
            <a:r>
              <a:rPr lang="en-US" sz="1600" dirty="0" err="1"/>
              <a:t>na</a:t>
            </a:r>
            <a:r>
              <a:rPr lang="en-US" sz="1600" dirty="0"/>
              <a:t> </a:t>
            </a:r>
            <a:r>
              <a:rPr lang="en-US" sz="1600" dirty="0" err="1"/>
              <a:t>postupke</a:t>
            </a:r>
            <a:r>
              <a:rPr lang="en-US" sz="1600" dirty="0"/>
              <a:t> </a:t>
            </a:r>
            <a:r>
              <a:rPr lang="en-US" sz="1600" dirty="0" err="1"/>
              <a:t>koji</a:t>
            </a:r>
            <a:r>
              <a:rPr lang="en-US" sz="1600" dirty="0"/>
              <a:t> </a:t>
            </a:r>
            <a:r>
              <a:rPr lang="en-US" sz="1600" dirty="0" err="1"/>
              <a:t>dozvoljavaju</a:t>
            </a:r>
            <a:r>
              <a:rPr lang="en-US" sz="1600" dirty="0"/>
              <a:t> </a:t>
            </a:r>
            <a:r>
              <a:rPr lang="en-US" sz="1600" dirty="0" err="1"/>
              <a:t>Ugovaraču</a:t>
            </a:r>
            <a:r>
              <a:rPr lang="en-US" sz="1600" dirty="0"/>
              <a:t> da </a:t>
            </a:r>
            <a:r>
              <a:rPr lang="en-US" sz="1600" dirty="0" err="1"/>
              <a:t>potvrdi</a:t>
            </a:r>
            <a:r>
              <a:rPr lang="en-US" sz="1600" dirty="0"/>
              <a:t> da </a:t>
            </a:r>
            <a:r>
              <a:rPr lang="en-US" sz="1600" dirty="0" err="1"/>
              <a:t>Izvođač</a:t>
            </a:r>
            <a:r>
              <a:rPr lang="en-US" sz="1600" dirty="0"/>
              <a:t> </a:t>
            </a:r>
            <a:r>
              <a:rPr lang="en-US" sz="1600" dirty="0" err="1"/>
              <a:t>pruža</a:t>
            </a:r>
            <a:r>
              <a:rPr lang="en-US" sz="1600" dirty="0"/>
              <a:t> </a:t>
            </a:r>
            <a:r>
              <a:rPr lang="en-US" sz="1600" dirty="0" err="1"/>
              <a:t>usluge</a:t>
            </a:r>
            <a:r>
              <a:rPr lang="en-US" sz="1600" dirty="0"/>
              <a:t>, </a:t>
            </a:r>
            <a:r>
              <a:rPr lang="en-US" sz="1600" dirty="0" err="1"/>
              <a:t>isporučuje</a:t>
            </a:r>
            <a:r>
              <a:rPr lang="en-US" sz="1600" dirty="0"/>
              <a:t> </a:t>
            </a:r>
            <a:r>
              <a:rPr lang="en-US" sz="1600" dirty="0" err="1"/>
              <a:t>proizvode</a:t>
            </a:r>
            <a:r>
              <a:rPr lang="en-US" sz="1600" dirty="0"/>
              <a:t> </a:t>
            </a:r>
            <a:r>
              <a:rPr lang="en-US" sz="1600" dirty="0" err="1"/>
              <a:t>ili</a:t>
            </a:r>
            <a:r>
              <a:rPr lang="en-US" sz="1600" dirty="0"/>
              <a:t> </a:t>
            </a:r>
            <a:r>
              <a:rPr lang="en-US" sz="1600" dirty="0" err="1"/>
              <a:t>konstruira</a:t>
            </a:r>
            <a:r>
              <a:rPr lang="en-US" sz="1600" dirty="0"/>
              <a:t> </a:t>
            </a:r>
            <a:r>
              <a:rPr lang="en-US" sz="1600" dirty="0" err="1"/>
              <a:t>radove</a:t>
            </a:r>
            <a:r>
              <a:rPr lang="en-US" sz="1600" dirty="0"/>
              <a:t> u </a:t>
            </a:r>
            <a:r>
              <a:rPr lang="en-US" sz="1600" dirty="0" err="1"/>
              <a:t>skladu</a:t>
            </a:r>
            <a:r>
              <a:rPr lang="en-US" sz="1600" dirty="0"/>
              <a:t> s </a:t>
            </a:r>
            <a:r>
              <a:rPr lang="en-US" sz="1600" dirty="0" err="1"/>
              <a:t>odredbama</a:t>
            </a:r>
            <a:r>
              <a:rPr lang="en-US" sz="1600" dirty="0"/>
              <a:t> </a:t>
            </a:r>
            <a:r>
              <a:rPr lang="en-US" sz="1600" dirty="0" err="1"/>
              <a:t>Ugovora</a:t>
            </a:r>
            <a:r>
              <a:rPr lang="en-US" sz="1600" dirty="0"/>
              <a:t>, </a:t>
            </a:r>
            <a:r>
              <a:rPr lang="en-US" sz="1600" dirty="0" err="1"/>
              <a:t>prema</a:t>
            </a:r>
            <a:r>
              <a:rPr lang="en-US" sz="1600" dirty="0"/>
              <a:t> </a:t>
            </a:r>
            <a:r>
              <a:rPr lang="en-US" sz="1600" dirty="0" err="1"/>
              <a:t>vremenskom</a:t>
            </a:r>
            <a:r>
              <a:rPr lang="en-US" sz="1600" dirty="0"/>
              <a:t> </a:t>
            </a:r>
            <a:r>
              <a:rPr lang="en-US" sz="1600" dirty="0" err="1"/>
              <a:t>okviru</a:t>
            </a:r>
            <a:r>
              <a:rPr lang="en-US" sz="1600" dirty="0"/>
              <a:t>, </a:t>
            </a:r>
            <a:r>
              <a:rPr lang="en-US" sz="1600" dirty="0" err="1"/>
              <a:t>količini</a:t>
            </a:r>
            <a:r>
              <a:rPr lang="en-US" sz="1600" dirty="0"/>
              <a:t>, </a:t>
            </a:r>
            <a:r>
              <a:rPr lang="en-US" sz="1600" dirty="0" err="1"/>
              <a:t>kvalitetom</a:t>
            </a:r>
            <a:r>
              <a:rPr lang="en-US" sz="1600" dirty="0"/>
              <a:t> </a:t>
            </a:r>
            <a:r>
              <a:rPr lang="en-US" sz="1600" dirty="0" err="1"/>
              <a:t>i</a:t>
            </a:r>
            <a:r>
              <a:rPr lang="en-US" sz="1600" dirty="0"/>
              <a:t> </a:t>
            </a:r>
            <a:r>
              <a:rPr lang="en-US" sz="1600" dirty="0" err="1"/>
              <a:t>troškovima</a:t>
            </a:r>
            <a:r>
              <a:rPr lang="en-US" sz="1600" dirty="0"/>
              <a:t> </a:t>
            </a:r>
            <a:r>
              <a:rPr lang="en-US" sz="1600" dirty="0" err="1"/>
              <a:t>utvrđenim</a:t>
            </a:r>
            <a:r>
              <a:rPr lang="en-US" sz="1600" dirty="0"/>
              <a:t> u </a:t>
            </a:r>
            <a:r>
              <a:rPr lang="en-US" sz="1600" dirty="0" err="1"/>
              <a:t>ugovoru</a:t>
            </a:r>
            <a:r>
              <a:rPr lang="en-US" sz="1600" dirty="0"/>
              <a:t>.</a:t>
            </a:r>
            <a:endParaRPr lang="el-GR" sz="1600" dirty="0"/>
          </a:p>
        </p:txBody>
      </p:sp>
      <p:sp>
        <p:nvSpPr>
          <p:cNvPr id="16" name="Rectangle 2"/>
          <p:cNvSpPr txBox="1">
            <a:spLocks noChangeArrowheads="1"/>
          </p:cNvSpPr>
          <p:nvPr/>
        </p:nvSpPr>
        <p:spPr>
          <a:xfrm>
            <a:off x="432000" y="432000"/>
            <a:ext cx="5755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kern="1200" dirty="0">
                <a:latin typeface="Verdana" pitchFamily="34" charset="0"/>
                <a:ea typeface="+mn-ea"/>
                <a:cs typeface="+mn-cs"/>
              </a:rPr>
              <a:t>Definicija upravljanja ugovorom</a:t>
            </a:r>
            <a:endParaRPr lang="el-GR" altLang="el-GR" sz="2400" b="1" kern="1200" dirty="0">
              <a:latin typeface="Verdana" pitchFamily="34" charset="0"/>
              <a:ea typeface="+mn-ea"/>
              <a:cs typeface="+mn-cs"/>
            </a:endParaRPr>
          </a:p>
        </p:txBody>
      </p:sp>
    </p:spTree>
    <p:extLst>
      <p:ext uri="{BB962C8B-B14F-4D97-AF65-F5344CB8AC3E}">
        <p14:creationId xmlns:p14="http://schemas.microsoft.com/office/powerpoint/2010/main" val="19883173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32000" y="432000"/>
            <a:ext cx="6915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pl-PL" altLang="el-GR" sz="2400" b="1" kern="1200" dirty="0">
                <a:latin typeface="Verdana" pitchFamily="34" charset="0"/>
                <a:ea typeface="+mn-ea"/>
                <a:cs typeface="+mn-cs"/>
              </a:rPr>
              <a:t>Od dodjele do provedbe ugovora (1/2)</a:t>
            </a:r>
            <a:endParaRPr lang="el-GR" altLang="el-GR" sz="2400" b="1" kern="1200" dirty="0">
              <a:latin typeface="Verdana" pitchFamily="34" charset="0"/>
              <a:ea typeface="+mn-ea"/>
              <a:cs typeface="+mn-cs"/>
            </a:endParaRPr>
          </a:p>
        </p:txBody>
      </p:sp>
      <p:sp>
        <p:nvSpPr>
          <p:cNvPr id="298014" name="Rectangle 30"/>
          <p:cNvSpPr>
            <a:spLocks noGrp="1" noChangeArrowheads="1"/>
          </p:cNvSpPr>
          <p:nvPr>
            <p:ph type="body" idx="4294967295"/>
          </p:nvPr>
        </p:nvSpPr>
        <p:spPr>
          <a:xfrm>
            <a:off x="432000" y="3768422"/>
            <a:ext cx="8280000" cy="1892826"/>
          </a:xfrm>
          <a:prstGeom prst="rect">
            <a:avLst/>
          </a:prstGeom>
          <a:noFill/>
        </p:spPr>
        <p:txBody>
          <a:bodyPr>
            <a:spAutoFit/>
          </a:bodyPr>
          <a:lstStyle/>
          <a:p>
            <a:pPr marL="441325" indent="-441325" eaLnBrk="1" hangingPunct="1">
              <a:spcBef>
                <a:spcPct val="50000"/>
              </a:spcBef>
            </a:pPr>
            <a:r>
              <a:rPr lang="en-US" altLang="el-GR" sz="1800" dirty="0" err="1">
                <a:latin typeface="Verdana" panose="020B0604030504040204" pitchFamily="34" charset="0"/>
                <a:ea typeface="Verdana" panose="020B0604030504040204" pitchFamily="34" charset="0"/>
              </a:rPr>
              <a:t>Ugovorn</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organ</a:t>
            </a:r>
            <a:r>
              <a:rPr lang="en-US" altLang="el-GR" sz="1800" dirty="0">
                <a:latin typeface="Verdana" panose="020B0604030504040204" pitchFamily="34" charset="0"/>
                <a:ea typeface="Verdana" panose="020B0604030504040204" pitchFamily="34" charset="0"/>
              </a:rPr>
              <a:t> bi </a:t>
            </a:r>
            <a:r>
              <a:rPr lang="en-US" altLang="el-GR" sz="1800" dirty="0" err="1">
                <a:latin typeface="Verdana" panose="020B0604030504040204" pitchFamily="34" charset="0"/>
                <a:ea typeface="Verdana" panose="020B0604030504040204" pitchFamily="34" charset="0"/>
              </a:rPr>
              <a:t>trebao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osigurati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nesmetan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prenos</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informacija</a:t>
            </a:r>
            <a:r>
              <a:rPr lang="en-US" altLang="el-GR" sz="1800" dirty="0">
                <a:latin typeface="Verdana" panose="020B0604030504040204" pitchFamily="34" charset="0"/>
                <a:ea typeface="Verdana" panose="020B0604030504040204" pitchFamily="34" charset="0"/>
              </a:rPr>
              <a:t> od </a:t>
            </a:r>
            <a:r>
              <a:rPr lang="en-US" altLang="el-GR" sz="1800" dirty="0" err="1">
                <a:latin typeface="Verdana" panose="020B0604030504040204" pitchFamily="34" charset="0"/>
                <a:ea typeface="Verdana" panose="020B0604030504040204" pitchFamily="34" charset="0"/>
              </a:rPr>
              <a:t>tima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uključenog</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postupak</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tendera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timu</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upravljanje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ugovorima</a:t>
            </a:r>
            <a:r>
              <a:rPr lang="en-US" altLang="el-GR" sz="1800" dirty="0">
                <a:latin typeface="Verdana" panose="020B0604030504040204" pitchFamily="34" charset="0"/>
                <a:ea typeface="Verdana" panose="020B0604030504040204" pitchFamily="34" charset="0"/>
              </a:rPr>
              <a:t>.</a:t>
            </a:r>
          </a:p>
          <a:p>
            <a:pPr marL="441325" indent="-441325" eaLnBrk="1" hangingPunct="1">
              <a:spcBef>
                <a:spcPct val="50000"/>
              </a:spcBef>
            </a:pPr>
            <a:r>
              <a:rPr lang="en-US" altLang="el-GR" sz="1800" dirty="0">
                <a:latin typeface="Verdana" panose="020B0604030504040204" pitchFamily="34" charset="0"/>
                <a:ea typeface="Verdana" panose="020B0604030504040204" pitchFamily="34" charset="0"/>
              </a:rPr>
              <a:t>Da bi se </a:t>
            </a:r>
            <a:r>
              <a:rPr lang="en-US" altLang="el-GR" sz="1800" dirty="0" err="1">
                <a:latin typeface="Verdana" panose="020B0604030504040204" pitchFamily="34" charset="0"/>
                <a:ea typeface="Verdana" panose="020B0604030504040204" pitchFamily="34" charset="0"/>
              </a:rPr>
              <a:t>osigurala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nesmetana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tranzicija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kontinuitet</a:t>
            </a:r>
            <a:r>
              <a:rPr lang="en-US" altLang="el-GR" sz="1800" dirty="0">
                <a:latin typeface="Verdana" panose="020B0604030504040204" pitchFamily="34" charset="0"/>
                <a:ea typeface="Verdana" panose="020B0604030504040204" pitchFamily="34" charset="0"/>
              </a:rPr>
              <a:t>, dobra je </a:t>
            </a:r>
            <a:r>
              <a:rPr lang="en-US" altLang="el-GR" sz="1800" dirty="0" err="1">
                <a:latin typeface="Verdana" panose="020B0604030504040204" pitchFamily="34" charset="0"/>
                <a:ea typeface="Verdana" panose="020B0604030504040204" pitchFamily="34" charset="0"/>
              </a:rPr>
              <a:t>praksa</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neki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članovi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uključeni</a:t>
            </a:r>
            <a:r>
              <a:rPr lang="en-US" altLang="el-GR" sz="1800" dirty="0">
                <a:latin typeface="Verdana" panose="020B0604030504040204" pitchFamily="34" charset="0"/>
                <a:ea typeface="Verdana" panose="020B0604030504040204" pitchFamily="34" charset="0"/>
              </a:rPr>
              <a:t> u </a:t>
            </a:r>
            <a:r>
              <a:rPr lang="hr-BA" altLang="el-GR" sz="1800" dirty="0">
                <a:latin typeface="Verdana" panose="020B0604030504040204" pitchFamily="34" charset="0"/>
                <a:ea typeface="Verdana" panose="020B0604030504040204" pitchFamily="34" charset="0"/>
              </a:rPr>
              <a:t>tender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učestvuju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timu</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upravljanje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ugovorima</a:t>
            </a:r>
            <a:r>
              <a:rPr lang="en-US" altLang="el-GR" sz="1800" dirty="0">
                <a:latin typeface="Verdana" panose="020B0604030504040204" pitchFamily="34" charset="0"/>
                <a:ea typeface="Verdana" panose="020B0604030504040204" pitchFamily="34" charset="0"/>
              </a:rPr>
              <a:t>.</a:t>
            </a:r>
          </a:p>
        </p:txBody>
      </p:sp>
      <p:sp>
        <p:nvSpPr>
          <p:cNvPr id="297999" name="Text Box 15"/>
          <p:cNvSpPr txBox="1">
            <a:spLocks noChangeArrowheads="1"/>
          </p:cNvSpPr>
          <p:nvPr/>
        </p:nvSpPr>
        <p:spPr bwMode="auto">
          <a:xfrm>
            <a:off x="596113" y="1650789"/>
            <a:ext cx="1676400" cy="584775"/>
          </a:xfrm>
          <a:prstGeom prst="rect">
            <a:avLst/>
          </a:prstGeom>
          <a:solidFill>
            <a:srgbClr val="FFCC00"/>
          </a:solidFill>
          <a:ln w="9525">
            <a:solidFill>
              <a:schemeClr val="tx1"/>
            </a:solidFill>
            <a:miter lim="800000"/>
            <a:headEnd/>
            <a:tailEnd/>
          </a:ln>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t>Tenderska procedura</a:t>
            </a:r>
            <a:endParaRPr lang="el-GR" altLang="el-GR" sz="1600" b="1" dirty="0"/>
          </a:p>
        </p:txBody>
      </p:sp>
      <p:sp>
        <p:nvSpPr>
          <p:cNvPr id="298000" name="AutoShape 16"/>
          <p:cNvSpPr>
            <a:spLocks noChangeArrowheads="1"/>
          </p:cNvSpPr>
          <p:nvPr/>
        </p:nvSpPr>
        <p:spPr bwMode="auto">
          <a:xfrm>
            <a:off x="2483768" y="1772667"/>
            <a:ext cx="533400" cy="304800"/>
          </a:xfrm>
          <a:prstGeom prst="rightArrow">
            <a:avLst>
              <a:gd name="adj1" fmla="val 50000"/>
              <a:gd name="adj2" fmla="val 43750"/>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dirty="0"/>
          </a:p>
        </p:txBody>
      </p:sp>
      <p:sp>
        <p:nvSpPr>
          <p:cNvPr id="298001" name="AutoShape 17"/>
          <p:cNvSpPr>
            <a:spLocks noChangeArrowheads="1"/>
          </p:cNvSpPr>
          <p:nvPr/>
        </p:nvSpPr>
        <p:spPr bwMode="auto">
          <a:xfrm>
            <a:off x="3124200" y="1582167"/>
            <a:ext cx="1447800" cy="685800"/>
          </a:xfrm>
          <a:prstGeom prst="roundRect">
            <a:avLst>
              <a:gd name="adj" fmla="val 16667"/>
            </a:avLst>
          </a:prstGeom>
          <a:solidFill>
            <a:srgbClr val="FFCC00"/>
          </a:solidFill>
          <a:ln w="9525">
            <a:solidFill>
              <a:schemeClr val="tx1"/>
            </a:solidFill>
            <a:round/>
            <a:headEnd/>
            <a:tailEnd/>
          </a:ln>
        </p:spPr>
        <p:txBody>
          <a:bodyPr wrap="squar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600" b="1" dirty="0"/>
              <a:t>Dodjela ugovora</a:t>
            </a:r>
            <a:endParaRPr lang="el-GR" altLang="el-GR" sz="1600" b="1" dirty="0"/>
          </a:p>
        </p:txBody>
      </p:sp>
      <p:sp>
        <p:nvSpPr>
          <p:cNvPr id="298002" name="AutoShape 18"/>
          <p:cNvSpPr>
            <a:spLocks noChangeArrowheads="1"/>
          </p:cNvSpPr>
          <p:nvPr/>
        </p:nvSpPr>
        <p:spPr bwMode="auto">
          <a:xfrm rot="-807913">
            <a:off x="4635607" y="1531513"/>
            <a:ext cx="2168317" cy="161431"/>
          </a:xfrm>
          <a:prstGeom prst="rightArrow">
            <a:avLst>
              <a:gd name="adj1" fmla="val 50000"/>
              <a:gd name="adj2" fmla="val 296875"/>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dirty="0"/>
          </a:p>
        </p:txBody>
      </p:sp>
      <p:sp>
        <p:nvSpPr>
          <p:cNvPr id="298004" name="AutoShape 20"/>
          <p:cNvSpPr>
            <a:spLocks noChangeArrowheads="1"/>
          </p:cNvSpPr>
          <p:nvPr/>
        </p:nvSpPr>
        <p:spPr bwMode="auto">
          <a:xfrm rot="753863">
            <a:off x="4628367" y="2149134"/>
            <a:ext cx="2135749" cy="154314"/>
          </a:xfrm>
          <a:prstGeom prst="rightArrow">
            <a:avLst>
              <a:gd name="adj1" fmla="val 50000"/>
              <a:gd name="adj2" fmla="val 296875"/>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dirty="0"/>
          </a:p>
        </p:txBody>
      </p:sp>
      <p:sp>
        <p:nvSpPr>
          <p:cNvPr id="298005" name="Text Box 21"/>
          <p:cNvSpPr txBox="1">
            <a:spLocks noChangeArrowheads="1"/>
          </p:cNvSpPr>
          <p:nvPr/>
        </p:nvSpPr>
        <p:spPr bwMode="auto">
          <a:xfrm rot="-784059">
            <a:off x="4900221" y="1325652"/>
            <a:ext cx="9925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hr-BA" altLang="el-GR" sz="1600" dirty="0"/>
              <a:t>Ponuđač</a:t>
            </a:r>
            <a:endParaRPr lang="el-GR" altLang="el-GR" sz="1600" dirty="0"/>
          </a:p>
        </p:txBody>
      </p:sp>
      <p:sp>
        <p:nvSpPr>
          <p:cNvPr id="298006" name="Text Box 22"/>
          <p:cNvSpPr txBox="1">
            <a:spLocks noChangeArrowheads="1"/>
          </p:cNvSpPr>
          <p:nvPr/>
        </p:nvSpPr>
        <p:spPr bwMode="auto">
          <a:xfrm rot="824289">
            <a:off x="4643296" y="2262063"/>
            <a:ext cx="21018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hr-BA" altLang="el-GR" sz="1600" dirty="0"/>
              <a:t>Ugovorni organ</a:t>
            </a:r>
            <a:endParaRPr lang="el-GR" altLang="el-GR" sz="1600" dirty="0"/>
          </a:p>
        </p:txBody>
      </p:sp>
      <p:sp>
        <p:nvSpPr>
          <p:cNvPr id="298007" name="Text Box 23"/>
          <p:cNvSpPr txBox="1">
            <a:spLocks noChangeArrowheads="1"/>
          </p:cNvSpPr>
          <p:nvPr/>
        </p:nvSpPr>
        <p:spPr bwMode="auto">
          <a:xfrm>
            <a:off x="6843299" y="2141565"/>
            <a:ext cx="1676400" cy="830997"/>
          </a:xfrm>
          <a:prstGeom prst="rect">
            <a:avLst/>
          </a:prstGeom>
          <a:solidFill>
            <a:srgbClr val="FFCC00"/>
          </a:solidFill>
          <a:ln w="9525">
            <a:solidFill>
              <a:schemeClr val="tx1"/>
            </a:solidFill>
            <a:miter lim="800000"/>
            <a:headEnd/>
            <a:tailEnd/>
          </a:ln>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t>Upravljanje ugovorom / administracija</a:t>
            </a:r>
            <a:endParaRPr lang="el-GR" altLang="el-GR" sz="1600" b="1" dirty="0"/>
          </a:p>
        </p:txBody>
      </p:sp>
      <p:sp>
        <p:nvSpPr>
          <p:cNvPr id="298008" name="Text Box 24"/>
          <p:cNvSpPr txBox="1">
            <a:spLocks noChangeArrowheads="1"/>
          </p:cNvSpPr>
          <p:nvPr/>
        </p:nvSpPr>
        <p:spPr bwMode="auto">
          <a:xfrm>
            <a:off x="6843299" y="1038250"/>
            <a:ext cx="1792795" cy="584775"/>
          </a:xfrm>
          <a:prstGeom prst="rect">
            <a:avLst/>
          </a:prstGeom>
          <a:solidFill>
            <a:srgbClr val="FFCC00"/>
          </a:solidFill>
          <a:ln w="9525">
            <a:solidFill>
              <a:schemeClr val="tx1"/>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t>Izvršenje ugovora</a:t>
            </a:r>
            <a:endParaRPr lang="el-GR" altLang="el-GR" sz="1600" b="1" dirty="0"/>
          </a:p>
        </p:txBody>
      </p:sp>
      <p:sp>
        <p:nvSpPr>
          <p:cNvPr id="298009" name="Line 25"/>
          <p:cNvSpPr>
            <a:spLocks noChangeShapeType="1"/>
          </p:cNvSpPr>
          <p:nvPr/>
        </p:nvSpPr>
        <p:spPr bwMode="auto">
          <a:xfrm>
            <a:off x="4663008" y="286918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98010" name="Line 26"/>
          <p:cNvSpPr>
            <a:spLocks noChangeShapeType="1"/>
          </p:cNvSpPr>
          <p:nvPr/>
        </p:nvSpPr>
        <p:spPr bwMode="auto">
          <a:xfrm>
            <a:off x="6830375" y="2869183"/>
            <a:ext cx="0" cy="609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298011" name="Line 27"/>
          <p:cNvSpPr>
            <a:spLocks noChangeShapeType="1"/>
          </p:cNvSpPr>
          <p:nvPr/>
        </p:nvSpPr>
        <p:spPr bwMode="auto">
          <a:xfrm>
            <a:off x="4661426" y="3173983"/>
            <a:ext cx="2160000" cy="0"/>
          </a:xfrm>
          <a:prstGeom prst="line">
            <a:avLst/>
          </a:prstGeom>
          <a:noFill/>
          <a:ln w="38100">
            <a:solidFill>
              <a:schemeClr val="tx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l-GR" dirty="0"/>
          </a:p>
        </p:txBody>
      </p:sp>
      <p:sp>
        <p:nvSpPr>
          <p:cNvPr id="298012" name="Text Box 28"/>
          <p:cNvSpPr txBox="1">
            <a:spLocks noChangeArrowheads="1"/>
          </p:cNvSpPr>
          <p:nvPr/>
        </p:nvSpPr>
        <p:spPr bwMode="auto">
          <a:xfrm>
            <a:off x="5017526" y="2773933"/>
            <a:ext cx="1447800" cy="3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lnSpc>
                <a:spcPct val="130000"/>
              </a:lnSpc>
              <a:spcBef>
                <a:spcPct val="50000"/>
              </a:spcBef>
              <a:buClrTx/>
              <a:buSzTx/>
              <a:buFontTx/>
              <a:buNone/>
            </a:pPr>
            <a:r>
              <a:rPr lang="hr-BA" altLang="el-GR" sz="1600" b="1" dirty="0"/>
              <a:t>Prelazna</a:t>
            </a:r>
            <a:endParaRPr lang="el-GR" altLang="el-GR" sz="1600" b="1" dirty="0"/>
          </a:p>
        </p:txBody>
      </p:sp>
      <p:sp>
        <p:nvSpPr>
          <p:cNvPr id="24" name="Text Box 28"/>
          <p:cNvSpPr txBox="1">
            <a:spLocks noChangeArrowheads="1"/>
          </p:cNvSpPr>
          <p:nvPr/>
        </p:nvSpPr>
        <p:spPr bwMode="auto">
          <a:xfrm>
            <a:off x="5017526" y="3150393"/>
            <a:ext cx="1447800" cy="379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lnSpc>
                <a:spcPct val="130000"/>
              </a:lnSpc>
              <a:spcBef>
                <a:spcPct val="50000"/>
              </a:spcBef>
              <a:buClrTx/>
              <a:buSzTx/>
              <a:buFontTx/>
              <a:buNone/>
            </a:pPr>
            <a:r>
              <a:rPr lang="hr-BA" altLang="el-GR" sz="1600" b="1" dirty="0"/>
              <a:t>faza</a:t>
            </a:r>
            <a:endParaRPr lang="el-GR" altLang="el-GR" sz="1600" b="1" dirty="0"/>
          </a:p>
        </p:txBody>
      </p:sp>
    </p:spTree>
    <p:extLst>
      <p:ext uri="{BB962C8B-B14F-4D97-AF65-F5344CB8AC3E}">
        <p14:creationId xmlns:p14="http://schemas.microsoft.com/office/powerpoint/2010/main" val="164181693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41" name="Rectangle 33"/>
          <p:cNvSpPr>
            <a:spLocks noGrp="1" noChangeArrowheads="1"/>
          </p:cNvSpPr>
          <p:nvPr>
            <p:ph type="body" idx="4294967295"/>
          </p:nvPr>
        </p:nvSpPr>
        <p:spPr>
          <a:xfrm>
            <a:off x="432000" y="4974267"/>
            <a:ext cx="8280000" cy="830997"/>
          </a:xfrm>
          <a:prstGeom prst="rect">
            <a:avLst/>
          </a:prstGeom>
          <a:noFill/>
        </p:spPr>
        <p:txBody>
          <a:bodyPr wrap="square">
            <a:spAutoFit/>
          </a:bodyPr>
          <a:lstStyle/>
          <a:p>
            <a:pPr marL="0" indent="0" eaLnBrk="1" hangingPunct="1">
              <a:buNone/>
            </a:pPr>
            <a:r>
              <a:rPr lang="en-US" altLang="el-GR" sz="1600" dirty="0" err="1">
                <a:latin typeface="Verdana" panose="020B0604030504040204" pitchFamily="34" charset="0"/>
                <a:ea typeface="Verdana" panose="020B0604030504040204" pitchFamily="34" charset="0"/>
              </a:rPr>
              <a:t>Ovaj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sastanak</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održava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između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ključnih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predstavnika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Ugovornog</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tj</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vođe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projekta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menadžera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članova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tima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upravljanje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ključnih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predstavnika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299035" name="Text Box 27"/>
          <p:cNvSpPr txBox="1">
            <a:spLocks noChangeArrowheads="1"/>
          </p:cNvSpPr>
          <p:nvPr/>
        </p:nvSpPr>
        <p:spPr bwMode="auto">
          <a:xfrm>
            <a:off x="432000" y="1066800"/>
            <a:ext cx="8280000" cy="2723823"/>
          </a:xfrm>
          <a:prstGeom prst="rect">
            <a:avLst/>
          </a:prstGeom>
          <a:solidFill>
            <a:srgbClr val="99CCFF"/>
          </a:solidFill>
          <a:ln w="25400">
            <a:solidFill>
              <a:srgbClr val="000080"/>
            </a:solidFill>
            <a:miter lim="800000"/>
            <a:headEnd/>
            <a:tailEnd/>
          </a:ln>
        </p:spPr>
        <p:txBody>
          <a:bodyPr wrap="square">
            <a:spAutoFit/>
          </a:bodyPr>
          <a:lstStyle>
            <a:lvl1pPr marL="98425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50000"/>
              </a:spcBef>
              <a:buClrTx/>
              <a:buSzTx/>
              <a:buFontTx/>
              <a:buNone/>
            </a:pPr>
            <a:r>
              <a:rPr lang="en-US" altLang="el-GR" sz="1800" dirty="0" err="1">
                <a:latin typeface="Verdana" panose="020B0604030504040204" pitchFamily="34" charset="0"/>
                <a:ea typeface="Verdana" panose="020B0604030504040204" pitchFamily="34" charset="0"/>
              </a:rPr>
              <a:t>Pr</a:t>
            </a:r>
            <a:r>
              <a:rPr lang="hr-BA" altLang="el-GR" sz="1800" dirty="0">
                <a:latin typeface="Verdana" panose="020B0604030504040204" pitchFamily="34" charset="0"/>
                <a:ea typeface="Verdana" panose="020B0604030504040204" pitchFamily="34" charset="0"/>
              </a:rPr>
              <a:t>ij</a:t>
            </a:r>
            <a:r>
              <a:rPr lang="en-US" altLang="el-GR" sz="1800" dirty="0">
                <a:latin typeface="Verdana" panose="020B0604030504040204" pitchFamily="34" charset="0"/>
                <a:ea typeface="Verdana" panose="020B0604030504040204" pitchFamily="34" charset="0"/>
              </a:rPr>
              <a:t>e </a:t>
            </a:r>
            <a:r>
              <a:rPr lang="en-US" altLang="el-GR" sz="1800" dirty="0" err="1">
                <a:latin typeface="Verdana" panose="020B0604030504040204" pitchFamily="34" charset="0"/>
                <a:ea typeface="Verdana" panose="020B0604030504040204" pitchFamily="34" charset="0"/>
              </a:rPr>
              <a:t>nego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što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Izvođač</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započne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a:t>
            </a:r>
            <a:r>
              <a:rPr lang="en-US" altLang="el-GR" sz="1800" dirty="0">
                <a:latin typeface="Verdana" panose="020B0604030504040204" pitchFamily="34" charset="0"/>
                <a:ea typeface="Verdana" panose="020B0604030504040204" pitchFamily="34" charset="0"/>
              </a:rPr>
              <a:t> prim</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enom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trebalo</a:t>
            </a:r>
            <a:r>
              <a:rPr lang="en-US" altLang="el-GR" sz="1800" dirty="0">
                <a:latin typeface="Verdana" panose="020B0604030504040204" pitchFamily="34" charset="0"/>
                <a:ea typeface="Verdana" panose="020B0604030504040204" pitchFamily="34" charset="0"/>
              </a:rPr>
              <a:t> bi da se </a:t>
            </a:r>
            <a:r>
              <a:rPr lang="en-US" altLang="el-GR" sz="1800" dirty="0" err="1">
                <a:latin typeface="Verdana" panose="020B0604030504040204" pitchFamily="34" charset="0"/>
                <a:ea typeface="Verdana" panose="020B0604030504040204" pitchFamily="34" charset="0"/>
              </a:rPr>
              <a:t>održi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rasprava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između</a:t>
            </a:r>
            <a:r>
              <a:rPr lang="en-US" altLang="el-GR" sz="1800" dirty="0">
                <a:latin typeface="Verdana" panose="020B0604030504040204" pitchFamily="34" charset="0"/>
                <a:ea typeface="Verdana" panose="020B0604030504040204" pitchFamily="34" charset="0"/>
              </a:rPr>
              <a:t> dv</a:t>
            </a:r>
            <a:r>
              <a:rPr lang="hr-BA" altLang="el-GR" sz="1800" dirty="0">
                <a:latin typeface="Verdana" panose="020B0604030504040204" pitchFamily="34" charset="0"/>
                <a:ea typeface="Verdana" panose="020B0604030504040204" pitchFamily="34" charset="0"/>
              </a:rPr>
              <a:t>ij</a:t>
            </a:r>
            <a:r>
              <a:rPr lang="en-US" altLang="el-GR" sz="1800" dirty="0">
                <a:latin typeface="Verdana" panose="020B0604030504040204" pitchFamily="34" charset="0"/>
                <a:ea typeface="Verdana" panose="020B0604030504040204" pitchFamily="34" charset="0"/>
              </a:rPr>
              <a:t>e </a:t>
            </a:r>
            <a:r>
              <a:rPr lang="en-US" altLang="el-GR" sz="1800" dirty="0" err="1">
                <a:latin typeface="Verdana" panose="020B0604030504040204" pitchFamily="34" charset="0"/>
                <a:ea typeface="Verdana" panose="020B0604030504040204" pitchFamily="34" charset="0"/>
              </a:rPr>
              <a:t>strane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kako</a:t>
            </a:r>
            <a:r>
              <a:rPr lang="en-US" altLang="el-GR" sz="1800" dirty="0">
                <a:latin typeface="Verdana" panose="020B0604030504040204" pitchFamily="34" charset="0"/>
                <a:ea typeface="Verdana" panose="020B0604030504040204" pitchFamily="34" charset="0"/>
              </a:rPr>
              <a:t> bi se </a:t>
            </a:r>
            <a:r>
              <a:rPr lang="en-US" altLang="el-GR" sz="1800" dirty="0" err="1">
                <a:latin typeface="Verdana" panose="020B0604030504040204" pitchFamily="34" charset="0"/>
                <a:ea typeface="Verdana" panose="020B0604030504040204" pitchFamily="34" charset="0"/>
              </a:rPr>
              <a:t>osiguralo</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sve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zainteresovane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strane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imaju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zajedničko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razum</a:t>
            </a:r>
            <a:r>
              <a:rPr lang="hr-BA" altLang="el-GR" sz="1800" dirty="0">
                <a:latin typeface="Verdana" panose="020B0604030504040204" pitchFamily="34" charset="0"/>
                <a:ea typeface="Verdana" panose="020B0604030504040204" pitchFamily="34" charset="0"/>
              </a:rPr>
              <a:t>ij</a:t>
            </a:r>
            <a:r>
              <a:rPr lang="en-US" altLang="el-GR" sz="1800" dirty="0" err="1">
                <a:latin typeface="Verdana" panose="020B0604030504040204" pitchFamily="34" charset="0"/>
                <a:ea typeface="Verdana" panose="020B0604030504040204" pitchFamily="34" charset="0"/>
              </a:rPr>
              <a:t>evanje</a:t>
            </a:r>
            <a:r>
              <a:rPr lang="en-US" altLang="el-GR" sz="1800" dirty="0">
                <a:latin typeface="Verdana" panose="020B0604030504040204" pitchFamily="34" charset="0"/>
                <a:ea typeface="Verdana" panose="020B0604030504040204" pitchFamily="34" charset="0"/>
              </a:rPr>
              <a:t> o</a:t>
            </a:r>
          </a:p>
          <a:p>
            <a:pPr marL="1270000" indent="-285750" algn="just" eaLnBrk="1" hangingPunct="1">
              <a:spcBef>
                <a:spcPct val="50000"/>
              </a:spcBef>
              <a:buClrTx/>
              <a:buSzTx/>
            </a:pPr>
            <a:r>
              <a:rPr lang="en-US" altLang="el-GR" sz="1800" dirty="0" err="1">
                <a:latin typeface="Verdana" panose="020B0604030504040204" pitchFamily="34" charset="0"/>
                <a:ea typeface="Verdana" panose="020B0604030504040204" pitchFamily="34" charset="0"/>
              </a:rPr>
              <a:t>ciljev</a:t>
            </a:r>
            <a:r>
              <a:rPr lang="hr-BA" altLang="el-GR" sz="1800" dirty="0">
                <a:latin typeface="Verdana" panose="020B0604030504040204" pitchFamily="34" charset="0"/>
                <a:ea typeface="Verdana" panose="020B0604030504040204" pitchFamily="34" charset="0"/>
              </a:rPr>
              <a:t>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očekivan</a:t>
            </a:r>
            <a:r>
              <a:rPr lang="hr-BA" altLang="el-GR" sz="1800" dirty="0">
                <a:latin typeface="Verdana" panose="020B0604030504040204" pitchFamily="34" charset="0"/>
                <a:ea typeface="Verdana" panose="020B0604030504040204" pitchFamily="34" charset="0"/>
              </a:rPr>
              <a:t>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rezultat</a:t>
            </a:r>
            <a:r>
              <a:rPr lang="hr-BA" altLang="el-GR" sz="1800" dirty="0">
                <a:latin typeface="Verdana" panose="020B0604030504040204" pitchFamily="34" charset="0"/>
                <a:ea typeface="Verdana" panose="020B0604030504040204" pitchFamily="34" charset="0"/>
              </a:rPr>
              <a:t>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a:t>
            </a:r>
          </a:p>
          <a:p>
            <a:pPr marL="1270000" indent="-285750" algn="just" eaLnBrk="1" hangingPunct="1">
              <a:spcBef>
                <a:spcPct val="50000"/>
              </a:spcBef>
              <a:buClrTx/>
              <a:buSzTx/>
            </a:pPr>
            <a:r>
              <a:rPr lang="en-US" altLang="el-GR" sz="1800" dirty="0" err="1">
                <a:latin typeface="Verdana" panose="020B0604030504040204" pitchFamily="34" charset="0"/>
                <a:ea typeface="Verdana" panose="020B0604030504040204" pitchFamily="34" charset="0"/>
              </a:rPr>
              <a:t>zaht</a:t>
            </a:r>
            <a:r>
              <a:rPr lang="hr-BA" altLang="el-GR" sz="1800" dirty="0">
                <a:latin typeface="Verdana" panose="020B0604030504040204" pitchFamily="34" charset="0"/>
                <a:ea typeface="Verdana" panose="020B0604030504040204" pitchFamily="34" charset="0"/>
              </a:rPr>
              <a:t>j</a:t>
            </a:r>
            <a:r>
              <a:rPr lang="en-US" altLang="el-GR" sz="1800" dirty="0">
                <a:latin typeface="Verdana" panose="020B0604030504040204" pitchFamily="34" charset="0"/>
                <a:ea typeface="Verdana" panose="020B0604030504040204" pitchFamily="34" charset="0"/>
              </a:rPr>
              <a:t>eve za </a:t>
            </a:r>
            <a:r>
              <a:rPr lang="en-US" altLang="el-GR" sz="1800" dirty="0" err="1">
                <a:latin typeface="Verdana" panose="020B0604030504040204" pitchFamily="34" charset="0"/>
                <a:ea typeface="Verdana" panose="020B0604030504040204" pitchFamily="34" charset="0"/>
              </a:rPr>
              <a:t>performansama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endParaRPr lang="en-US" altLang="el-GR" sz="1800" dirty="0">
              <a:latin typeface="Verdana" panose="020B0604030504040204" pitchFamily="34" charset="0"/>
              <a:ea typeface="Verdana" panose="020B0604030504040204" pitchFamily="34" charset="0"/>
            </a:endParaRPr>
          </a:p>
          <a:p>
            <a:pPr marL="1270000" indent="-285750" algn="just" eaLnBrk="1" hangingPunct="1">
              <a:spcBef>
                <a:spcPct val="50000"/>
              </a:spcBef>
              <a:buClrTx/>
              <a:buSzTx/>
            </a:pPr>
            <a:r>
              <a:rPr lang="en-US" altLang="el-GR" sz="1800" dirty="0" err="1">
                <a:latin typeface="Verdana" panose="020B0604030504040204" pitchFamily="34" charset="0"/>
                <a:ea typeface="Verdana" panose="020B0604030504040204" pitchFamily="34" charset="0"/>
              </a:rPr>
              <a:t>administrativni</a:t>
            </a:r>
            <a:r>
              <a:rPr lang="hr-BA" altLang="el-GR" sz="1800" dirty="0">
                <a:latin typeface="Verdana" panose="020B0604030504040204" pitchFamily="34" charset="0"/>
                <a:ea typeface="Verdana" panose="020B0604030504040204" pitchFamily="34" charset="0"/>
              </a:rPr>
              <a:t>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postupci</a:t>
            </a:r>
            <a:r>
              <a:rPr lang="hr-BA" altLang="el-GR" sz="1800" dirty="0">
                <a:latin typeface="Verdana" panose="020B0604030504040204" pitchFamily="34" charset="0"/>
                <a:ea typeface="Verdana" panose="020B0604030504040204" pitchFamily="34" charset="0"/>
              </a:rPr>
              <a:t>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treba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slijediti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skladu</a:t>
            </a:r>
            <a:r>
              <a:rPr lang="en-US" altLang="el-GR" sz="1800" dirty="0">
                <a:latin typeface="Verdana" panose="020B0604030504040204" pitchFamily="34" charset="0"/>
                <a:ea typeface="Verdana" panose="020B0604030504040204" pitchFamily="34" charset="0"/>
              </a:rPr>
              <a:t> s </a:t>
            </a:r>
            <a:r>
              <a:rPr lang="en-US" altLang="el-GR" sz="1800" dirty="0" err="1">
                <a:latin typeface="Verdana" panose="020B0604030504040204" pitchFamily="34" charset="0"/>
                <a:ea typeface="Verdana" panose="020B0604030504040204" pitchFamily="34" charset="0"/>
              </a:rPr>
              <a:t>uvjetima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a:t>
            </a:r>
            <a:endParaRPr lang="el-GR" altLang="el-GR" sz="1800" dirty="0">
              <a:latin typeface="Verdana" panose="020B0604030504040204" pitchFamily="34" charset="0"/>
              <a:ea typeface="Verdana" panose="020B0604030504040204" pitchFamily="34" charset="0"/>
            </a:endParaRPr>
          </a:p>
        </p:txBody>
      </p:sp>
      <p:pic>
        <p:nvPicPr>
          <p:cNvPr id="299036" name="Picture 28" descr="black%20triangle%20exclamation%20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03" y="1743167"/>
            <a:ext cx="9144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37" name="AutoShape 29"/>
          <p:cNvSpPr>
            <a:spLocks noChangeArrowheads="1"/>
          </p:cNvSpPr>
          <p:nvPr/>
        </p:nvSpPr>
        <p:spPr bwMode="auto">
          <a:xfrm rot="5400000">
            <a:off x="4424176" y="3480048"/>
            <a:ext cx="381000" cy="381000"/>
          </a:xfrm>
          <a:custGeom>
            <a:avLst/>
            <a:gdLst>
              <a:gd name="T0" fmla="*/ 1568194607 w 21600"/>
              <a:gd name="T1" fmla="*/ 0 h 21600"/>
              <a:gd name="T2" fmla="*/ 0 w 21600"/>
              <a:gd name="T3" fmla="*/ 1045462871 h 21600"/>
              <a:gd name="T4" fmla="*/ 1568194607 w 21600"/>
              <a:gd name="T5" fmla="*/ 2090925725 h 21600"/>
              <a:gd name="T6" fmla="*/ 2090925725 w 21600"/>
              <a:gd name="T7" fmla="*/ 1045462871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CC00"/>
          </a:solidFill>
          <a:ln w="9525">
            <a:solidFill>
              <a:schemeClr val="tx1"/>
            </a:solidFill>
            <a:miter lim="800000"/>
            <a:headEnd/>
            <a:tailEnd/>
          </a:ln>
        </p:spPr>
        <p:txBody>
          <a:bodyPr wrap="none" anchor="ctr"/>
          <a:lstStyle/>
          <a:p>
            <a:endParaRPr lang="el-GR" dirty="0">
              <a:ea typeface="Verdana" panose="020B0604030504040204" pitchFamily="34" charset="0"/>
            </a:endParaRPr>
          </a:p>
        </p:txBody>
      </p:sp>
      <p:sp>
        <p:nvSpPr>
          <p:cNvPr id="299038" name="Text Box 30"/>
          <p:cNvSpPr txBox="1">
            <a:spLocks noChangeArrowheads="1"/>
          </p:cNvSpPr>
          <p:nvPr/>
        </p:nvSpPr>
        <p:spPr bwMode="auto">
          <a:xfrm>
            <a:off x="432000" y="3983667"/>
            <a:ext cx="8280000" cy="646331"/>
          </a:xfrm>
          <a:prstGeom prst="rect">
            <a:avLst/>
          </a:prstGeom>
          <a:solidFill>
            <a:srgbClr val="99CCFF"/>
          </a:solidFill>
          <a:ln w="25400">
            <a:solidFill>
              <a:srgbClr val="000080"/>
            </a:solidFill>
            <a:miter lim="800000"/>
            <a:headEnd/>
            <a:tailEnd/>
          </a:ln>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50000"/>
              </a:spcBef>
              <a:buClrTx/>
              <a:buSzTx/>
              <a:buFontTx/>
              <a:buNone/>
            </a:pPr>
            <a:r>
              <a:rPr lang="en-US" altLang="el-GR" sz="1800" dirty="0" err="1">
                <a:latin typeface="Verdana" panose="020B0604030504040204" pitchFamily="34" charset="0"/>
                <a:ea typeface="Verdana" panose="020B0604030504040204" pitchFamily="34" charset="0"/>
              </a:rPr>
              <a:t>Ovisno</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vrsti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karakteristikama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ova </a:t>
            </a:r>
            <a:r>
              <a:rPr lang="en-US" altLang="el-GR" sz="1800" dirty="0" err="1">
                <a:latin typeface="Verdana" panose="020B0604030504040204" pitchFamily="34" charset="0"/>
                <a:ea typeface="Verdana" panose="020B0604030504040204" pitchFamily="34" charset="0"/>
              </a:rPr>
              <a:t>rasprava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može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biti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obliku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formalnog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sastanka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poznatog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početni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sastanak</a:t>
            </a:r>
            <a:r>
              <a:rPr lang="en-US" altLang="el-GR" sz="1800" dirty="0">
                <a:latin typeface="Verdana" panose="020B0604030504040204" pitchFamily="34" charset="0"/>
                <a:ea typeface="Verdana" panose="020B0604030504040204" pitchFamily="34" charset="0"/>
              </a:rPr>
              <a:t>.</a:t>
            </a:r>
            <a:endParaRPr lang="el-GR" altLang="el-GR" sz="1800" b="1" dirty="0">
              <a:latin typeface="Verdana" panose="020B0604030504040204" pitchFamily="34" charset="0"/>
              <a:ea typeface="Verdana" panose="020B0604030504040204" pitchFamily="34" charset="0"/>
            </a:endParaRPr>
          </a:p>
        </p:txBody>
      </p:sp>
      <p:sp>
        <p:nvSpPr>
          <p:cNvPr id="15" name="Rectangle 2"/>
          <p:cNvSpPr txBox="1">
            <a:spLocks noChangeArrowheads="1"/>
          </p:cNvSpPr>
          <p:nvPr/>
        </p:nvSpPr>
        <p:spPr>
          <a:xfrm>
            <a:off x="432000" y="432000"/>
            <a:ext cx="691567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pl-PL" altLang="el-GR" sz="2400" b="1" dirty="0">
                <a:latin typeface="Verdana" pitchFamily="34" charset="0"/>
                <a:ea typeface="+mn-ea"/>
                <a:cs typeface="+mn-cs"/>
              </a:rPr>
              <a:t>Od dodjele do provedbe ugovora (2/2</a:t>
            </a:r>
            <a:r>
              <a:rPr lang="el-GR" altLang="el-GR" sz="2400" b="1" kern="1200" dirty="0">
                <a:latin typeface="Verdana" pitchFamily="34" charset="0"/>
                <a:ea typeface="+mn-ea"/>
                <a:cs typeface="+mn-cs"/>
              </a:rPr>
              <a:t>)</a:t>
            </a:r>
          </a:p>
        </p:txBody>
      </p:sp>
    </p:spTree>
    <p:extLst>
      <p:ext uri="{BB962C8B-B14F-4D97-AF65-F5344CB8AC3E}">
        <p14:creationId xmlns:p14="http://schemas.microsoft.com/office/powerpoint/2010/main" val="396083923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32000" y="432000"/>
            <a:ext cx="6821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hr-BA" altLang="en-US" sz="2400" b="1" kern="1200" dirty="0">
                <a:latin typeface="Verdana" pitchFamily="34" charset="0"/>
                <a:ea typeface="+mn-ea"/>
                <a:cs typeface="+mn-cs"/>
              </a:rPr>
              <a:t>Zašto je upravljanje ugovorom važno</a:t>
            </a:r>
            <a:r>
              <a:rPr lang="en-AU" altLang="en-US" sz="2400" b="1" kern="1200" dirty="0">
                <a:latin typeface="Verdana" pitchFamily="34" charset="0"/>
                <a:ea typeface="+mn-ea"/>
                <a:cs typeface="+mn-cs"/>
              </a:rPr>
              <a:t>?</a:t>
            </a:r>
          </a:p>
        </p:txBody>
      </p:sp>
      <p:grpSp>
        <p:nvGrpSpPr>
          <p:cNvPr id="3" name="Group 2"/>
          <p:cNvGrpSpPr/>
          <p:nvPr/>
        </p:nvGrpSpPr>
        <p:grpSpPr>
          <a:xfrm>
            <a:off x="3202980" y="986520"/>
            <a:ext cx="6042546" cy="4818744"/>
            <a:chOff x="3202980" y="986520"/>
            <a:chExt cx="6042546" cy="4818744"/>
          </a:xfrm>
        </p:grpSpPr>
        <p:sp>
          <p:nvSpPr>
            <p:cNvPr id="15369" name="Text Box 8"/>
            <p:cNvSpPr txBox="1">
              <a:spLocks noChangeArrowheads="1"/>
            </p:cNvSpPr>
            <p:nvPr>
              <p:custDataLst>
                <p:tags r:id="rId1"/>
              </p:custDataLst>
            </p:nvPr>
          </p:nvSpPr>
          <p:spPr bwMode="auto">
            <a:xfrm rot="16200000">
              <a:off x="2233457" y="3232402"/>
              <a:ext cx="24622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algn="ctr" eaLnBrk="1" hangingPunct="1">
                <a:spcBef>
                  <a:spcPct val="0"/>
                </a:spcBef>
                <a:buClrTx/>
                <a:buFontTx/>
                <a:buNone/>
              </a:pPr>
              <a:r>
                <a:rPr lang="hr-BA" altLang="en-US" sz="1400" b="1" dirty="0">
                  <a:solidFill>
                    <a:srgbClr val="000000"/>
                  </a:solidFill>
                  <a:latin typeface="Verdana" panose="020B0604030504040204" pitchFamily="34" charset="0"/>
                  <a:ea typeface="Verdana" panose="020B0604030504040204" pitchFamily="34" charset="0"/>
                </a:rPr>
                <a:t>Vrijednost za novac (VzN)</a:t>
              </a:r>
              <a:endParaRPr lang="en-US" altLang="en-US" sz="1400" b="1" dirty="0">
                <a:solidFill>
                  <a:srgbClr val="000000"/>
                </a:solidFill>
                <a:latin typeface="Verdana" panose="020B0604030504040204" pitchFamily="34" charset="0"/>
                <a:ea typeface="Verdana" panose="020B0604030504040204" pitchFamily="34" charset="0"/>
              </a:endParaRPr>
            </a:p>
          </p:txBody>
        </p:sp>
        <p:sp>
          <p:nvSpPr>
            <p:cNvPr id="7" name="AutoShape 10"/>
            <p:cNvSpPr>
              <a:spLocks noChangeArrowheads="1"/>
            </p:cNvSpPr>
            <p:nvPr>
              <p:custDataLst>
                <p:tags r:id="rId2"/>
              </p:custDataLst>
            </p:nvPr>
          </p:nvSpPr>
          <p:spPr bwMode="auto">
            <a:xfrm>
              <a:off x="3706088" y="4710794"/>
              <a:ext cx="1562100" cy="527050"/>
            </a:xfrm>
            <a:prstGeom prst="leftRightArrowCallout">
              <a:avLst>
                <a:gd name="adj1" fmla="val 25000"/>
                <a:gd name="adj2" fmla="val 25000"/>
                <a:gd name="adj3" fmla="val 22116"/>
                <a:gd name="adj4" fmla="val 68231"/>
              </a:avLst>
            </a:prstGeom>
            <a:solidFill>
              <a:srgbClr val="99CC00"/>
            </a:solidFill>
            <a:ln w="9525">
              <a:solidFill>
                <a:srgbClr val="000000"/>
              </a:solidFill>
              <a:miter lim="800000"/>
              <a:headEnd/>
              <a:tailEnd/>
            </a:ln>
          </p:spPr>
          <p:txBody>
            <a:bodyPr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eaLnBrk="1" hangingPunct="1">
                <a:defRPr/>
              </a:pPr>
              <a:r>
                <a:rPr lang="hr-BA" sz="900" i="1" dirty="0">
                  <a:latin typeface="Verdana" panose="020B0604030504040204" pitchFamily="34" charset="0"/>
                  <a:ea typeface="Verdana" panose="020B0604030504040204" pitchFamily="34" charset="0"/>
                </a:rPr>
                <a:t>Aktivnosti nabavke</a:t>
              </a:r>
              <a:endParaRPr lang="en-US" sz="1050" i="1" dirty="0">
                <a:latin typeface="Verdana" panose="020B0604030504040204" pitchFamily="34" charset="0"/>
                <a:ea typeface="Verdana" panose="020B0604030504040204" pitchFamily="34" charset="0"/>
              </a:endParaRPr>
            </a:p>
          </p:txBody>
        </p:sp>
        <p:sp>
          <p:nvSpPr>
            <p:cNvPr id="15371" name="AutoShape 13"/>
            <p:cNvSpPr>
              <a:spLocks noChangeArrowheads="1"/>
            </p:cNvSpPr>
            <p:nvPr>
              <p:custDataLst>
                <p:tags r:id="rId3"/>
              </p:custDataLst>
            </p:nvPr>
          </p:nvSpPr>
          <p:spPr bwMode="auto">
            <a:xfrm>
              <a:off x="5279818" y="4710986"/>
              <a:ext cx="3209584" cy="526739"/>
            </a:xfrm>
            <a:prstGeom prst="leftRightArrowCallout">
              <a:avLst>
                <a:gd name="adj1" fmla="val 29074"/>
                <a:gd name="adj2" fmla="val 25000"/>
                <a:gd name="adj3" fmla="val 24448"/>
                <a:gd name="adj4" fmla="val 87148"/>
              </a:avLst>
            </a:prstGeom>
            <a:solidFill>
              <a:srgbClr val="99CC00"/>
            </a:solidFill>
            <a:ln w="9525">
              <a:solidFill>
                <a:srgbClr val="000000"/>
              </a:solidFill>
              <a:miter lim="800000"/>
              <a:headEnd/>
              <a:tailEnd/>
            </a:ln>
          </p:spPr>
          <p:txBody>
            <a:bodyPr lIns="54000" rIns="54000" anchor="ct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algn="ctr" eaLnBrk="1" hangingPunct="1">
                <a:spcBef>
                  <a:spcPct val="0"/>
                </a:spcBef>
                <a:buClrTx/>
                <a:buFontTx/>
                <a:buNone/>
              </a:pPr>
              <a:r>
                <a:rPr lang="en-AU" altLang="en-US" sz="1100" b="1" i="1" dirty="0" err="1">
                  <a:solidFill>
                    <a:schemeClr val="tx1"/>
                  </a:solidFill>
                  <a:latin typeface="Verdana" panose="020B0604030504040204" pitchFamily="34" charset="0"/>
                  <a:ea typeface="Verdana" panose="020B0604030504040204" pitchFamily="34" charset="0"/>
                </a:rPr>
                <a:t>Kontinuirano</a:t>
              </a:r>
              <a:r>
                <a:rPr lang="en-AU" altLang="en-US" sz="1100" b="1" i="1" dirty="0">
                  <a:solidFill>
                    <a:schemeClr val="tx1"/>
                  </a:solidFill>
                  <a:latin typeface="Verdana" panose="020B0604030504040204" pitchFamily="34" charset="0"/>
                  <a:ea typeface="Verdana" panose="020B0604030504040204" pitchFamily="34" charset="0"/>
                </a:rPr>
                <a:t> </a:t>
              </a:r>
              <a:r>
                <a:rPr lang="en-AU" altLang="en-US" sz="1100" b="1" i="1" dirty="0" err="1">
                  <a:solidFill>
                    <a:schemeClr val="tx1"/>
                  </a:solidFill>
                  <a:latin typeface="Verdana" panose="020B0604030504040204" pitchFamily="34" charset="0"/>
                  <a:ea typeface="Verdana" panose="020B0604030504040204" pitchFamily="34" charset="0"/>
                </a:rPr>
                <a:t>upravljanje</a:t>
              </a:r>
              <a:r>
                <a:rPr lang="en-AU" altLang="en-US" sz="1100" b="1" i="1" dirty="0">
                  <a:solidFill>
                    <a:schemeClr val="tx1"/>
                  </a:solidFill>
                  <a:latin typeface="Verdana" panose="020B0604030504040204" pitchFamily="34" charset="0"/>
                  <a:ea typeface="Verdana" panose="020B0604030504040204" pitchFamily="34" charset="0"/>
                </a:rPr>
                <a:t> </a:t>
              </a:r>
              <a:r>
                <a:rPr lang="en-AU" altLang="en-US" sz="1100" b="1" i="1" dirty="0" err="1">
                  <a:solidFill>
                    <a:schemeClr val="tx1"/>
                  </a:solidFill>
                  <a:latin typeface="Verdana" panose="020B0604030504040204" pitchFamily="34" charset="0"/>
                  <a:ea typeface="Verdana" panose="020B0604030504040204" pitchFamily="34" charset="0"/>
                </a:rPr>
                <a:t>ugovorima</a:t>
              </a:r>
              <a:endParaRPr lang="en-AU" altLang="en-US" sz="1100" b="1" i="1" dirty="0">
                <a:solidFill>
                  <a:schemeClr val="tx1"/>
                </a:solidFill>
                <a:latin typeface="Verdana" panose="020B0604030504040204" pitchFamily="34" charset="0"/>
                <a:ea typeface="Verdana" panose="020B0604030504040204" pitchFamily="34" charset="0"/>
              </a:endParaRPr>
            </a:p>
          </p:txBody>
        </p:sp>
        <p:sp>
          <p:nvSpPr>
            <p:cNvPr id="15372" name="Text Box 17"/>
            <p:cNvSpPr txBox="1">
              <a:spLocks noChangeArrowheads="1"/>
            </p:cNvSpPr>
            <p:nvPr>
              <p:custDataLst>
                <p:tags r:id="rId4"/>
              </p:custDataLst>
            </p:nvPr>
          </p:nvSpPr>
          <p:spPr bwMode="auto">
            <a:xfrm>
              <a:off x="5596839" y="5497487"/>
              <a:ext cx="133757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r>
                <a:rPr lang="hr-BA" altLang="en-US" sz="1400" b="1" dirty="0">
                  <a:solidFill>
                    <a:srgbClr val="000000"/>
                  </a:solidFill>
                  <a:latin typeface="Verdana" panose="020B0604030504040204" pitchFamily="34" charset="0"/>
                  <a:ea typeface="Verdana" panose="020B0604030504040204" pitchFamily="34" charset="0"/>
                </a:rPr>
                <a:t>Vrijeme</a:t>
              </a:r>
              <a:endParaRPr lang="en-US" altLang="en-US" sz="1400" b="1" dirty="0">
                <a:solidFill>
                  <a:srgbClr val="000000"/>
                </a:solidFill>
                <a:latin typeface="Verdana" panose="020B0604030504040204" pitchFamily="34" charset="0"/>
                <a:ea typeface="Verdana" panose="020B0604030504040204" pitchFamily="34" charset="0"/>
              </a:endParaRPr>
            </a:p>
          </p:txBody>
        </p:sp>
        <p:sp>
          <p:nvSpPr>
            <p:cNvPr id="10" name="Line 6"/>
            <p:cNvSpPr>
              <a:spLocks noChangeShapeType="1"/>
            </p:cNvSpPr>
            <p:nvPr>
              <p:custDataLst>
                <p:tags r:id="rId5"/>
              </p:custDataLst>
            </p:nvPr>
          </p:nvSpPr>
          <p:spPr bwMode="auto">
            <a:xfrm flipH="1" flipV="1">
              <a:off x="3674338" y="1688150"/>
              <a:ext cx="0" cy="3763961"/>
            </a:xfrm>
            <a:prstGeom prst="line">
              <a:avLst/>
            </a:prstGeom>
            <a:noFill/>
            <a:ln w="28575">
              <a:solidFill>
                <a:srgbClr val="000000"/>
              </a:solidFill>
              <a:round/>
              <a:headEnd/>
              <a:tailEnd type="triangle" w="med" len="med"/>
            </a:ln>
          </p:spPr>
          <p:txBody>
            <a:bodyPr/>
            <a:lstStyle/>
            <a:p>
              <a:pPr>
                <a:defRPr/>
              </a:pPr>
              <a:endParaRPr lang="en-US" dirty="0">
                <a:ln w="19050">
                  <a:solidFill>
                    <a:schemeClr val="tx1"/>
                  </a:solidFill>
                </a:ln>
                <a:ea typeface="Verdana" panose="020B0604030504040204" pitchFamily="34" charset="0"/>
              </a:endParaRPr>
            </a:p>
          </p:txBody>
        </p:sp>
        <p:sp>
          <p:nvSpPr>
            <p:cNvPr id="15374" name="Line 9"/>
            <p:cNvSpPr>
              <a:spLocks noChangeShapeType="1"/>
            </p:cNvSpPr>
            <p:nvPr>
              <p:custDataLst>
                <p:tags r:id="rId6"/>
              </p:custDataLst>
            </p:nvPr>
          </p:nvSpPr>
          <p:spPr bwMode="auto">
            <a:xfrm>
              <a:off x="3675027" y="3800206"/>
              <a:ext cx="1065268" cy="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l-GR">
                <a:ea typeface="Verdana" panose="020B0604030504040204" pitchFamily="34" charset="0"/>
              </a:endParaRPr>
            </a:p>
          </p:txBody>
        </p:sp>
        <p:sp>
          <p:nvSpPr>
            <p:cNvPr id="15375" name="Line 11"/>
            <p:cNvSpPr>
              <a:spLocks noChangeShapeType="1"/>
            </p:cNvSpPr>
            <p:nvPr/>
          </p:nvSpPr>
          <p:spPr bwMode="auto">
            <a:xfrm>
              <a:off x="4709103" y="3078870"/>
              <a:ext cx="0" cy="71615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l-GR">
                <a:ea typeface="Verdana" panose="020B0604030504040204" pitchFamily="34" charset="0"/>
              </a:endParaRPr>
            </a:p>
          </p:txBody>
        </p:sp>
        <p:sp>
          <p:nvSpPr>
            <p:cNvPr id="15376" name="Line 12"/>
            <p:cNvSpPr>
              <a:spLocks noChangeShapeType="1"/>
            </p:cNvSpPr>
            <p:nvPr/>
          </p:nvSpPr>
          <p:spPr bwMode="auto">
            <a:xfrm>
              <a:off x="4693943" y="3070667"/>
              <a:ext cx="2827585" cy="0"/>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l-GR">
                <a:ea typeface="Verdana" panose="020B0604030504040204" pitchFamily="34" charset="0"/>
              </a:endParaRPr>
            </a:p>
          </p:txBody>
        </p:sp>
        <p:sp>
          <p:nvSpPr>
            <p:cNvPr id="15377" name="Freeform 20"/>
            <p:cNvSpPr>
              <a:spLocks/>
            </p:cNvSpPr>
            <p:nvPr/>
          </p:nvSpPr>
          <p:spPr bwMode="auto">
            <a:xfrm>
              <a:off x="5968008" y="2217780"/>
              <a:ext cx="1555200" cy="856800"/>
            </a:xfrm>
            <a:custGeom>
              <a:avLst/>
              <a:gdLst>
                <a:gd name="T0" fmla="*/ 0 w 908"/>
                <a:gd name="T1" fmla="*/ 2147483647 h 318"/>
                <a:gd name="T2" fmla="*/ 2147483647 w 908"/>
                <a:gd name="T3" fmla="*/ 2147483647 h 318"/>
                <a:gd name="T4" fmla="*/ 2147483647 w 908"/>
                <a:gd name="T5" fmla="*/ 2147483647 h 318"/>
                <a:gd name="T6" fmla="*/ 2147483647 w 908"/>
                <a:gd name="T7" fmla="*/ 0 h 318"/>
                <a:gd name="T8" fmla="*/ 0 60000 65536"/>
                <a:gd name="T9" fmla="*/ 0 60000 65536"/>
                <a:gd name="T10" fmla="*/ 0 60000 65536"/>
                <a:gd name="T11" fmla="*/ 0 60000 65536"/>
                <a:gd name="T12" fmla="*/ 0 w 908"/>
                <a:gd name="T13" fmla="*/ 0 h 318"/>
                <a:gd name="T14" fmla="*/ 908 w 908"/>
                <a:gd name="T15" fmla="*/ 318 h 318"/>
              </a:gdLst>
              <a:ahLst/>
              <a:cxnLst>
                <a:cxn ang="T8">
                  <a:pos x="T0" y="T1"/>
                </a:cxn>
                <a:cxn ang="T9">
                  <a:pos x="T2" y="T3"/>
                </a:cxn>
                <a:cxn ang="T10">
                  <a:pos x="T4" y="T5"/>
                </a:cxn>
                <a:cxn ang="T11">
                  <a:pos x="T6" y="T7"/>
                </a:cxn>
              </a:cxnLst>
              <a:rect l="T12" t="T13" r="T14" b="T15"/>
              <a:pathLst>
                <a:path w="908" h="318">
                  <a:moveTo>
                    <a:pt x="0" y="318"/>
                  </a:moveTo>
                  <a:cubicBezTo>
                    <a:pt x="102" y="310"/>
                    <a:pt x="205" y="302"/>
                    <a:pt x="318" y="272"/>
                  </a:cubicBezTo>
                  <a:cubicBezTo>
                    <a:pt x="431" y="242"/>
                    <a:pt x="583" y="181"/>
                    <a:pt x="681" y="136"/>
                  </a:cubicBezTo>
                  <a:cubicBezTo>
                    <a:pt x="779" y="91"/>
                    <a:pt x="843" y="45"/>
                    <a:pt x="908" y="0"/>
                  </a:cubicBezTo>
                </a:path>
              </a:pathLst>
            </a:custGeom>
            <a:noFill/>
            <a:ln w="28575">
              <a:solidFill>
                <a:srgbClr val="99CC00"/>
              </a:solidFill>
              <a:prstDash val="lgDash"/>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ea typeface="Verdana" panose="020B0604030504040204" pitchFamily="34" charset="0"/>
              </a:endParaRPr>
            </a:p>
          </p:txBody>
        </p:sp>
        <p:sp>
          <p:nvSpPr>
            <p:cNvPr id="15378" name="Rectangle 21"/>
            <p:cNvSpPr>
              <a:spLocks noChangeArrowheads="1"/>
            </p:cNvSpPr>
            <p:nvPr/>
          </p:nvSpPr>
          <p:spPr bwMode="auto">
            <a:xfrm>
              <a:off x="7823857" y="2394761"/>
              <a:ext cx="14216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r>
                <a:rPr lang="hr-BA" altLang="en-US" sz="1200" b="1" dirty="0">
                  <a:solidFill>
                    <a:srgbClr val="000000"/>
                  </a:solidFill>
                  <a:latin typeface="Verdana" panose="020B0604030504040204" pitchFamily="34" charset="0"/>
                  <a:ea typeface="Verdana" panose="020B0604030504040204" pitchFamily="34" charset="0"/>
                </a:rPr>
                <a:t>Koristi upravljanja ugovorom</a:t>
              </a:r>
              <a:endParaRPr lang="en-US" altLang="en-US" sz="1200" b="1" dirty="0">
                <a:solidFill>
                  <a:srgbClr val="000000"/>
                </a:solidFill>
                <a:latin typeface="Verdana" panose="020B0604030504040204" pitchFamily="34" charset="0"/>
                <a:ea typeface="Verdana" panose="020B0604030504040204" pitchFamily="34" charset="0"/>
              </a:endParaRPr>
            </a:p>
          </p:txBody>
        </p:sp>
        <p:sp>
          <p:nvSpPr>
            <p:cNvPr id="15379" name="Freeform 20"/>
            <p:cNvSpPr>
              <a:spLocks/>
            </p:cNvSpPr>
            <p:nvPr/>
          </p:nvSpPr>
          <p:spPr bwMode="auto">
            <a:xfrm flipV="1">
              <a:off x="5968007" y="3078870"/>
              <a:ext cx="1553521" cy="854885"/>
            </a:xfrm>
            <a:custGeom>
              <a:avLst/>
              <a:gdLst>
                <a:gd name="T0" fmla="*/ 0 w 908"/>
                <a:gd name="T1" fmla="*/ 2147483647 h 318"/>
                <a:gd name="T2" fmla="*/ 2147483647 w 908"/>
                <a:gd name="T3" fmla="*/ 2147483647 h 318"/>
                <a:gd name="T4" fmla="*/ 2147483647 w 908"/>
                <a:gd name="T5" fmla="*/ 2147483647 h 318"/>
                <a:gd name="T6" fmla="*/ 2147483647 w 908"/>
                <a:gd name="T7" fmla="*/ 0 h 318"/>
                <a:gd name="T8" fmla="*/ 0 60000 65536"/>
                <a:gd name="T9" fmla="*/ 0 60000 65536"/>
                <a:gd name="T10" fmla="*/ 0 60000 65536"/>
                <a:gd name="T11" fmla="*/ 0 60000 65536"/>
                <a:gd name="T12" fmla="*/ 0 w 908"/>
                <a:gd name="T13" fmla="*/ 0 h 318"/>
                <a:gd name="T14" fmla="*/ 908 w 908"/>
                <a:gd name="T15" fmla="*/ 318 h 318"/>
              </a:gdLst>
              <a:ahLst/>
              <a:cxnLst>
                <a:cxn ang="T8">
                  <a:pos x="T0" y="T1"/>
                </a:cxn>
                <a:cxn ang="T9">
                  <a:pos x="T2" y="T3"/>
                </a:cxn>
                <a:cxn ang="T10">
                  <a:pos x="T4" y="T5"/>
                </a:cxn>
                <a:cxn ang="T11">
                  <a:pos x="T6" y="T7"/>
                </a:cxn>
              </a:cxnLst>
              <a:rect l="T12" t="T13" r="T14" b="T15"/>
              <a:pathLst>
                <a:path w="908" h="318">
                  <a:moveTo>
                    <a:pt x="0" y="318"/>
                  </a:moveTo>
                  <a:cubicBezTo>
                    <a:pt x="102" y="310"/>
                    <a:pt x="205" y="302"/>
                    <a:pt x="318" y="272"/>
                  </a:cubicBezTo>
                  <a:cubicBezTo>
                    <a:pt x="431" y="242"/>
                    <a:pt x="583" y="181"/>
                    <a:pt x="681" y="136"/>
                  </a:cubicBezTo>
                  <a:cubicBezTo>
                    <a:pt x="779" y="91"/>
                    <a:pt x="843" y="45"/>
                    <a:pt x="908" y="0"/>
                  </a:cubicBezTo>
                </a:path>
              </a:pathLst>
            </a:custGeom>
            <a:noFill/>
            <a:ln w="28575">
              <a:solidFill>
                <a:srgbClr val="99CC00"/>
              </a:solidFill>
              <a:prstDash val="lgDash"/>
              <a:round/>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l-GR">
                <a:ea typeface="Verdana" panose="020B0604030504040204" pitchFamily="34" charset="0"/>
              </a:endParaRPr>
            </a:p>
          </p:txBody>
        </p:sp>
        <p:cxnSp>
          <p:nvCxnSpPr>
            <p:cNvPr id="17" name="Straight Arrow Connector 16"/>
            <p:cNvCxnSpPr/>
            <p:nvPr/>
          </p:nvCxnSpPr>
          <p:spPr bwMode="auto">
            <a:xfrm flipH="1">
              <a:off x="7766913" y="2276952"/>
              <a:ext cx="0" cy="8280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5381" name="Rectangle 36"/>
            <p:cNvSpPr>
              <a:spLocks noChangeArrowheads="1"/>
            </p:cNvSpPr>
            <p:nvPr/>
          </p:nvSpPr>
          <p:spPr bwMode="auto">
            <a:xfrm>
              <a:off x="6934410" y="1699677"/>
              <a:ext cx="1958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r>
                <a:rPr lang="hr-BA" altLang="en-US" sz="1200" b="1" dirty="0">
                  <a:solidFill>
                    <a:srgbClr val="000000"/>
                  </a:solidFill>
                  <a:latin typeface="Verdana" panose="020B0604030504040204" pitchFamily="34" charset="0"/>
                  <a:ea typeface="Verdana" panose="020B0604030504040204" pitchFamily="34" charset="0"/>
                </a:rPr>
                <a:t>Efikasno upravljanje ugovorom</a:t>
              </a:r>
              <a:endParaRPr lang="en-US" altLang="en-US" sz="1200" b="1" dirty="0">
                <a:solidFill>
                  <a:schemeClr val="tx1"/>
                </a:solidFill>
                <a:latin typeface="Verdana" panose="020B0604030504040204" pitchFamily="34" charset="0"/>
                <a:ea typeface="Verdana" panose="020B0604030504040204" pitchFamily="34" charset="0"/>
              </a:endParaRPr>
            </a:p>
          </p:txBody>
        </p:sp>
        <p:sp>
          <p:nvSpPr>
            <p:cNvPr id="19" name="Right Brace 18"/>
            <p:cNvSpPr/>
            <p:nvPr/>
          </p:nvSpPr>
          <p:spPr bwMode="auto">
            <a:xfrm>
              <a:off x="4822348" y="3131692"/>
              <a:ext cx="239052" cy="635000"/>
            </a:xfrm>
            <a:prstGeom prst="rightBrac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atin typeface="Verdana" panose="020B0604030504040204" pitchFamily="34" charset="0"/>
                <a:ea typeface="Verdana" panose="020B0604030504040204" pitchFamily="34" charset="0"/>
              </a:endParaRPr>
            </a:p>
          </p:txBody>
        </p:sp>
        <p:sp>
          <p:nvSpPr>
            <p:cNvPr id="15383" name="TextBox 33"/>
            <p:cNvSpPr txBox="1">
              <a:spLocks noChangeArrowheads="1"/>
            </p:cNvSpPr>
            <p:nvPr/>
          </p:nvSpPr>
          <p:spPr bwMode="auto">
            <a:xfrm>
              <a:off x="5083303" y="3203193"/>
              <a:ext cx="14672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r>
                <a:rPr lang="hr-BA" altLang="en-US" sz="1200" b="1" dirty="0">
                  <a:solidFill>
                    <a:schemeClr val="tx1"/>
                  </a:solidFill>
                  <a:latin typeface="Verdana" panose="020B0604030504040204" pitchFamily="34" charset="0"/>
                  <a:ea typeface="Verdana" panose="020B0604030504040204" pitchFamily="34" charset="0"/>
                </a:rPr>
                <a:t>Postignuta VzN kroz nabavku</a:t>
              </a:r>
              <a:endParaRPr lang="en-US" altLang="en-US" sz="1200" b="1" dirty="0">
                <a:solidFill>
                  <a:schemeClr val="tx1"/>
                </a:solidFill>
                <a:latin typeface="Verdana" panose="020B0604030504040204" pitchFamily="34" charset="0"/>
                <a:ea typeface="Verdana" panose="020B0604030504040204" pitchFamily="34" charset="0"/>
              </a:endParaRPr>
            </a:p>
          </p:txBody>
        </p:sp>
        <p:sp>
          <p:nvSpPr>
            <p:cNvPr id="15384" name="Rectangle 36"/>
            <p:cNvSpPr>
              <a:spLocks noChangeArrowheads="1"/>
            </p:cNvSpPr>
            <p:nvPr/>
          </p:nvSpPr>
          <p:spPr bwMode="auto">
            <a:xfrm>
              <a:off x="6934410" y="3929555"/>
              <a:ext cx="16284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r>
                <a:rPr lang="hr-BA" altLang="en-US" sz="1200" b="1" dirty="0">
                  <a:solidFill>
                    <a:srgbClr val="000000"/>
                  </a:solidFill>
                  <a:latin typeface="Verdana" panose="020B0604030504040204" pitchFamily="34" charset="0"/>
                  <a:ea typeface="Verdana" panose="020B0604030504040204" pitchFamily="34" charset="0"/>
                </a:rPr>
                <a:t>Loše upravljanje ugovorom</a:t>
              </a:r>
              <a:endParaRPr lang="en-US" altLang="en-US" sz="1200" b="1" dirty="0">
                <a:solidFill>
                  <a:schemeClr val="tx1"/>
                </a:solidFill>
                <a:latin typeface="Verdana" panose="020B0604030504040204" pitchFamily="34" charset="0"/>
                <a:ea typeface="Verdana" panose="020B0604030504040204" pitchFamily="34" charset="0"/>
              </a:endParaRPr>
            </a:p>
          </p:txBody>
        </p:sp>
        <p:sp>
          <p:nvSpPr>
            <p:cNvPr id="15385" name="Text Box 17"/>
            <p:cNvSpPr txBox="1">
              <a:spLocks noChangeArrowheads="1"/>
            </p:cNvSpPr>
            <p:nvPr>
              <p:custDataLst>
                <p:tags r:id="rId7"/>
              </p:custDataLst>
            </p:nvPr>
          </p:nvSpPr>
          <p:spPr bwMode="auto">
            <a:xfrm>
              <a:off x="3256136" y="986520"/>
              <a:ext cx="59370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algn="ctr" eaLnBrk="1" hangingPunct="1">
                <a:spcBef>
                  <a:spcPct val="0"/>
                </a:spcBef>
                <a:buClrTx/>
                <a:buFontTx/>
                <a:buNone/>
              </a:pP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Uloga</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upravljanja</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ugovorima</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u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zadržavanju</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i</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poboljšanju</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vrijednosti</a:t>
              </a:r>
              <a:r>
                <a:rPr lang="en-AU"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 za </a:t>
              </a:r>
              <a:r>
                <a:rPr lang="en-AU" altLang="en-US" sz="1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latin typeface="Verdana" panose="020B0604030504040204" pitchFamily="34" charset="0"/>
                  <a:ea typeface="Verdana" panose="020B0604030504040204" pitchFamily="34" charset="0"/>
                </a:rPr>
                <a:t>novac</a:t>
              </a:r>
              <a:endParaRPr lang="en-US" altLang="en-US" sz="1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Verdana" panose="020B0604030504040204" pitchFamily="34" charset="0"/>
                <a:ea typeface="Verdana" panose="020B0604030504040204" pitchFamily="34" charset="0"/>
              </a:endParaRPr>
            </a:p>
          </p:txBody>
        </p:sp>
        <p:cxnSp>
          <p:nvCxnSpPr>
            <p:cNvPr id="15386" name="Straight Arrow Connector 55"/>
            <p:cNvCxnSpPr>
              <a:cxnSpLocks noChangeShapeType="1"/>
            </p:cNvCxnSpPr>
            <p:nvPr/>
          </p:nvCxnSpPr>
          <p:spPr bwMode="auto">
            <a:xfrm rot="5400000" flipH="1" flipV="1">
              <a:off x="6032416" y="3096804"/>
              <a:ext cx="9020" cy="4723798"/>
            </a:xfrm>
            <a:prstGeom prst="straightConnector1">
              <a:avLst/>
            </a:prstGeom>
            <a:noFill/>
            <a:ln w="2857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4" name="Line 12"/>
            <p:cNvSpPr>
              <a:spLocks noChangeShapeType="1"/>
            </p:cNvSpPr>
            <p:nvPr/>
          </p:nvSpPr>
          <p:spPr bwMode="auto">
            <a:xfrm>
              <a:off x="5968275" y="3061843"/>
              <a:ext cx="1497013" cy="12700"/>
            </a:xfrm>
            <a:prstGeom prst="line">
              <a:avLst/>
            </a:prstGeom>
            <a:noFill/>
            <a:ln w="38100">
              <a:solidFill>
                <a:srgbClr val="92D050"/>
              </a:solidFill>
              <a:prstDash val="dash"/>
              <a:round/>
              <a:headEnd/>
              <a:tailEnd/>
            </a:ln>
            <a:extLst>
              <a:ext uri="{909E8E84-426E-40DD-AFC4-6F175D3DCCD1}">
                <a14:hiddenFill xmlns:a14="http://schemas.microsoft.com/office/drawing/2010/main">
                  <a:noFill/>
                </a14:hiddenFill>
              </a:ext>
            </a:extLst>
          </p:spPr>
          <p:txBody>
            <a:bodyPr/>
            <a:lstStyle/>
            <a:p>
              <a:pPr>
                <a:defRPr/>
              </a:pPr>
              <a:endParaRPr lang="en-AU" dirty="0">
                <a:ln>
                  <a:solidFill>
                    <a:srgbClr val="92D050"/>
                  </a:solidFill>
                </a:ln>
                <a:ea typeface="Verdana" panose="020B0604030504040204" pitchFamily="34" charset="0"/>
              </a:endParaRPr>
            </a:p>
          </p:txBody>
        </p:sp>
      </p:grpSp>
      <p:sp>
        <p:nvSpPr>
          <p:cNvPr id="19461" name="Rectangle 25"/>
          <p:cNvSpPr>
            <a:spLocks noChangeArrowheads="1"/>
          </p:cNvSpPr>
          <p:nvPr/>
        </p:nvSpPr>
        <p:spPr bwMode="auto">
          <a:xfrm>
            <a:off x="315206" y="1218232"/>
            <a:ext cx="2888642" cy="3416320"/>
          </a:xfrm>
          <a:prstGeom prst="rect">
            <a:avLst/>
          </a:prstGeom>
          <a:solidFill>
            <a:srgbClr val="A8D37D"/>
          </a:solidFill>
          <a:ln>
            <a:noFill/>
          </a:ln>
        </p:spPr>
        <p:txBody>
          <a:bodyPr wrap="square">
            <a:spAutoFit/>
          </a:bodyPr>
          <a:lstStyle/>
          <a:p>
            <a:pPr eaLnBrk="1" hangingPunct="1">
              <a:spcAft>
                <a:spcPts val="1200"/>
              </a:spcAft>
              <a:defRPr/>
            </a:pPr>
            <a:r>
              <a:rPr lang="en-AU" sz="1600" b="1" dirty="0" err="1">
                <a:solidFill>
                  <a:schemeClr val="bg1"/>
                </a:solidFill>
                <a:ea typeface="Verdana" panose="020B0604030504040204" pitchFamily="34" charset="0"/>
              </a:rPr>
              <a:t>Prednosti</a:t>
            </a:r>
            <a:r>
              <a:rPr lang="en-AU" sz="1600" b="1" dirty="0">
                <a:solidFill>
                  <a:schemeClr val="bg1"/>
                </a:solidFill>
                <a:ea typeface="Verdana" panose="020B0604030504040204" pitchFamily="34" charset="0"/>
              </a:rPr>
              <a:t> </a:t>
            </a:r>
            <a:r>
              <a:rPr lang="en-AU" sz="1600" b="1" dirty="0" err="1">
                <a:solidFill>
                  <a:schemeClr val="bg1"/>
                </a:solidFill>
                <a:ea typeface="Verdana" panose="020B0604030504040204" pitchFamily="34" charset="0"/>
              </a:rPr>
              <a:t>upravljanja</a:t>
            </a:r>
            <a:r>
              <a:rPr lang="en-AU" sz="1600" b="1" dirty="0">
                <a:solidFill>
                  <a:schemeClr val="bg1"/>
                </a:solidFill>
                <a:ea typeface="Verdana" panose="020B0604030504040204" pitchFamily="34" charset="0"/>
              </a:rPr>
              <a:t> </a:t>
            </a:r>
            <a:r>
              <a:rPr lang="en-AU" sz="1600" b="1" dirty="0" err="1">
                <a:solidFill>
                  <a:schemeClr val="bg1"/>
                </a:solidFill>
                <a:ea typeface="Verdana" panose="020B0604030504040204" pitchFamily="34" charset="0"/>
              </a:rPr>
              <a:t>ugovorima</a:t>
            </a:r>
            <a:r>
              <a:rPr lang="en-AU" sz="1600" b="1" dirty="0">
                <a:solidFill>
                  <a:schemeClr val="bg1"/>
                </a:solidFill>
                <a:ea typeface="Verdana" panose="020B0604030504040204" pitchFamily="34" charset="0"/>
              </a:rPr>
              <a:t>:</a:t>
            </a:r>
            <a:endParaRPr lang="hr-BA" sz="1600" b="1" dirty="0">
              <a:solidFill>
                <a:schemeClr val="bg1"/>
              </a:solidFill>
              <a:ea typeface="Verdana" panose="020B0604030504040204" pitchFamily="34" charset="0"/>
            </a:endParaRPr>
          </a:p>
          <a:p>
            <a:pPr eaLnBrk="1" hangingPunct="1">
              <a:spcAft>
                <a:spcPts val="1200"/>
              </a:spcAft>
              <a:defRPr/>
            </a:pPr>
            <a:r>
              <a:rPr lang="en-AU" sz="1600" dirty="0" err="1">
                <a:ea typeface="Verdana" panose="020B0604030504040204" pitchFamily="34" charset="0"/>
              </a:rPr>
              <a:t>Učinkovito</a:t>
            </a:r>
            <a:r>
              <a:rPr lang="en-AU" sz="1600" dirty="0">
                <a:ea typeface="Verdana" panose="020B0604030504040204" pitchFamily="34" charset="0"/>
              </a:rPr>
              <a:t> </a:t>
            </a:r>
            <a:r>
              <a:rPr lang="en-AU" sz="1600" dirty="0" err="1">
                <a:ea typeface="Verdana" panose="020B0604030504040204" pitchFamily="34" charset="0"/>
              </a:rPr>
              <a:t>upravljanje</a:t>
            </a:r>
            <a:r>
              <a:rPr lang="en-AU" sz="1600" dirty="0">
                <a:ea typeface="Verdana" panose="020B0604030504040204" pitchFamily="34" charset="0"/>
              </a:rPr>
              <a:t> </a:t>
            </a:r>
            <a:r>
              <a:rPr lang="en-AU" sz="1600" dirty="0" err="1">
                <a:ea typeface="Verdana" panose="020B0604030504040204" pitchFamily="34" charset="0"/>
              </a:rPr>
              <a:t>ugovorima</a:t>
            </a:r>
            <a:r>
              <a:rPr lang="en-AU" sz="1600" dirty="0">
                <a:ea typeface="Verdana" panose="020B0604030504040204" pitchFamily="34" charset="0"/>
              </a:rPr>
              <a:t> je </a:t>
            </a:r>
            <a:r>
              <a:rPr lang="en-AU" sz="1600" dirty="0" err="1">
                <a:ea typeface="Verdana" panose="020B0604030504040204" pitchFamily="34" charset="0"/>
              </a:rPr>
              <a:t>presudno</a:t>
            </a:r>
            <a:r>
              <a:rPr lang="en-AU" sz="1600" dirty="0">
                <a:ea typeface="Verdana" panose="020B0604030504040204" pitchFamily="34" charset="0"/>
              </a:rPr>
              <a:t> za </a:t>
            </a:r>
            <a:r>
              <a:rPr lang="en-AU" sz="1600" dirty="0" err="1">
                <a:ea typeface="Verdana" panose="020B0604030504040204" pitchFamily="34" charset="0"/>
              </a:rPr>
              <a:t>maksimiziranje</a:t>
            </a:r>
            <a:r>
              <a:rPr lang="en-AU" sz="1600" dirty="0">
                <a:ea typeface="Verdana" panose="020B0604030504040204" pitchFamily="34" charset="0"/>
              </a:rPr>
              <a:t> </a:t>
            </a:r>
            <a:r>
              <a:rPr lang="en-AU" sz="1600" dirty="0" err="1">
                <a:ea typeface="Verdana" panose="020B0604030504040204" pitchFamily="34" charset="0"/>
              </a:rPr>
              <a:t>koristi</a:t>
            </a:r>
            <a:r>
              <a:rPr lang="en-AU" sz="1600" dirty="0">
                <a:ea typeface="Verdana" panose="020B0604030504040204" pitchFamily="34" charset="0"/>
              </a:rPr>
              <a:t> od </a:t>
            </a:r>
            <a:r>
              <a:rPr lang="en-AU" sz="1600" dirty="0" err="1">
                <a:ea typeface="Verdana" panose="020B0604030504040204" pitchFamily="34" charset="0"/>
              </a:rPr>
              <a:t>nabavke</a:t>
            </a:r>
            <a:r>
              <a:rPr lang="en-AU" sz="1600" dirty="0">
                <a:ea typeface="Verdana" panose="020B0604030504040204" pitchFamily="34" charset="0"/>
              </a:rPr>
              <a:t>:</a:t>
            </a:r>
          </a:p>
          <a:p>
            <a:pPr marL="285750" indent="-285750" eaLnBrk="1" hangingPunct="1">
              <a:spcAft>
                <a:spcPts val="1200"/>
              </a:spcAft>
              <a:buFont typeface="Arial" panose="020B0604020202020204" pitchFamily="34" charset="0"/>
              <a:buChar char="•"/>
              <a:defRPr/>
            </a:pPr>
            <a:r>
              <a:rPr lang="en-AU" sz="1600" dirty="0" err="1">
                <a:ea typeface="Verdana" panose="020B0604030504040204" pitchFamily="34" charset="0"/>
              </a:rPr>
              <a:t>Dobivanje</a:t>
            </a:r>
            <a:r>
              <a:rPr lang="en-AU" sz="1600" dirty="0">
                <a:ea typeface="Verdana" panose="020B0604030504040204" pitchFamily="34" charset="0"/>
              </a:rPr>
              <a:t> </a:t>
            </a:r>
            <a:r>
              <a:rPr lang="en-AU" sz="1600" dirty="0" err="1">
                <a:ea typeface="Verdana" panose="020B0604030504040204" pitchFamily="34" charset="0"/>
              </a:rPr>
              <a:t>vrijednosti</a:t>
            </a:r>
            <a:r>
              <a:rPr lang="en-AU" sz="1600" dirty="0">
                <a:ea typeface="Verdana" panose="020B0604030504040204" pitchFamily="34" charset="0"/>
              </a:rPr>
              <a:t> za </a:t>
            </a:r>
            <a:r>
              <a:rPr lang="en-AU" sz="1600" dirty="0" err="1">
                <a:ea typeface="Verdana" panose="020B0604030504040204" pitchFamily="34" charset="0"/>
              </a:rPr>
              <a:t>novac</a:t>
            </a:r>
            <a:endParaRPr lang="en-AU" sz="1600" dirty="0">
              <a:ea typeface="Verdana" panose="020B0604030504040204" pitchFamily="34" charset="0"/>
            </a:endParaRPr>
          </a:p>
          <a:p>
            <a:pPr marL="285750" indent="-285750" eaLnBrk="1" hangingPunct="1">
              <a:spcAft>
                <a:spcPts val="1200"/>
              </a:spcAft>
              <a:buFont typeface="Arial" panose="020B0604020202020204" pitchFamily="34" charset="0"/>
              <a:buChar char="•"/>
              <a:defRPr/>
            </a:pPr>
            <a:r>
              <a:rPr lang="en-AU" sz="1600" dirty="0" err="1">
                <a:ea typeface="Verdana" panose="020B0604030504040204" pitchFamily="34" charset="0"/>
              </a:rPr>
              <a:t>Upravljanje</a:t>
            </a:r>
            <a:r>
              <a:rPr lang="en-AU" sz="1600" dirty="0">
                <a:ea typeface="Verdana" panose="020B0604030504040204" pitchFamily="34" charset="0"/>
              </a:rPr>
              <a:t> </a:t>
            </a:r>
            <a:r>
              <a:rPr lang="en-AU" sz="1600" dirty="0" err="1">
                <a:ea typeface="Verdana" panose="020B0604030504040204" pitchFamily="34" charset="0"/>
              </a:rPr>
              <a:t>rizikom</a:t>
            </a:r>
            <a:endParaRPr lang="en-AU" sz="1600" dirty="0">
              <a:ea typeface="Verdana" panose="020B0604030504040204" pitchFamily="34" charset="0"/>
            </a:endParaRPr>
          </a:p>
          <a:p>
            <a:pPr marL="285750" indent="-285750" eaLnBrk="1" hangingPunct="1">
              <a:spcAft>
                <a:spcPts val="1200"/>
              </a:spcAft>
              <a:buFont typeface="Arial" panose="020B0604020202020204" pitchFamily="34" charset="0"/>
              <a:buChar char="•"/>
              <a:defRPr/>
            </a:pPr>
            <a:r>
              <a:rPr lang="en-AU" sz="1600" dirty="0" err="1">
                <a:ea typeface="Verdana" panose="020B0604030504040204" pitchFamily="34" charset="0"/>
              </a:rPr>
              <a:t>Maksimiziranje</a:t>
            </a:r>
            <a:r>
              <a:rPr lang="en-AU" sz="1600" dirty="0">
                <a:ea typeface="Verdana" panose="020B0604030504040204" pitchFamily="34" charset="0"/>
              </a:rPr>
              <a:t> </a:t>
            </a:r>
            <a:r>
              <a:rPr lang="en-AU" sz="1600" dirty="0" err="1">
                <a:ea typeface="Verdana" panose="020B0604030504040204" pitchFamily="34" charset="0"/>
              </a:rPr>
              <a:t>krajnjih</a:t>
            </a:r>
            <a:r>
              <a:rPr lang="en-AU" sz="1600" dirty="0">
                <a:ea typeface="Verdana" panose="020B0604030504040204" pitchFamily="34" charset="0"/>
              </a:rPr>
              <a:t> </a:t>
            </a:r>
            <a:r>
              <a:rPr lang="en-AU" sz="1600" dirty="0" err="1">
                <a:ea typeface="Verdana" panose="020B0604030504040204" pitchFamily="34" charset="0"/>
              </a:rPr>
              <a:t>korisnika</a:t>
            </a:r>
            <a:endParaRPr lang="en-US" altLang="en-US" sz="1600" dirty="0">
              <a:solidFill>
                <a:schemeClr val="tx1"/>
              </a:solidFill>
              <a:ea typeface="Verdana" panose="020B0604030504040204" pitchFamily="34" charset="0"/>
            </a:endParaRPr>
          </a:p>
        </p:txBody>
      </p:sp>
      <p:sp>
        <p:nvSpPr>
          <p:cNvPr id="15365" name="Rectangle 1"/>
          <p:cNvSpPr>
            <a:spLocks noChangeArrowheads="1"/>
          </p:cNvSpPr>
          <p:nvPr/>
        </p:nvSpPr>
        <p:spPr bwMode="auto">
          <a:xfrm>
            <a:off x="407988" y="723900"/>
            <a:ext cx="2879725" cy="515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spcBef>
                <a:spcPct val="20000"/>
              </a:spcBef>
              <a:buClr>
                <a:srgbClr val="A8D37D"/>
              </a:buClr>
              <a:buChar char="•"/>
              <a:defRPr sz="2800">
                <a:solidFill>
                  <a:srgbClr val="333333"/>
                </a:solidFill>
                <a:latin typeface="Arial" panose="020B0604020202020204" pitchFamily="34" charset="0"/>
              </a:defRPr>
            </a:lvl1pPr>
            <a:lvl2pPr marL="742950" indent="-285750">
              <a:spcBef>
                <a:spcPct val="20000"/>
              </a:spcBef>
              <a:buChar char="–"/>
              <a:defRPr sz="2400">
                <a:solidFill>
                  <a:srgbClr val="333333"/>
                </a:solidFill>
                <a:latin typeface="Arial" panose="020B0604020202020204" pitchFamily="34" charset="0"/>
              </a:defRPr>
            </a:lvl2pPr>
            <a:lvl3pPr marL="1143000" indent="-228600">
              <a:spcBef>
                <a:spcPct val="20000"/>
              </a:spcBef>
              <a:buChar char="•"/>
              <a:defRPr sz="2000">
                <a:solidFill>
                  <a:srgbClr val="333333"/>
                </a:solidFill>
                <a:latin typeface="Arial" panose="020B0604020202020204" pitchFamily="34" charset="0"/>
              </a:defRPr>
            </a:lvl3pPr>
            <a:lvl4pPr marL="1600200" indent="-228600">
              <a:spcBef>
                <a:spcPct val="20000"/>
              </a:spcBef>
              <a:buChar char="–"/>
              <a:defRPr>
                <a:solidFill>
                  <a:srgbClr val="333333"/>
                </a:solidFill>
                <a:latin typeface="Arial" panose="020B0604020202020204" pitchFamily="34" charset="0"/>
              </a:defRPr>
            </a:lvl4pPr>
            <a:lvl5pPr marL="2057400" indent="-228600">
              <a:spcBef>
                <a:spcPct val="20000"/>
              </a:spcBef>
              <a:buChar char="»"/>
              <a:defRPr>
                <a:solidFill>
                  <a:srgbClr val="333333"/>
                </a:solidFill>
                <a:latin typeface="Arial" panose="020B0604020202020204" pitchFamily="34" charset="0"/>
              </a:defRPr>
            </a:lvl5pPr>
            <a:lvl6pPr marL="2514600" indent="-228600" eaLnBrk="0" fontAlgn="base" hangingPunct="0">
              <a:spcBef>
                <a:spcPct val="20000"/>
              </a:spcBef>
              <a:spcAft>
                <a:spcPct val="0"/>
              </a:spcAft>
              <a:buChar char="»"/>
              <a:defRPr>
                <a:solidFill>
                  <a:srgbClr val="333333"/>
                </a:solidFill>
                <a:latin typeface="Arial" panose="020B0604020202020204" pitchFamily="34" charset="0"/>
              </a:defRPr>
            </a:lvl6pPr>
            <a:lvl7pPr marL="2971800" indent="-228600" eaLnBrk="0" fontAlgn="base" hangingPunct="0">
              <a:spcBef>
                <a:spcPct val="20000"/>
              </a:spcBef>
              <a:spcAft>
                <a:spcPct val="0"/>
              </a:spcAft>
              <a:buChar char="»"/>
              <a:defRPr>
                <a:solidFill>
                  <a:srgbClr val="333333"/>
                </a:solidFill>
                <a:latin typeface="Arial" panose="020B0604020202020204" pitchFamily="34" charset="0"/>
              </a:defRPr>
            </a:lvl7pPr>
            <a:lvl8pPr marL="3429000" indent="-228600" eaLnBrk="0" fontAlgn="base" hangingPunct="0">
              <a:spcBef>
                <a:spcPct val="20000"/>
              </a:spcBef>
              <a:spcAft>
                <a:spcPct val="0"/>
              </a:spcAft>
              <a:buChar char="»"/>
              <a:defRPr>
                <a:solidFill>
                  <a:srgbClr val="333333"/>
                </a:solidFill>
                <a:latin typeface="Arial" panose="020B0604020202020204" pitchFamily="34" charset="0"/>
              </a:defRPr>
            </a:lvl8pPr>
            <a:lvl9pPr marL="3886200" indent="-228600" eaLnBrk="0" fontAlgn="base" hangingPunct="0">
              <a:spcBef>
                <a:spcPct val="20000"/>
              </a:spcBef>
              <a:spcAft>
                <a:spcPct val="0"/>
              </a:spcAft>
              <a:buChar char="»"/>
              <a:defRPr>
                <a:solidFill>
                  <a:srgbClr val="333333"/>
                </a:solidFill>
                <a:latin typeface="Arial" panose="020B0604020202020204" pitchFamily="34" charset="0"/>
              </a:defRPr>
            </a:lvl9pPr>
          </a:lstStyle>
          <a:p>
            <a:pPr eaLnBrk="1" hangingPunct="1">
              <a:spcBef>
                <a:spcPct val="0"/>
              </a:spcBef>
              <a:buClrTx/>
              <a:buFontTx/>
              <a:buNone/>
            </a:pPr>
            <a:endParaRPr lang="en-US" altLang="en-US" sz="380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1738546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93" name="Text Box 17"/>
          <p:cNvSpPr txBox="1">
            <a:spLocks noChangeArrowheads="1"/>
          </p:cNvSpPr>
          <p:nvPr/>
        </p:nvSpPr>
        <p:spPr bwMode="auto">
          <a:xfrm>
            <a:off x="228600" y="914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en-US" altLang="el-GR" sz="1800" dirty="0" err="1">
                <a:latin typeface="Verdana" panose="020B0604030504040204" pitchFamily="34" charset="0"/>
                <a:ea typeface="Verdana" panose="020B0604030504040204" pitchFamily="34" charset="0"/>
              </a:rPr>
              <a:t>Glavni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postupci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upravljanja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izvršavaju</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sve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vrste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isporuke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usluge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radovi</a:t>
            </a:r>
            <a:r>
              <a:rPr lang="en-US" altLang="el-GR" sz="1800" dirty="0">
                <a:latin typeface="Verdana" panose="020B0604030504040204" pitchFamily="34" charset="0"/>
                <a:ea typeface="Verdana" panose="020B0604030504040204" pitchFamily="34" charset="0"/>
              </a:rPr>
              <a:t>) od </a:t>
            </a:r>
            <a:r>
              <a:rPr lang="en-US" altLang="el-GR" sz="1800" dirty="0" err="1">
                <a:latin typeface="Verdana" panose="020B0604030504040204" pitchFamily="34" charset="0"/>
                <a:ea typeface="Verdana" panose="020B0604030504040204" pitchFamily="34" charset="0"/>
              </a:rPr>
              <a:t>trenutka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dodjele</a:t>
            </a:r>
            <a:r>
              <a:rPr lang="en-US" altLang="el-GR" sz="1800" dirty="0">
                <a:latin typeface="Verdana" panose="020B0604030504040204" pitchFamily="34" charset="0"/>
                <a:ea typeface="Verdana" panose="020B0604030504040204" pitchFamily="34" charset="0"/>
              </a:rPr>
              <a:t> do </a:t>
            </a:r>
            <a:r>
              <a:rPr lang="en-US" altLang="el-GR" sz="1800" dirty="0" err="1">
                <a:latin typeface="Verdana" panose="020B0604030504040204" pitchFamily="34" charset="0"/>
                <a:ea typeface="Verdana" panose="020B0604030504040204" pitchFamily="34" charset="0"/>
              </a:rPr>
              <a:t>zaključenja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su</a:t>
            </a:r>
            <a:r>
              <a:rPr lang="en-US" altLang="el-GR" sz="1800" dirty="0">
                <a:latin typeface="Verdana" panose="020B0604030504040204" pitchFamily="34" charset="0"/>
                <a:ea typeface="Verdana" panose="020B0604030504040204" pitchFamily="34" charset="0"/>
              </a:rPr>
              <a:t>:</a:t>
            </a:r>
            <a:endParaRPr lang="el-GR" altLang="el-GR" sz="1800" dirty="0">
              <a:latin typeface="Verdana" panose="020B0604030504040204" pitchFamily="34" charset="0"/>
              <a:ea typeface="Verdana" panose="020B0604030504040204" pitchFamily="34" charset="0"/>
            </a:endParaRPr>
          </a:p>
        </p:txBody>
      </p:sp>
      <p:grpSp>
        <p:nvGrpSpPr>
          <p:cNvPr id="18" name="Group 17"/>
          <p:cNvGrpSpPr/>
          <p:nvPr/>
        </p:nvGrpSpPr>
        <p:grpSpPr>
          <a:xfrm>
            <a:off x="15553" y="1905000"/>
            <a:ext cx="2756247" cy="2808000"/>
            <a:chOff x="15553" y="1905000"/>
            <a:chExt cx="2756247" cy="2808000"/>
          </a:xfrm>
        </p:grpSpPr>
        <p:sp>
          <p:nvSpPr>
            <p:cNvPr id="11289" name="AutoShape 32"/>
            <p:cNvSpPr>
              <a:spLocks noChangeArrowheads="1"/>
            </p:cNvSpPr>
            <p:nvPr/>
          </p:nvSpPr>
          <p:spPr bwMode="auto">
            <a:xfrm>
              <a:off x="80528" y="1905000"/>
              <a:ext cx="2562486" cy="2808000"/>
            </a:xfrm>
            <a:prstGeom prst="roundRect">
              <a:avLst>
                <a:gd name="adj" fmla="val 16667"/>
              </a:avLst>
            </a:prstGeom>
            <a:solidFill>
              <a:srgbClr val="FFCC99"/>
            </a:solidFill>
            <a:ln w="9525" algn="ctr">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buFont typeface="Wingdings" pitchFamily="2" charset="2"/>
                <a:buNone/>
              </a:pPr>
              <a:endParaRPr lang="en-US" altLang="el-GR" sz="1600" b="1" dirty="0">
                <a:latin typeface="Verdana" panose="020B0604030504040204" pitchFamily="34" charset="0"/>
                <a:ea typeface="Verdana" panose="020B0604030504040204" pitchFamily="34" charset="0"/>
              </a:endParaRPr>
            </a:p>
          </p:txBody>
        </p:sp>
        <p:sp>
          <p:nvSpPr>
            <p:cNvPr id="11290" name="Text Box 33"/>
            <p:cNvSpPr txBox="1">
              <a:spLocks noChangeArrowheads="1"/>
            </p:cNvSpPr>
            <p:nvPr/>
          </p:nvSpPr>
          <p:spPr bwMode="auto">
            <a:xfrm>
              <a:off x="15553" y="1905000"/>
              <a:ext cx="27562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None/>
              </a:pPr>
              <a:r>
                <a:rPr lang="en-US" altLang="el-GR" sz="1600" b="1" dirty="0" err="1">
                  <a:latin typeface="Verdana" panose="020B0604030504040204" pitchFamily="34" charset="0"/>
                  <a:ea typeface="Verdana" panose="020B0604030504040204" pitchFamily="34" charset="0"/>
                </a:rPr>
                <a:t>Upravljanje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odnosom</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sa</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izvođačem</a:t>
              </a:r>
              <a:endParaRPr lang="el-GR" altLang="el-GR" sz="1600" b="1" dirty="0">
                <a:latin typeface="Verdana" panose="020B0604030504040204" pitchFamily="34" charset="0"/>
                <a:ea typeface="Verdana" panose="020B0604030504040204" pitchFamily="34" charset="0"/>
              </a:endParaRPr>
            </a:p>
          </p:txBody>
        </p:sp>
        <p:sp>
          <p:nvSpPr>
            <p:cNvPr id="11291" name="Text Box 34"/>
            <p:cNvSpPr txBox="1">
              <a:spLocks noChangeArrowheads="1"/>
            </p:cNvSpPr>
            <p:nvPr/>
          </p:nvSpPr>
          <p:spPr bwMode="auto">
            <a:xfrm>
              <a:off x="296672" y="2686566"/>
              <a:ext cx="2194008" cy="183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6700" indent="-2667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Međusobno</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razum</a:t>
              </a:r>
              <a:r>
                <a:rPr lang="hr-BA" altLang="el-GR" sz="1400" dirty="0">
                  <a:latin typeface="Verdana" panose="020B0604030504040204" pitchFamily="34" charset="0"/>
                  <a:ea typeface="Verdana" panose="020B0604030504040204" pitchFamily="34" charset="0"/>
                </a:rPr>
                <a:t>i</a:t>
              </a:r>
              <a:r>
                <a:rPr lang="en-US" altLang="el-GR" sz="1400" dirty="0" err="1">
                  <a:latin typeface="Verdana" panose="020B0604030504040204" pitchFamily="34" charset="0"/>
                  <a:ea typeface="Verdana" panose="020B0604030504040204" pitchFamily="34" charset="0"/>
                </a:rPr>
                <a:t>jevanje</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Povjerenje</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a:latin typeface="Verdana" panose="020B0604030504040204" pitchFamily="34" charset="0"/>
                  <a:ea typeface="Verdana" panose="020B0604030504040204" pitchFamily="34" charset="0"/>
                </a:rPr>
                <a:t>Dobra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česta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komunikacija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Pravovremeno</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upravljanje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problemima</a:t>
              </a:r>
              <a:endParaRPr lang="el-GR" altLang="el-GR" sz="1400" dirty="0">
                <a:latin typeface="Verdana" panose="020B0604030504040204" pitchFamily="34" charset="0"/>
                <a:ea typeface="Verdana" panose="020B0604030504040204" pitchFamily="34" charset="0"/>
              </a:endParaRPr>
            </a:p>
          </p:txBody>
        </p:sp>
      </p:grpSp>
      <p:grpSp>
        <p:nvGrpSpPr>
          <p:cNvPr id="20" name="Group 19"/>
          <p:cNvGrpSpPr/>
          <p:nvPr/>
        </p:nvGrpSpPr>
        <p:grpSpPr>
          <a:xfrm>
            <a:off x="2736870" y="1905000"/>
            <a:ext cx="3071614" cy="2808000"/>
            <a:chOff x="2736870" y="1905000"/>
            <a:chExt cx="3071614" cy="2808000"/>
          </a:xfrm>
        </p:grpSpPr>
        <p:sp>
          <p:nvSpPr>
            <p:cNvPr id="11286" name="AutoShape 38"/>
            <p:cNvSpPr>
              <a:spLocks noChangeArrowheads="1"/>
            </p:cNvSpPr>
            <p:nvPr/>
          </p:nvSpPr>
          <p:spPr bwMode="auto">
            <a:xfrm>
              <a:off x="2736870" y="1905000"/>
              <a:ext cx="2999606" cy="2808000"/>
            </a:xfrm>
            <a:prstGeom prst="roundRect">
              <a:avLst>
                <a:gd name="adj" fmla="val 16667"/>
              </a:avLst>
            </a:prstGeom>
            <a:solidFill>
              <a:srgbClr val="CCFFCC"/>
            </a:solidFill>
            <a:ln w="9525" algn="ctr">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buFont typeface="Wingdings" pitchFamily="2" charset="2"/>
                <a:buNone/>
              </a:pPr>
              <a:endParaRPr lang="en-US" altLang="el-GR" sz="1600" b="1" dirty="0">
                <a:latin typeface="Verdana" panose="020B0604030504040204" pitchFamily="34" charset="0"/>
                <a:ea typeface="Verdana" panose="020B0604030504040204" pitchFamily="34" charset="0"/>
              </a:endParaRPr>
            </a:p>
          </p:txBody>
        </p:sp>
        <p:sp>
          <p:nvSpPr>
            <p:cNvPr id="11287" name="Text Box 39"/>
            <p:cNvSpPr txBox="1">
              <a:spLocks noChangeArrowheads="1"/>
            </p:cNvSpPr>
            <p:nvPr/>
          </p:nvSpPr>
          <p:spPr bwMode="auto">
            <a:xfrm>
              <a:off x="2939177" y="19050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None/>
              </a:pPr>
              <a:r>
                <a:rPr lang="en-US" altLang="el-GR" sz="1600" b="1" dirty="0" err="1">
                  <a:latin typeface="Verdana" panose="020B0604030504040204" pitchFamily="34" charset="0"/>
                  <a:ea typeface="Verdana" panose="020B0604030504040204" pitchFamily="34" charset="0"/>
                </a:rPr>
                <a:t>Zadaci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administracije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ugovora</a:t>
              </a:r>
              <a:endParaRPr lang="el-GR" altLang="el-GR" sz="1600" b="1" dirty="0">
                <a:latin typeface="Verdana" panose="020B0604030504040204" pitchFamily="34" charset="0"/>
                <a:ea typeface="Verdana" panose="020B0604030504040204" pitchFamily="34" charset="0"/>
              </a:endParaRPr>
            </a:p>
          </p:txBody>
        </p:sp>
        <p:sp>
          <p:nvSpPr>
            <p:cNvPr id="11288" name="Text Box 40"/>
            <p:cNvSpPr txBox="1">
              <a:spLocks noChangeArrowheads="1"/>
            </p:cNvSpPr>
            <p:nvPr/>
          </p:nvSpPr>
          <p:spPr bwMode="auto">
            <a:xfrm>
              <a:off x="2813070" y="2686566"/>
              <a:ext cx="2995414" cy="196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6700" indent="-2667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Obavezno</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ažurira</a:t>
              </a:r>
              <a:r>
                <a:rPr lang="hr-BA" altLang="el-GR" sz="1400" dirty="0">
                  <a:latin typeface="Verdana" panose="020B0604030504040204" pitchFamily="34" charset="0"/>
                  <a:ea typeface="Verdana" panose="020B0604030504040204" pitchFamily="34" charset="0"/>
                </a:rPr>
                <a:t>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t>
              </a:r>
              <a:r>
                <a:rPr lang="hr-BA" altLang="el-GR" sz="1400" dirty="0">
                  <a:latin typeface="Verdana" panose="020B0604030504040204" pitchFamily="34" charset="0"/>
                  <a:ea typeface="Verdana" panose="020B0604030504040204" pitchFamily="34" charset="0"/>
                </a:rPr>
                <a:t>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Provjer</a:t>
              </a:r>
              <a:r>
                <a:rPr lang="hr-BA" altLang="el-GR" sz="1400" dirty="0">
                  <a:latin typeface="Verdana" panose="020B0604030504040204" pitchFamily="34" charset="0"/>
                  <a:ea typeface="Verdana" panose="020B0604030504040204" pitchFamily="34" charset="0"/>
                </a:rPr>
                <a:t>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upravlja</a:t>
              </a:r>
              <a:r>
                <a:rPr lang="hr-BA" altLang="el-GR" sz="1400" dirty="0">
                  <a:latin typeface="Verdana" panose="020B0604030504040204" pitchFamily="34" charset="0"/>
                  <a:ea typeface="Verdana" panose="020B0604030504040204" pitchFamily="34" charset="0"/>
                </a:rPr>
                <a:t>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izmjenama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zahtjevima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Plaćanj</a:t>
              </a:r>
              <a:r>
                <a:rPr lang="hr-BA" altLang="el-GR" sz="1400" dirty="0">
                  <a:latin typeface="Verdana" panose="020B0604030504040204" pitchFamily="34" charset="0"/>
                  <a:ea typeface="Verdana" panose="020B0604030504040204" pitchFamily="34" charset="0"/>
                </a:rPr>
                <a:t>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izvođača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Upravljanje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imovinom</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Izrada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izvještaja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Raskid</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a:t>
              </a:r>
              <a:endParaRPr lang="el-GR" altLang="el-GR" sz="1400" dirty="0">
                <a:latin typeface="Verdana" panose="020B0604030504040204" pitchFamily="34" charset="0"/>
                <a:ea typeface="Verdana" panose="020B0604030504040204" pitchFamily="34" charset="0"/>
              </a:endParaRPr>
            </a:p>
          </p:txBody>
        </p:sp>
      </p:grpSp>
      <p:grpSp>
        <p:nvGrpSpPr>
          <p:cNvPr id="22" name="Group 21"/>
          <p:cNvGrpSpPr/>
          <p:nvPr/>
        </p:nvGrpSpPr>
        <p:grpSpPr>
          <a:xfrm>
            <a:off x="3995936" y="4820560"/>
            <a:ext cx="5084440" cy="1243891"/>
            <a:chOff x="3995936" y="4820560"/>
            <a:chExt cx="5084440" cy="1243891"/>
          </a:xfrm>
        </p:grpSpPr>
        <p:sp>
          <p:nvSpPr>
            <p:cNvPr id="11283" name="AutoShape 46"/>
            <p:cNvSpPr>
              <a:spLocks noChangeArrowheads="1"/>
            </p:cNvSpPr>
            <p:nvPr/>
          </p:nvSpPr>
          <p:spPr bwMode="auto">
            <a:xfrm>
              <a:off x="4006552" y="4820560"/>
              <a:ext cx="5029944" cy="1243891"/>
            </a:xfrm>
            <a:prstGeom prst="roundRect">
              <a:avLst>
                <a:gd name="adj" fmla="val 16667"/>
              </a:avLst>
            </a:prstGeom>
            <a:solidFill>
              <a:srgbClr val="99CCFF"/>
            </a:solidFill>
            <a:ln w="9525" algn="ctr">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buFont typeface="Wingdings" pitchFamily="2" charset="2"/>
                <a:buNone/>
              </a:pPr>
              <a:endParaRPr lang="en-US" altLang="el-GR" sz="1600" b="1" dirty="0">
                <a:latin typeface="Verdana" panose="020B0604030504040204" pitchFamily="34" charset="0"/>
                <a:ea typeface="Verdana" panose="020B0604030504040204" pitchFamily="34" charset="0"/>
              </a:endParaRPr>
            </a:p>
          </p:txBody>
        </p:sp>
        <p:sp>
          <p:nvSpPr>
            <p:cNvPr id="11284" name="Text Box 47"/>
            <p:cNvSpPr txBox="1">
              <a:spLocks noChangeArrowheads="1"/>
            </p:cNvSpPr>
            <p:nvPr/>
          </p:nvSpPr>
          <p:spPr bwMode="auto">
            <a:xfrm>
              <a:off x="5165026" y="4832578"/>
              <a:ext cx="274626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Font typeface="Wingdings" pitchFamily="2" charset="2"/>
                <a:buNone/>
              </a:pPr>
              <a:r>
                <a:rPr lang="hr-BA" altLang="el-GR" sz="1600" b="1" dirty="0">
                  <a:latin typeface="Verdana" panose="020B0604030504040204" pitchFamily="34" charset="0"/>
                  <a:ea typeface="Verdana" panose="020B0604030504040204" pitchFamily="34" charset="0"/>
                </a:rPr>
                <a:t>Zaključivanje ugovora</a:t>
              </a:r>
              <a:endParaRPr lang="el-GR" altLang="el-GR" sz="1600" b="1" dirty="0">
                <a:latin typeface="Verdana" panose="020B0604030504040204" pitchFamily="34" charset="0"/>
                <a:ea typeface="Verdana" panose="020B0604030504040204" pitchFamily="34" charset="0"/>
              </a:endParaRPr>
            </a:p>
          </p:txBody>
        </p:sp>
        <p:sp>
          <p:nvSpPr>
            <p:cNvPr id="11285" name="Text Box 48"/>
            <p:cNvSpPr txBox="1">
              <a:spLocks noChangeArrowheads="1"/>
            </p:cNvSpPr>
            <p:nvPr/>
          </p:nvSpPr>
          <p:spPr bwMode="auto">
            <a:xfrm>
              <a:off x="3995936" y="5131888"/>
              <a:ext cx="5084440" cy="93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6700" indent="-2667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Provjera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potvrda</a:t>
              </a:r>
              <a:r>
                <a:rPr lang="en-US" altLang="el-GR" sz="1400" dirty="0">
                  <a:latin typeface="Verdana" panose="020B0604030504040204" pitchFamily="34" charset="0"/>
                  <a:ea typeface="Verdana" panose="020B0604030504040204" pitchFamily="34" charset="0"/>
                </a:rPr>
                <a:t> da </a:t>
              </a:r>
              <a:r>
                <a:rPr lang="en-US" altLang="el-GR" sz="1400" dirty="0" err="1">
                  <a:latin typeface="Verdana" panose="020B0604030504040204" pitchFamily="34" charset="0"/>
                  <a:ea typeface="Verdana" panose="020B0604030504040204" pitchFamily="34" charset="0"/>
                </a:rPr>
                <a:t>su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obje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strane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ispunile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obaveze</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Procjen</a:t>
              </a:r>
              <a:r>
                <a:rPr lang="hr-BA" altLang="el-GR" sz="1400" dirty="0">
                  <a:latin typeface="Verdana" panose="020B0604030504040204" pitchFamily="34" charset="0"/>
                  <a:ea typeface="Verdana" panose="020B0604030504040204" pitchFamily="34" charset="0"/>
                </a:rPr>
                <a:t>a</a:t>
              </a:r>
              <a:r>
                <a:rPr lang="en-US" altLang="el-GR" sz="1400" dirty="0">
                  <a:latin typeface="Verdana" panose="020B0604030504040204" pitchFamily="34" charset="0"/>
                  <a:ea typeface="Verdana" panose="020B0604030504040204" pitchFamily="34" charset="0"/>
                </a:rPr>
                <a:t> je li </a:t>
              </a:r>
              <a:r>
                <a:rPr lang="en-US" altLang="el-GR" sz="1400" dirty="0" err="1">
                  <a:latin typeface="Verdana" panose="020B0604030504040204" pitchFamily="34" charset="0"/>
                  <a:ea typeface="Verdana" panose="020B0604030504040204" pitchFamily="34" charset="0"/>
                </a:rPr>
                <a:t>ugovor</a:t>
              </a:r>
              <a:r>
                <a:rPr lang="en-US" altLang="el-GR" sz="1400" dirty="0">
                  <a:latin typeface="Verdana" panose="020B0604030504040204" pitchFamily="34" charset="0"/>
                  <a:ea typeface="Verdana" panose="020B0604030504040204" pitchFamily="34" charset="0"/>
                </a:rPr>
                <a:t> bio </a:t>
              </a:r>
              <a:r>
                <a:rPr lang="en-US" altLang="el-GR" sz="1400" dirty="0" err="1">
                  <a:latin typeface="Verdana" panose="020B0604030504040204" pitchFamily="34" charset="0"/>
                  <a:ea typeface="Verdana" panose="020B0604030504040204" pitchFamily="34" charset="0"/>
                </a:rPr>
                <a:t>uspješan</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doveo</a:t>
              </a:r>
              <a:r>
                <a:rPr lang="en-US" altLang="el-GR" sz="1400" dirty="0">
                  <a:latin typeface="Verdana" panose="020B0604030504040204" pitchFamily="34" charset="0"/>
                  <a:ea typeface="Verdana" panose="020B0604030504040204" pitchFamily="34" charset="0"/>
                </a:rPr>
                <a:t> do </a:t>
              </a:r>
              <a:r>
                <a:rPr lang="en-US" altLang="el-GR" sz="1400" dirty="0" err="1">
                  <a:latin typeface="Verdana" panose="020B0604030504040204" pitchFamily="34" charset="0"/>
                  <a:ea typeface="Verdana" panose="020B0604030504040204" pitchFamily="34" charset="0"/>
                </a:rPr>
                <a:t>očekivanog</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ishoda</a:t>
              </a:r>
              <a:endParaRPr lang="el-GR" altLang="el-GR" sz="1400" dirty="0">
                <a:latin typeface="Verdana" panose="020B0604030504040204" pitchFamily="34" charset="0"/>
                <a:ea typeface="Verdana" panose="020B0604030504040204" pitchFamily="34" charset="0"/>
              </a:endParaRPr>
            </a:p>
          </p:txBody>
        </p:sp>
      </p:grpSp>
      <p:grpSp>
        <p:nvGrpSpPr>
          <p:cNvPr id="21" name="Group 20"/>
          <p:cNvGrpSpPr/>
          <p:nvPr/>
        </p:nvGrpSpPr>
        <p:grpSpPr>
          <a:xfrm>
            <a:off x="152400" y="4820560"/>
            <a:ext cx="3810000" cy="1056712"/>
            <a:chOff x="152400" y="4820560"/>
            <a:chExt cx="3810000" cy="1056712"/>
          </a:xfrm>
        </p:grpSpPr>
        <p:sp>
          <p:nvSpPr>
            <p:cNvPr id="11280" name="AutoShape 42"/>
            <p:cNvSpPr>
              <a:spLocks noChangeArrowheads="1"/>
            </p:cNvSpPr>
            <p:nvPr/>
          </p:nvSpPr>
          <p:spPr bwMode="auto">
            <a:xfrm>
              <a:off x="152400" y="4820560"/>
              <a:ext cx="3799384" cy="1056712"/>
            </a:xfrm>
            <a:prstGeom prst="roundRect">
              <a:avLst>
                <a:gd name="adj" fmla="val 16667"/>
              </a:avLst>
            </a:prstGeom>
            <a:solidFill>
              <a:srgbClr val="CCFFFF"/>
            </a:solidFill>
            <a:ln w="9525" algn="ctr">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buFont typeface="Wingdings" pitchFamily="2" charset="2"/>
                <a:buNone/>
              </a:pPr>
              <a:endParaRPr lang="en-US" altLang="el-GR" sz="1600" b="1" dirty="0">
                <a:latin typeface="Verdana" panose="020B0604030504040204" pitchFamily="34" charset="0"/>
                <a:ea typeface="Verdana" panose="020B0604030504040204" pitchFamily="34" charset="0"/>
              </a:endParaRPr>
            </a:p>
          </p:txBody>
        </p:sp>
        <p:sp>
          <p:nvSpPr>
            <p:cNvPr id="11281" name="Text Box 43"/>
            <p:cNvSpPr txBox="1">
              <a:spLocks noChangeArrowheads="1"/>
            </p:cNvSpPr>
            <p:nvPr/>
          </p:nvSpPr>
          <p:spPr bwMode="auto">
            <a:xfrm>
              <a:off x="869048" y="4832578"/>
              <a:ext cx="24529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Font typeface="Wingdings" pitchFamily="2" charset="2"/>
                <a:buNone/>
              </a:pPr>
              <a:r>
                <a:rPr lang="hr-BA" altLang="el-GR" sz="1600" b="1" dirty="0">
                  <a:latin typeface="Verdana" panose="020B0604030504040204" pitchFamily="34" charset="0"/>
                  <a:ea typeface="Verdana" panose="020B0604030504040204" pitchFamily="34" charset="0"/>
                </a:rPr>
                <a:t>Rješavanje sporova</a:t>
              </a:r>
              <a:endParaRPr lang="el-GR" altLang="el-GR" sz="1600" b="1" dirty="0">
                <a:latin typeface="Verdana" panose="020B0604030504040204" pitchFamily="34" charset="0"/>
                <a:ea typeface="Verdana" panose="020B0604030504040204" pitchFamily="34" charset="0"/>
              </a:endParaRPr>
            </a:p>
          </p:txBody>
        </p:sp>
        <p:sp>
          <p:nvSpPr>
            <p:cNvPr id="11282" name="Text Box 59"/>
            <p:cNvSpPr txBox="1">
              <a:spLocks noChangeArrowheads="1"/>
            </p:cNvSpPr>
            <p:nvPr/>
          </p:nvSpPr>
          <p:spPr bwMode="auto">
            <a:xfrm>
              <a:off x="228600" y="5131888"/>
              <a:ext cx="3733800" cy="674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6700" indent="-2667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Postupci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odabira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prim</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najboljeg</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načina</a:t>
              </a:r>
              <a:r>
                <a:rPr lang="en-US" altLang="el-GR" sz="1400" dirty="0">
                  <a:latin typeface="Verdana" panose="020B0604030504040204" pitchFamily="34" charset="0"/>
                  <a:ea typeface="Verdana" panose="020B0604030504040204" pitchFamily="34" charset="0"/>
                </a:rPr>
                <a:t> za r</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ešavanje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sporova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Izvođačem</a:t>
              </a:r>
              <a:endParaRPr lang="el-GR" altLang="el-GR" sz="1400" dirty="0">
                <a:latin typeface="Verdana" panose="020B0604030504040204" pitchFamily="34" charset="0"/>
                <a:ea typeface="Verdana" panose="020B0604030504040204" pitchFamily="34" charset="0"/>
              </a:endParaRPr>
            </a:p>
          </p:txBody>
        </p:sp>
      </p:grpSp>
      <p:sp>
        <p:nvSpPr>
          <p:cNvPr id="31" name="Rectangle 2"/>
          <p:cNvSpPr txBox="1">
            <a:spLocks noChangeArrowheads="1"/>
          </p:cNvSpPr>
          <p:nvPr/>
        </p:nvSpPr>
        <p:spPr>
          <a:xfrm>
            <a:off x="432000" y="432000"/>
            <a:ext cx="712727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kern="1200" dirty="0">
                <a:latin typeface="Verdana" pitchFamily="34" charset="0"/>
                <a:ea typeface="+mn-ea"/>
                <a:cs typeface="+mn-cs"/>
              </a:rPr>
              <a:t>Glavne aktivnosti upravljanja ugovorom</a:t>
            </a:r>
            <a:endParaRPr lang="el-GR" altLang="el-GR" sz="2400" b="1" kern="1200" dirty="0">
              <a:latin typeface="Verdana" pitchFamily="34" charset="0"/>
              <a:ea typeface="+mn-ea"/>
              <a:cs typeface="+mn-cs"/>
            </a:endParaRPr>
          </a:p>
        </p:txBody>
      </p:sp>
      <p:grpSp>
        <p:nvGrpSpPr>
          <p:cNvPr id="19" name="Group 18"/>
          <p:cNvGrpSpPr/>
          <p:nvPr/>
        </p:nvGrpSpPr>
        <p:grpSpPr>
          <a:xfrm>
            <a:off x="5808391" y="1905000"/>
            <a:ext cx="3286732" cy="2808000"/>
            <a:chOff x="5808391" y="1905000"/>
            <a:chExt cx="3286732" cy="2808000"/>
          </a:xfrm>
        </p:grpSpPr>
        <p:sp>
          <p:nvSpPr>
            <p:cNvPr id="11292" name="AutoShape 19"/>
            <p:cNvSpPr>
              <a:spLocks noChangeArrowheads="1"/>
            </p:cNvSpPr>
            <p:nvPr/>
          </p:nvSpPr>
          <p:spPr bwMode="auto">
            <a:xfrm>
              <a:off x="5808391" y="1905000"/>
              <a:ext cx="3280360" cy="2808000"/>
            </a:xfrm>
            <a:prstGeom prst="roundRect">
              <a:avLst>
                <a:gd name="adj" fmla="val 16667"/>
              </a:avLst>
            </a:prstGeom>
            <a:solidFill>
              <a:srgbClr val="FFFF99"/>
            </a:solidFill>
            <a:ln w="9525" algn="ctr">
              <a:solidFill>
                <a:schemeClr val="tx1"/>
              </a:solidFill>
              <a:round/>
              <a:headEnd/>
              <a:tailEnd/>
            </a:ln>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buFont typeface="Wingdings" pitchFamily="2" charset="2"/>
                <a:buNone/>
              </a:pPr>
              <a:endParaRPr lang="en-US" altLang="el-GR" sz="1600" b="1" dirty="0">
                <a:latin typeface="Verdana" panose="020B0604030504040204" pitchFamily="34" charset="0"/>
                <a:ea typeface="Verdana" panose="020B0604030504040204" pitchFamily="34" charset="0"/>
              </a:endParaRPr>
            </a:p>
          </p:txBody>
        </p:sp>
        <p:sp>
          <p:nvSpPr>
            <p:cNvPr id="11293" name="Text Box 20"/>
            <p:cNvSpPr txBox="1">
              <a:spLocks noChangeArrowheads="1"/>
            </p:cNvSpPr>
            <p:nvPr/>
          </p:nvSpPr>
          <p:spPr bwMode="auto">
            <a:xfrm>
              <a:off x="5838933" y="1905000"/>
              <a:ext cx="325450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None/>
              </a:pPr>
              <a:r>
                <a:rPr lang="de-DE" altLang="el-GR" sz="1600" b="1" dirty="0">
                  <a:latin typeface="Verdana" panose="020B0604030504040204" pitchFamily="34" charset="0"/>
                  <a:ea typeface="Verdana" panose="020B0604030504040204" pitchFamily="34" charset="0"/>
                </a:rPr>
                <a:t>Izvođačevo </a:t>
              </a:r>
              <a:r>
                <a:rPr lang="hr-BA" altLang="el-GR" sz="1600" b="1" dirty="0">
                  <a:latin typeface="Verdana" panose="020B0604030504040204" pitchFamily="34" charset="0"/>
                  <a:ea typeface="Verdana" panose="020B0604030504040204" pitchFamily="34" charset="0"/>
                </a:rPr>
                <a:t>upravljanje</a:t>
              </a:r>
              <a:endParaRPr lang="el-GR" altLang="el-GR" sz="1600" b="1" dirty="0">
                <a:latin typeface="Verdana" panose="020B0604030504040204" pitchFamily="34" charset="0"/>
                <a:ea typeface="Verdana" panose="020B0604030504040204" pitchFamily="34" charset="0"/>
              </a:endParaRPr>
            </a:p>
          </p:txBody>
        </p:sp>
        <p:sp>
          <p:nvSpPr>
            <p:cNvPr id="11294" name="Text Box 21"/>
            <p:cNvSpPr txBox="1">
              <a:spLocks noChangeArrowheads="1"/>
            </p:cNvSpPr>
            <p:nvPr/>
          </p:nvSpPr>
          <p:spPr bwMode="auto">
            <a:xfrm>
              <a:off x="5837251" y="2686566"/>
              <a:ext cx="3257872" cy="1578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66700" indent="-2667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Nadgledanje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kontrola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proc</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ena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performansi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izvođača</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Procjena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kvaliteta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količine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proizvoda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usluga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ili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radova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koji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primljeni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prihvaćeni</a:t>
              </a:r>
              <a:endParaRPr lang="en-US" altLang="el-GR" sz="1400" dirty="0">
                <a:latin typeface="Verdana" panose="020B0604030504040204" pitchFamily="34" charset="0"/>
                <a:ea typeface="Verdana" panose="020B0604030504040204" pitchFamily="34" charset="0"/>
              </a:endParaRPr>
            </a:p>
            <a:p>
              <a:pPr eaLnBrk="1" hangingPunct="1">
                <a:lnSpc>
                  <a:spcPct val="90000"/>
                </a:lnSpc>
                <a:spcBef>
                  <a:spcPct val="30000"/>
                </a:spcBef>
              </a:pPr>
              <a:r>
                <a:rPr lang="en-US" altLang="el-GR" sz="1400" dirty="0" err="1">
                  <a:latin typeface="Verdana" panose="020B0604030504040204" pitchFamily="34" charset="0"/>
                  <a:ea typeface="Verdana" panose="020B0604030504040204" pitchFamily="34" charset="0"/>
                </a:rPr>
                <a:t>Identifikacija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upravljanje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rizikom</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registar</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rizika</a:t>
              </a:r>
              <a:r>
                <a:rPr lang="en-US" altLang="el-GR" sz="1400" dirty="0">
                  <a:latin typeface="Verdana" panose="020B0604030504040204" pitchFamily="34" charset="0"/>
                  <a:ea typeface="Verdana" panose="020B0604030504040204" pitchFamily="34" charset="0"/>
                </a:rPr>
                <a:t>)</a:t>
              </a:r>
              <a:endParaRPr lang="el-GR" altLang="el-GR" sz="1400"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352897067"/>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3" name="Rectangle 33"/>
          <p:cNvSpPr>
            <a:spLocks noGrp="1" noChangeArrowheads="1"/>
          </p:cNvSpPr>
          <p:nvPr>
            <p:ph type="body" idx="4294967295"/>
          </p:nvPr>
        </p:nvSpPr>
        <p:spPr>
          <a:xfrm>
            <a:off x="432000" y="1052736"/>
            <a:ext cx="8280000" cy="3342453"/>
          </a:xfrm>
          <a:prstGeom prst="rect">
            <a:avLst/>
          </a:prstGeom>
          <a:noFill/>
        </p:spPr>
        <p:txBody>
          <a:bodyPr>
            <a:spAutoFit/>
          </a:bodyPr>
          <a:lstStyle/>
          <a:p>
            <a:pPr marL="441325" indent="-441325" eaLnBrk="1" hangingPunct="1"/>
            <a:r>
              <a:rPr lang="en-US" altLang="el-GR" sz="1600" dirty="0" err="1">
                <a:latin typeface="Verdana" panose="020B0604030504040204" pitchFamily="34" charset="0"/>
                <a:ea typeface="Verdana" panose="020B0604030504040204" pitchFamily="34" charset="0"/>
              </a:rPr>
              <a:t>Pravilne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strateške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odluke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sastavljanje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odgovarajućeg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err="1">
                <a:latin typeface="Verdana" panose="020B0604030504040204" pitchFamily="34" charset="0"/>
                <a:ea typeface="Verdana" panose="020B0604030504040204" pitchFamily="34" charset="0"/>
              </a:rPr>
              <a:t>Učinkovite</a:t>
            </a:r>
            <a:r>
              <a:rPr lang="en-US" altLang="el-GR" sz="1600" dirty="0">
                <a:latin typeface="Verdana" panose="020B0604030504040204" pitchFamily="34" charset="0"/>
                <a:ea typeface="Verdana" panose="020B0604030504040204" pitchFamily="34" charset="0"/>
              </a:rPr>
              <a:t> procedure za </a:t>
            </a:r>
            <a:r>
              <a:rPr lang="en-US" altLang="el-GR" sz="1600" dirty="0" err="1">
                <a:latin typeface="Verdana" panose="020B0604030504040204" pitchFamily="34" charset="0"/>
                <a:ea typeface="Verdana" panose="020B0604030504040204" pitchFamily="34" charset="0"/>
              </a:rPr>
              <a:t>kvalificiranje</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ponuđača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ocjenu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njihovih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ponuda</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tokom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postupka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nadmetanja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bi se </a:t>
            </a:r>
            <a:r>
              <a:rPr lang="en-US" altLang="el-GR" sz="1600" dirty="0" err="1">
                <a:latin typeface="Verdana" panose="020B0604030504040204" pitchFamily="34" charset="0"/>
                <a:ea typeface="Verdana" panose="020B0604030504040204" pitchFamily="34" charset="0"/>
              </a:rPr>
              <a:t>osiguralo</a:t>
            </a:r>
            <a:r>
              <a:rPr lang="en-US" altLang="el-GR" sz="1600" dirty="0">
                <a:latin typeface="Verdana" panose="020B0604030504040204" pitchFamily="34" charset="0"/>
                <a:ea typeface="Verdana" panose="020B0604030504040204" pitchFamily="34" charset="0"/>
              </a:rPr>
              <a:t> da se </a:t>
            </a:r>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dodijeli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najboljem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ponuđaču</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a:latin typeface="Verdana" panose="020B0604030504040204" pitchFamily="34" charset="0"/>
                <a:ea typeface="Verdana" panose="020B0604030504040204" pitchFamily="34" charset="0"/>
              </a:rPr>
              <a:t>Tim za </a:t>
            </a:r>
            <a:r>
              <a:rPr lang="en-US" altLang="el-GR" sz="1600" dirty="0" err="1">
                <a:latin typeface="Verdana" panose="020B0604030504040204" pitchFamily="34" charset="0"/>
                <a:ea typeface="Verdana" panose="020B0604030504040204" pitchFamily="34" charset="0"/>
              </a:rPr>
              <a:t>upravljanje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potrebnim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kvalifikacijama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znanjem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iskustvom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alatima</a:t>
            </a:r>
            <a:r>
              <a:rPr lang="en-US" altLang="el-GR" sz="1600" dirty="0">
                <a:latin typeface="Verdana" panose="020B0604030504040204" pitchFamily="34" charset="0"/>
                <a:ea typeface="Verdana" panose="020B0604030504040204" pitchFamily="34" charset="0"/>
              </a:rPr>
              <a:t> / </a:t>
            </a:r>
            <a:r>
              <a:rPr lang="en-US" altLang="el-GR" sz="1600" dirty="0" err="1">
                <a:latin typeface="Verdana" panose="020B0604030504040204" pitchFamily="34" charset="0"/>
                <a:ea typeface="Verdana" panose="020B0604030504040204" pitchFamily="34" charset="0"/>
              </a:rPr>
              <a:t>resursima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kako</a:t>
            </a:r>
            <a:r>
              <a:rPr lang="en-US" altLang="el-GR" sz="1600" dirty="0">
                <a:latin typeface="Verdana" panose="020B0604030504040204" pitchFamily="34" charset="0"/>
                <a:ea typeface="Verdana" panose="020B0604030504040204" pitchFamily="34" charset="0"/>
              </a:rPr>
              <a:t> bi se </a:t>
            </a:r>
            <a:r>
              <a:rPr lang="en-US" altLang="el-GR" sz="1600" dirty="0" err="1">
                <a:latin typeface="Verdana" panose="020B0604030504040204" pitchFamily="34" charset="0"/>
                <a:ea typeface="Verdana" panose="020B0604030504040204" pitchFamily="34" charset="0"/>
              </a:rPr>
              <a:t>efikasno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upravljalo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ugovorom</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err="1">
                <a:latin typeface="Verdana" panose="020B0604030504040204" pitchFamily="34" charset="0"/>
                <a:ea typeface="Verdana" panose="020B0604030504040204" pitchFamily="34" charset="0"/>
              </a:rPr>
              <a:t>Poduzimati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inicijative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preventivne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akcije</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err="1">
                <a:latin typeface="Verdana" panose="020B0604030504040204" pitchFamily="34" charset="0"/>
                <a:ea typeface="Verdana" panose="020B0604030504040204" pitchFamily="34" charset="0"/>
              </a:rPr>
              <a:t>Razvijte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situaciju</a:t>
            </a:r>
            <a:r>
              <a:rPr lang="en-US" altLang="el-GR" sz="1600" dirty="0">
                <a:latin typeface="Verdana" panose="020B0604030504040204" pitchFamily="34" charset="0"/>
                <a:ea typeface="Verdana" panose="020B0604030504040204" pitchFamily="34" charset="0"/>
              </a:rPr>
              <a:t> „win-win“ za </a:t>
            </a:r>
            <a:r>
              <a:rPr lang="en-US" altLang="el-GR" sz="1600" dirty="0" err="1">
                <a:latin typeface="Verdana" panose="020B0604030504040204" pitchFamily="34" charset="0"/>
                <a:ea typeface="Verdana" panose="020B0604030504040204" pitchFamily="34" charset="0"/>
              </a:rPr>
              <a:t>obje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razvijajte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održavajte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dobru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komunikaciju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saradnju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između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blagovremeno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rješavajte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potencijalne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probleme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rješavajte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sporove</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err="1">
                <a:latin typeface="Verdana" panose="020B0604030504040204" pitchFamily="34" charset="0"/>
                <a:ea typeface="Verdana" panose="020B0604030504040204" pitchFamily="34" charset="0"/>
              </a:rPr>
              <a:t>Pokušajte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predvidjeti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potencijalna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potraživanja</a:t>
            </a:r>
            <a:r>
              <a:rPr lang="en-US" altLang="el-GR" sz="1600" dirty="0">
                <a:latin typeface="Verdana" panose="020B0604030504040204" pitchFamily="34" charset="0"/>
                <a:ea typeface="Verdana" panose="020B0604030504040204" pitchFamily="34" charset="0"/>
              </a:rPr>
              <a:t>.</a:t>
            </a:r>
          </a:p>
          <a:p>
            <a:pPr marL="441325" indent="-441325" eaLnBrk="1" hangingPunct="1"/>
            <a:r>
              <a:rPr lang="en-US" altLang="el-GR" sz="1600" dirty="0" err="1">
                <a:latin typeface="Verdana" panose="020B0604030504040204" pitchFamily="34" charset="0"/>
                <a:ea typeface="Verdana" panose="020B0604030504040204" pitchFamily="34" charset="0"/>
              </a:rPr>
              <a:t>Pratite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performanse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izvođača</a:t>
            </a:r>
            <a:endParaRPr lang="el-GR" altLang="el-GR" sz="1600" dirty="0">
              <a:latin typeface="Verdana" panose="020B0604030504040204" pitchFamily="34" charset="0"/>
              <a:ea typeface="Verdana" panose="020B0604030504040204" pitchFamily="34" charset="0"/>
            </a:endParaRPr>
          </a:p>
        </p:txBody>
      </p:sp>
      <p:sp>
        <p:nvSpPr>
          <p:cNvPr id="11" name="Rectangle 2"/>
          <p:cNvSpPr txBox="1">
            <a:spLocks noChangeArrowheads="1"/>
          </p:cNvSpPr>
          <p:nvPr/>
        </p:nvSpPr>
        <p:spPr>
          <a:xfrm>
            <a:off x="432000" y="432000"/>
            <a:ext cx="84417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mn-ea"/>
                <a:cs typeface="+mn-cs"/>
              </a:rPr>
              <a:t>Glavni</a:t>
            </a:r>
            <a:r>
              <a:rPr lang="en-US" altLang="el-GR" sz="2400" b="1" dirty="0">
                <a:latin typeface="Verdana" pitchFamily="34" charset="0"/>
                <a:ea typeface="+mn-ea"/>
                <a:cs typeface="+mn-cs"/>
              </a:rPr>
              <a:t> </a:t>
            </a:r>
            <a:r>
              <a:rPr lang="en-US" altLang="el-GR" sz="2400" b="1" dirty="0" err="1">
                <a:latin typeface="Verdana" pitchFamily="34" charset="0"/>
                <a:ea typeface="+mn-ea"/>
                <a:cs typeface="+mn-cs"/>
              </a:rPr>
              <a:t>faktori</a:t>
            </a:r>
            <a:r>
              <a:rPr lang="en-US" altLang="el-GR" sz="2400" b="1" dirty="0">
                <a:latin typeface="Verdana" pitchFamily="34" charset="0"/>
                <a:ea typeface="+mn-ea"/>
                <a:cs typeface="+mn-cs"/>
              </a:rPr>
              <a:t> </a:t>
            </a:r>
            <a:r>
              <a:rPr lang="en-US" altLang="el-GR" sz="2400" b="1" dirty="0" err="1">
                <a:latin typeface="Verdana" pitchFamily="34" charset="0"/>
                <a:ea typeface="+mn-ea"/>
                <a:cs typeface="+mn-cs"/>
              </a:rPr>
              <a:t>uspješnog</a:t>
            </a:r>
            <a:r>
              <a:rPr lang="en-US" altLang="el-GR" sz="2400" b="1" dirty="0">
                <a:latin typeface="Verdana" pitchFamily="34" charset="0"/>
                <a:ea typeface="+mn-ea"/>
                <a:cs typeface="+mn-cs"/>
              </a:rPr>
              <a:t> </a:t>
            </a:r>
            <a:r>
              <a:rPr lang="en-US" altLang="el-GR" sz="2400" b="1" dirty="0" err="1">
                <a:latin typeface="Verdana" pitchFamily="34" charset="0"/>
                <a:ea typeface="+mn-ea"/>
                <a:cs typeface="+mn-cs"/>
              </a:rPr>
              <a:t>upravljanja</a:t>
            </a:r>
            <a:r>
              <a:rPr lang="en-US" altLang="el-GR" sz="2400" b="1" dirty="0">
                <a:latin typeface="Verdana" pitchFamily="34" charset="0"/>
                <a:ea typeface="+mn-ea"/>
                <a:cs typeface="+mn-cs"/>
              </a:rPr>
              <a:t> </a:t>
            </a:r>
            <a:r>
              <a:rPr lang="en-US" altLang="el-GR" sz="2400" b="1" dirty="0" err="1">
                <a:latin typeface="Verdana" pitchFamily="34" charset="0"/>
                <a:ea typeface="+mn-ea"/>
                <a:cs typeface="+mn-cs"/>
              </a:rPr>
              <a:t>ugovorima</a:t>
            </a:r>
            <a:endParaRPr lang="el-GR" altLang="el-GR" sz="2400" b="1" kern="1200" dirty="0">
              <a:latin typeface="Verdana" pitchFamily="34" charset="0"/>
              <a:ea typeface="+mn-ea"/>
              <a:cs typeface="+mn-cs"/>
            </a:endParaRPr>
          </a:p>
        </p:txBody>
      </p:sp>
      <p:sp>
        <p:nvSpPr>
          <p:cNvPr id="2" name="Rectangle 1"/>
          <p:cNvSpPr/>
          <p:nvPr/>
        </p:nvSpPr>
        <p:spPr>
          <a:xfrm>
            <a:off x="453105" y="4725144"/>
            <a:ext cx="8309799" cy="1200329"/>
          </a:xfrm>
          <a:prstGeom prst="rect">
            <a:avLst/>
          </a:prstGeom>
        </p:spPr>
        <p:txBody>
          <a:bodyPr wrap="square">
            <a:spAutoFit/>
          </a:bodyPr>
          <a:lstStyle/>
          <a:p>
            <a:pPr algn="ctr"/>
            <a:r>
              <a:rPr lang="en-US" sz="2400" b="1" dirty="0" err="1">
                <a:solidFill>
                  <a:srgbClr val="FF0000"/>
                </a:solidFill>
                <a:ea typeface="Verdana" panose="020B0604030504040204" pitchFamily="34" charset="0"/>
              </a:rPr>
              <a:t>Upravljanje</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isporukom</a:t>
            </a:r>
            <a:r>
              <a:rPr lang="en-US" sz="2400" b="1" dirty="0">
                <a:solidFill>
                  <a:srgbClr val="FF0000"/>
                </a:solidFill>
                <a:ea typeface="Verdana" panose="020B0604030504040204" pitchFamily="34" charset="0"/>
              </a:rPr>
              <a:t> u </a:t>
            </a:r>
            <a:r>
              <a:rPr lang="en-US" sz="2400" b="1" dirty="0" err="1">
                <a:solidFill>
                  <a:srgbClr val="FF0000"/>
                </a:solidFill>
                <a:ea typeface="Verdana" panose="020B0604030504040204" pitchFamily="34" charset="0"/>
              </a:rPr>
              <a:t>skladu</a:t>
            </a:r>
            <a:r>
              <a:rPr lang="en-US" sz="2400" b="1" dirty="0">
                <a:solidFill>
                  <a:srgbClr val="FF0000"/>
                </a:solidFill>
                <a:ea typeface="Verdana" panose="020B0604030504040204" pitchFamily="34" charset="0"/>
              </a:rPr>
              <a:t> s </a:t>
            </a:r>
            <a:r>
              <a:rPr lang="en-US" sz="2400" b="1" dirty="0" err="1">
                <a:solidFill>
                  <a:srgbClr val="FF0000"/>
                </a:solidFill>
                <a:ea typeface="Verdana" panose="020B0604030504040204" pitchFamily="34" charset="0"/>
              </a:rPr>
              <a:t>parametrima</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ugovora</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Nemojte</a:t>
            </a:r>
            <a:r>
              <a:rPr lang="en-US" sz="2400" b="1" dirty="0">
                <a:solidFill>
                  <a:srgbClr val="FF0000"/>
                </a:solidFill>
                <a:ea typeface="Verdana" panose="020B0604030504040204" pitchFamily="34" charset="0"/>
              </a:rPr>
              <a:t> se </a:t>
            </a:r>
            <a:r>
              <a:rPr lang="en-US" sz="2400" b="1" dirty="0" err="1">
                <a:solidFill>
                  <a:srgbClr val="FF0000"/>
                </a:solidFill>
                <a:ea typeface="Verdana" panose="020B0604030504040204" pitchFamily="34" charset="0"/>
              </a:rPr>
              <a:t>nužno</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fokusirati</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na</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ljude</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ili</a:t>
            </a:r>
            <a:r>
              <a:rPr lang="en-US" sz="2400" b="1" dirty="0">
                <a:solidFill>
                  <a:srgbClr val="FF0000"/>
                </a:solidFill>
                <a:ea typeface="Verdana" panose="020B0604030504040204" pitchFamily="34" charset="0"/>
              </a:rPr>
              <a:t> </a:t>
            </a:r>
            <a:r>
              <a:rPr lang="en-US" sz="2400" b="1" dirty="0" err="1">
                <a:solidFill>
                  <a:srgbClr val="FF0000"/>
                </a:solidFill>
                <a:ea typeface="Verdana" panose="020B0604030504040204" pitchFamily="34" charset="0"/>
              </a:rPr>
              <a:t>proces</a:t>
            </a:r>
            <a:endParaRPr lang="el-GR" sz="2400" dirty="0">
              <a:solidFill>
                <a:srgbClr val="FF0000"/>
              </a:solidFill>
              <a:ea typeface="Verdana" panose="020B0604030504040204" pitchFamily="34" charset="0"/>
            </a:endParaRPr>
          </a:p>
        </p:txBody>
      </p:sp>
    </p:spTree>
    <p:extLst>
      <p:ext uri="{BB962C8B-B14F-4D97-AF65-F5344CB8AC3E}">
        <p14:creationId xmlns:p14="http://schemas.microsoft.com/office/powerpoint/2010/main" val="39310719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5" name="Rectangle 3"/>
          <p:cNvSpPr>
            <a:spLocks noGrp="1" noChangeArrowheads="1"/>
          </p:cNvSpPr>
          <p:nvPr>
            <p:ph type="body" idx="4294967295"/>
          </p:nvPr>
        </p:nvSpPr>
        <p:spPr>
          <a:xfrm>
            <a:off x="432000" y="912210"/>
            <a:ext cx="8280000" cy="1400383"/>
          </a:xfrm>
          <a:prstGeom prst="rect">
            <a:avLst/>
          </a:prstGeom>
        </p:spPr>
        <p:txBody>
          <a:bodyPr wrap="square">
            <a:spAutoFit/>
          </a:bodyPr>
          <a:lstStyle/>
          <a:p>
            <a:pPr marL="0" indent="0" algn="just" eaLnBrk="1" hangingPunct="1">
              <a:spcBef>
                <a:spcPts val="600"/>
              </a:spcBef>
              <a:buNone/>
            </a:pPr>
            <a:r>
              <a:rPr lang="en-US" altLang="el-GR" sz="1600" dirty="0" err="1">
                <a:latin typeface="Verdana" panose="020B0604030504040204" pitchFamily="34" charset="0"/>
                <a:ea typeface="Verdana" panose="020B0604030504040204" pitchFamily="34" charset="0"/>
              </a:rPr>
              <a:t>Preporučuje</a:t>
            </a:r>
            <a:r>
              <a:rPr lang="en-US" altLang="el-GR" sz="1600" dirty="0">
                <a:latin typeface="Verdana" panose="020B0604030504040204" pitchFamily="34" charset="0"/>
                <a:ea typeface="Verdana" panose="020B0604030504040204" pitchFamily="34" charset="0"/>
              </a:rPr>
              <a:t> se da se </a:t>
            </a:r>
            <a:r>
              <a:rPr lang="en-US" altLang="el-GR" sz="1600" dirty="0" err="1">
                <a:latin typeface="Verdana" panose="020B0604030504040204" pitchFamily="34" charset="0"/>
                <a:ea typeface="Verdana" panose="020B0604030504040204" pitchFamily="34" charset="0"/>
              </a:rPr>
              <a:t>ugovorne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svedu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najmanju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moguću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mjeru</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toj</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mjeri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potrebna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detaljna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analiza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projekta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pripreme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tenderske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detaljan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opis</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projekta</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Tehničkim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specifikacijama</a:t>
            </a:r>
            <a:r>
              <a:rPr lang="en-US" altLang="el-GR" sz="1600" dirty="0">
                <a:latin typeface="Verdana" panose="020B0604030504040204" pitchFamily="34" charset="0"/>
                <a:ea typeface="Verdana" panose="020B0604030504040204" pitchFamily="34" charset="0"/>
              </a:rPr>
              <a:t> / </a:t>
            </a:r>
            <a:r>
              <a:rPr lang="en-US" altLang="el-GR" sz="1600" dirty="0" err="1">
                <a:latin typeface="Verdana" panose="020B0604030504040204" pitchFamily="34" charset="0"/>
                <a:ea typeface="Verdana" panose="020B0604030504040204" pitchFamily="34" charset="0"/>
              </a:rPr>
              <a:t>projektnim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uvjetima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efikasno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upravljanje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nakon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dodjele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p>
          <a:p>
            <a:pPr marL="0" indent="0" algn="just" eaLnBrk="1" hangingPunct="1">
              <a:spcBef>
                <a:spcPts val="600"/>
              </a:spcBef>
              <a:buNone/>
            </a:pPr>
            <a:r>
              <a:rPr lang="en-US" altLang="el-GR" sz="1600" dirty="0" err="1">
                <a:latin typeface="Verdana" panose="020B0604030504040204" pitchFamily="34" charset="0"/>
                <a:ea typeface="Verdana" panose="020B0604030504040204" pitchFamily="34" charset="0"/>
              </a:rPr>
              <a:t>Međutim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kada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izmjena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postane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potrebna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zahtijeva</a:t>
            </a:r>
            <a:r>
              <a:rPr lang="en-US" altLang="el-GR" sz="1600" dirty="0">
                <a:latin typeface="Verdana" panose="020B0604030504040204" pitchFamily="34" charset="0"/>
                <a:ea typeface="Verdana" panose="020B0604030504040204" pitchFamily="34" charset="0"/>
              </a:rPr>
              <a:t> se da:</a:t>
            </a:r>
            <a:endParaRPr lang="el-GR" altLang="el-GR" sz="1600" dirty="0">
              <a:latin typeface="Verdana" panose="020B0604030504040204" pitchFamily="34" charset="0"/>
              <a:ea typeface="Verdana" panose="020B0604030504040204" pitchFamily="34" charset="0"/>
            </a:endParaRPr>
          </a:p>
        </p:txBody>
      </p:sp>
      <p:sp>
        <p:nvSpPr>
          <p:cNvPr id="422916" name="Text Box 4"/>
          <p:cNvSpPr txBox="1">
            <a:spLocks noChangeArrowheads="1"/>
          </p:cNvSpPr>
          <p:nvPr/>
        </p:nvSpPr>
        <p:spPr bwMode="auto">
          <a:xfrm>
            <a:off x="432000" y="2705315"/>
            <a:ext cx="8280000" cy="3539430"/>
          </a:xfrm>
          <a:prstGeom prst="rect">
            <a:avLst/>
          </a:prstGeom>
          <a:solidFill>
            <a:srgbClr val="FFCC99"/>
          </a:solidFill>
          <a:ln w="9525">
            <a:solidFill>
              <a:schemeClr val="tx1"/>
            </a:solidFill>
            <a:miter lim="800000"/>
            <a:headEnd/>
            <a:tailEnd/>
          </a:ln>
        </p:spPr>
        <p:txBody>
          <a:bodyPr wrap="square">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uključuje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odredbe</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unošenje</a:t>
            </a:r>
            <a:r>
              <a:rPr lang="en-US" altLang="el-GR" sz="1600" dirty="0">
                <a:latin typeface="Verdana" panose="020B0604030504040204" pitchFamily="34" charset="0"/>
                <a:ea typeface="Verdana" panose="020B0604030504040204" pitchFamily="34" charset="0"/>
              </a:rPr>
              <a:t> prom</a:t>
            </a:r>
            <a:r>
              <a:rPr lang="hr-BA" altLang="el-GR" sz="1600" dirty="0">
                <a:latin typeface="Verdana" panose="020B0604030504040204" pitchFamily="34" charset="0"/>
                <a:ea typeface="Verdana" panose="020B0604030504040204" pitchFamily="34" charset="0"/>
              </a:rPr>
              <a:t>j</a:t>
            </a:r>
            <a:r>
              <a:rPr lang="en-US" altLang="el-GR" sz="1600" dirty="0" err="1">
                <a:latin typeface="Verdana" panose="020B0604030504040204" pitchFamily="34" charset="0"/>
                <a:ea typeface="Verdana" panose="020B0604030504040204" pitchFamily="34" charset="0"/>
              </a:rPr>
              <a:t>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tj</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k</a:t>
            </a:r>
            <a:r>
              <a:rPr lang="en-US" altLang="el-GR" sz="1600" dirty="0" err="1">
                <a:latin typeface="Verdana" panose="020B0604030504040204" pitchFamily="34" charset="0"/>
                <a:ea typeface="Verdana" panose="020B0604030504040204" pitchFamily="34" charset="0"/>
              </a:rPr>
              <a:t>oje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prom</a:t>
            </a:r>
            <a:r>
              <a:rPr lang="hr-BA" altLang="el-GR" sz="1600" dirty="0">
                <a:latin typeface="Verdana" panose="020B0604030504040204" pitchFamily="34" charset="0"/>
                <a:ea typeface="Verdana" panose="020B0604030504040204" pitchFamily="34" charset="0"/>
              </a:rPr>
              <a:t>j</a:t>
            </a:r>
            <a:r>
              <a:rPr lang="en-US" altLang="el-GR" sz="1600" dirty="0" err="1">
                <a:latin typeface="Verdana" panose="020B0604030504040204" pitchFamily="34" charset="0"/>
                <a:ea typeface="Verdana" panose="020B0604030504040204" pitchFamily="34" charset="0"/>
              </a:rPr>
              <a:t>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dozvoljene</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kojoj</a:t>
            </a:r>
            <a:r>
              <a:rPr lang="en-US" altLang="el-GR" sz="1600" dirty="0">
                <a:latin typeface="Verdana" panose="020B0604030504040204" pitchFamily="34" charset="0"/>
                <a:ea typeface="Verdana" panose="020B0604030504040204" pitchFamily="34" charset="0"/>
              </a:rPr>
              <a:t> m</a:t>
            </a:r>
            <a:r>
              <a:rPr lang="hr-BA" altLang="el-GR" sz="1600" dirty="0">
                <a:latin typeface="Verdana" panose="020B0604030504040204" pitchFamily="34" charset="0"/>
                <a:ea typeface="Verdana" panose="020B0604030504040204" pitchFamily="34" charset="0"/>
              </a:rPr>
              <a:t>j</a:t>
            </a:r>
            <a:r>
              <a:rPr lang="en-US" altLang="el-GR" sz="1600" dirty="0" err="1">
                <a:latin typeface="Verdana" panose="020B0604030504040204" pitchFamily="34" charset="0"/>
                <a:ea typeface="Verdana" panose="020B0604030504040204" pitchFamily="34" charset="0"/>
              </a:rPr>
              <a:t>eri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postupak</a:t>
            </a:r>
            <a:r>
              <a:rPr lang="en-US" altLang="el-GR" sz="1600" dirty="0">
                <a:latin typeface="Verdana" panose="020B0604030504040204" pitchFamily="34" charset="0"/>
                <a:ea typeface="Verdana" panose="020B0604030504040204" pitchFamily="34" charset="0"/>
              </a:rPr>
              <a:t> se mora </a:t>
            </a:r>
            <a:r>
              <a:rPr lang="en-US" altLang="el-GR" sz="1600" dirty="0" err="1">
                <a:latin typeface="Verdana" panose="020B0604030504040204" pitchFamily="34" charset="0"/>
                <a:ea typeface="Verdana" panose="020B0604030504040204" pitchFamily="34" charset="0"/>
              </a:rPr>
              <a:t>poštovati</a:t>
            </a:r>
            <a:r>
              <a:rPr lang="en-US" altLang="el-GR" sz="1600" dirty="0">
                <a:latin typeface="Verdana" panose="020B0604030504040204" pitchFamily="34" charset="0"/>
                <a:ea typeface="Verdana" panose="020B0604030504040204" pitchFamily="34" charset="0"/>
              </a:rPr>
              <a:t>).</a:t>
            </a:r>
          </a:p>
          <a:p>
            <a:pPr algn="just" eaLnBrk="1" hangingPunct="1"/>
            <a:r>
              <a:rPr lang="en-US" altLang="el-GR" sz="1600" dirty="0" err="1">
                <a:latin typeface="Verdana" panose="020B0604030504040204" pitchFamily="34" charset="0"/>
                <a:ea typeface="Verdana" panose="020B0604030504040204" pitchFamily="34" charset="0"/>
              </a:rPr>
              <a:t>Ugovorna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namjerava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podnijeti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zahtjev</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promjenom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obavješ</a:t>
            </a:r>
            <a:r>
              <a:rPr lang="hr-BA" altLang="el-GR" sz="1600" dirty="0">
                <a:latin typeface="Verdana" panose="020B0604030504040204" pitchFamily="34" charset="0"/>
                <a:ea typeface="Verdana" panose="020B0604030504040204" pitchFamily="34" charset="0"/>
              </a:rPr>
              <a:t>tava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drugu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stranu</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svojoj</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namjeri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službenog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podnošenja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odgovarajućeg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zahtjeva</a:t>
            </a:r>
            <a:r>
              <a:rPr lang="en-US" altLang="el-GR" sz="1600" dirty="0">
                <a:latin typeface="Verdana" panose="020B0604030504040204" pitchFamily="34" charset="0"/>
                <a:ea typeface="Verdana" panose="020B0604030504040204" pitchFamily="34" charset="0"/>
              </a:rPr>
              <a:t>.</a:t>
            </a:r>
          </a:p>
          <a:p>
            <a:pPr algn="just" eaLnBrk="1" hangingPunct="1"/>
            <a:r>
              <a:rPr lang="en-US" altLang="el-GR" sz="1600" dirty="0" err="1">
                <a:latin typeface="Verdana" panose="020B0604030504040204" pitchFamily="34" charset="0"/>
                <a:ea typeface="Verdana" panose="020B0604030504040204" pitchFamily="34" charset="0"/>
              </a:rPr>
              <a:t>Zahtjev</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promjenom</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potpunosti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dokumentira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nužnost</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posljedice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njenog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realiziranja</a:t>
            </a:r>
            <a:r>
              <a:rPr lang="en-US" altLang="el-GR" sz="1600" dirty="0">
                <a:latin typeface="Verdana" panose="020B0604030504040204" pitchFamily="34" charset="0"/>
                <a:ea typeface="Verdana" panose="020B0604030504040204" pitchFamily="34" charset="0"/>
              </a:rPr>
              <a:t>.</a:t>
            </a:r>
          </a:p>
          <a:p>
            <a:pPr algn="just" eaLnBrk="1" hangingPunct="1"/>
            <a:r>
              <a:rPr lang="en-US" altLang="el-GR" sz="1600" dirty="0" err="1">
                <a:latin typeface="Verdana" panose="020B0604030504040204" pitchFamily="34" charset="0"/>
                <a:ea typeface="Verdana" panose="020B0604030504040204" pitchFamily="34" charset="0"/>
              </a:rPr>
              <a:t>Predložena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izmjena</a:t>
            </a:r>
            <a:r>
              <a:rPr lang="en-US" altLang="el-GR" sz="1600" dirty="0">
                <a:latin typeface="Verdana" panose="020B0604030504040204" pitchFamily="34" charset="0"/>
                <a:ea typeface="Verdana" panose="020B0604030504040204" pitchFamily="34" charset="0"/>
              </a:rPr>
              <a:t> je u </a:t>
            </a:r>
            <a:r>
              <a:rPr lang="en-US" altLang="el-GR" sz="1600" dirty="0" err="1">
                <a:latin typeface="Verdana" panose="020B0604030504040204" pitchFamily="34" charset="0"/>
                <a:ea typeface="Verdana" panose="020B0604030504040204" pitchFamily="34" charset="0"/>
              </a:rPr>
              <a:t>skladu</a:t>
            </a:r>
            <a:r>
              <a:rPr lang="en-US" altLang="el-GR" sz="1600" dirty="0">
                <a:latin typeface="Verdana" panose="020B0604030504040204" pitchFamily="34" charset="0"/>
                <a:ea typeface="Verdana" panose="020B0604030504040204" pitchFamily="34" charset="0"/>
              </a:rPr>
              <a:t> s </a:t>
            </a:r>
            <a:r>
              <a:rPr lang="en-US" altLang="el-GR" sz="1600" dirty="0" err="1">
                <a:latin typeface="Verdana" panose="020B0604030504040204" pitchFamily="34" charset="0"/>
                <a:ea typeface="Verdana" panose="020B0604030504040204" pitchFamily="34" charset="0"/>
              </a:rPr>
              <a:t>odredbama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takvu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promjenu</a:t>
            </a:r>
            <a:r>
              <a:rPr lang="en-US" altLang="el-GR" sz="1600" dirty="0">
                <a:latin typeface="Verdana" panose="020B0604030504040204" pitchFamily="34" charset="0"/>
                <a:ea typeface="Verdana" panose="020B0604030504040204" pitchFamily="34" charset="0"/>
              </a:rPr>
              <a:t> mora </a:t>
            </a:r>
            <a:r>
              <a:rPr lang="en-US" altLang="el-GR" sz="1600" dirty="0" err="1">
                <a:latin typeface="Verdana" panose="020B0604030504040204" pitchFamily="34" charset="0"/>
                <a:ea typeface="Verdana" panose="020B0604030504040204" pitchFamily="34" charset="0"/>
              </a:rPr>
              <a:t>postojati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odredba</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ugovoru</a:t>
            </a:r>
            <a:r>
              <a:rPr lang="en-US" altLang="el-GR" sz="1600" dirty="0">
                <a:latin typeface="Verdana" panose="020B0604030504040204" pitchFamily="34" charset="0"/>
                <a:ea typeface="Verdana" panose="020B0604030504040204" pitchFamily="34" charset="0"/>
              </a:rPr>
              <a:t>).</a:t>
            </a:r>
          </a:p>
          <a:p>
            <a:pPr algn="just" eaLnBrk="1" hangingPunct="1"/>
            <a:r>
              <a:rPr lang="en-US" altLang="el-GR" sz="1600" dirty="0" err="1">
                <a:latin typeface="Verdana" panose="020B0604030504040204" pitchFamily="34" charset="0"/>
                <a:ea typeface="Verdana" panose="020B0604030504040204" pitchFamily="34" charset="0"/>
              </a:rPr>
              <a:t>Uloge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postupci</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upravljanje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jasno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defini</a:t>
            </a:r>
            <a:r>
              <a:rPr lang="hr-BA" altLang="el-GR" sz="1600" dirty="0">
                <a:latin typeface="Verdana" panose="020B0604030504040204" pitchFamily="34" charset="0"/>
                <a:ea typeface="Verdana" panose="020B0604030504040204" pitchFamily="34" charset="0"/>
              </a:rPr>
              <a:t>s</a:t>
            </a:r>
            <a:r>
              <a:rPr lang="en-US" altLang="el-GR" sz="1600" dirty="0">
                <a:latin typeface="Verdana" panose="020B0604030504040204" pitchFamily="34" charset="0"/>
                <a:ea typeface="Verdana" panose="020B0604030504040204" pitchFamily="34" charset="0"/>
              </a:rPr>
              <a:t>ani (</a:t>
            </a:r>
            <a:r>
              <a:rPr lang="en-US" altLang="el-GR" sz="1600" dirty="0" err="1">
                <a:latin typeface="Verdana" panose="020B0604030504040204" pitchFamily="34" charset="0"/>
                <a:ea typeface="Verdana" panose="020B0604030504040204" pitchFamily="34" charset="0"/>
              </a:rPr>
              <a:t>zahtjev</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promjenom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pregled</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zahtjeva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odobrenje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odbijanje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provedba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odobrene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ažuriranje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p>
          <a:p>
            <a:pPr marL="0" indent="0" algn="just" eaLnBrk="1" hangingPunct="1">
              <a:buNone/>
            </a:pPr>
            <a:endParaRPr lang="en-US" altLang="el-GR" sz="1600" dirty="0">
              <a:latin typeface="Verdana" panose="020B0604030504040204" pitchFamily="34" charset="0"/>
              <a:ea typeface="Verdana" panose="020B0604030504040204" pitchFamily="34" charset="0"/>
            </a:endParaRPr>
          </a:p>
        </p:txBody>
      </p:sp>
      <p:sp>
        <p:nvSpPr>
          <p:cNvPr id="14" name="Rectangle 2"/>
          <p:cNvSpPr txBox="1">
            <a:spLocks noChangeArrowheads="1"/>
          </p:cNvSpPr>
          <p:nvPr/>
        </p:nvSpPr>
        <p:spPr>
          <a:xfrm>
            <a:off x="432000" y="432000"/>
            <a:ext cx="557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mn-ea"/>
                <a:cs typeface="+mn-cs"/>
              </a:rPr>
              <a:t>Upravljanje promjenama </a:t>
            </a:r>
            <a:r>
              <a:rPr lang="en-US" altLang="el-GR" sz="2400" b="1" dirty="0">
                <a:latin typeface="Verdana" pitchFamily="34" charset="0"/>
                <a:ea typeface="+mn-ea"/>
                <a:cs typeface="+mn-cs"/>
              </a:rPr>
              <a:t>(1/3)</a:t>
            </a:r>
            <a:endParaRPr lang="el-GR" altLang="el-GR" sz="2400" b="1" kern="1200" dirty="0">
              <a:latin typeface="Verdana" pitchFamily="34" charset="0"/>
              <a:ea typeface="+mn-ea"/>
              <a:cs typeface="+mn-cs"/>
            </a:endParaRPr>
          </a:p>
        </p:txBody>
      </p:sp>
    </p:spTree>
    <p:extLst>
      <p:ext uri="{BB962C8B-B14F-4D97-AF65-F5344CB8AC3E}">
        <p14:creationId xmlns:p14="http://schemas.microsoft.com/office/powerpoint/2010/main" val="367991239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type="body" idx="4294967295"/>
          </p:nvPr>
        </p:nvSpPr>
        <p:spPr>
          <a:xfrm>
            <a:off x="179512" y="2661791"/>
            <a:ext cx="2286000" cy="1323439"/>
          </a:xfrm>
          <a:prstGeom prst="rect">
            <a:avLst/>
          </a:prstGeom>
        </p:spPr>
        <p:txBody>
          <a:bodyPr>
            <a:spAutoFit/>
          </a:bodyPr>
          <a:lstStyle/>
          <a:p>
            <a:pPr marL="0" indent="0" algn="ctr" eaLnBrk="1" hangingPunct="1">
              <a:spcBef>
                <a:spcPct val="25000"/>
              </a:spcBef>
              <a:buNone/>
            </a:pPr>
            <a:r>
              <a:rPr lang="en-US" altLang="el-GR" sz="1600" dirty="0" err="1">
                <a:latin typeface="Verdana" panose="020B0604030504040204" pitchFamily="34" charset="0"/>
                <a:ea typeface="Verdana" panose="020B0604030504040204" pitchFamily="34" charset="0"/>
              </a:rPr>
              <a:t>Pitanja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zahtijevaju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posebnu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pažnju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prilikom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upravljanja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izmjenama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endParaRPr lang="el-GR" altLang="el-GR" sz="1600" dirty="0">
              <a:latin typeface="Verdana" panose="020B0604030504040204" pitchFamily="34" charset="0"/>
              <a:ea typeface="Verdana" panose="020B0604030504040204" pitchFamily="34" charset="0"/>
            </a:endParaRPr>
          </a:p>
        </p:txBody>
      </p:sp>
      <p:sp>
        <p:nvSpPr>
          <p:cNvPr id="359428" name="Text Box 4"/>
          <p:cNvSpPr txBox="1">
            <a:spLocks noChangeArrowheads="1"/>
          </p:cNvSpPr>
          <p:nvPr/>
        </p:nvSpPr>
        <p:spPr bwMode="auto">
          <a:xfrm>
            <a:off x="2667000" y="966788"/>
            <a:ext cx="6019800" cy="584775"/>
          </a:xfrm>
          <a:prstGeom prst="rect">
            <a:avLst/>
          </a:prstGeom>
          <a:solidFill>
            <a:srgbClr val="FFCC99"/>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r>
              <a:rPr lang="en-US" altLang="el-GR" sz="1600" dirty="0" err="1">
                <a:latin typeface="Verdana" panose="020B0604030504040204" pitchFamily="34" charset="0"/>
                <a:ea typeface="Verdana" panose="020B0604030504040204" pitchFamily="34" charset="0"/>
              </a:rPr>
              <a:t>Promjena</a:t>
            </a:r>
            <a:r>
              <a:rPr lang="en-US" altLang="el-GR" sz="1600" dirty="0">
                <a:latin typeface="Verdana" panose="020B0604030504040204" pitchFamily="34" charset="0"/>
                <a:ea typeface="Verdana" panose="020B0604030504040204" pitchFamily="34" charset="0"/>
              </a:rPr>
              <a:t> ne bi </a:t>
            </a:r>
            <a:r>
              <a:rPr lang="en-US" altLang="el-GR" sz="1600" dirty="0" err="1">
                <a:latin typeface="Verdana" panose="020B0604030504040204" pitchFamily="34" charset="0"/>
                <a:ea typeface="Verdana" panose="020B0604030504040204" pitchFamily="34" charset="0"/>
              </a:rPr>
              <a:t>trebala</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mijenjati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uvjete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konkurencije</a:t>
            </a:r>
            <a:r>
              <a:rPr lang="en-US" altLang="el-GR" sz="1600" b="1" dirty="0">
                <a:latin typeface="Verdana" panose="020B0604030504040204" pitchFamily="34" charset="0"/>
                <a:ea typeface="Verdana" panose="020B0604030504040204" pitchFamily="34" charset="0"/>
              </a:rPr>
              <a:t>.</a:t>
            </a:r>
            <a:endParaRPr lang="el-GR" altLang="el-GR" sz="1600" b="1" dirty="0">
              <a:latin typeface="Verdana" panose="020B0604030504040204" pitchFamily="34" charset="0"/>
              <a:ea typeface="Verdana" panose="020B0604030504040204" pitchFamily="34" charset="0"/>
            </a:endParaRPr>
          </a:p>
        </p:txBody>
      </p:sp>
      <p:sp>
        <p:nvSpPr>
          <p:cNvPr id="359438" name="Text Box 14"/>
          <p:cNvSpPr txBox="1">
            <a:spLocks noChangeArrowheads="1"/>
          </p:cNvSpPr>
          <p:nvPr/>
        </p:nvSpPr>
        <p:spPr bwMode="auto">
          <a:xfrm>
            <a:off x="2667000" y="1631950"/>
            <a:ext cx="6019800" cy="1323439"/>
          </a:xfrm>
          <a:prstGeom prst="rect">
            <a:avLst/>
          </a:prstGeom>
          <a:solidFill>
            <a:srgbClr val="FFCC99"/>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r>
              <a:rPr lang="en-US" altLang="el-GR" sz="1600" b="1" dirty="0" err="1">
                <a:latin typeface="Verdana" panose="020B0604030504040204" pitchFamily="34" charset="0"/>
                <a:ea typeface="Verdana" panose="020B0604030504040204" pitchFamily="34" charset="0"/>
              </a:rPr>
              <a:t>Ugovorn</a:t>
            </a:r>
            <a:r>
              <a:rPr lang="hr-BA" altLang="el-GR" sz="1600" b="1" dirty="0">
                <a:latin typeface="Verdana" panose="020B0604030504040204" pitchFamily="34" charset="0"/>
                <a:ea typeface="Verdana" panose="020B0604030504040204" pitchFamily="34" charset="0"/>
              </a:rPr>
              <a:t>i organ </a:t>
            </a:r>
            <a:r>
              <a:rPr lang="en-US" altLang="el-GR" sz="1600" b="1" dirty="0" err="1">
                <a:latin typeface="Verdana" panose="020B0604030504040204" pitchFamily="34" charset="0"/>
                <a:ea typeface="Verdana" panose="020B0604030504040204" pitchFamily="34" charset="0"/>
              </a:rPr>
              <a:t>treba</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smanjiti</a:t>
            </a:r>
            <a:r>
              <a:rPr lang="en-US" altLang="el-GR" sz="1600" b="1" dirty="0">
                <a:latin typeface="Verdana" panose="020B0604030504040204" pitchFamily="34" charset="0"/>
                <a:ea typeface="Verdana" panose="020B0604030504040204" pitchFamily="34" charset="0"/>
              </a:rPr>
              <a:t> </a:t>
            </a:r>
            <a:r>
              <a:rPr lang="hr-BA" altLang="el-GR" sz="1600" b="1" dirty="0">
                <a:latin typeface="Verdana" panose="020B0604030504040204" pitchFamily="34" charset="0"/>
                <a:ea typeface="Verdana" panose="020B0604030504040204" pitchFamily="34" charset="0"/>
              </a:rPr>
              <a:t>obim</a:t>
            </a:r>
            <a:r>
              <a:rPr lang="en-US" altLang="el-GR" sz="1600" b="1"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aktivnosti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treba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izvesti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samo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pravno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sigurno</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Izvođaču</a:t>
            </a:r>
            <a:r>
              <a:rPr lang="en-US" altLang="el-GR" sz="1600" dirty="0">
                <a:latin typeface="Verdana" panose="020B0604030504040204" pitchFamily="34" charset="0"/>
                <a:ea typeface="Verdana" panose="020B0604030504040204" pitchFamily="34" charset="0"/>
              </a:rPr>
              <a:t> ne </a:t>
            </a:r>
            <a:r>
              <a:rPr lang="en-US" altLang="el-GR" sz="1600" dirty="0" err="1">
                <a:latin typeface="Verdana" panose="020B0604030504040204" pitchFamily="34" charset="0"/>
                <a:ea typeface="Verdana" panose="020B0604030504040204" pitchFamily="34" charset="0"/>
              </a:rPr>
              <a:t>ostavlja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prostora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podnošenje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zahtjeva</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naknadu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štete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zbog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lažnih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očekivanja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nisu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ostvarena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359439" name="Text Box 15"/>
          <p:cNvSpPr txBox="1">
            <a:spLocks noChangeArrowheads="1"/>
          </p:cNvSpPr>
          <p:nvPr/>
        </p:nvSpPr>
        <p:spPr bwMode="auto">
          <a:xfrm>
            <a:off x="2667000" y="3309938"/>
            <a:ext cx="6019800" cy="2456057"/>
          </a:xfrm>
          <a:prstGeom prst="rect">
            <a:avLst/>
          </a:prstGeom>
          <a:solidFill>
            <a:srgbClr val="FFCC99"/>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625475" indent="-17780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r>
              <a:rPr lang="en-US" altLang="el-GR" sz="1600" b="1" dirty="0" err="1">
                <a:latin typeface="Verdana" panose="020B0604030504040204" pitchFamily="34" charset="0"/>
                <a:ea typeface="Verdana" panose="020B0604030504040204" pitchFamily="34" charset="0"/>
              </a:rPr>
              <a:t>Trebalo</a:t>
            </a:r>
            <a:r>
              <a:rPr lang="en-US" altLang="el-GR" sz="1600" b="1" dirty="0">
                <a:latin typeface="Verdana" panose="020B0604030504040204" pitchFamily="34" charset="0"/>
                <a:ea typeface="Verdana" panose="020B0604030504040204" pitchFamily="34" charset="0"/>
              </a:rPr>
              <a:t> bi </a:t>
            </a:r>
            <a:r>
              <a:rPr lang="en-US" altLang="el-GR" sz="1600" b="1" dirty="0" err="1">
                <a:latin typeface="Verdana" panose="020B0604030504040204" pitchFamily="34" charset="0"/>
                <a:ea typeface="Verdana" panose="020B0604030504040204" pitchFamily="34" charset="0"/>
              </a:rPr>
              <a:t>zatražiti</a:t>
            </a:r>
            <a:r>
              <a:rPr lang="en-US" altLang="el-GR" sz="1600" b="1" dirty="0">
                <a:latin typeface="Verdana" panose="020B0604030504040204" pitchFamily="34" charset="0"/>
                <a:ea typeface="Verdana" panose="020B0604030504040204" pitchFamily="34" charset="0"/>
              </a:rPr>
              <a:t> </a:t>
            </a:r>
            <a:r>
              <a:rPr lang="hr-BA" altLang="el-GR" sz="1600" b="1" dirty="0">
                <a:latin typeface="Verdana" panose="020B0604030504040204" pitchFamily="34" charset="0"/>
                <a:ea typeface="Verdana" panose="020B0604030504040204" pitchFamily="34" charset="0"/>
              </a:rPr>
              <a:t>širenje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obima</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aktivnosti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koje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će</a:t>
            </a:r>
            <a:r>
              <a:rPr lang="en-US" altLang="el-GR" sz="1600" b="1" dirty="0">
                <a:latin typeface="Verdana" panose="020B0604030504040204" pitchFamily="34" charset="0"/>
                <a:ea typeface="Verdana" panose="020B0604030504040204" pitchFamily="34" charset="0"/>
              </a:rPr>
              <a:t> se </a:t>
            </a:r>
            <a:r>
              <a:rPr lang="en-US" altLang="el-GR" sz="1600" b="1" dirty="0" err="1">
                <a:latin typeface="Verdana" panose="020B0604030504040204" pitchFamily="34" charset="0"/>
                <a:ea typeface="Verdana" panose="020B0604030504040204" pitchFamily="34" charset="0"/>
              </a:rPr>
              <a:t>izvesti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ako</a:t>
            </a:r>
            <a:r>
              <a:rPr lang="en-US" altLang="el-GR" sz="1600" b="1" dirty="0">
                <a:latin typeface="Verdana" panose="020B0604030504040204" pitchFamily="34" charset="0"/>
                <a:ea typeface="Verdana" panose="020B0604030504040204" pitchFamily="34" charset="0"/>
              </a:rPr>
              <a:t>:</a:t>
            </a:r>
          </a:p>
          <a:p>
            <a:pPr marL="0" indent="0" algn="just" eaLnBrk="1" hangingPunct="1">
              <a:buNone/>
            </a:pPr>
            <a:r>
              <a:rPr lang="en-US" altLang="el-GR" sz="1600" dirty="0" err="1">
                <a:latin typeface="Verdana" panose="020B0604030504040204" pitchFamily="34" charset="0"/>
                <a:ea typeface="Verdana" panose="020B0604030504040204" pitchFamily="34" charset="0"/>
              </a:rPr>
              <a:t>Ugovarač</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siguran</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će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dalje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primati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usluge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proizvode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vršenje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radova</a:t>
            </a:r>
            <a:r>
              <a:rPr lang="en-US" altLang="el-GR" sz="1600" dirty="0">
                <a:latin typeface="Verdana" panose="020B0604030504040204" pitchFamily="34" charset="0"/>
                <a:ea typeface="Verdana" panose="020B0604030504040204" pitchFamily="34" charset="0"/>
              </a:rPr>
              <a:t> s </a:t>
            </a:r>
            <a:r>
              <a:rPr lang="en-US" altLang="el-GR" sz="1600" dirty="0" err="1">
                <a:latin typeface="Verdana" panose="020B0604030504040204" pitchFamily="34" charset="0"/>
                <a:ea typeface="Verdana" panose="020B0604030504040204" pitchFamily="34" charset="0"/>
              </a:rPr>
              <a:t>najboljom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vrijednošću</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novac</a:t>
            </a:r>
            <a:endParaRPr lang="en-US" altLang="el-GR" sz="1600" dirty="0">
              <a:latin typeface="Verdana" panose="020B0604030504040204" pitchFamily="34" charset="0"/>
              <a:ea typeface="Verdana" panose="020B0604030504040204" pitchFamily="34" charset="0"/>
            </a:endParaRPr>
          </a:p>
          <a:p>
            <a:pPr marL="0" indent="0" algn="just" eaLnBrk="1" hangingPunct="1">
              <a:buNone/>
            </a:pPr>
            <a:r>
              <a:rPr lang="en-US" altLang="el-GR" sz="1600" dirty="0" err="1">
                <a:latin typeface="Verdana" panose="020B0604030504040204" pitchFamily="34" charset="0"/>
                <a:ea typeface="Verdana" panose="020B0604030504040204" pitchFamily="34" charset="0"/>
              </a:rPr>
              <a:t>Dodatne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aktivnosti</a:t>
            </a:r>
            <a:r>
              <a:rPr lang="en-US" altLang="el-GR" sz="1600" dirty="0">
                <a:latin typeface="Verdana" panose="020B0604030504040204" pitchFamily="34" charset="0"/>
                <a:ea typeface="Verdana" panose="020B0604030504040204" pitchFamily="34" charset="0"/>
              </a:rPr>
              <a:t> ne </a:t>
            </a:r>
            <a:r>
              <a:rPr lang="en-US" altLang="el-GR" sz="1600" dirty="0" err="1">
                <a:latin typeface="Verdana" panose="020B0604030504040204" pitchFamily="34" charset="0"/>
                <a:ea typeface="Verdana" panose="020B0604030504040204" pitchFamily="34" charset="0"/>
              </a:rPr>
              <a:t>mijenjaju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odredbe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utvrđene</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objavljenim</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tenderskim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dokumentima</a:t>
            </a:r>
            <a:endParaRPr lang="en-US" altLang="el-GR" sz="1600" dirty="0">
              <a:latin typeface="Verdana" panose="020B0604030504040204" pitchFamily="34" charset="0"/>
              <a:ea typeface="Verdana" panose="020B0604030504040204" pitchFamily="34" charset="0"/>
            </a:endParaRPr>
          </a:p>
          <a:p>
            <a:pPr marL="0" indent="0" algn="just" eaLnBrk="1" hangingPunct="1">
              <a:buNone/>
            </a:pPr>
            <a:r>
              <a:rPr lang="en-US" altLang="el-GR" sz="1600" dirty="0" err="1">
                <a:latin typeface="Verdana" panose="020B0604030504040204" pitchFamily="34" charset="0"/>
                <a:ea typeface="Verdana" panose="020B0604030504040204" pitchFamily="34" charset="0"/>
              </a:rPr>
              <a:t>Dodatne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aktivnosti</a:t>
            </a:r>
            <a:r>
              <a:rPr lang="en-US" altLang="el-GR" sz="1600" dirty="0">
                <a:latin typeface="Verdana" panose="020B0604030504040204" pitchFamily="34" charset="0"/>
                <a:ea typeface="Verdana" panose="020B0604030504040204" pitchFamily="34" charset="0"/>
              </a:rPr>
              <a:t> ne </a:t>
            </a:r>
            <a:r>
              <a:rPr lang="en-US" altLang="el-GR" sz="1600" dirty="0" err="1">
                <a:latin typeface="Verdana" panose="020B0604030504040204" pitchFamily="34" charset="0"/>
                <a:ea typeface="Verdana" panose="020B0604030504040204" pitchFamily="34" charset="0"/>
              </a:rPr>
              <a:t>krše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ograničenja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predviđena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ugovorom</a:t>
            </a:r>
            <a:r>
              <a:rPr lang="en-US" altLang="el-GR" sz="1600" dirty="0">
                <a:latin typeface="Verdana" panose="020B0604030504040204" pitchFamily="34" charset="0"/>
                <a:ea typeface="Verdana" panose="020B0604030504040204" pitchFamily="34" charset="0"/>
              </a:rPr>
              <a:t>, a </a:t>
            </a:r>
            <a:r>
              <a:rPr lang="en-US" altLang="el-GR" sz="1600" dirty="0" err="1">
                <a:latin typeface="Verdana" panose="020B0604030504040204" pitchFamily="34" charset="0"/>
                <a:ea typeface="Verdana" panose="020B0604030504040204" pitchFamily="34" charset="0"/>
              </a:rPr>
              <a:t>odnose</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promjene</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obimu</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14" name="Rectangle 2"/>
          <p:cNvSpPr txBox="1">
            <a:spLocks noChangeArrowheads="1"/>
          </p:cNvSpPr>
          <p:nvPr/>
        </p:nvSpPr>
        <p:spPr>
          <a:xfrm>
            <a:off x="432000" y="432000"/>
            <a:ext cx="557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mn-ea"/>
                <a:cs typeface="+mn-cs"/>
              </a:rPr>
              <a:t>Upravljanje promjenama </a:t>
            </a:r>
            <a:r>
              <a:rPr lang="en-US" altLang="el-GR" sz="2400" b="1" dirty="0">
                <a:latin typeface="Verdana" pitchFamily="34" charset="0"/>
                <a:ea typeface="+mn-ea"/>
                <a:cs typeface="+mn-cs"/>
              </a:rPr>
              <a:t>(2/3)</a:t>
            </a:r>
            <a:endParaRPr lang="el-GR" altLang="el-GR" sz="2400" b="1" kern="1200" dirty="0">
              <a:latin typeface="Verdana" pitchFamily="34" charset="0"/>
              <a:ea typeface="+mn-ea"/>
              <a:cs typeface="+mn-cs"/>
            </a:endParaRPr>
          </a:p>
        </p:txBody>
      </p:sp>
    </p:spTree>
    <p:extLst>
      <p:ext uri="{BB962C8B-B14F-4D97-AF65-F5344CB8AC3E}">
        <p14:creationId xmlns:p14="http://schemas.microsoft.com/office/powerpoint/2010/main" val="33076999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1" name="Rectangle 3"/>
          <p:cNvSpPr>
            <a:spLocks noGrp="1" noChangeArrowheads="1"/>
          </p:cNvSpPr>
          <p:nvPr>
            <p:ph type="body" idx="4294967295"/>
          </p:nvPr>
        </p:nvSpPr>
        <p:spPr>
          <a:xfrm>
            <a:off x="381000" y="2546901"/>
            <a:ext cx="1600200" cy="523220"/>
          </a:xfrm>
          <a:prstGeom prst="rect">
            <a:avLst/>
          </a:prstGeom>
          <a:noFill/>
          <a:ln>
            <a:solidFill>
              <a:schemeClr val="tx1"/>
            </a:solidFill>
            <a:miter lim="800000"/>
            <a:headEnd/>
            <a:tailEnd/>
          </a:ln>
        </p:spPr>
        <p:txBody>
          <a:bodyPr>
            <a:spAutoFit/>
          </a:bodyPr>
          <a:lstStyle/>
          <a:p>
            <a:pPr marL="0" indent="0" eaLnBrk="1" hangingPunct="1">
              <a:spcBef>
                <a:spcPct val="25000"/>
              </a:spcBef>
              <a:buFont typeface="Wingdings" pitchFamily="2" charset="2"/>
              <a:buNone/>
            </a:pPr>
            <a:r>
              <a:rPr lang="hr-BA" altLang="el-GR" sz="1400" dirty="0">
                <a:latin typeface="Verdana" panose="020B0604030504040204" pitchFamily="34" charset="0"/>
                <a:ea typeface="Verdana" panose="020B0604030504040204" pitchFamily="34" charset="0"/>
              </a:rPr>
              <a:t>Svaki UO treba...</a:t>
            </a:r>
            <a:endParaRPr lang="el-GR" altLang="el-GR" sz="1400" dirty="0">
              <a:latin typeface="Verdana" panose="020B0604030504040204" pitchFamily="34" charset="0"/>
              <a:ea typeface="Verdana" panose="020B0604030504040204" pitchFamily="34" charset="0"/>
            </a:endParaRPr>
          </a:p>
        </p:txBody>
      </p:sp>
      <p:sp>
        <p:nvSpPr>
          <p:cNvPr id="360452" name="Text Box 4"/>
          <p:cNvSpPr txBox="1">
            <a:spLocks noChangeArrowheads="1"/>
          </p:cNvSpPr>
          <p:nvPr/>
        </p:nvSpPr>
        <p:spPr bwMode="auto">
          <a:xfrm>
            <a:off x="3581401" y="966787"/>
            <a:ext cx="5334000" cy="2031325"/>
          </a:xfrm>
          <a:prstGeom prst="rect">
            <a:avLst/>
          </a:prstGeom>
          <a:solidFill>
            <a:srgbClr val="FFCC99"/>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625475" indent="-168275"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40000"/>
              </a:spcBef>
            </a:pPr>
            <a:r>
              <a:rPr lang="en-US" altLang="el-GR" sz="1400" dirty="0">
                <a:latin typeface="Verdana" panose="020B0604030504040204" pitchFamily="34" charset="0"/>
                <a:ea typeface="Verdana" panose="020B0604030504040204" pitchFamily="34" charset="0"/>
              </a:rPr>
              <a:t>Da se </a:t>
            </a:r>
            <a:r>
              <a:rPr lang="en-US" altLang="el-GR" sz="1400" dirty="0" err="1">
                <a:latin typeface="Verdana" panose="020B0604030504040204" pitchFamily="34" charset="0"/>
                <a:ea typeface="Verdana" panose="020B0604030504040204" pitchFamily="34" charset="0"/>
              </a:rPr>
              <a:t>uvedu</a:t>
            </a:r>
            <a:r>
              <a:rPr lang="en-US" altLang="el-GR" sz="1400" dirty="0">
                <a:latin typeface="Verdana" panose="020B0604030504040204" pitchFamily="34" charset="0"/>
                <a:ea typeface="Verdana" panose="020B0604030504040204" pitchFamily="34" charset="0"/>
              </a:rPr>
              <a:t> procedure </a:t>
            </a:r>
            <a:r>
              <a:rPr lang="en-US" altLang="el-GR" sz="1400" dirty="0" err="1">
                <a:latin typeface="Verdana" panose="020B0604030504040204" pitchFamily="34" charset="0"/>
                <a:ea typeface="Verdana" panose="020B0604030504040204" pitchFamily="34" charset="0"/>
              </a:rPr>
              <a:t>upravljanja</a:t>
            </a:r>
            <a:r>
              <a:rPr lang="en-US" altLang="el-GR" sz="1400" dirty="0">
                <a:latin typeface="Verdana" panose="020B0604030504040204" pitchFamily="34" charset="0"/>
                <a:ea typeface="Verdana" panose="020B0604030504040204" pitchFamily="34" charset="0"/>
              </a:rPr>
              <a:t> prom</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enama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pokrivaju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sl</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edeća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pitanja</a:t>
            </a:r>
            <a:r>
              <a:rPr lang="en-US" altLang="el-GR" sz="1400" dirty="0">
                <a:latin typeface="Verdana" panose="020B0604030504040204" pitchFamily="34" charset="0"/>
                <a:ea typeface="Verdana" panose="020B0604030504040204" pitchFamily="34" charset="0"/>
              </a:rPr>
              <a:t>:</a:t>
            </a:r>
            <a:endParaRPr lang="hr-BA" altLang="el-GR" sz="1400" dirty="0">
              <a:latin typeface="Verdana" panose="020B0604030504040204" pitchFamily="34" charset="0"/>
              <a:ea typeface="Verdana" panose="020B0604030504040204" pitchFamily="34" charset="0"/>
            </a:endParaRPr>
          </a:p>
          <a:p>
            <a:pPr indent="176213" algn="just" eaLnBrk="1" hangingPunct="1">
              <a:spcBef>
                <a:spcPct val="40000"/>
              </a:spcBef>
              <a:buFont typeface="Courier New" panose="02070309020205020404" pitchFamily="49" charset="0"/>
              <a:buChar char="o"/>
            </a:pPr>
            <a:r>
              <a:rPr lang="en-US" altLang="el-GR" sz="1400" dirty="0" err="1">
                <a:latin typeface="Verdana" panose="020B0604030504040204" pitchFamily="34" charset="0"/>
                <a:ea typeface="Verdana" panose="020B0604030504040204" pitchFamily="34" charset="0"/>
              </a:rPr>
              <a:t>Podnošenje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zahteva</a:t>
            </a:r>
            <a:r>
              <a:rPr lang="en-US" altLang="el-GR" sz="1400" dirty="0">
                <a:latin typeface="Verdana" panose="020B0604030504040204" pitchFamily="34" charset="0"/>
                <a:ea typeface="Verdana" panose="020B0604030504040204" pitchFamily="34" charset="0"/>
              </a:rPr>
              <a:t> za prom</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enu</a:t>
            </a:r>
            <a:endParaRPr lang="en-US" altLang="el-GR" sz="1400" dirty="0">
              <a:latin typeface="Verdana" panose="020B0604030504040204" pitchFamily="34" charset="0"/>
              <a:ea typeface="Verdana" panose="020B0604030504040204" pitchFamily="34" charset="0"/>
            </a:endParaRPr>
          </a:p>
          <a:p>
            <a:pPr indent="176213" algn="just" eaLnBrk="1" hangingPunct="1">
              <a:spcBef>
                <a:spcPct val="40000"/>
              </a:spcBef>
              <a:buFont typeface="Courier New" panose="02070309020205020404" pitchFamily="49" charset="0"/>
              <a:buChar char="o"/>
            </a:pPr>
            <a:r>
              <a:rPr lang="en-US" altLang="el-GR" sz="1400" dirty="0" err="1">
                <a:latin typeface="Verdana" panose="020B0604030504040204" pitchFamily="34" charset="0"/>
                <a:ea typeface="Verdana" panose="020B0604030504040204" pitchFamily="34" charset="0"/>
              </a:rPr>
              <a:t>Procjena</a:t>
            </a:r>
            <a:r>
              <a:rPr lang="en-US" altLang="el-GR" sz="1400" dirty="0">
                <a:latin typeface="Verdana" panose="020B0604030504040204" pitchFamily="34" charset="0"/>
                <a:ea typeface="Verdana" panose="020B0604030504040204" pitchFamily="34" charset="0"/>
              </a:rPr>
              <a:t> </a:t>
            </a:r>
            <a:r>
              <a:rPr lang="hr-BA" altLang="el-GR" sz="1400" dirty="0">
                <a:latin typeface="Verdana" panose="020B0604030504040204" pitchFamily="34" charset="0"/>
                <a:ea typeface="Verdana" panose="020B0604030504040204" pitchFamily="34" charset="0"/>
              </a:rPr>
              <a:t>uticaja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tražene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promjene</a:t>
            </a:r>
            <a:endParaRPr lang="en-US" altLang="el-GR" sz="1400" dirty="0">
              <a:latin typeface="Verdana" panose="020B0604030504040204" pitchFamily="34" charset="0"/>
              <a:ea typeface="Verdana" panose="020B0604030504040204" pitchFamily="34" charset="0"/>
            </a:endParaRPr>
          </a:p>
          <a:p>
            <a:pPr indent="176213" algn="just" eaLnBrk="1" hangingPunct="1">
              <a:spcBef>
                <a:spcPct val="40000"/>
              </a:spcBef>
              <a:buFont typeface="Courier New" panose="02070309020205020404" pitchFamily="49" charset="0"/>
              <a:buChar char="o"/>
            </a:pPr>
            <a:r>
              <a:rPr lang="en-US" altLang="el-GR" sz="1400" dirty="0" err="1">
                <a:latin typeface="Verdana" panose="020B0604030504040204" pitchFamily="34" charset="0"/>
                <a:ea typeface="Verdana" panose="020B0604030504040204" pitchFamily="34" charset="0"/>
              </a:rPr>
              <a:t>Kontrola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prihvaćanje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ili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odbijanje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promjene</a:t>
            </a:r>
            <a:endParaRPr lang="en-US" altLang="el-GR" sz="1400" dirty="0">
              <a:latin typeface="Verdana" panose="020B0604030504040204" pitchFamily="34" charset="0"/>
              <a:ea typeface="Verdana" panose="020B0604030504040204" pitchFamily="34" charset="0"/>
            </a:endParaRPr>
          </a:p>
          <a:p>
            <a:pPr indent="176213" algn="just" eaLnBrk="1" hangingPunct="1">
              <a:spcBef>
                <a:spcPct val="40000"/>
              </a:spcBef>
              <a:buFont typeface="Courier New" panose="02070309020205020404" pitchFamily="49" charset="0"/>
              <a:buChar char="o"/>
            </a:pPr>
            <a:r>
              <a:rPr lang="en-US" altLang="el-GR" sz="1400" dirty="0" err="1">
                <a:latin typeface="Verdana" panose="020B0604030504040204" pitchFamily="34" charset="0"/>
                <a:ea typeface="Verdana" panose="020B0604030504040204" pitchFamily="34" charset="0"/>
              </a:rPr>
              <a:t>Ažuriranje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ugovornih</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dokumenata</a:t>
            </a:r>
            <a:endParaRPr lang="en-US" altLang="el-GR" sz="1400" dirty="0">
              <a:latin typeface="Verdana" panose="020B0604030504040204" pitchFamily="34" charset="0"/>
              <a:ea typeface="Verdana" panose="020B0604030504040204" pitchFamily="34" charset="0"/>
            </a:endParaRPr>
          </a:p>
          <a:p>
            <a:pPr indent="176213" algn="just" eaLnBrk="1" hangingPunct="1">
              <a:spcBef>
                <a:spcPct val="40000"/>
              </a:spcBef>
              <a:buFont typeface="Courier New" panose="02070309020205020404" pitchFamily="49" charset="0"/>
              <a:buChar char="o"/>
            </a:pPr>
            <a:r>
              <a:rPr lang="en-US" altLang="el-GR" sz="1400" dirty="0" err="1">
                <a:latin typeface="Verdana" panose="020B0604030504040204" pitchFamily="34" charset="0"/>
                <a:ea typeface="Verdana" panose="020B0604030504040204" pitchFamily="34" charset="0"/>
              </a:rPr>
              <a:t>Implementacija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promjene</a:t>
            </a:r>
            <a:endParaRPr lang="el-GR" altLang="el-GR" sz="1400" dirty="0">
              <a:latin typeface="Verdana" panose="020B0604030504040204" pitchFamily="34" charset="0"/>
              <a:ea typeface="Verdana" panose="020B0604030504040204" pitchFamily="34" charset="0"/>
            </a:endParaRPr>
          </a:p>
        </p:txBody>
      </p:sp>
      <p:sp>
        <p:nvSpPr>
          <p:cNvPr id="360462" name="Text Box 14"/>
          <p:cNvSpPr txBox="1">
            <a:spLocks noChangeArrowheads="1"/>
          </p:cNvSpPr>
          <p:nvPr/>
        </p:nvSpPr>
        <p:spPr bwMode="auto">
          <a:xfrm>
            <a:off x="3612977" y="3540516"/>
            <a:ext cx="5334000" cy="738664"/>
          </a:xfrm>
          <a:prstGeom prst="rect">
            <a:avLst/>
          </a:prstGeom>
          <a:solidFill>
            <a:srgbClr val="FFCC99"/>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40000"/>
              </a:spcBef>
            </a:pPr>
            <a:r>
              <a:rPr lang="en-US" altLang="el-GR" sz="1400" dirty="0" err="1">
                <a:latin typeface="Verdana" panose="020B0604030504040204" pitchFamily="34" charset="0"/>
                <a:ea typeface="Verdana" panose="020B0604030504040204" pitchFamily="34" charset="0"/>
              </a:rPr>
              <a:t>Dodijeliti</a:t>
            </a:r>
            <a:r>
              <a:rPr lang="en-US" altLang="el-GR" sz="1400"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odgovornosti</a:t>
            </a:r>
            <a:r>
              <a:rPr lang="en-US" altLang="el-GR" sz="1400" b="1"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službenicima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organizacionim</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jedinicama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ili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odborima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koji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će</a:t>
            </a:r>
            <a:r>
              <a:rPr lang="en-US" altLang="el-GR" sz="1400" dirty="0">
                <a:latin typeface="Verdana" panose="020B0604030504040204" pitchFamily="34" charset="0"/>
                <a:ea typeface="Verdana" panose="020B0604030504040204" pitchFamily="34" charset="0"/>
              </a:rPr>
              <a:t> se </a:t>
            </a:r>
            <a:r>
              <a:rPr lang="en-US" altLang="el-GR" sz="1400" dirty="0" err="1">
                <a:latin typeface="Verdana" panose="020B0604030504040204" pitchFamily="34" charset="0"/>
                <a:ea typeface="Verdana" panose="020B0604030504040204" pitchFamily="34" charset="0"/>
              </a:rPr>
              <a:t>baviti</a:t>
            </a:r>
            <a:r>
              <a:rPr lang="en-US" altLang="el-GR" sz="1400" dirty="0">
                <a:latin typeface="Verdana" panose="020B0604030504040204" pitchFamily="34" charset="0"/>
                <a:ea typeface="Verdana" panose="020B0604030504040204" pitchFamily="34" charset="0"/>
              </a:rPr>
              <a:t> gore </a:t>
            </a:r>
            <a:r>
              <a:rPr lang="en-US" altLang="el-GR" sz="1400" dirty="0" err="1">
                <a:latin typeface="Verdana" panose="020B0604030504040204" pitchFamily="34" charset="0"/>
                <a:ea typeface="Verdana" panose="020B0604030504040204" pitchFamily="34" charset="0"/>
              </a:rPr>
              <a:t>navedenim</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postupcima</a:t>
            </a:r>
            <a:endParaRPr lang="el-GR" altLang="el-GR" sz="1400" dirty="0">
              <a:latin typeface="Verdana" panose="020B0604030504040204" pitchFamily="34" charset="0"/>
              <a:ea typeface="Verdana" panose="020B0604030504040204" pitchFamily="34" charset="0"/>
            </a:endParaRPr>
          </a:p>
        </p:txBody>
      </p:sp>
      <p:cxnSp>
        <p:nvCxnSpPr>
          <p:cNvPr id="360463" name="AutoShape 15"/>
          <p:cNvCxnSpPr>
            <a:cxnSpLocks noChangeShapeType="1"/>
            <a:stCxn id="360451" idx="3"/>
            <a:endCxn id="360452" idx="1"/>
          </p:cNvCxnSpPr>
          <p:nvPr/>
        </p:nvCxnSpPr>
        <p:spPr bwMode="auto">
          <a:xfrm flipV="1">
            <a:off x="1981200" y="1982450"/>
            <a:ext cx="1600201" cy="826061"/>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360464" name="AutoShape 16"/>
          <p:cNvCxnSpPr>
            <a:cxnSpLocks noChangeShapeType="1"/>
            <a:stCxn id="360451" idx="3"/>
            <a:endCxn id="360462" idx="1"/>
          </p:cNvCxnSpPr>
          <p:nvPr/>
        </p:nvCxnSpPr>
        <p:spPr bwMode="auto">
          <a:xfrm>
            <a:off x="1981200" y="2808511"/>
            <a:ext cx="1631777" cy="1101337"/>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grpSp>
        <p:nvGrpSpPr>
          <p:cNvPr id="9" name="Group 8"/>
          <p:cNvGrpSpPr/>
          <p:nvPr/>
        </p:nvGrpSpPr>
        <p:grpSpPr>
          <a:xfrm>
            <a:off x="411163" y="4527991"/>
            <a:ext cx="8504238" cy="1384995"/>
            <a:chOff x="411163" y="4184857"/>
            <a:chExt cx="8305800" cy="1384995"/>
          </a:xfrm>
        </p:grpSpPr>
        <p:sp>
          <p:nvSpPr>
            <p:cNvPr id="29712" name="Text Box 18"/>
            <p:cNvSpPr txBox="1">
              <a:spLocks noChangeArrowheads="1"/>
            </p:cNvSpPr>
            <p:nvPr/>
          </p:nvSpPr>
          <p:spPr bwMode="auto">
            <a:xfrm>
              <a:off x="411163" y="4184857"/>
              <a:ext cx="830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625475"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lvl="1" eaLnBrk="1" hangingPunct="1">
                <a:spcBef>
                  <a:spcPct val="50000"/>
                </a:spcBef>
                <a:buClrTx/>
                <a:buSzTx/>
                <a:buFontTx/>
                <a:buNone/>
              </a:pPr>
              <a:r>
                <a:rPr lang="en-US" altLang="el-GR" sz="1400" dirty="0" err="1">
                  <a:latin typeface="Verdana" panose="020B0604030504040204" pitchFamily="34" charset="0"/>
                  <a:ea typeface="Verdana" panose="020B0604030504040204" pitchFamily="34" charset="0"/>
                </a:rPr>
                <a:t>Uobičajena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praksa</a:t>
              </a:r>
              <a:r>
                <a:rPr lang="en-US" altLang="el-GR" sz="1400" dirty="0">
                  <a:latin typeface="Verdana" panose="020B0604030504040204" pitchFamily="34" charset="0"/>
                  <a:ea typeface="Verdana" panose="020B0604030504040204" pitchFamily="34" charset="0"/>
                </a:rPr>
                <a:t> za </a:t>
              </a:r>
              <a:r>
                <a:rPr lang="en-US" altLang="el-GR" sz="1400" dirty="0" err="1">
                  <a:latin typeface="Verdana" panose="020B0604030504040204" pitchFamily="34" charset="0"/>
                  <a:ea typeface="Verdana" panose="020B0604030504040204" pitchFamily="34" charset="0"/>
                </a:rPr>
                <a:t>upravljanje</a:t>
              </a:r>
              <a:r>
                <a:rPr lang="en-US" altLang="el-GR" sz="1400" dirty="0">
                  <a:latin typeface="Verdana" panose="020B0604030504040204" pitchFamily="34" charset="0"/>
                  <a:ea typeface="Verdana" panose="020B0604030504040204" pitchFamily="34" charset="0"/>
                </a:rPr>
                <a:t> prom</a:t>
              </a:r>
              <a:r>
                <a:rPr lang="hr-BA" altLang="el-GR" sz="1400" dirty="0">
                  <a:latin typeface="Verdana" panose="020B0604030504040204" pitchFamily="34" charset="0"/>
                  <a:ea typeface="Verdana" panose="020B0604030504040204" pitchFamily="34" charset="0"/>
                </a:rPr>
                <a:t>j</a:t>
              </a:r>
              <a:r>
                <a:rPr lang="en-US" altLang="el-GR" sz="1400" dirty="0" err="1">
                  <a:latin typeface="Verdana" panose="020B0604030504040204" pitchFamily="34" charset="0"/>
                  <a:ea typeface="Verdana" panose="020B0604030504040204" pitchFamily="34" charset="0"/>
                </a:rPr>
                <a:t>enama</a:t>
              </a:r>
              <a:r>
                <a:rPr lang="en-US" altLang="el-GR" sz="1400" dirty="0">
                  <a:latin typeface="Verdana" panose="020B0604030504040204" pitchFamily="34" charset="0"/>
                  <a:ea typeface="Verdana" panose="020B0604030504040204" pitchFamily="34" charset="0"/>
                </a:rPr>
                <a:t> je </a:t>
              </a:r>
              <a:r>
                <a:rPr lang="en-US" altLang="el-GR" sz="1400" b="1" dirty="0" err="1">
                  <a:latin typeface="Verdana" panose="020B0604030504040204" pitchFamily="34" charset="0"/>
                  <a:ea typeface="Verdana" panose="020B0604030504040204" pitchFamily="34" charset="0"/>
                </a:rPr>
                <a:t>razlikovanje</a:t>
              </a:r>
              <a:r>
                <a:rPr lang="en-US" altLang="el-GR" sz="1400" b="1" dirty="0">
                  <a:latin typeface="Verdana" panose="020B0604030504040204" pitchFamily="34" charset="0"/>
                  <a:ea typeface="Verdana" panose="020B0604030504040204" pitchFamily="34" charset="0"/>
                </a:rPr>
                <a:t> </a:t>
              </a:r>
              <a:r>
                <a:rPr lang="hr-BA" altLang="el-GR" sz="1400" b="1" dirty="0">
                  <a:latin typeface="Verdana" panose="020B0604030504040204" pitchFamily="34" charset="0"/>
                  <a:ea typeface="Verdana" panose="020B0604030504040204" pitchFamily="34" charset="0"/>
                </a:rPr>
                <a:t>organa</a:t>
              </a:r>
              <a:r>
                <a:rPr lang="en-US" altLang="el-GR" sz="1400" b="1" dirty="0">
                  <a:latin typeface="Verdana" panose="020B0604030504040204" pitchFamily="34" charset="0"/>
                  <a:ea typeface="Verdana" panose="020B0604030504040204" pitchFamily="34" charset="0"/>
                </a:rPr>
                <a:t> za </a:t>
              </a:r>
              <a:r>
                <a:rPr lang="en-US" altLang="el-GR" sz="1400" b="1" dirty="0" err="1">
                  <a:latin typeface="Verdana" panose="020B0604030504040204" pitchFamily="34" charset="0"/>
                  <a:ea typeface="Verdana" panose="020B0604030504040204" pitchFamily="34" charset="0"/>
                </a:rPr>
                <a:t>pregled</a:t>
              </a:r>
              <a:r>
                <a:rPr lang="en-US" altLang="el-GR" sz="1400" b="1"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zaht</a:t>
              </a:r>
              <a:r>
                <a:rPr lang="hr-BA" altLang="el-GR" sz="1400" b="1" dirty="0">
                  <a:latin typeface="Verdana" panose="020B0604030504040204" pitchFamily="34" charset="0"/>
                  <a:ea typeface="Verdana" panose="020B0604030504040204" pitchFamily="34" charset="0"/>
                </a:rPr>
                <a:t>j</a:t>
              </a:r>
              <a:r>
                <a:rPr lang="en-US" altLang="el-GR" sz="1400" b="1" dirty="0" err="1">
                  <a:latin typeface="Verdana" panose="020B0604030504040204" pitchFamily="34" charset="0"/>
                  <a:ea typeface="Verdana" panose="020B0604030504040204" pitchFamily="34" charset="0"/>
                </a:rPr>
                <a:t>eva</a:t>
              </a:r>
              <a:r>
                <a:rPr lang="en-US" altLang="el-GR" sz="1400" b="1" dirty="0">
                  <a:latin typeface="Verdana" panose="020B0604030504040204" pitchFamily="34" charset="0"/>
                  <a:ea typeface="Verdana" panose="020B0604030504040204" pitchFamily="34" charset="0"/>
                </a:rPr>
                <a:t> za prom</a:t>
              </a:r>
              <a:r>
                <a:rPr lang="hr-BA" altLang="el-GR" sz="1400" b="1" dirty="0">
                  <a:latin typeface="Verdana" panose="020B0604030504040204" pitchFamily="34" charset="0"/>
                  <a:ea typeface="Verdana" panose="020B0604030504040204" pitchFamily="34" charset="0"/>
                </a:rPr>
                <a:t>j</a:t>
              </a:r>
              <a:r>
                <a:rPr lang="en-US" altLang="el-GR" sz="1400" b="1" dirty="0" err="1">
                  <a:latin typeface="Verdana" panose="020B0604030504040204" pitchFamily="34" charset="0"/>
                  <a:ea typeface="Verdana" panose="020B0604030504040204" pitchFamily="34" charset="0"/>
                </a:rPr>
                <a:t>enom</a:t>
              </a:r>
              <a:r>
                <a:rPr lang="en-US" altLang="el-GR" sz="1400" b="1"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i</a:t>
              </a:r>
              <a:r>
                <a:rPr lang="en-US" altLang="el-GR" sz="1400" b="1" dirty="0">
                  <a:latin typeface="Verdana" panose="020B0604030504040204" pitchFamily="34" charset="0"/>
                  <a:ea typeface="Verdana" panose="020B0604030504040204" pitchFamily="34" charset="0"/>
                </a:rPr>
                <a:t> za </a:t>
              </a:r>
              <a:r>
                <a:rPr lang="en-US" altLang="el-GR" sz="1400" b="1" dirty="0" err="1">
                  <a:latin typeface="Verdana" panose="020B0604030504040204" pitchFamily="34" charset="0"/>
                  <a:ea typeface="Verdana" panose="020B0604030504040204" pitchFamily="34" charset="0"/>
                </a:rPr>
                <a:t>donošenje</a:t>
              </a:r>
              <a:r>
                <a:rPr lang="en-US" altLang="el-GR" sz="1400" b="1"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odluka</a:t>
              </a:r>
              <a:r>
                <a:rPr lang="en-US" altLang="el-GR" sz="1400" b="1" dirty="0">
                  <a:latin typeface="Verdana" panose="020B0604030504040204" pitchFamily="34" charset="0"/>
                  <a:ea typeface="Verdana" panose="020B0604030504040204" pitchFamily="34" charset="0"/>
                </a:rPr>
                <a:t>, s </a:t>
              </a:r>
              <a:r>
                <a:rPr lang="en-US" altLang="el-GR" sz="1400" b="1" dirty="0" err="1">
                  <a:latin typeface="Verdana" panose="020B0604030504040204" pitchFamily="34" charset="0"/>
                  <a:ea typeface="Verdana" panose="020B0604030504040204" pitchFamily="34" charset="0"/>
                </a:rPr>
                <a:t>povećanjem</a:t>
              </a:r>
              <a:r>
                <a:rPr lang="en-US" altLang="el-GR" sz="1400" b="1" dirty="0">
                  <a:latin typeface="Verdana" panose="020B0604030504040204" pitchFamily="34" charset="0"/>
                  <a:ea typeface="Verdana" panose="020B0604030504040204" pitchFamily="34" charset="0"/>
                </a:rPr>
                <a:t> </a:t>
              </a:r>
              <a:r>
                <a:rPr lang="en-US" altLang="el-GR" sz="1400" b="1" dirty="0" err="1">
                  <a:latin typeface="Verdana" panose="020B0604030504040204" pitchFamily="34" charset="0"/>
                  <a:ea typeface="Verdana" panose="020B0604030504040204" pitchFamily="34" charset="0"/>
                </a:rPr>
                <a:t>ovlaš</a:t>
              </a:r>
              <a:r>
                <a:rPr lang="hr-BA" altLang="el-GR" sz="1400" b="1" dirty="0">
                  <a:latin typeface="Verdana" panose="020B0604030504040204" pitchFamily="34" charset="0"/>
                  <a:ea typeface="Verdana" panose="020B0604030504040204" pitchFamily="34" charset="0"/>
                </a:rPr>
                <a:t>t</a:t>
              </a:r>
              <a:r>
                <a:rPr lang="en-US" altLang="el-GR" sz="1400" b="1" dirty="0" err="1">
                  <a:latin typeface="Verdana" panose="020B0604030504040204" pitchFamily="34" charset="0"/>
                  <a:ea typeface="Verdana" panose="020B0604030504040204" pitchFamily="34" charset="0"/>
                </a:rPr>
                <a:t>enja</a:t>
              </a:r>
              <a:r>
                <a:rPr lang="en-US" altLang="el-GR" sz="1400" b="1" dirty="0">
                  <a:latin typeface="Verdana" panose="020B0604030504040204" pitchFamily="34" charset="0"/>
                  <a:ea typeface="Verdana" panose="020B0604030504040204" pitchFamily="34" charset="0"/>
                </a:rPr>
                <a:t>.</a:t>
              </a:r>
            </a:p>
            <a:p>
              <a:pPr lvl="1" eaLnBrk="1" hangingPunct="1">
                <a:spcBef>
                  <a:spcPct val="50000"/>
                </a:spcBef>
                <a:buClrTx/>
                <a:buSzTx/>
                <a:buFontTx/>
                <a:buNone/>
              </a:pPr>
              <a:r>
                <a:rPr lang="en-US" altLang="el-GR" sz="1400" dirty="0">
                  <a:latin typeface="Verdana" panose="020B0604030504040204" pitchFamily="34" charset="0"/>
                  <a:ea typeface="Verdana" panose="020B0604030504040204" pitchFamily="34" charset="0"/>
                </a:rPr>
                <a:t>Male </a:t>
              </a:r>
              <a:r>
                <a:rPr lang="en-US" altLang="el-GR" sz="1400" dirty="0" err="1">
                  <a:latin typeface="Verdana" panose="020B0604030504040204" pitchFamily="34" charset="0"/>
                  <a:ea typeface="Verdana" panose="020B0604030504040204" pitchFamily="34" charset="0"/>
                </a:rPr>
                <a:t>promjene</a:t>
              </a:r>
              <a:r>
                <a:rPr lang="en-US" altLang="el-GR" sz="1400" dirty="0">
                  <a:latin typeface="Verdana" panose="020B0604030504040204" pitchFamily="34" charset="0"/>
                  <a:ea typeface="Verdana" panose="020B0604030504040204" pitchFamily="34" charset="0"/>
                </a:rPr>
                <a:t> s </a:t>
              </a:r>
              <a:r>
                <a:rPr lang="en-US" altLang="el-GR" sz="1400" dirty="0" err="1">
                  <a:latin typeface="Verdana" panose="020B0604030504040204" pitchFamily="34" charset="0"/>
                  <a:ea typeface="Verdana" panose="020B0604030504040204" pitchFamily="34" charset="0"/>
                </a:rPr>
                <a:t>ograničenim</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učinkom</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na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osnovne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parametre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provedbe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ispituju</a:t>
              </a:r>
              <a:r>
                <a:rPr lang="en-US" altLang="el-GR" sz="1400" dirty="0">
                  <a:latin typeface="Verdana" panose="020B0604030504040204" pitchFamily="34" charset="0"/>
                  <a:ea typeface="Verdana" panose="020B0604030504040204" pitchFamily="34" charset="0"/>
                </a:rPr>
                <a:t> se </a:t>
              </a:r>
              <a:r>
                <a:rPr lang="en-US" altLang="el-GR" sz="1400" dirty="0" err="1">
                  <a:latin typeface="Verdana" panose="020B0604030504040204" pitchFamily="34" charset="0"/>
                  <a:ea typeface="Verdana" panose="020B0604030504040204" pitchFamily="34" charset="0"/>
                </a:rPr>
                <a:t>na</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nižoj</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hijerarhijskoj</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razini</a:t>
              </a:r>
              <a:r>
                <a:rPr lang="en-US" altLang="el-GR" sz="1400" dirty="0">
                  <a:latin typeface="Verdana" panose="020B0604030504040204" pitchFamily="34" charset="0"/>
                  <a:ea typeface="Verdana" panose="020B0604030504040204" pitchFamily="34" charset="0"/>
                </a:rPr>
                <a:t>.</a:t>
              </a:r>
            </a:p>
            <a:p>
              <a:pPr lvl="1" eaLnBrk="1" hangingPunct="1">
                <a:spcBef>
                  <a:spcPct val="50000"/>
                </a:spcBef>
                <a:buClrTx/>
                <a:buSzTx/>
                <a:buFontTx/>
                <a:buNone/>
              </a:pPr>
              <a:r>
                <a:rPr lang="en-US" altLang="el-GR" sz="1400" dirty="0">
                  <a:latin typeface="Verdana" panose="020B0604030504040204" pitchFamily="34" charset="0"/>
                  <a:ea typeface="Verdana" panose="020B0604030504040204" pitchFamily="34" charset="0"/>
                </a:rPr>
                <a:t> </a:t>
              </a:r>
            </a:p>
          </p:txBody>
        </p:sp>
        <p:pic>
          <p:nvPicPr>
            <p:cNvPr id="29713"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63" y="4509120"/>
              <a:ext cx="664913"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ectangle 2"/>
          <p:cNvSpPr txBox="1">
            <a:spLocks noChangeArrowheads="1"/>
          </p:cNvSpPr>
          <p:nvPr/>
        </p:nvSpPr>
        <p:spPr>
          <a:xfrm>
            <a:off x="432000" y="432000"/>
            <a:ext cx="55739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mn-ea"/>
                <a:cs typeface="+mn-cs"/>
              </a:rPr>
              <a:t>Upravljanje promjenama </a:t>
            </a:r>
            <a:r>
              <a:rPr lang="en-US" altLang="el-GR" sz="2400" b="1" dirty="0">
                <a:latin typeface="Verdana" pitchFamily="34" charset="0"/>
                <a:ea typeface="+mn-ea"/>
                <a:cs typeface="+mn-cs"/>
              </a:rPr>
              <a:t>(3/3)</a:t>
            </a:r>
            <a:endParaRPr lang="el-GR" altLang="el-GR" sz="2400" b="1" kern="1200" dirty="0">
              <a:latin typeface="Verdana" pitchFamily="34" charset="0"/>
              <a:ea typeface="+mn-ea"/>
              <a:cs typeface="+mn-cs"/>
            </a:endParaRPr>
          </a:p>
        </p:txBody>
      </p:sp>
    </p:spTree>
    <p:extLst>
      <p:ext uri="{BB962C8B-B14F-4D97-AF65-F5344CB8AC3E}">
        <p14:creationId xmlns:p14="http://schemas.microsoft.com/office/powerpoint/2010/main" val="4206937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nb-NO" altLang="en-US" sz="2000" b="1" dirty="0"/>
              <a:t>Zakonodavni okvir sistema javnih nabavki u BiH i pravn</a:t>
            </a:r>
            <a:r>
              <a:rPr lang="hr-BA" altLang="en-US" sz="2000" b="1" dirty="0"/>
              <a:t>i okvir </a:t>
            </a:r>
            <a:r>
              <a:rPr lang="nb-NO" altLang="en-US" sz="2000" b="1" dirty="0"/>
              <a:t>EU</a:t>
            </a:r>
            <a:endParaRPr lang="el-GR" altLang="en-US" sz="2000" b="1" dirty="0"/>
          </a:p>
        </p:txBody>
      </p:sp>
      <p:sp>
        <p:nvSpPr>
          <p:cNvPr id="3" name="Rectangle 2"/>
          <p:cNvSpPr/>
          <p:nvPr/>
        </p:nvSpPr>
        <p:spPr>
          <a:xfrm>
            <a:off x="432000" y="1150287"/>
            <a:ext cx="8280000" cy="4832092"/>
          </a:xfrm>
          <a:prstGeom prst="rect">
            <a:avLst/>
          </a:prstGeom>
        </p:spPr>
        <p:txBody>
          <a:bodyPr>
            <a:spAutoFit/>
          </a:bodyPr>
          <a:lstStyle/>
          <a:p>
            <a:pPr algn="just">
              <a:spcBef>
                <a:spcPts val="600"/>
              </a:spcBef>
              <a:spcAft>
                <a:spcPts val="0"/>
              </a:spcAft>
            </a:pPr>
            <a:r>
              <a:rPr lang="en-GB" dirty="0">
                <a:solidFill>
                  <a:srgbClr val="000000"/>
                </a:solidFill>
                <a:ea typeface="Verdana" panose="020B0604030504040204" pitchFamily="34" charset="0"/>
                <a:cs typeface="Calibri" panose="020F0502020204030204" pitchFamily="34" charset="0"/>
              </a:rPr>
              <a:t>ZJN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njegovo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usvajanje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usklađ</a:t>
            </a:r>
            <a:r>
              <a:rPr lang="hr-BA" dirty="0">
                <a:solidFill>
                  <a:srgbClr val="000000"/>
                </a:solidFill>
                <a:ea typeface="Verdana" panose="020B0604030504040204" pitchFamily="34" charset="0"/>
                <a:cs typeface="Calibri" panose="020F0502020204030204" pitchFamily="34" charset="0"/>
              </a:rPr>
              <a:t>eno 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zakonodavstvom</a:t>
            </a:r>
            <a:r>
              <a:rPr lang="en-GB" dirty="0">
                <a:solidFill>
                  <a:srgbClr val="000000"/>
                </a:solidFill>
                <a:ea typeface="Verdana" panose="020B0604030504040204" pitchFamily="34" charset="0"/>
                <a:cs typeface="Calibri" panose="020F0502020204030204" pitchFamily="34" charset="0"/>
              </a:rPr>
              <a:t> EU o </a:t>
            </a:r>
            <a:r>
              <a:rPr lang="en-GB" dirty="0" err="1">
                <a:solidFill>
                  <a:srgbClr val="000000"/>
                </a:solidFill>
                <a:ea typeface="Verdana" panose="020B0604030504040204" pitchFamily="34" charset="0"/>
                <a:cs typeface="Calibri" panose="020F0502020204030204" pitchFamily="34" charset="0"/>
              </a:rPr>
              <a:t>nabavkama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hr-BA" dirty="0">
                <a:solidFill>
                  <a:srgbClr val="000000"/>
                </a:solidFill>
                <a:ea typeface="Verdana" panose="020B0604030504040204" pitchFamily="34" charset="0"/>
                <a:cs typeface="Calibri" panose="020F0502020204030204" pitchFamily="34" charset="0"/>
              </a:rPr>
              <a:t> važećim</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Direktivama:</a:t>
            </a:r>
          </a:p>
          <a:p>
            <a:pPr marL="285750" indent="-285750" algn="just">
              <a:spcBef>
                <a:spcPts val="600"/>
              </a:spcBef>
              <a:spcAft>
                <a:spcPts val="0"/>
              </a:spcAft>
              <a:buFont typeface="Arial" panose="020B0604020202020204" pitchFamily="34" charset="0"/>
              <a:buChar char="•"/>
            </a:pPr>
            <a:r>
              <a:rPr lang="en-GB" kern="0" dirty="0" err="1">
                <a:ea typeface="Verdana" panose="020B0604030504040204" pitchFamily="34" charset="0"/>
                <a:cs typeface="Verdana" panose="020B0604030504040204" pitchFamily="34" charset="0"/>
              </a:rPr>
              <a:t>Direktivom</a:t>
            </a:r>
            <a:r>
              <a:rPr lang="en-GB" kern="0" dirty="0">
                <a:ea typeface="Verdana" panose="020B0604030504040204" pitchFamily="34" charset="0"/>
                <a:cs typeface="Verdana" panose="020B0604030504040204" pitchFamily="34" charset="0"/>
              </a:rPr>
              <a:t> 2004/17/E</a:t>
            </a:r>
            <a:r>
              <a:rPr lang="hr-BA" kern="0" dirty="0">
                <a:ea typeface="Verdana" panose="020B0604030504040204" pitchFamily="34" charset="0"/>
                <a:cs typeface="Verdana" panose="020B0604030504040204" pitchFamily="34" charset="0"/>
              </a:rPr>
              <a:t>C</a:t>
            </a:r>
            <a:r>
              <a:rPr lang="en-GB" kern="0" dirty="0">
                <a:ea typeface="Verdana" panose="020B0604030504040204" pitchFamily="34" charset="0"/>
                <a:cs typeface="Verdana" panose="020B0604030504040204" pitchFamily="34" charset="0"/>
              </a:rPr>
              <a:t> E</a:t>
            </a:r>
            <a:r>
              <a:rPr lang="hr-BA" kern="0" dirty="0">
                <a:ea typeface="Verdana" panose="020B0604030504040204" pitchFamily="34" charset="0"/>
                <a:cs typeface="Verdana" panose="020B0604030504040204" pitchFamily="34" charset="0"/>
              </a:rPr>
              <a:t>v</a:t>
            </a:r>
            <a:r>
              <a:rPr lang="en-GB" kern="0" dirty="0" err="1">
                <a:ea typeface="Verdana" panose="020B0604030504040204" pitchFamily="34" charset="0"/>
                <a:cs typeface="Verdana" panose="020B0604030504040204" pitchFamily="34" charset="0"/>
              </a:rPr>
              <a:t>ropskog</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parlamenta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Vijeća</a:t>
            </a:r>
            <a:r>
              <a:rPr lang="en-GB" kern="0" dirty="0">
                <a:ea typeface="Verdana" panose="020B0604030504040204" pitchFamily="34" charset="0"/>
                <a:cs typeface="Verdana" panose="020B0604030504040204" pitchFamily="34" charset="0"/>
              </a:rPr>
              <a:t> od 31. </a:t>
            </a:r>
            <a:r>
              <a:rPr lang="hr-BA" kern="0" dirty="0">
                <a:ea typeface="Verdana" panose="020B0604030504040204" pitchFamily="34" charset="0"/>
                <a:cs typeface="Verdana" panose="020B0604030504040204" pitchFamily="34" charset="0"/>
              </a:rPr>
              <a:t>marta</a:t>
            </a:r>
            <a:r>
              <a:rPr lang="en-GB" kern="0" dirty="0">
                <a:ea typeface="Verdana" panose="020B0604030504040204" pitchFamily="34" charset="0"/>
                <a:cs typeface="Verdana" panose="020B0604030504040204" pitchFamily="34" charset="0"/>
              </a:rPr>
              <a:t> 2004. o </a:t>
            </a:r>
            <a:r>
              <a:rPr lang="en-GB" kern="0" dirty="0" err="1">
                <a:ea typeface="Verdana" panose="020B0604030504040204" pitchFamily="34" charset="0"/>
                <a:cs typeface="Verdana" panose="020B0604030504040204" pitchFamily="34" charset="0"/>
              </a:rPr>
              <a:t>usklađivanju</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postupaka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nabave</a:t>
            </a:r>
            <a:r>
              <a:rPr lang="en-GB"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organa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koji</a:t>
            </a:r>
            <a:r>
              <a:rPr lang="en-GB"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djeluju</a:t>
            </a:r>
            <a:r>
              <a:rPr lang="en-GB" kern="0" dirty="0">
                <a:ea typeface="Verdana" panose="020B0604030504040204" pitchFamily="34" charset="0"/>
                <a:cs typeface="Verdana" panose="020B0604030504040204" pitchFamily="34" charset="0"/>
              </a:rPr>
              <a:t> u </a:t>
            </a:r>
            <a:r>
              <a:rPr lang="en-GB" kern="0" dirty="0" err="1">
                <a:ea typeface="Verdana" panose="020B0604030504040204" pitchFamily="34" charset="0"/>
                <a:cs typeface="Verdana" panose="020B0604030504040204" pitchFamily="34" charset="0"/>
              </a:rPr>
              <a:t>sektoru</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vode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energetike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prometa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poštanskih</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usluga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te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direktivama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uredbama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kojima</a:t>
            </a:r>
            <a:r>
              <a:rPr lang="en-GB" kern="0" dirty="0">
                <a:ea typeface="Verdana" panose="020B0604030504040204" pitchFamily="34" charset="0"/>
                <a:cs typeface="Verdana" panose="020B0604030504040204" pitchFamily="34" charset="0"/>
              </a:rPr>
              <a:t> se </a:t>
            </a:r>
            <a:r>
              <a:rPr lang="hr-BA" kern="0" dirty="0">
                <a:ea typeface="Verdana" panose="020B0604030504040204" pitchFamily="34" charset="0"/>
                <a:cs typeface="Verdana" panose="020B0604030504040204" pitchFamily="34" charset="0"/>
              </a:rPr>
              <a:t>dopunjuju</a:t>
            </a:r>
            <a:r>
              <a:rPr lang="en-GB"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marL="285750" indent="-285750" algn="just">
              <a:spcBef>
                <a:spcPts val="600"/>
              </a:spcBef>
              <a:spcAft>
                <a:spcPts val="0"/>
              </a:spcAft>
              <a:buFont typeface="Arial" panose="020B0604020202020204" pitchFamily="34" charset="0"/>
              <a:buChar char="•"/>
            </a:pPr>
            <a:r>
              <a:rPr lang="en-GB" kern="0" dirty="0" err="1">
                <a:ea typeface="Verdana" panose="020B0604030504040204" pitchFamily="34" charset="0"/>
                <a:cs typeface="Verdana" panose="020B0604030504040204" pitchFamily="34" charset="0"/>
              </a:rPr>
              <a:t>Direktivom</a:t>
            </a:r>
            <a:r>
              <a:rPr lang="en-GB" kern="0" dirty="0">
                <a:ea typeface="Verdana" panose="020B0604030504040204" pitchFamily="34" charset="0"/>
                <a:cs typeface="Verdana" panose="020B0604030504040204" pitchFamily="34" charset="0"/>
              </a:rPr>
              <a:t> 2004/18/E</a:t>
            </a:r>
            <a:r>
              <a:rPr lang="hr-BA" kern="0" dirty="0">
                <a:ea typeface="Verdana" panose="020B0604030504040204" pitchFamily="34" charset="0"/>
                <a:cs typeface="Verdana" panose="020B0604030504040204" pitchFamily="34" charset="0"/>
              </a:rPr>
              <a:t>C</a:t>
            </a:r>
            <a:r>
              <a:rPr lang="en-GB" kern="0" dirty="0">
                <a:ea typeface="Verdana" panose="020B0604030504040204" pitchFamily="34" charset="0"/>
                <a:cs typeface="Verdana" panose="020B0604030504040204" pitchFamily="34" charset="0"/>
              </a:rPr>
              <a:t> E</a:t>
            </a:r>
            <a:r>
              <a:rPr lang="hr-BA" kern="0" dirty="0">
                <a:ea typeface="Verdana" panose="020B0604030504040204" pitchFamily="34" charset="0"/>
                <a:cs typeface="Verdana" panose="020B0604030504040204" pitchFamily="34" charset="0"/>
              </a:rPr>
              <a:t>v</a:t>
            </a:r>
            <a:r>
              <a:rPr lang="en-GB" kern="0" dirty="0" err="1">
                <a:ea typeface="Verdana" panose="020B0604030504040204" pitchFamily="34" charset="0"/>
                <a:cs typeface="Verdana" panose="020B0604030504040204" pitchFamily="34" charset="0"/>
              </a:rPr>
              <a:t>ropskog</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parlamenta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Vijeća</a:t>
            </a:r>
            <a:r>
              <a:rPr lang="en-GB" kern="0" dirty="0">
                <a:ea typeface="Verdana" panose="020B0604030504040204" pitchFamily="34" charset="0"/>
                <a:cs typeface="Verdana" panose="020B0604030504040204" pitchFamily="34" charset="0"/>
              </a:rPr>
              <a:t> od 31. </a:t>
            </a:r>
            <a:r>
              <a:rPr lang="hr-BA" kern="0" dirty="0">
                <a:ea typeface="Verdana" panose="020B0604030504040204" pitchFamily="34" charset="0"/>
                <a:cs typeface="Verdana" panose="020B0604030504040204" pitchFamily="34" charset="0"/>
              </a:rPr>
              <a:t>marta</a:t>
            </a:r>
            <a:r>
              <a:rPr lang="en-GB" kern="0" dirty="0">
                <a:ea typeface="Verdana" panose="020B0604030504040204" pitchFamily="34" charset="0"/>
                <a:cs typeface="Verdana" panose="020B0604030504040204" pitchFamily="34" charset="0"/>
              </a:rPr>
              <a:t> 2004. o </a:t>
            </a:r>
            <a:r>
              <a:rPr lang="en-GB" kern="0" dirty="0" err="1">
                <a:ea typeface="Verdana" panose="020B0604030504040204" pitchFamily="34" charset="0"/>
                <a:cs typeface="Verdana" panose="020B0604030504040204" pitchFamily="34" charset="0"/>
              </a:rPr>
              <a:t>koordinaciji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postupaka</a:t>
            </a:r>
            <a:r>
              <a:rPr lang="en-GB" kern="0" dirty="0">
                <a:ea typeface="Verdana" panose="020B0604030504040204" pitchFamily="34" charset="0"/>
                <a:cs typeface="Verdana" panose="020B0604030504040204" pitchFamily="34" charset="0"/>
              </a:rPr>
              <a:t> za </a:t>
            </a:r>
            <a:r>
              <a:rPr lang="en-GB" kern="0" dirty="0" err="1">
                <a:ea typeface="Verdana" panose="020B0604030504040204" pitchFamily="34" charset="0"/>
                <a:cs typeface="Verdana" panose="020B0604030504040204" pitchFamily="34" charset="0"/>
              </a:rPr>
              <a:t>dodjelu</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ugovora</a:t>
            </a:r>
            <a:r>
              <a:rPr lang="en-GB" kern="0" dirty="0">
                <a:ea typeface="Verdana" panose="020B0604030504040204" pitchFamily="34" charset="0"/>
                <a:cs typeface="Verdana" panose="020B0604030504040204" pitchFamily="34" charset="0"/>
              </a:rPr>
              <a:t> o </a:t>
            </a:r>
            <a:r>
              <a:rPr lang="en-GB" kern="0" dirty="0" err="1">
                <a:ea typeface="Verdana" panose="020B0604030504040204" pitchFamily="34" charset="0"/>
                <a:cs typeface="Verdana" panose="020B0604030504040204" pitchFamily="34" charset="0"/>
              </a:rPr>
              <a:t>javnim</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radovima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ugovora</a:t>
            </a:r>
            <a:r>
              <a:rPr lang="en-GB" kern="0" dirty="0">
                <a:ea typeface="Verdana" panose="020B0604030504040204" pitchFamily="34" charset="0"/>
                <a:cs typeface="Verdana" panose="020B0604030504040204" pitchFamily="34" charset="0"/>
              </a:rPr>
              <a:t> o </a:t>
            </a:r>
            <a:r>
              <a:rPr lang="en-GB" kern="0" dirty="0" err="1">
                <a:ea typeface="Verdana" panose="020B0604030504040204" pitchFamily="34" charset="0"/>
                <a:cs typeface="Verdana" panose="020B0604030504040204" pitchFamily="34" charset="0"/>
              </a:rPr>
              <a:t>javnom</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snabdijevanju</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ugovora</a:t>
            </a:r>
            <a:r>
              <a:rPr lang="en-GB" kern="0" dirty="0">
                <a:ea typeface="Verdana" panose="020B0604030504040204" pitchFamily="34" charset="0"/>
                <a:cs typeface="Verdana" panose="020B0604030504040204" pitchFamily="34" charset="0"/>
              </a:rPr>
              <a:t> o </a:t>
            </a:r>
            <a:r>
              <a:rPr lang="en-GB" kern="0" dirty="0" err="1">
                <a:ea typeface="Verdana" panose="020B0604030504040204" pitchFamily="34" charset="0"/>
                <a:cs typeface="Verdana" panose="020B0604030504040204" pitchFamily="34" charset="0"/>
              </a:rPr>
              <a:t>javnim</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uslugama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direktiva</a:t>
            </a:r>
            <a:r>
              <a:rPr lang="hr-BA" kern="0" dirty="0">
                <a:ea typeface="Verdana" panose="020B0604030504040204" pitchFamily="34" charset="0"/>
                <a:cs typeface="Verdana" panose="020B0604030504040204" pitchFamily="34" charset="0"/>
              </a:rPr>
              <a:t>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propis</a:t>
            </a:r>
            <a:r>
              <a:rPr lang="hr-BA" kern="0" dirty="0">
                <a:ea typeface="Verdana" panose="020B0604030504040204" pitchFamily="34" charset="0"/>
                <a:cs typeface="Verdana" panose="020B0604030504040204" pitchFamily="34" charset="0"/>
              </a:rPr>
              <a:t>ima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koji</a:t>
            </a:r>
            <a:r>
              <a:rPr lang="hr-BA" kern="0" dirty="0">
                <a:ea typeface="Verdana" panose="020B0604030504040204" pitchFamily="34" charset="0"/>
                <a:cs typeface="Verdana" panose="020B0604030504040204" pitchFamily="34" charset="0"/>
              </a:rPr>
              <a:t>ma se dopunjuju</a:t>
            </a:r>
            <a:r>
              <a:rPr lang="en-GB"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marL="285750" indent="-285750" algn="just">
              <a:spcBef>
                <a:spcPts val="600"/>
              </a:spcBef>
              <a:spcAft>
                <a:spcPts val="0"/>
              </a:spcAft>
              <a:buFont typeface="Arial" panose="020B0604020202020204" pitchFamily="34" charset="0"/>
              <a:buChar char="•"/>
            </a:pPr>
            <a:r>
              <a:rPr lang="en-GB" kern="0" dirty="0" err="1">
                <a:ea typeface="Verdana" panose="020B0604030504040204" pitchFamily="34" charset="0"/>
                <a:cs typeface="Verdana" panose="020B0604030504040204" pitchFamily="34" charset="0"/>
              </a:rPr>
              <a:t>Direktiva</a:t>
            </a:r>
            <a:r>
              <a:rPr lang="en-GB" kern="0" dirty="0">
                <a:ea typeface="Verdana" panose="020B0604030504040204" pitchFamily="34" charset="0"/>
                <a:cs typeface="Verdana" panose="020B0604030504040204" pitchFamily="34" charset="0"/>
              </a:rPr>
              <a:t> 2007/66/E</a:t>
            </a:r>
            <a:r>
              <a:rPr lang="hr-BA" kern="0" dirty="0">
                <a:ea typeface="Verdana" panose="020B0604030504040204" pitchFamily="34" charset="0"/>
                <a:cs typeface="Verdana" panose="020B0604030504040204" pitchFamily="34" charset="0"/>
              </a:rPr>
              <a:t>C</a:t>
            </a:r>
            <a:r>
              <a:rPr lang="en-GB" kern="0" dirty="0">
                <a:ea typeface="Verdana" panose="020B0604030504040204" pitchFamily="34" charset="0"/>
                <a:cs typeface="Verdana" panose="020B0604030504040204" pitchFamily="34" charset="0"/>
              </a:rPr>
              <a:t> E</a:t>
            </a:r>
            <a:r>
              <a:rPr lang="hr-BA" kern="0" dirty="0">
                <a:ea typeface="Verdana" panose="020B0604030504040204" pitchFamily="34" charset="0"/>
                <a:cs typeface="Verdana" panose="020B0604030504040204" pitchFamily="34" charset="0"/>
              </a:rPr>
              <a:t>v</a:t>
            </a:r>
            <a:r>
              <a:rPr lang="en-GB" kern="0" dirty="0" err="1">
                <a:ea typeface="Verdana" panose="020B0604030504040204" pitchFamily="34" charset="0"/>
                <a:cs typeface="Verdana" panose="020B0604030504040204" pitchFamily="34" charset="0"/>
              </a:rPr>
              <a:t>ropskog</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parlamenta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Vijeća</a:t>
            </a:r>
            <a:r>
              <a:rPr lang="en-GB" kern="0" dirty="0">
                <a:ea typeface="Verdana" panose="020B0604030504040204" pitchFamily="34" charset="0"/>
                <a:cs typeface="Verdana" panose="020B0604030504040204" pitchFamily="34" charset="0"/>
              </a:rPr>
              <a:t> od 11. </a:t>
            </a:r>
            <a:r>
              <a:rPr lang="hr-BA" kern="0" dirty="0">
                <a:ea typeface="Verdana" panose="020B0604030504040204" pitchFamily="34" charset="0"/>
                <a:cs typeface="Verdana" panose="020B0604030504040204" pitchFamily="34" charset="0"/>
              </a:rPr>
              <a:t>decembra</a:t>
            </a:r>
            <a:r>
              <a:rPr lang="en-GB" kern="0" dirty="0">
                <a:ea typeface="Verdana" panose="020B0604030504040204" pitchFamily="34" charset="0"/>
                <a:cs typeface="Verdana" panose="020B0604030504040204" pitchFamily="34" charset="0"/>
              </a:rPr>
              <a:t> 2007. o </a:t>
            </a:r>
            <a:r>
              <a:rPr lang="en-GB" kern="0" dirty="0" err="1">
                <a:ea typeface="Verdana" panose="020B0604030504040204" pitchFamily="34" charset="0"/>
                <a:cs typeface="Verdana" panose="020B0604030504040204" pitchFamily="34" charset="0"/>
              </a:rPr>
              <a:t>izmjeni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Direktiva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Vijeća</a:t>
            </a:r>
            <a:r>
              <a:rPr lang="en-GB" kern="0" dirty="0">
                <a:ea typeface="Verdana" panose="020B0604030504040204" pitchFamily="34" charset="0"/>
                <a:cs typeface="Verdana" panose="020B0604030504040204" pitchFamily="34" charset="0"/>
              </a:rPr>
              <a:t> 89/665/EE</a:t>
            </a:r>
            <a:r>
              <a:rPr lang="hr-BA" kern="0" dirty="0">
                <a:ea typeface="Verdana" panose="020B0604030504040204" pitchFamily="34" charset="0"/>
                <a:cs typeface="Verdana" panose="020B0604030504040204" pitchFamily="34" charset="0"/>
              </a:rPr>
              <a:t>C</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92/13/ EE</a:t>
            </a:r>
            <a:r>
              <a:rPr lang="hr-BA" kern="0" dirty="0">
                <a:ea typeface="Verdana" panose="020B0604030504040204" pitchFamily="34" charset="0"/>
                <a:cs typeface="Verdana" panose="020B0604030504040204" pitchFamily="34" charset="0"/>
              </a:rPr>
              <a:t>C</a:t>
            </a:r>
            <a:r>
              <a:rPr lang="en-GB" kern="0" dirty="0">
                <a:ea typeface="Verdana" panose="020B0604030504040204" pitchFamily="34" charset="0"/>
                <a:cs typeface="Verdana" panose="020B0604030504040204" pitchFamily="34" charset="0"/>
              </a:rPr>
              <a:t> u </a:t>
            </a:r>
            <a:r>
              <a:rPr lang="en-GB" kern="0" dirty="0" err="1">
                <a:ea typeface="Verdana" panose="020B0604030504040204" pitchFamily="34" charset="0"/>
                <a:cs typeface="Verdana" panose="020B0604030504040204" pitchFamily="34" charset="0"/>
              </a:rPr>
              <a:t>pogledu</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poboljšanja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učinkovitosti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postupaka</a:t>
            </a:r>
            <a:r>
              <a:rPr lang="hr-BA" kern="0" dirty="0">
                <a:ea typeface="Verdana" panose="020B0604030504040204" pitchFamily="34" charset="0"/>
                <a:cs typeface="Verdana" panose="020B0604030504040204" pitchFamily="34" charset="0"/>
              </a:rPr>
              <a:t> revizije</a:t>
            </a:r>
            <a:r>
              <a:rPr lang="en-GB" kern="0" dirty="0">
                <a:ea typeface="Verdana" panose="020B0604030504040204" pitchFamily="34" charset="0"/>
                <a:cs typeface="Verdana" panose="020B0604030504040204" pitchFamily="34" charset="0"/>
              </a:rPr>
              <a:t> u </a:t>
            </a:r>
            <a:r>
              <a:rPr lang="en-GB" kern="0" dirty="0" err="1">
                <a:ea typeface="Verdana" panose="020B0604030504040204" pitchFamily="34" charset="0"/>
                <a:cs typeface="Verdana" panose="020B0604030504040204" pitchFamily="34" charset="0"/>
              </a:rPr>
              <a:t>vezi</a:t>
            </a:r>
            <a:r>
              <a:rPr lang="en-GB" kern="0" dirty="0">
                <a:ea typeface="Verdana" panose="020B0604030504040204" pitchFamily="34" charset="0"/>
                <a:cs typeface="Verdana" panose="020B0604030504040204" pitchFamily="34" charset="0"/>
              </a:rPr>
              <a:t> s </a:t>
            </a:r>
            <a:r>
              <a:rPr lang="en-GB" kern="0" dirty="0" err="1">
                <a:ea typeface="Verdana" panose="020B0604030504040204" pitchFamily="34" charset="0"/>
                <a:cs typeface="Verdana" panose="020B0604030504040204" pitchFamily="34" charset="0"/>
              </a:rPr>
              <a:t>dodjelom</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javnih</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ugovora</a:t>
            </a:r>
            <a:r>
              <a:rPr lang="en-GB"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marL="285750" indent="-285750" algn="just">
              <a:spcBef>
                <a:spcPts val="600"/>
              </a:spcBef>
              <a:spcAft>
                <a:spcPts val="0"/>
              </a:spcAft>
              <a:buFont typeface="Arial" panose="020B0604020202020204" pitchFamily="34" charset="0"/>
              <a:buChar char="•"/>
            </a:pPr>
            <a:r>
              <a:rPr lang="en-GB" kern="0" dirty="0" err="1">
                <a:ea typeface="Verdana" panose="020B0604030504040204" pitchFamily="34" charset="0"/>
                <a:cs typeface="Verdana" panose="020B0604030504040204" pitchFamily="34" charset="0"/>
              </a:rPr>
              <a:t>Trenutno</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predložene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izmjene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i</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dopune</a:t>
            </a:r>
            <a:r>
              <a:rPr lang="en-GB" kern="0" dirty="0">
                <a:ea typeface="Verdana" panose="020B0604030504040204" pitchFamily="34" charset="0"/>
                <a:cs typeface="Verdana" panose="020B0604030504040204" pitchFamily="34" charset="0"/>
              </a:rPr>
              <a:t> ZJN </a:t>
            </a:r>
            <a:r>
              <a:rPr lang="en-GB" kern="0" dirty="0" err="1">
                <a:ea typeface="Verdana" panose="020B0604030504040204" pitchFamily="34" charset="0"/>
                <a:cs typeface="Verdana" panose="020B0604030504040204" pitchFamily="34" charset="0"/>
              </a:rPr>
              <a:t>imaju</a:t>
            </a:r>
            <a:r>
              <a:rPr lang="en-GB" kern="0" dirty="0">
                <a:ea typeface="Verdana" panose="020B0604030504040204" pitchFamily="34" charset="0"/>
                <a:cs typeface="Verdana" panose="020B0604030504040204" pitchFamily="34" charset="0"/>
              </a:rPr>
              <a:t> za </a:t>
            </a:r>
            <a:r>
              <a:rPr lang="en-GB" kern="0" dirty="0" err="1">
                <a:ea typeface="Verdana" panose="020B0604030504040204" pitchFamily="34" charset="0"/>
                <a:cs typeface="Verdana" panose="020B0604030504040204" pitchFamily="34" charset="0"/>
              </a:rPr>
              <a:t>cilj</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daljnje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usklađivanje</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pravila</a:t>
            </a:r>
            <a:r>
              <a:rPr lang="en-GB" kern="0" dirty="0">
                <a:ea typeface="Verdana" panose="020B0604030504040204" pitchFamily="34" charset="0"/>
                <a:cs typeface="Verdana" panose="020B0604030504040204" pitchFamily="34" charset="0"/>
              </a:rPr>
              <a:t> o </a:t>
            </a:r>
            <a:r>
              <a:rPr lang="en-GB" kern="0" dirty="0" err="1">
                <a:ea typeface="Verdana" panose="020B0604030504040204" pitchFamily="34" charset="0"/>
                <a:cs typeface="Verdana" panose="020B0604030504040204" pitchFamily="34" charset="0"/>
              </a:rPr>
              <a:t>nabavkama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sa</a:t>
            </a:r>
            <a:r>
              <a:rPr lang="en-GB" kern="0" dirty="0">
                <a:ea typeface="Verdana" panose="020B0604030504040204" pitchFamily="34" charset="0"/>
                <a:cs typeface="Verdana" panose="020B0604030504040204" pitchFamily="34" charset="0"/>
              </a:rPr>
              <a:t> </a:t>
            </a:r>
            <a:r>
              <a:rPr lang="en-GB" kern="0" dirty="0" err="1">
                <a:ea typeface="Verdana" panose="020B0604030504040204" pitchFamily="34" charset="0"/>
                <a:cs typeface="Verdana" panose="020B0604030504040204" pitchFamily="34" charset="0"/>
              </a:rPr>
              <a:t>pravn</a:t>
            </a:r>
            <a:r>
              <a:rPr lang="hr-BA" kern="0" dirty="0">
                <a:ea typeface="Verdana" panose="020B0604030504040204" pitchFamily="34" charset="0"/>
                <a:cs typeface="Verdana" panose="020B0604030504040204" pitchFamily="34" charset="0"/>
              </a:rPr>
              <a:t>im okvirom </a:t>
            </a:r>
            <a:r>
              <a:rPr lang="en-GB" kern="0" dirty="0">
                <a:ea typeface="Verdana" panose="020B0604030504040204" pitchFamily="34" charset="0"/>
                <a:cs typeface="Verdana" panose="020B0604030504040204" pitchFamily="34" charset="0"/>
              </a:rPr>
              <a:t>EU.</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11130472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9" name="Rectangle 3"/>
          <p:cNvSpPr>
            <a:spLocks noGrp="1" noChangeArrowheads="1"/>
          </p:cNvSpPr>
          <p:nvPr>
            <p:ph type="body" idx="4294967295"/>
          </p:nvPr>
        </p:nvSpPr>
        <p:spPr>
          <a:xfrm>
            <a:off x="432000" y="990600"/>
            <a:ext cx="8280000" cy="4524315"/>
          </a:xfrm>
          <a:prstGeom prst="rect">
            <a:avLst/>
          </a:prstGeom>
        </p:spPr>
        <p:txBody>
          <a:bodyPr wrap="square">
            <a:spAutoFit/>
          </a:bodyPr>
          <a:lstStyle/>
          <a:p>
            <a:pPr marL="0" indent="0" algn="just" eaLnBrk="1" hangingPunct="1">
              <a:spcBef>
                <a:spcPct val="25000"/>
              </a:spcBef>
              <a:buNone/>
            </a:pPr>
            <a:r>
              <a:rPr lang="en-US" altLang="el-GR" sz="1800" b="1" dirty="0" err="1">
                <a:latin typeface="Verdana" panose="020B0604030504040204" pitchFamily="34" charset="0"/>
                <a:ea typeface="Verdana" panose="020B0604030504040204" pitchFamily="34" charset="0"/>
              </a:rPr>
              <a:t>Zahtjev</a:t>
            </a:r>
            <a:r>
              <a:rPr lang="hr-BA" altLang="el-GR" sz="1800" b="1" dirty="0">
                <a:latin typeface="Verdana" panose="020B0604030504040204" pitchFamily="34" charset="0"/>
                <a:ea typeface="Verdana" panose="020B0604030504040204" pitchFamily="34" charset="0"/>
              </a:rPr>
              <a:t>i</a:t>
            </a:r>
            <a:r>
              <a:rPr lang="en-US" altLang="el-GR" sz="1800" b="1" dirty="0">
                <a:latin typeface="Verdana" panose="020B0604030504040204" pitchFamily="34" charset="0"/>
                <a:ea typeface="Verdana" panose="020B0604030504040204" pitchFamily="34" charset="0"/>
              </a:rPr>
              <a:t> se </a:t>
            </a:r>
            <a:r>
              <a:rPr lang="en-US" altLang="el-GR" sz="1800" b="1" dirty="0" err="1">
                <a:latin typeface="Verdana" panose="020B0604030504040204" pitchFamily="34" charset="0"/>
                <a:ea typeface="Verdana" panose="020B0604030504040204" pitchFamily="34" charset="0"/>
              </a:rPr>
              <a:t>mo</a:t>
            </a:r>
            <a:r>
              <a:rPr lang="hr-BA" altLang="el-GR" sz="1800" b="1" dirty="0">
                <a:latin typeface="Verdana" panose="020B0604030504040204" pitchFamily="34" charset="0"/>
                <a:ea typeface="Verdana" panose="020B0604030504040204" pitchFamily="34" charset="0"/>
              </a:rPr>
              <a:t>gu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podnijeti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tokom</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izvršenja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Ugovora</a:t>
            </a:r>
            <a:r>
              <a:rPr lang="en-US" altLang="el-GR" sz="1800" b="1" dirty="0">
                <a:latin typeface="Verdana" panose="020B0604030504040204" pitchFamily="34" charset="0"/>
                <a:ea typeface="Verdana" panose="020B0604030504040204" pitchFamily="34" charset="0"/>
              </a:rPr>
              <a:t> od </a:t>
            </a:r>
            <a:r>
              <a:rPr lang="en-US" altLang="el-GR" sz="1800" b="1" dirty="0" err="1">
                <a:latin typeface="Verdana" panose="020B0604030504040204" pitchFamily="34" charset="0"/>
                <a:ea typeface="Verdana" panose="020B0604030504040204" pitchFamily="34" charset="0"/>
              </a:rPr>
              <a:t>strane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Izvođača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ili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Ugovarača</a:t>
            </a:r>
            <a:r>
              <a:rPr lang="en-US" altLang="el-GR" sz="1800" b="1" dirty="0">
                <a:latin typeface="Verdana" panose="020B0604030504040204" pitchFamily="34" charset="0"/>
                <a:ea typeface="Verdana" panose="020B0604030504040204" pitchFamily="34" charset="0"/>
              </a:rPr>
              <a:t>.</a:t>
            </a:r>
          </a:p>
          <a:p>
            <a:pPr marL="0" indent="0" algn="just" eaLnBrk="1" hangingPunct="1">
              <a:spcBef>
                <a:spcPct val="25000"/>
              </a:spcBef>
              <a:buNone/>
            </a:pPr>
            <a:endParaRPr lang="en-US" altLang="el-GR" sz="1800" b="1" dirty="0">
              <a:latin typeface="Verdana" panose="020B0604030504040204" pitchFamily="34" charset="0"/>
              <a:ea typeface="Verdana" panose="020B0604030504040204" pitchFamily="34" charset="0"/>
            </a:endParaRPr>
          </a:p>
          <a:p>
            <a:pPr marL="0" indent="0" algn="just" eaLnBrk="1" hangingPunct="1">
              <a:spcBef>
                <a:spcPct val="25000"/>
              </a:spcBef>
              <a:buNone/>
            </a:pPr>
            <a:r>
              <a:rPr lang="en-US" altLang="el-GR" sz="1800" b="1" dirty="0" err="1">
                <a:latin typeface="Verdana" panose="020B0604030504040204" pitchFamily="34" charset="0"/>
                <a:ea typeface="Verdana" panose="020B0604030504040204" pitchFamily="34" charset="0"/>
              </a:rPr>
              <a:t>Zaht</a:t>
            </a:r>
            <a:r>
              <a:rPr lang="hr-BA" altLang="el-GR" sz="1800" b="1" dirty="0">
                <a:latin typeface="Verdana" panose="020B0604030504040204" pitchFamily="34" charset="0"/>
                <a:ea typeface="Verdana" panose="020B0604030504040204" pitchFamily="34" charset="0"/>
              </a:rPr>
              <a:t>j</a:t>
            </a:r>
            <a:r>
              <a:rPr lang="en-US" altLang="el-GR" sz="1800" b="1" dirty="0" err="1">
                <a:latin typeface="Verdana" panose="020B0604030504040204" pitchFamily="34" charset="0"/>
                <a:ea typeface="Verdana" panose="020B0604030504040204" pitchFamily="34" charset="0"/>
              </a:rPr>
              <a:t>evi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izvođača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obično</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mogu</a:t>
            </a:r>
            <a:r>
              <a:rPr lang="en-US" altLang="el-GR" sz="1800" b="1" dirty="0">
                <a:latin typeface="Verdana" panose="020B0604030504040204" pitchFamily="34" charset="0"/>
                <a:ea typeface="Verdana" panose="020B0604030504040204" pitchFamily="34" charset="0"/>
              </a:rPr>
              <a:t> </a:t>
            </a:r>
            <a:r>
              <a:rPr lang="hr-BA" altLang="el-GR" sz="1800" b="1" dirty="0">
                <a:latin typeface="Verdana" panose="020B0604030504040204" pitchFamily="34" charset="0"/>
                <a:ea typeface="Verdana" panose="020B0604030504040204" pitchFamily="34" charset="0"/>
              </a:rPr>
              <a:t>biti zasnovani na zahtjevu za </a:t>
            </a:r>
            <a:r>
              <a:rPr lang="en-US" altLang="el-GR" sz="1800" b="1" dirty="0" err="1">
                <a:latin typeface="Verdana" panose="020B0604030504040204" pitchFamily="34" charset="0"/>
                <a:ea typeface="Verdana" panose="020B0604030504040204" pitchFamily="34" charset="0"/>
              </a:rPr>
              <a:t>bilo</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šta</a:t>
            </a:r>
            <a:r>
              <a:rPr lang="en-US" altLang="el-GR" sz="1800" b="1" dirty="0">
                <a:latin typeface="Verdana" panose="020B0604030504040204" pitchFamily="34" charset="0"/>
                <a:ea typeface="Verdana" panose="020B0604030504040204" pitchFamily="34" charset="0"/>
              </a:rPr>
              <a:t> od</a:t>
            </a:r>
            <a:r>
              <a:rPr lang="hr-BA" altLang="el-GR" sz="1800" b="1" dirty="0">
                <a:latin typeface="Verdana" panose="020B0604030504040204" pitchFamily="34" charset="0"/>
                <a:ea typeface="Verdana" panose="020B0604030504040204" pitchFamily="34" charset="0"/>
              </a:rPr>
              <a:t> navedenog</a:t>
            </a:r>
            <a:r>
              <a:rPr lang="en-US" altLang="el-GR" sz="1800" b="1" dirty="0">
                <a:latin typeface="Verdana" panose="020B0604030504040204" pitchFamily="34" charset="0"/>
                <a:ea typeface="Verdana" panose="020B0604030504040204" pitchFamily="34" charset="0"/>
              </a:rPr>
              <a:t>:</a:t>
            </a:r>
          </a:p>
          <a:p>
            <a:pPr algn="just" eaLnBrk="1" hangingPunct="1">
              <a:spcBef>
                <a:spcPct val="25000"/>
              </a:spcBef>
            </a:pPr>
            <a:r>
              <a:rPr lang="en-US" altLang="el-GR" sz="1800" b="1" dirty="0" err="1">
                <a:latin typeface="Verdana" panose="020B0604030504040204" pitchFamily="34" charset="0"/>
                <a:ea typeface="Verdana" panose="020B0604030504040204" pitchFamily="34" charset="0"/>
              </a:rPr>
              <a:t>Produženje</a:t>
            </a:r>
            <a:r>
              <a:rPr lang="en-US" altLang="el-GR" sz="1800" b="1" dirty="0">
                <a:latin typeface="Verdana" panose="020B0604030504040204" pitchFamily="34" charset="0"/>
                <a:ea typeface="Verdana" panose="020B0604030504040204" pitchFamily="34" charset="0"/>
              </a:rPr>
              <a:t> </a:t>
            </a:r>
            <a:r>
              <a:rPr lang="hr-BA" altLang="el-GR" sz="1800" b="1" dirty="0">
                <a:latin typeface="Verdana" panose="020B0604030504040204" pitchFamily="34" charset="0"/>
                <a:ea typeface="Verdana" panose="020B0604030504040204" pitchFamily="34" charset="0"/>
              </a:rPr>
              <a:t>rokova</a:t>
            </a:r>
            <a:r>
              <a:rPr lang="en-US" altLang="el-GR" sz="1800" b="1" dirty="0">
                <a:latin typeface="Verdana" panose="020B0604030504040204" pitchFamily="34" charset="0"/>
                <a:ea typeface="Verdana" panose="020B0604030504040204" pitchFamily="34" charset="0"/>
              </a:rPr>
              <a:t>;</a:t>
            </a:r>
          </a:p>
          <a:p>
            <a:pPr algn="just" eaLnBrk="1" hangingPunct="1">
              <a:spcBef>
                <a:spcPct val="25000"/>
              </a:spcBef>
            </a:pPr>
            <a:r>
              <a:rPr lang="en-US" altLang="el-GR" sz="1800" b="1" dirty="0" err="1">
                <a:latin typeface="Verdana" panose="020B0604030504040204" pitchFamily="34" charset="0"/>
                <a:ea typeface="Verdana" panose="020B0604030504040204" pitchFamily="34" charset="0"/>
              </a:rPr>
              <a:t>Dodatni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novac</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ili</a:t>
            </a:r>
            <a:endParaRPr lang="en-US" altLang="el-GR" sz="1800" b="1" dirty="0">
              <a:latin typeface="Verdana" panose="020B0604030504040204" pitchFamily="34" charset="0"/>
              <a:ea typeface="Verdana" panose="020B0604030504040204" pitchFamily="34" charset="0"/>
            </a:endParaRPr>
          </a:p>
          <a:p>
            <a:pPr algn="just" eaLnBrk="1" hangingPunct="1">
              <a:spcBef>
                <a:spcPct val="25000"/>
              </a:spcBef>
            </a:pPr>
            <a:r>
              <a:rPr lang="en-US" altLang="el-GR" sz="1800" b="1" dirty="0" err="1">
                <a:latin typeface="Verdana" panose="020B0604030504040204" pitchFamily="34" charset="0"/>
                <a:ea typeface="Verdana" panose="020B0604030504040204" pitchFamily="34" charset="0"/>
              </a:rPr>
              <a:t>Produženje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vremena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dodatni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novac</a:t>
            </a:r>
            <a:r>
              <a:rPr lang="en-US" altLang="el-GR" sz="1800" b="1" dirty="0">
                <a:latin typeface="Verdana" panose="020B0604030504040204" pitchFamily="34" charset="0"/>
                <a:ea typeface="Verdana" panose="020B0604030504040204" pitchFamily="34" charset="0"/>
              </a:rPr>
              <a:t>.</a:t>
            </a:r>
          </a:p>
          <a:p>
            <a:pPr marL="0" indent="0" algn="just" eaLnBrk="1" hangingPunct="1">
              <a:spcBef>
                <a:spcPct val="25000"/>
              </a:spcBef>
              <a:buNone/>
            </a:pPr>
            <a:endParaRPr lang="en-US" altLang="el-GR" sz="1800" b="1" dirty="0">
              <a:latin typeface="Verdana" panose="020B0604030504040204" pitchFamily="34" charset="0"/>
              <a:ea typeface="Verdana" panose="020B0604030504040204" pitchFamily="34" charset="0"/>
            </a:endParaRPr>
          </a:p>
          <a:p>
            <a:pPr marL="0" indent="0" algn="just" eaLnBrk="1" hangingPunct="1">
              <a:spcBef>
                <a:spcPct val="25000"/>
              </a:spcBef>
              <a:buNone/>
            </a:pPr>
            <a:r>
              <a:rPr lang="en-US" altLang="el-GR" sz="1800" b="1" dirty="0" err="1">
                <a:latin typeface="Verdana" panose="020B0604030504040204" pitchFamily="34" charset="0"/>
                <a:ea typeface="Verdana" panose="020B0604030504040204" pitchFamily="34" charset="0"/>
              </a:rPr>
              <a:t>Najčešći</a:t>
            </a:r>
            <a:r>
              <a:rPr lang="en-US" altLang="el-GR" sz="1800" b="1" dirty="0">
                <a:latin typeface="Verdana" panose="020B0604030504040204" pitchFamily="34" charset="0"/>
                <a:ea typeface="Verdana" panose="020B0604030504040204" pitchFamily="34" charset="0"/>
              </a:rPr>
              <a:t> je </a:t>
            </a:r>
            <a:r>
              <a:rPr lang="en-US" altLang="el-GR" sz="1800" b="1" dirty="0" err="1">
                <a:latin typeface="Verdana" panose="020B0604030504040204" pitchFamily="34" charset="0"/>
                <a:ea typeface="Verdana" panose="020B0604030504040204" pitchFamily="34" charset="0"/>
              </a:rPr>
              <a:t>slučaj</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podnošenje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zahtjeva</a:t>
            </a:r>
            <a:r>
              <a:rPr lang="en-US" altLang="el-GR" sz="1800" b="1" dirty="0">
                <a:latin typeface="Verdana" panose="020B0604030504040204" pitchFamily="34" charset="0"/>
                <a:ea typeface="Verdana" panose="020B0604030504040204" pitchFamily="34" charset="0"/>
              </a:rPr>
              <a:t> za </a:t>
            </a:r>
            <a:r>
              <a:rPr lang="en-US" altLang="el-GR" sz="1800" b="1" dirty="0" err="1">
                <a:latin typeface="Verdana" panose="020B0604030504040204" pitchFamily="34" charset="0"/>
                <a:ea typeface="Verdana" panose="020B0604030504040204" pitchFamily="34" charset="0"/>
              </a:rPr>
              <a:t>dodatnu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naknadu</a:t>
            </a:r>
            <a:r>
              <a:rPr lang="en-US" altLang="el-GR" sz="1800" b="1" dirty="0">
                <a:latin typeface="Verdana" panose="020B0604030504040204" pitchFamily="34" charset="0"/>
                <a:ea typeface="Verdana" panose="020B0604030504040204" pitchFamily="34" charset="0"/>
              </a:rPr>
              <a:t> od </a:t>
            </a:r>
            <a:r>
              <a:rPr lang="en-US" altLang="el-GR" sz="1800" b="1" dirty="0" err="1">
                <a:latin typeface="Verdana" panose="020B0604030504040204" pitchFamily="34" charset="0"/>
                <a:ea typeface="Verdana" panose="020B0604030504040204" pitchFamily="34" charset="0"/>
              </a:rPr>
              <a:t>strane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Izvođača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zbog</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činjenice</a:t>
            </a:r>
            <a:r>
              <a:rPr lang="en-US" altLang="el-GR" sz="1800" b="1" dirty="0">
                <a:latin typeface="Verdana" panose="020B0604030504040204" pitchFamily="34" charset="0"/>
                <a:ea typeface="Verdana" panose="020B0604030504040204" pitchFamily="34" charset="0"/>
              </a:rPr>
              <a:t> da se </a:t>
            </a:r>
            <a:r>
              <a:rPr lang="en-US" altLang="el-GR" sz="1800" b="1" dirty="0" err="1">
                <a:latin typeface="Verdana" panose="020B0604030504040204" pitchFamily="34" charset="0"/>
                <a:ea typeface="Verdana" panose="020B0604030504040204" pitchFamily="34" charset="0"/>
              </a:rPr>
              <a:t>stvarni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uvjeti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izvršenja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ugovora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razlikuju</a:t>
            </a:r>
            <a:r>
              <a:rPr lang="en-US" altLang="el-GR" sz="1800" b="1" dirty="0">
                <a:latin typeface="Verdana" panose="020B0604030504040204" pitchFamily="34" charset="0"/>
                <a:ea typeface="Verdana" panose="020B0604030504040204" pitchFamily="34" charset="0"/>
              </a:rPr>
              <a:t> od </a:t>
            </a:r>
            <a:r>
              <a:rPr lang="en-US" altLang="el-GR" sz="1800" b="1" dirty="0" err="1">
                <a:latin typeface="Verdana" panose="020B0604030504040204" pitchFamily="34" charset="0"/>
                <a:ea typeface="Verdana" panose="020B0604030504040204" pitchFamily="34" charset="0"/>
              </a:rPr>
              <a:t>onih</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opisanih</a:t>
            </a:r>
            <a:r>
              <a:rPr lang="en-US" altLang="el-GR" sz="1800" b="1" dirty="0">
                <a:latin typeface="Verdana" panose="020B0604030504040204" pitchFamily="34" charset="0"/>
                <a:ea typeface="Verdana" panose="020B0604030504040204" pitchFamily="34" charset="0"/>
              </a:rPr>
              <a:t> u </a:t>
            </a:r>
            <a:r>
              <a:rPr lang="en-US" altLang="el-GR" sz="1800" b="1" dirty="0" err="1">
                <a:latin typeface="Verdana" panose="020B0604030504040204" pitchFamily="34" charset="0"/>
                <a:ea typeface="Verdana" panose="020B0604030504040204" pitchFamily="34" charset="0"/>
              </a:rPr>
              <a:t>Tenderskoj</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dokumentaciji</a:t>
            </a:r>
            <a:r>
              <a:rPr lang="en-US" altLang="el-GR" sz="1800" b="1" dirty="0">
                <a:latin typeface="Verdana" panose="020B0604030504040204" pitchFamily="34" charset="0"/>
                <a:ea typeface="Verdana" panose="020B0604030504040204" pitchFamily="34" charset="0"/>
              </a:rPr>
              <a:t>.</a:t>
            </a:r>
          </a:p>
          <a:p>
            <a:pPr marL="0" indent="0" algn="just" eaLnBrk="1" hangingPunct="1">
              <a:spcBef>
                <a:spcPct val="25000"/>
              </a:spcBef>
              <a:buNone/>
            </a:pPr>
            <a:r>
              <a:rPr lang="en-US" altLang="el-GR" sz="1800" b="1" dirty="0">
                <a:latin typeface="Verdana" panose="020B0604030504040204" pitchFamily="34" charset="0"/>
                <a:ea typeface="Verdana" panose="020B0604030504040204" pitchFamily="34" charset="0"/>
              </a:rPr>
              <a:t> </a:t>
            </a:r>
          </a:p>
        </p:txBody>
      </p:sp>
      <p:sp>
        <p:nvSpPr>
          <p:cNvPr id="13" name="Rectangle 2"/>
          <p:cNvSpPr txBox="1">
            <a:spLocks noChangeArrowheads="1"/>
          </p:cNvSpPr>
          <p:nvPr/>
        </p:nvSpPr>
        <p:spPr>
          <a:xfrm>
            <a:off x="432000" y="432000"/>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Verdana" panose="020B0604030504040204" pitchFamily="34" charset="0"/>
                <a:cs typeface="+mn-cs"/>
              </a:rPr>
              <a:t>Upravljanje</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potraživanjima</a:t>
            </a:r>
            <a:endParaRPr lang="el-GR" altLang="el-GR" sz="2400" b="1" kern="1200" dirty="0">
              <a:latin typeface="Verdana" pitchFamily="34" charset="0"/>
              <a:ea typeface="Verdana" panose="020B0604030504040204" pitchFamily="34" charset="0"/>
              <a:cs typeface="+mn-cs"/>
            </a:endParaRPr>
          </a:p>
        </p:txBody>
      </p:sp>
    </p:spTree>
    <p:extLst>
      <p:ext uri="{BB962C8B-B14F-4D97-AF65-F5344CB8AC3E}">
        <p14:creationId xmlns:p14="http://schemas.microsoft.com/office/powerpoint/2010/main" val="334380086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793374" y="548680"/>
            <a:ext cx="305404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hr-BA" altLang="en-US" sz="2400" b="1" dirty="0">
                <a:ea typeface="Verdana" panose="020B0604030504040204" pitchFamily="34" charset="0"/>
              </a:rPr>
              <a:t>Osnove zahtjeva</a:t>
            </a:r>
            <a:endParaRPr lang="en-US" altLang="en-US" sz="2400" b="1" dirty="0">
              <a:ea typeface="Verdana" panose="020B0604030504040204" pitchFamily="34" charset="0"/>
            </a:endParaRPr>
          </a:p>
        </p:txBody>
      </p:sp>
      <p:sp>
        <p:nvSpPr>
          <p:cNvPr id="150531" name="Rectangle 3"/>
          <p:cNvSpPr>
            <a:spLocks noChangeArrowheads="1"/>
          </p:cNvSpPr>
          <p:nvPr/>
        </p:nvSpPr>
        <p:spPr bwMode="auto">
          <a:xfrm>
            <a:off x="1547664" y="1562100"/>
            <a:ext cx="66960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457200" indent="-457200">
              <a:defRPr>
                <a:solidFill>
                  <a:schemeClr val="tx1"/>
                </a:solidFill>
                <a:latin typeface="Arial" panose="020B0604020202020204" pitchFamily="34" charset="0"/>
                <a:cs typeface="Arial" panose="020B0604020202020204" pitchFamily="34" charset="0"/>
              </a:defRPr>
            </a:lvl1pPr>
            <a:lvl2pPr marL="914400" indent="-457200">
              <a:defRPr>
                <a:solidFill>
                  <a:schemeClr val="tx1"/>
                </a:solidFill>
                <a:latin typeface="Arial" panose="020B0604020202020204" pitchFamily="34" charset="0"/>
                <a:cs typeface="Arial" panose="020B0604020202020204" pitchFamily="34" charset="0"/>
              </a:defRPr>
            </a:lvl2pPr>
            <a:lvl3pPr marL="1371600" indent="-457200">
              <a:defRPr>
                <a:solidFill>
                  <a:schemeClr val="tx1"/>
                </a:solidFill>
                <a:latin typeface="Arial" panose="020B0604020202020204" pitchFamily="34" charset="0"/>
                <a:cs typeface="Arial" panose="020B0604020202020204" pitchFamily="34" charset="0"/>
              </a:defRPr>
            </a:lvl3pPr>
            <a:lvl4pPr marL="1828800" indent="-457200">
              <a:defRPr>
                <a:solidFill>
                  <a:schemeClr val="tx1"/>
                </a:solidFill>
                <a:latin typeface="Arial" panose="020B0604020202020204" pitchFamily="34" charset="0"/>
                <a:cs typeface="Arial" panose="020B0604020202020204" pitchFamily="34" charset="0"/>
              </a:defRPr>
            </a:lvl4pPr>
            <a:lvl5pPr marL="2286000" indent="-457200">
              <a:defRPr>
                <a:solidFill>
                  <a:schemeClr val="tx1"/>
                </a:solidFill>
                <a:latin typeface="Arial" panose="020B0604020202020204" pitchFamily="34" charset="0"/>
                <a:cs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buFontTx/>
              <a:buAutoNum type="arabicPeriod"/>
            </a:pPr>
            <a:r>
              <a:rPr lang="en-US" altLang="en-US" b="1" dirty="0">
                <a:latin typeface="Verdana" panose="020B0604030504040204" pitchFamily="34" charset="0"/>
                <a:ea typeface="Verdana" panose="020B0604030504040204" pitchFamily="34" charset="0"/>
                <a:cs typeface="+mn-cs"/>
              </a:rPr>
              <a:t>Mora </a:t>
            </a:r>
            <a:r>
              <a:rPr lang="en-US" altLang="en-US" b="1" dirty="0" err="1">
                <a:latin typeface="Verdana" panose="020B0604030504040204" pitchFamily="34" charset="0"/>
                <a:ea typeface="Verdana" panose="020B0604030504040204" pitchFamily="34" charset="0"/>
                <a:cs typeface="+mn-cs"/>
              </a:rPr>
              <a:t>biti</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zasnovano</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na</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ugovornim</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klauzulama</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Potrebno</a:t>
            </a:r>
            <a:r>
              <a:rPr lang="en-US" altLang="en-US" b="1" dirty="0">
                <a:latin typeface="Verdana" panose="020B0604030504040204" pitchFamily="34" charset="0"/>
                <a:ea typeface="Verdana" panose="020B0604030504040204" pitchFamily="34" charset="0"/>
                <a:cs typeface="+mn-cs"/>
              </a:rPr>
              <a:t> je </a:t>
            </a:r>
            <a:r>
              <a:rPr lang="en-US" altLang="en-US" b="1" dirty="0" err="1">
                <a:latin typeface="Verdana" panose="020B0604030504040204" pitchFamily="34" charset="0"/>
                <a:ea typeface="Verdana" panose="020B0604030504040204" pitchFamily="34" charset="0"/>
                <a:cs typeface="+mn-cs"/>
              </a:rPr>
              <a:t>blagovremeno</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obav</a:t>
            </a:r>
            <a:r>
              <a:rPr lang="hr-BA" altLang="en-US" b="1" dirty="0">
                <a:latin typeface="Verdana" panose="020B0604030504040204" pitchFamily="34" charset="0"/>
                <a:ea typeface="Verdana" panose="020B0604030504040204" pitchFamily="34" charset="0"/>
                <a:cs typeface="+mn-cs"/>
              </a:rPr>
              <a:t>j</a:t>
            </a:r>
            <a:r>
              <a:rPr lang="en-US" altLang="en-US" b="1" dirty="0" err="1">
                <a:latin typeface="Verdana" panose="020B0604030504040204" pitchFamily="34" charset="0"/>
                <a:ea typeface="Verdana" panose="020B0604030504040204" pitchFamily="34" charset="0"/>
                <a:cs typeface="+mn-cs"/>
              </a:rPr>
              <a:t>eštenje</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Dokaz</a:t>
            </a:r>
            <a:r>
              <a:rPr lang="en-US" altLang="en-US" b="1" dirty="0">
                <a:latin typeface="Verdana" panose="020B0604030504040204" pitchFamily="34" charset="0"/>
                <a:ea typeface="Verdana" panose="020B0604030504040204" pitchFamily="34" charset="0"/>
                <a:cs typeface="+mn-cs"/>
              </a:rPr>
              <a:t> o </a:t>
            </a:r>
            <a:r>
              <a:rPr lang="hr-BA" altLang="en-US" b="1" dirty="0">
                <a:latin typeface="Verdana" panose="020B0604030504040204" pitchFamily="34" charset="0"/>
                <a:ea typeface="Verdana" panose="020B0604030504040204" pitchFamily="34" charset="0"/>
                <a:cs typeface="+mn-cs"/>
              </a:rPr>
              <a:t>pravu</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Dokaz</a:t>
            </a:r>
            <a:r>
              <a:rPr lang="en-US" altLang="en-US" b="1" dirty="0">
                <a:latin typeface="Verdana" panose="020B0604030504040204" pitchFamily="34" charset="0"/>
                <a:ea typeface="Verdana" panose="020B0604030504040204" pitchFamily="34" charset="0"/>
                <a:cs typeface="+mn-cs"/>
              </a:rPr>
              <a:t> o </a:t>
            </a:r>
            <a:r>
              <a:rPr lang="en-US" altLang="en-US" b="1" dirty="0" err="1">
                <a:latin typeface="Verdana" panose="020B0604030504040204" pitchFamily="34" charset="0"/>
                <a:ea typeface="Verdana" panose="020B0604030504040204" pitchFamily="34" charset="0"/>
                <a:cs typeface="+mn-cs"/>
              </a:rPr>
              <a:t>šteti</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Potrebna</a:t>
            </a:r>
            <a:r>
              <a:rPr lang="en-US" altLang="en-US" b="1" dirty="0">
                <a:latin typeface="Verdana" panose="020B0604030504040204" pitchFamily="34" charset="0"/>
                <a:ea typeface="Verdana" panose="020B0604030504040204" pitchFamily="34" charset="0"/>
                <a:cs typeface="+mn-cs"/>
              </a:rPr>
              <a:t> je </a:t>
            </a:r>
            <a:r>
              <a:rPr lang="en-US" altLang="en-US" b="1" dirty="0" err="1">
                <a:latin typeface="Verdana" panose="020B0604030504040204" pitchFamily="34" charset="0"/>
                <a:ea typeface="Verdana" panose="020B0604030504040204" pitchFamily="34" charset="0"/>
                <a:cs typeface="+mn-cs"/>
              </a:rPr>
              <a:t>veza</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uzroka</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i</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posljedice</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Teret</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dokazivanja</a:t>
            </a: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endParaRPr lang="en-US" altLang="en-US" b="1" dirty="0">
              <a:latin typeface="Verdana" panose="020B0604030504040204" pitchFamily="34" charset="0"/>
              <a:ea typeface="Verdana" panose="020B0604030504040204" pitchFamily="34" charset="0"/>
              <a:cs typeface="+mn-cs"/>
            </a:endParaRPr>
          </a:p>
          <a:p>
            <a:pPr algn="just">
              <a:buFontTx/>
              <a:buAutoNum type="arabicPeriod"/>
            </a:pPr>
            <a:r>
              <a:rPr lang="en-US" altLang="en-US" b="1" dirty="0" err="1">
                <a:latin typeface="Verdana" panose="020B0604030504040204" pitchFamily="34" charset="0"/>
                <a:ea typeface="Verdana" panose="020B0604030504040204" pitchFamily="34" charset="0"/>
                <a:cs typeface="+mn-cs"/>
              </a:rPr>
              <a:t>Uvjeti</a:t>
            </a:r>
            <a:r>
              <a:rPr lang="en-US" altLang="en-US" b="1" dirty="0">
                <a:latin typeface="Verdana" panose="020B0604030504040204" pitchFamily="34" charset="0"/>
                <a:ea typeface="Verdana" panose="020B0604030504040204" pitchFamily="34" charset="0"/>
                <a:cs typeface="+mn-cs"/>
              </a:rPr>
              <a:t> </a:t>
            </a:r>
            <a:r>
              <a:rPr lang="en-US" altLang="en-US" b="1" dirty="0" err="1">
                <a:latin typeface="Verdana" panose="020B0604030504040204" pitchFamily="34" charset="0"/>
                <a:ea typeface="Verdana" panose="020B0604030504040204" pitchFamily="34" charset="0"/>
                <a:cs typeface="+mn-cs"/>
              </a:rPr>
              <a:t>ublažavanja</a:t>
            </a:r>
            <a:endParaRPr lang="en-US" altLang="en-US" b="1" dirty="0">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01397690"/>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432000" y="432000"/>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Verdana" panose="020B0604030504040204" pitchFamily="34" charset="0"/>
                <a:cs typeface="+mn-cs"/>
              </a:rPr>
              <a:t>Upravljanje</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potraživanjima</a:t>
            </a:r>
            <a:endParaRPr lang="el-GR" altLang="el-GR" sz="2400" b="1" kern="1200" dirty="0">
              <a:latin typeface="Verdana" pitchFamily="34" charset="0"/>
              <a:ea typeface="Verdana" panose="020B0604030504040204" pitchFamily="34" charset="0"/>
              <a:cs typeface="+mn-cs"/>
            </a:endParaRPr>
          </a:p>
        </p:txBody>
      </p:sp>
      <p:sp>
        <p:nvSpPr>
          <p:cNvPr id="10" name="Rectangle 3"/>
          <p:cNvSpPr txBox="1">
            <a:spLocks noChangeArrowheads="1"/>
          </p:cNvSpPr>
          <p:nvPr/>
        </p:nvSpPr>
        <p:spPr>
          <a:xfrm>
            <a:off x="432000" y="990600"/>
            <a:ext cx="8280000" cy="369332"/>
          </a:xfrm>
          <a:prstGeom prst="rect">
            <a:avLst/>
          </a:prstGeom>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eaLnBrk="1" hangingPunct="1">
              <a:spcBef>
                <a:spcPct val="25000"/>
              </a:spcBef>
              <a:buNone/>
            </a:pPr>
            <a:r>
              <a:rPr lang="pl-PL" altLang="el-GR" sz="1800" kern="0" dirty="0">
                <a:latin typeface="Verdana" panose="020B0604030504040204" pitchFamily="34" charset="0"/>
                <a:ea typeface="Verdana" panose="020B0604030504040204" pitchFamily="34" charset="0"/>
              </a:rPr>
              <a:t>Okvirni razlozi za potraživanja od strane Izvođača radova su:</a:t>
            </a:r>
            <a:endParaRPr lang="el-GR" altLang="el-GR" sz="1800" kern="0" dirty="0">
              <a:latin typeface="Verdana" panose="020B0604030504040204" pitchFamily="34" charset="0"/>
              <a:ea typeface="Verdana" panose="020B0604030504040204" pitchFamily="34" charset="0"/>
            </a:endParaRPr>
          </a:p>
        </p:txBody>
      </p:sp>
      <p:sp>
        <p:nvSpPr>
          <p:cNvPr id="11" name="Text Box 4"/>
          <p:cNvSpPr txBox="1">
            <a:spLocks noChangeArrowheads="1"/>
          </p:cNvSpPr>
          <p:nvPr/>
        </p:nvSpPr>
        <p:spPr bwMode="auto">
          <a:xfrm>
            <a:off x="432000" y="1412776"/>
            <a:ext cx="8280000" cy="4016484"/>
          </a:xfrm>
          <a:prstGeom prst="rect">
            <a:avLst/>
          </a:prstGeom>
          <a:solidFill>
            <a:srgbClr val="99FF33"/>
          </a:solidFill>
          <a:ln w="9525">
            <a:solidFill>
              <a:schemeClr val="tx1"/>
            </a:solidFill>
            <a:miter lim="800000"/>
            <a:headEnd/>
            <a:tailEnd/>
          </a:ln>
        </p:spPr>
        <p:txBody>
          <a:bodyPr>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ct val="40000"/>
              </a:spcBef>
            </a:pPr>
            <a:r>
              <a:rPr lang="en-US" altLang="el-GR" sz="1700" dirty="0" err="1">
                <a:latin typeface="Verdana" panose="020B0604030504040204" pitchFamily="34" charset="0"/>
                <a:ea typeface="Verdana" panose="020B0604030504040204" pitchFamily="34" charset="0"/>
              </a:rPr>
              <a:t>Ugovara</a:t>
            </a:r>
            <a:r>
              <a:rPr lang="hr-BA" altLang="el-GR" sz="1700" dirty="0">
                <a:latin typeface="Verdana" panose="020B0604030504040204" pitchFamily="34" charset="0"/>
                <a:ea typeface="Verdana" panose="020B0604030504040204" pitchFamily="34" charset="0"/>
              </a:rPr>
              <a:t>č</a:t>
            </a:r>
            <a:r>
              <a:rPr lang="en-US" altLang="el-GR" sz="1700" dirty="0">
                <a:latin typeface="Verdana" panose="020B0604030504040204" pitchFamily="34" charset="0"/>
                <a:ea typeface="Verdana" panose="020B0604030504040204" pitchFamily="34" charset="0"/>
              </a:rPr>
              <a:t> ne </a:t>
            </a:r>
            <a:r>
              <a:rPr lang="en-US" altLang="el-GR" sz="1700" dirty="0" err="1">
                <a:latin typeface="Verdana" panose="020B0604030504040204" pitchFamily="34" charset="0"/>
                <a:ea typeface="Verdana" panose="020B0604030504040204" pitchFamily="34" charset="0"/>
              </a:rPr>
              <a:t>dostavlja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vrijeme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izvođaču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podatke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informacije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dogovorene</a:t>
            </a:r>
            <a:r>
              <a:rPr lang="en-US" altLang="el-GR" sz="1700" dirty="0">
                <a:latin typeface="Verdana" panose="020B0604030504040204" pitchFamily="34" charset="0"/>
                <a:ea typeface="Verdana" panose="020B0604030504040204" pitchFamily="34" charset="0"/>
              </a:rPr>
              <a:t> u </a:t>
            </a:r>
            <a:r>
              <a:rPr lang="en-US" altLang="el-GR" sz="1700" dirty="0" err="1">
                <a:latin typeface="Verdana" panose="020B0604030504040204" pitchFamily="34" charset="0"/>
                <a:ea typeface="Verdana" panose="020B0604030504040204" pitchFamily="34" charset="0"/>
              </a:rPr>
              <a:t>Ugovoru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potrebne</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početak</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provedbu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projekta</a:t>
            </a:r>
            <a:r>
              <a:rPr lang="en-US" altLang="el-GR" sz="1700" dirty="0">
                <a:latin typeface="Verdana" panose="020B0604030504040204" pitchFamily="34" charset="0"/>
                <a:ea typeface="Verdana" panose="020B0604030504040204" pitchFamily="34" charset="0"/>
              </a:rPr>
              <a:t>.</a:t>
            </a:r>
          </a:p>
          <a:p>
            <a:pPr algn="just" eaLnBrk="1" hangingPunct="1">
              <a:spcBef>
                <a:spcPct val="40000"/>
              </a:spcBef>
            </a:pPr>
            <a:r>
              <a:rPr lang="en-US" altLang="el-GR" sz="1700" dirty="0" err="1">
                <a:latin typeface="Verdana" panose="020B0604030504040204" pitchFamily="34" charset="0"/>
                <a:ea typeface="Verdana" panose="020B0604030504040204" pitchFamily="34" charset="0"/>
              </a:rPr>
              <a:t>Ugovorni</a:t>
            </a:r>
            <a:r>
              <a:rPr lang="en-US" altLang="el-GR" sz="1700" dirty="0">
                <a:latin typeface="Verdana" panose="020B0604030504040204" pitchFamily="34" charset="0"/>
                <a:ea typeface="Verdana" panose="020B0604030504040204" pitchFamily="34" charset="0"/>
              </a:rPr>
              <a:t> </a:t>
            </a:r>
            <a:r>
              <a:rPr lang="hr-BA" altLang="el-GR" sz="1700" dirty="0">
                <a:latin typeface="Verdana" panose="020B0604030504040204" pitchFamily="34" charset="0"/>
                <a:ea typeface="Verdana" panose="020B0604030504040204" pitchFamily="34" charset="0"/>
              </a:rPr>
              <a:t>organ</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odgađa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davanje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Izvođaču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kritičnih</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uputstava</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izvršenje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što</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rezultira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dodatnim</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troškovima</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Izvođača</a:t>
            </a:r>
            <a:r>
              <a:rPr lang="en-US" altLang="el-GR" sz="1700" dirty="0">
                <a:latin typeface="Verdana" panose="020B0604030504040204" pitchFamily="34" charset="0"/>
                <a:ea typeface="Verdana" panose="020B0604030504040204" pitchFamily="34" charset="0"/>
              </a:rPr>
              <a:t>.</a:t>
            </a:r>
          </a:p>
          <a:p>
            <a:pPr algn="just" eaLnBrk="1" hangingPunct="1">
              <a:spcBef>
                <a:spcPct val="40000"/>
              </a:spcBef>
            </a:pPr>
            <a:r>
              <a:rPr lang="en-US" altLang="el-GR" sz="1700" dirty="0" err="1">
                <a:latin typeface="Verdana" panose="020B0604030504040204" pitchFamily="34" charset="0"/>
                <a:ea typeface="Verdana" panose="020B0604030504040204" pitchFamily="34" charset="0"/>
              </a:rPr>
              <a:t>Tenderska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dokumentacija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sadržavala</a:t>
            </a:r>
            <a:r>
              <a:rPr lang="en-US" altLang="el-GR" sz="1700" dirty="0">
                <a:latin typeface="Verdana" panose="020B0604030504040204" pitchFamily="34" charset="0"/>
                <a:ea typeface="Verdana" panose="020B0604030504040204" pitchFamily="34" charset="0"/>
              </a:rPr>
              <a:t> je </a:t>
            </a:r>
            <a:r>
              <a:rPr lang="en-US" altLang="el-GR" sz="1700" dirty="0" err="1">
                <a:latin typeface="Verdana" panose="020B0604030504040204" pitchFamily="34" charset="0"/>
                <a:ea typeface="Verdana" panose="020B0604030504040204" pitchFamily="34" charset="0"/>
              </a:rPr>
              <a:t>pogreške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koje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nije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bilo</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moguće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utvrditi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prije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početka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provedbe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a:t>
            </a:r>
          </a:p>
          <a:p>
            <a:pPr algn="just" eaLnBrk="1" hangingPunct="1">
              <a:spcBef>
                <a:spcPct val="40000"/>
              </a:spcBef>
            </a:pPr>
            <a:r>
              <a:rPr lang="en-US" altLang="el-GR" sz="1700" dirty="0" err="1">
                <a:latin typeface="Verdana" panose="020B0604030504040204" pitchFamily="34" charset="0"/>
                <a:ea typeface="Verdana" panose="020B0604030504040204" pitchFamily="34" charset="0"/>
              </a:rPr>
              <a:t>Ugovorn</a:t>
            </a:r>
            <a:r>
              <a:rPr lang="hr-BA" altLang="el-GR" sz="1700" dirty="0">
                <a:latin typeface="Verdana" panose="020B0604030504040204" pitchFamily="34" charset="0"/>
                <a:ea typeface="Verdana" panose="020B0604030504040204" pitchFamily="34" charset="0"/>
              </a:rPr>
              <a:t>i organ </a:t>
            </a:r>
            <a:r>
              <a:rPr lang="en-US" altLang="el-GR" sz="1700" dirty="0" err="1">
                <a:latin typeface="Verdana" panose="020B0604030504040204" pitchFamily="34" charset="0"/>
                <a:ea typeface="Verdana" panose="020B0604030504040204" pitchFamily="34" charset="0"/>
              </a:rPr>
              <a:t>nije</a:t>
            </a:r>
            <a:r>
              <a:rPr lang="en-US" altLang="el-GR" sz="1700" dirty="0">
                <a:latin typeface="Verdana" panose="020B0604030504040204" pitchFamily="34" charset="0"/>
                <a:ea typeface="Verdana" panose="020B0604030504040204" pitchFamily="34" charset="0"/>
              </a:rPr>
              <a:t> u </a:t>
            </a:r>
            <a:r>
              <a:rPr lang="en-US" altLang="el-GR" sz="1700" dirty="0" err="1">
                <a:latin typeface="Verdana" panose="020B0604030504040204" pitchFamily="34" charset="0"/>
                <a:ea typeface="Verdana" panose="020B0604030504040204" pitchFamily="34" charset="0"/>
              </a:rPr>
              <a:t>mogućnosti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osigurati</a:t>
            </a:r>
            <a:r>
              <a:rPr lang="en-US" altLang="el-GR" sz="1700" dirty="0">
                <a:latin typeface="Verdana" panose="020B0604030504040204" pitchFamily="34" charset="0"/>
                <a:ea typeface="Verdana" panose="020B0604030504040204" pitchFamily="34" charset="0"/>
              </a:rPr>
              <a:t> da </a:t>
            </a:r>
            <a:r>
              <a:rPr lang="en-US" altLang="el-GR" sz="1700" dirty="0" err="1">
                <a:latin typeface="Verdana" panose="020B0604030504040204" pitchFamily="34" charset="0"/>
                <a:ea typeface="Verdana" panose="020B0604030504040204" pitchFamily="34" charset="0"/>
              </a:rPr>
              <a:t>Izvođač</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pristup</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objektima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mjestu</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provođenje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Projekta</a:t>
            </a:r>
            <a:r>
              <a:rPr lang="en-US" altLang="el-GR" sz="1700" dirty="0">
                <a:latin typeface="Verdana" panose="020B0604030504040204" pitchFamily="34" charset="0"/>
                <a:ea typeface="Verdana" panose="020B0604030504040204" pitchFamily="34" charset="0"/>
              </a:rPr>
              <a:t>, u </a:t>
            </a:r>
            <a:r>
              <a:rPr lang="en-US" altLang="el-GR" sz="1700" dirty="0" err="1">
                <a:latin typeface="Verdana" panose="020B0604030504040204" pitchFamily="34" charset="0"/>
                <a:ea typeface="Verdana" panose="020B0604030504040204" pitchFamily="34" charset="0"/>
              </a:rPr>
              <a:t>roku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datumu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navedenom</a:t>
            </a:r>
            <a:r>
              <a:rPr lang="en-US" altLang="el-GR" sz="1700" dirty="0">
                <a:latin typeface="Verdana" panose="020B0604030504040204" pitchFamily="34" charset="0"/>
                <a:ea typeface="Verdana" panose="020B0604030504040204" pitchFamily="34" charset="0"/>
              </a:rPr>
              <a:t> u </a:t>
            </a:r>
            <a:r>
              <a:rPr lang="en-US" altLang="el-GR" sz="1700" dirty="0" err="1">
                <a:latin typeface="Verdana" panose="020B0604030504040204" pitchFamily="34" charset="0"/>
                <a:ea typeface="Verdana" panose="020B0604030504040204" pitchFamily="34" charset="0"/>
              </a:rPr>
              <a:t>Ugovoru</a:t>
            </a:r>
            <a:r>
              <a:rPr lang="en-US" altLang="el-GR" sz="1700" dirty="0">
                <a:latin typeface="Verdana" panose="020B0604030504040204" pitchFamily="34" charset="0"/>
                <a:ea typeface="Verdana" panose="020B0604030504040204" pitchFamily="34" charset="0"/>
              </a:rPr>
              <a:t>.</a:t>
            </a:r>
          </a:p>
          <a:p>
            <a:pPr algn="just" eaLnBrk="1" hangingPunct="1">
              <a:spcBef>
                <a:spcPct val="40000"/>
              </a:spcBef>
            </a:pPr>
            <a:r>
              <a:rPr lang="en-US" altLang="el-GR" sz="1700" dirty="0" err="1">
                <a:latin typeface="Verdana" panose="020B0604030504040204" pitchFamily="34" charset="0"/>
                <a:ea typeface="Verdana" panose="020B0604030504040204" pitchFamily="34" charset="0"/>
              </a:rPr>
              <a:t>Izvođač</a:t>
            </a:r>
            <a:r>
              <a:rPr lang="en-US" altLang="el-GR" sz="1700" dirty="0">
                <a:latin typeface="Verdana" panose="020B0604030504040204" pitchFamily="34" charset="0"/>
                <a:ea typeface="Verdana" panose="020B0604030504040204" pitchFamily="34" charset="0"/>
              </a:rPr>
              <a:t> se </a:t>
            </a:r>
            <a:r>
              <a:rPr lang="en-US" altLang="el-GR" sz="1700" dirty="0" err="1">
                <a:latin typeface="Verdana" panose="020B0604030504040204" pitchFamily="34" charset="0"/>
                <a:ea typeface="Verdana" panose="020B0604030504040204" pitchFamily="34" charset="0"/>
              </a:rPr>
              <a:t>suočava</a:t>
            </a:r>
            <a:r>
              <a:rPr lang="en-US" altLang="el-GR" sz="1700" dirty="0">
                <a:latin typeface="Verdana" panose="020B0604030504040204" pitchFamily="34" charset="0"/>
                <a:ea typeface="Verdana" panose="020B0604030504040204" pitchFamily="34" charset="0"/>
              </a:rPr>
              <a:t> s </a:t>
            </a:r>
            <a:r>
              <a:rPr lang="en-US" altLang="el-GR" sz="1700" dirty="0" err="1">
                <a:latin typeface="Verdana" panose="020B0604030504040204" pitchFamily="34" charset="0"/>
                <a:ea typeface="Verdana" panose="020B0604030504040204" pitchFamily="34" charset="0"/>
              </a:rPr>
              <a:t>uvjetima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koje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nije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mogao</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predvidjeti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tijekom</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pripreme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tenderske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dokumentacije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 </a:t>
            </a:r>
            <a:r>
              <a:rPr lang="en-US" altLang="el-GR" sz="1700" dirty="0" err="1">
                <a:latin typeface="Verdana" panose="020B0604030504040204" pitchFamily="34" charset="0"/>
                <a:ea typeface="Verdana" panose="020B0604030504040204" pitchFamily="34" charset="0"/>
              </a:rPr>
              <a:t>koji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zabranjuju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odgađaju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provedbu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npr</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Arheološka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otkrića</a:t>
            </a:r>
            <a:r>
              <a:rPr lang="en-US" altLang="el-GR" sz="1700" dirty="0">
                <a:latin typeface="Verdana" panose="020B0604030504040204" pitchFamily="34" charset="0"/>
                <a:ea typeface="Verdana" panose="020B0604030504040204" pitchFamily="34" charset="0"/>
              </a:rPr>
              <a:t>).</a:t>
            </a:r>
          </a:p>
          <a:p>
            <a:pPr algn="just" eaLnBrk="1" hangingPunct="1">
              <a:spcBef>
                <a:spcPct val="40000"/>
              </a:spcBef>
            </a:pPr>
            <a:r>
              <a:rPr lang="en-US" altLang="el-GR" sz="1700" dirty="0" err="1">
                <a:latin typeface="Verdana" panose="020B0604030504040204" pitchFamily="34" charset="0"/>
                <a:ea typeface="Verdana" panose="020B0604030504040204" pitchFamily="34" charset="0"/>
              </a:rPr>
              <a:t>Strane</a:t>
            </a:r>
            <a:r>
              <a:rPr lang="en-US" altLang="el-GR" sz="1700" dirty="0">
                <a:latin typeface="Verdana" panose="020B0604030504040204" pitchFamily="34" charset="0"/>
                <a:ea typeface="Verdana" panose="020B0604030504040204" pitchFamily="34" charset="0"/>
              </a:rPr>
              <a:t> se ne </a:t>
            </a:r>
            <a:r>
              <a:rPr lang="en-US" altLang="el-GR" sz="1700" dirty="0" err="1">
                <a:latin typeface="Verdana" panose="020B0604030504040204" pitchFamily="34" charset="0"/>
                <a:ea typeface="Verdana" panose="020B0604030504040204" pitchFamily="34" charset="0"/>
              </a:rPr>
              <a:t>slažu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sa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procjenom</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promjene</a:t>
            </a:r>
            <a:r>
              <a:rPr lang="en-US" altLang="el-GR" sz="17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05641810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8" name="Text Box 4"/>
          <p:cNvSpPr txBox="1">
            <a:spLocks noChangeArrowheads="1"/>
          </p:cNvSpPr>
          <p:nvPr/>
        </p:nvSpPr>
        <p:spPr bwMode="auto">
          <a:xfrm>
            <a:off x="468000" y="1253656"/>
            <a:ext cx="8280000" cy="4345223"/>
          </a:xfrm>
          <a:prstGeom prst="rect">
            <a:avLst/>
          </a:prstGeom>
          <a:solidFill>
            <a:srgbClr val="99FF33"/>
          </a:solidFill>
          <a:ln w="9525">
            <a:solidFill>
              <a:schemeClr val="tx1"/>
            </a:solidFill>
            <a:miter lim="800000"/>
            <a:headEnd/>
            <a:tailEnd/>
          </a:ln>
        </p:spPr>
        <p:txBody>
          <a:bodyPr wrap="square" tIns="36000" bIns="0">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just" eaLnBrk="1" hangingPunct="1">
              <a:spcBef>
                <a:spcPts val="600"/>
              </a:spcBef>
            </a:pPr>
            <a:r>
              <a:rPr lang="en-US" altLang="el-GR" sz="1700" dirty="0" err="1">
                <a:latin typeface="Verdana" panose="020B0604030504040204" pitchFamily="34" charset="0"/>
                <a:ea typeface="Verdana" panose="020B0604030504040204" pitchFamily="34" charset="0"/>
              </a:rPr>
              <a:t>Izvođač</a:t>
            </a:r>
            <a:r>
              <a:rPr lang="en-US" altLang="el-GR" sz="1700" dirty="0">
                <a:latin typeface="Verdana" panose="020B0604030504040204" pitchFamily="34" charset="0"/>
                <a:ea typeface="Verdana" panose="020B0604030504040204" pitchFamily="34" charset="0"/>
              </a:rPr>
              <a:t> ne </a:t>
            </a:r>
            <a:r>
              <a:rPr lang="en-US" altLang="el-GR" sz="1700" dirty="0" err="1">
                <a:latin typeface="Verdana" panose="020B0604030504040204" pitchFamily="34" charset="0"/>
                <a:ea typeface="Verdana" panose="020B0604030504040204" pitchFamily="34" charset="0"/>
              </a:rPr>
              <a:t>osigurava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osiguranje</a:t>
            </a:r>
            <a:r>
              <a:rPr lang="en-US" altLang="el-GR" sz="1700" dirty="0">
                <a:latin typeface="Verdana" panose="020B0604030504040204" pitchFamily="34" charset="0"/>
                <a:ea typeface="Verdana" panose="020B0604030504040204" pitchFamily="34" charset="0"/>
              </a:rPr>
              <a:t> od </a:t>
            </a:r>
            <a:r>
              <a:rPr lang="en-US" altLang="el-GR" sz="1700" dirty="0" err="1">
                <a:latin typeface="Verdana" panose="020B0604030504040204" pitchFamily="34" charset="0"/>
                <a:ea typeface="Verdana" panose="020B0604030504040204" pitchFamily="34" charset="0"/>
              </a:rPr>
              <a:t>štete</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osobe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imovinu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kako</a:t>
            </a:r>
            <a:r>
              <a:rPr lang="en-US" altLang="el-GR" sz="1700" dirty="0">
                <a:latin typeface="Verdana" panose="020B0604030504040204" pitchFamily="34" charset="0"/>
                <a:ea typeface="Verdana" panose="020B0604030504040204" pitchFamily="34" charset="0"/>
              </a:rPr>
              <a:t> je </a:t>
            </a:r>
            <a:r>
              <a:rPr lang="en-US" altLang="el-GR" sz="1700" dirty="0" err="1">
                <a:latin typeface="Verdana" panose="020B0604030504040204" pitchFamily="34" charset="0"/>
                <a:ea typeface="Verdana" panose="020B0604030504040204" pitchFamily="34" charset="0"/>
              </a:rPr>
              <a:t>predviđeno</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Ugovorom</a:t>
            </a:r>
            <a:r>
              <a:rPr lang="en-US" altLang="el-GR" sz="1700" dirty="0">
                <a:latin typeface="Verdana" panose="020B0604030504040204" pitchFamily="34" charset="0"/>
                <a:ea typeface="Verdana" panose="020B0604030504040204" pitchFamily="34" charset="0"/>
              </a:rPr>
              <a:t>, a </a:t>
            </a:r>
            <a:r>
              <a:rPr lang="en-US" altLang="el-GR" sz="1700" dirty="0" err="1">
                <a:latin typeface="Verdana" panose="020B0604030504040204" pitchFamily="34" charset="0"/>
                <a:ea typeface="Verdana" panose="020B0604030504040204" pitchFamily="34" charset="0"/>
              </a:rPr>
              <a:t>Ugovarač</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odlučuje</a:t>
            </a:r>
            <a:r>
              <a:rPr lang="en-US" altLang="el-GR" sz="1700" dirty="0">
                <a:latin typeface="Verdana" panose="020B0604030504040204" pitchFamily="34" charset="0"/>
                <a:ea typeface="Verdana" panose="020B0604030504040204" pitchFamily="34" charset="0"/>
              </a:rPr>
              <a:t> da </a:t>
            </a:r>
            <a:r>
              <a:rPr lang="en-US" altLang="el-GR" sz="1700" dirty="0" err="1">
                <a:latin typeface="Verdana" panose="020B0604030504040204" pitchFamily="34" charset="0"/>
                <a:ea typeface="Verdana" panose="020B0604030504040204" pitchFamily="34" charset="0"/>
              </a:rPr>
              <a:t>sebi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osigura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ovo</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osiguranje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Trošak</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osiguranja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tražit</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će</a:t>
            </a:r>
            <a:r>
              <a:rPr lang="en-US" altLang="el-GR" sz="1700" dirty="0">
                <a:latin typeface="Verdana" panose="020B0604030504040204" pitchFamily="34" charset="0"/>
                <a:ea typeface="Verdana" panose="020B0604030504040204" pitchFamily="34" charset="0"/>
              </a:rPr>
              <a:t> se od </a:t>
            </a:r>
            <a:r>
              <a:rPr lang="en-US" altLang="el-GR" sz="1700" dirty="0" err="1">
                <a:latin typeface="Verdana" panose="020B0604030504040204" pitchFamily="34" charset="0"/>
                <a:ea typeface="Verdana" panose="020B0604030504040204" pitchFamily="34" charset="0"/>
              </a:rPr>
              <a:t>dobavljača</a:t>
            </a:r>
            <a:r>
              <a:rPr lang="en-US" altLang="el-GR" sz="1700" dirty="0">
                <a:latin typeface="Verdana" panose="020B0604030504040204" pitchFamily="34" charset="0"/>
                <a:ea typeface="Verdana" panose="020B0604030504040204" pitchFamily="34" charset="0"/>
              </a:rPr>
              <a:t> u </a:t>
            </a:r>
            <a:r>
              <a:rPr lang="en-US" altLang="el-GR" sz="1700" dirty="0" err="1">
                <a:latin typeface="Verdana" panose="020B0604030504040204" pitchFamily="34" charset="0"/>
                <a:ea typeface="Verdana" panose="020B0604030504040204" pitchFamily="34" charset="0"/>
              </a:rPr>
              <a:t>obliku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zahtjeva</a:t>
            </a:r>
            <a:r>
              <a:rPr lang="en-US" altLang="el-GR" sz="1700" dirty="0">
                <a:latin typeface="Verdana" panose="020B0604030504040204" pitchFamily="34" charset="0"/>
                <a:ea typeface="Verdana" panose="020B0604030504040204" pitchFamily="34" charset="0"/>
              </a:rPr>
              <a:t>.</a:t>
            </a:r>
          </a:p>
          <a:p>
            <a:pPr algn="just" eaLnBrk="1" hangingPunct="1">
              <a:spcBef>
                <a:spcPts val="600"/>
              </a:spcBef>
            </a:pPr>
            <a:r>
              <a:rPr lang="en-US" altLang="el-GR" sz="1700" dirty="0" err="1">
                <a:latin typeface="Verdana" panose="020B0604030504040204" pitchFamily="34" charset="0"/>
                <a:ea typeface="Verdana" panose="020B0604030504040204" pitchFamily="34" charset="0"/>
              </a:rPr>
              <a:t>Ugovarač</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troškove</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ponovljena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ispitivanja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isporučenih</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materijala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opreme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koji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imaju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nedostatke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ne </a:t>
            </a:r>
            <a:r>
              <a:rPr lang="en-US" altLang="el-GR" sz="1700" dirty="0" err="1">
                <a:latin typeface="Verdana" panose="020B0604030504040204" pitchFamily="34" charset="0"/>
                <a:ea typeface="Verdana" panose="020B0604030504040204" pitchFamily="34" charset="0"/>
              </a:rPr>
              <a:t>udovoljavaju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specifikacijama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zahtevima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Ugovorni</a:t>
            </a:r>
            <a:r>
              <a:rPr lang="en-US" altLang="el-GR" sz="1700" dirty="0">
                <a:latin typeface="Verdana" panose="020B0604030504040204" pitchFamily="34" charset="0"/>
                <a:ea typeface="Verdana" panose="020B0604030504040204" pitchFamily="34" charset="0"/>
              </a:rPr>
              <a:t> </a:t>
            </a:r>
            <a:r>
              <a:rPr lang="hr-BA" altLang="el-GR" sz="1700" dirty="0">
                <a:latin typeface="Verdana" panose="020B0604030504040204" pitchFamily="34" charset="0"/>
                <a:ea typeface="Verdana" panose="020B0604030504040204" pitchFamily="34" charset="0"/>
              </a:rPr>
              <a:t>organ</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ove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troškove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može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tražiti</a:t>
            </a:r>
            <a:r>
              <a:rPr lang="en-US" altLang="el-GR" sz="1700" dirty="0">
                <a:latin typeface="Verdana" panose="020B0604030504040204" pitchFamily="34" charset="0"/>
                <a:ea typeface="Verdana" panose="020B0604030504040204" pitchFamily="34" charset="0"/>
              </a:rPr>
              <a:t> od </a:t>
            </a:r>
            <a:r>
              <a:rPr lang="en-US" altLang="el-GR" sz="1700" dirty="0" err="1">
                <a:latin typeface="Verdana" panose="020B0604030504040204" pitchFamily="34" charset="0"/>
                <a:ea typeface="Verdana" panose="020B0604030504040204" pitchFamily="34" charset="0"/>
              </a:rPr>
              <a:t>dobavljača</a:t>
            </a:r>
            <a:r>
              <a:rPr lang="en-US" altLang="el-GR" sz="1700" dirty="0">
                <a:latin typeface="Verdana" panose="020B0604030504040204" pitchFamily="34" charset="0"/>
                <a:ea typeface="Verdana" panose="020B0604030504040204" pitchFamily="34" charset="0"/>
              </a:rPr>
              <a:t>.</a:t>
            </a:r>
          </a:p>
          <a:p>
            <a:pPr algn="just" eaLnBrk="1" hangingPunct="1">
              <a:spcBef>
                <a:spcPts val="600"/>
              </a:spcBef>
            </a:pPr>
            <a:r>
              <a:rPr lang="en-US" altLang="el-GR" sz="1700" dirty="0" err="1">
                <a:latin typeface="Verdana" panose="020B0604030504040204" pitchFamily="34" charset="0"/>
                <a:ea typeface="Verdana" panose="020B0604030504040204" pitchFamily="34" charset="0"/>
              </a:rPr>
              <a:t>Produženje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perioda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garancije</a:t>
            </a:r>
            <a:r>
              <a:rPr lang="en-US" altLang="el-GR" sz="1700" dirty="0">
                <a:latin typeface="Verdana" panose="020B0604030504040204" pitchFamily="34" charset="0"/>
                <a:ea typeface="Verdana" panose="020B0604030504040204" pitchFamily="34" charset="0"/>
              </a:rPr>
              <a:t> / </a:t>
            </a:r>
            <a:r>
              <a:rPr lang="en-US" altLang="el-GR" sz="1700" dirty="0" err="1">
                <a:latin typeface="Verdana" panose="020B0604030504040204" pitchFamily="34" charset="0"/>
                <a:ea typeface="Verdana" panose="020B0604030504040204" pitchFamily="34" charset="0"/>
              </a:rPr>
              <a:t>održavanja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oštećenja</a:t>
            </a:r>
            <a:endParaRPr lang="en-US" altLang="el-GR" sz="1700" dirty="0">
              <a:latin typeface="Verdana" panose="020B0604030504040204" pitchFamily="34" charset="0"/>
              <a:ea typeface="Verdana" panose="020B0604030504040204" pitchFamily="34" charset="0"/>
            </a:endParaRPr>
          </a:p>
          <a:p>
            <a:pPr algn="just" eaLnBrk="1" hangingPunct="1">
              <a:spcBef>
                <a:spcPts val="600"/>
              </a:spcBef>
            </a:pPr>
            <a:r>
              <a:rPr lang="en-US" altLang="el-GR" sz="1700" dirty="0" err="1">
                <a:latin typeface="Verdana" panose="020B0604030504040204" pitchFamily="34" charset="0"/>
                <a:ea typeface="Verdana" panose="020B0604030504040204" pitchFamily="34" charset="0"/>
              </a:rPr>
              <a:t>Isporučeni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proizvodi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odstupaju</a:t>
            </a:r>
            <a:r>
              <a:rPr lang="en-US" altLang="el-GR" sz="1700" dirty="0">
                <a:latin typeface="Verdana" panose="020B0604030504040204" pitchFamily="34" charset="0"/>
                <a:ea typeface="Verdana" panose="020B0604030504040204" pitchFamily="34" charset="0"/>
              </a:rPr>
              <a:t> od </a:t>
            </a:r>
            <a:r>
              <a:rPr lang="en-US" altLang="el-GR" sz="1700" dirty="0" err="1">
                <a:latin typeface="Verdana" panose="020B0604030504040204" pitchFamily="34" charset="0"/>
                <a:ea typeface="Verdana" panose="020B0604030504040204" pitchFamily="34" charset="0"/>
              </a:rPr>
              <a:t>tehničkih</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specifikacija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ali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Ugovara</a:t>
            </a:r>
            <a:r>
              <a:rPr lang="hr-BA" altLang="el-GR" sz="1700" dirty="0">
                <a:latin typeface="Verdana" panose="020B0604030504040204" pitchFamily="34" charset="0"/>
                <a:ea typeface="Verdana" panose="020B0604030504040204" pitchFamily="34" charset="0"/>
              </a:rPr>
              <a:t>č </a:t>
            </a:r>
            <a:r>
              <a:rPr lang="en-US" altLang="el-GR" sz="1700" dirty="0" err="1">
                <a:latin typeface="Verdana" panose="020B0604030504040204" pitchFamily="34" charset="0"/>
                <a:ea typeface="Verdana" panose="020B0604030504040204" pitchFamily="34" charset="0"/>
              </a:rPr>
              <a:t>odlučuje</a:t>
            </a:r>
            <a:r>
              <a:rPr lang="en-US" altLang="el-GR" sz="1700" dirty="0">
                <a:latin typeface="Verdana" panose="020B0604030504040204" pitchFamily="34" charset="0"/>
                <a:ea typeface="Verdana" panose="020B0604030504040204" pitchFamily="34" charset="0"/>
              </a:rPr>
              <a:t> da ta </a:t>
            </a:r>
            <a:r>
              <a:rPr lang="en-US" altLang="el-GR" sz="1700" dirty="0" err="1">
                <a:latin typeface="Verdana" panose="020B0604030504040204" pitchFamily="34" charset="0"/>
                <a:ea typeface="Verdana" panose="020B0604030504040204" pitchFamily="34" charset="0"/>
              </a:rPr>
              <a:t>odstupanja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nisu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bitna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a:t>
            </a:r>
            <a:r>
              <a:rPr lang="en-US" altLang="el-GR" sz="1700" dirty="0">
                <a:latin typeface="Verdana" panose="020B0604030504040204" pitchFamily="34" charset="0"/>
                <a:ea typeface="Verdana" panose="020B0604030504040204" pitchFamily="34" charset="0"/>
              </a:rPr>
              <a:t> da ne </a:t>
            </a:r>
            <a:r>
              <a:rPr lang="en-US" altLang="el-GR" sz="1700" dirty="0" err="1">
                <a:latin typeface="Verdana" panose="020B0604030504040204" pitchFamily="34" charset="0"/>
                <a:ea typeface="Verdana" panose="020B0604030504040204" pitchFamily="34" charset="0"/>
              </a:rPr>
              <a:t>ut</a:t>
            </a:r>
            <a:r>
              <a:rPr lang="hr-BA" altLang="el-GR" sz="1700" dirty="0">
                <a:latin typeface="Verdana" panose="020B0604030504040204" pitchFamily="34" charset="0"/>
                <a:ea typeface="Verdana" panose="020B0604030504040204" pitchFamily="34" charset="0"/>
              </a:rPr>
              <a:t>i</a:t>
            </a:r>
            <a:r>
              <a:rPr lang="en-US" altLang="el-GR" sz="1700" dirty="0" err="1">
                <a:latin typeface="Verdana" panose="020B0604030504040204" pitchFamily="34" charset="0"/>
                <a:ea typeface="Verdana" panose="020B0604030504040204" pitchFamily="34" charset="0"/>
              </a:rPr>
              <a:t>ču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na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upotrebu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proizvoda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Ipak</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Ugovorni</a:t>
            </a:r>
            <a:r>
              <a:rPr lang="en-US" altLang="el-GR" sz="1700" dirty="0">
                <a:latin typeface="Verdana" panose="020B0604030504040204" pitchFamily="34" charset="0"/>
                <a:ea typeface="Verdana" panose="020B0604030504040204" pitchFamily="34" charset="0"/>
              </a:rPr>
              <a:t> </a:t>
            </a:r>
            <a:r>
              <a:rPr lang="hr-BA" altLang="el-GR" sz="1700" dirty="0">
                <a:latin typeface="Verdana" panose="020B0604030504040204" pitchFamily="34" charset="0"/>
                <a:ea typeface="Verdana" panose="020B0604030504040204" pitchFamily="34" charset="0"/>
              </a:rPr>
              <a:t>organ</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može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tražiti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sniženu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cenu</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navedenu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isporuku</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putem</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zaht</a:t>
            </a:r>
            <a:r>
              <a:rPr lang="hr-BA" altLang="el-GR" sz="1700" dirty="0">
                <a:latin typeface="Verdana" panose="020B0604030504040204" pitchFamily="34" charset="0"/>
                <a:ea typeface="Verdana" panose="020B0604030504040204" pitchFamily="34" charset="0"/>
              </a:rPr>
              <a:t>j</a:t>
            </a:r>
            <a:r>
              <a:rPr lang="en-US" altLang="el-GR" sz="1700" dirty="0" err="1">
                <a:latin typeface="Verdana" panose="020B0604030504040204" pitchFamily="34" charset="0"/>
                <a:ea typeface="Verdana" panose="020B0604030504040204" pitchFamily="34" charset="0"/>
              </a:rPr>
              <a:t>eva</a:t>
            </a:r>
            <a:r>
              <a:rPr lang="en-US" altLang="el-GR" sz="1700" dirty="0">
                <a:latin typeface="Verdana" panose="020B0604030504040204" pitchFamily="34" charset="0"/>
                <a:ea typeface="Verdana" panose="020B0604030504040204" pitchFamily="34" charset="0"/>
              </a:rPr>
              <a:t>.</a:t>
            </a:r>
          </a:p>
          <a:p>
            <a:pPr algn="just" eaLnBrk="1" hangingPunct="1">
              <a:spcBef>
                <a:spcPts val="600"/>
              </a:spcBef>
            </a:pPr>
            <a:r>
              <a:rPr lang="en-US" altLang="el-GR" sz="1700" dirty="0" err="1">
                <a:latin typeface="Verdana" panose="020B0604030504040204" pitchFamily="34" charset="0"/>
                <a:ea typeface="Verdana" panose="020B0604030504040204" pitchFamily="34" charset="0"/>
              </a:rPr>
              <a:t>Izvođač</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odgađa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isporuku</a:t>
            </a:r>
            <a:r>
              <a:rPr lang="en-US" altLang="el-GR" sz="1700" dirty="0">
                <a:latin typeface="Verdana" panose="020B0604030504040204" pitchFamily="34" charset="0"/>
                <a:ea typeface="Verdana" panose="020B0604030504040204" pitchFamily="34" charset="0"/>
              </a:rPr>
              <a:t> / </a:t>
            </a:r>
            <a:r>
              <a:rPr lang="en-US" altLang="el-GR" sz="1700" dirty="0" err="1">
                <a:latin typeface="Verdana" panose="020B0604030504040204" pitchFamily="34" charset="0"/>
                <a:ea typeface="Verdana" panose="020B0604030504040204" pitchFamily="34" charset="0"/>
              </a:rPr>
              <a:t>izvršenje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ugovora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likvidirana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oštećenja</a:t>
            </a:r>
            <a:r>
              <a:rPr lang="en-US" altLang="el-GR" sz="1700" dirty="0">
                <a:latin typeface="Verdana" panose="020B0604030504040204" pitchFamily="34" charset="0"/>
                <a:ea typeface="Verdana" panose="020B0604030504040204" pitchFamily="34" charset="0"/>
              </a:rPr>
              <a:t>).</a:t>
            </a:r>
          </a:p>
          <a:p>
            <a:pPr algn="just" eaLnBrk="1" hangingPunct="1">
              <a:spcBef>
                <a:spcPts val="600"/>
              </a:spcBef>
            </a:pPr>
            <a:r>
              <a:rPr lang="en-US" altLang="el-GR" sz="1700" dirty="0" err="1">
                <a:latin typeface="Verdana" panose="020B0604030504040204" pitchFamily="34" charset="0"/>
                <a:ea typeface="Verdana" panose="020B0604030504040204" pitchFamily="34" charset="0"/>
              </a:rPr>
              <a:t>Prekid</a:t>
            </a:r>
            <a:r>
              <a:rPr lang="en-US" altLang="el-GR" sz="1700" dirty="0">
                <a:latin typeface="Verdana" panose="020B0604030504040204" pitchFamily="34" charset="0"/>
                <a:ea typeface="Verdana" panose="020B0604030504040204" pitchFamily="34" charset="0"/>
              </a:rPr>
              <a:t> za </a:t>
            </a:r>
            <a:r>
              <a:rPr lang="en-US" altLang="el-GR" sz="1700" dirty="0" err="1">
                <a:latin typeface="Verdana" panose="020B0604030504040204" pitchFamily="34" charset="0"/>
                <a:ea typeface="Verdana" panose="020B0604030504040204" pitchFamily="34" charset="0"/>
              </a:rPr>
              <a:t>neplaćanje</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izvođača</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troškovi</a:t>
            </a:r>
            <a:r>
              <a:rPr lang="en-US" altLang="el-GR" sz="1700" dirty="0">
                <a:latin typeface="Verdana" panose="020B0604030504040204" pitchFamily="34" charset="0"/>
                <a:ea typeface="Verdana" panose="020B0604030504040204" pitchFamily="34" charset="0"/>
              </a:rPr>
              <a:t> </a:t>
            </a:r>
            <a:r>
              <a:rPr lang="en-US" altLang="el-GR" sz="1700" dirty="0" err="1">
                <a:latin typeface="Verdana" panose="020B0604030504040204" pitchFamily="34" charset="0"/>
                <a:ea typeface="Verdana" panose="020B0604030504040204" pitchFamily="34" charset="0"/>
              </a:rPr>
              <a:t>dovršetka</a:t>
            </a:r>
            <a:r>
              <a:rPr lang="en-US" altLang="el-GR" sz="1700" dirty="0">
                <a:latin typeface="Verdana" panose="020B0604030504040204" pitchFamily="34" charset="0"/>
                <a:ea typeface="Verdana" panose="020B0604030504040204" pitchFamily="34" charset="0"/>
              </a:rPr>
              <a:t>)</a:t>
            </a:r>
          </a:p>
        </p:txBody>
      </p:sp>
      <p:sp>
        <p:nvSpPr>
          <p:cNvPr id="13" name="Rectangle 2"/>
          <p:cNvSpPr txBox="1">
            <a:spLocks noChangeArrowheads="1"/>
          </p:cNvSpPr>
          <p:nvPr/>
        </p:nvSpPr>
        <p:spPr>
          <a:xfrm>
            <a:off x="432000" y="432000"/>
            <a:ext cx="48942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Verdana" panose="020B0604030504040204" pitchFamily="34" charset="0"/>
                <a:cs typeface="+mn-cs"/>
              </a:rPr>
              <a:t>Upravljanje potraživanjima</a:t>
            </a:r>
            <a:endParaRPr lang="el-GR" altLang="el-GR" sz="2400" b="1" kern="1200" dirty="0">
              <a:latin typeface="Verdana" pitchFamily="34" charset="0"/>
              <a:ea typeface="Verdana" panose="020B0604030504040204" pitchFamily="34" charset="0"/>
              <a:cs typeface="+mn-cs"/>
            </a:endParaRPr>
          </a:p>
        </p:txBody>
      </p:sp>
      <p:sp>
        <p:nvSpPr>
          <p:cNvPr id="14" name="Rectangle 3"/>
          <p:cNvSpPr txBox="1">
            <a:spLocks noChangeArrowheads="1"/>
          </p:cNvSpPr>
          <p:nvPr/>
        </p:nvSpPr>
        <p:spPr>
          <a:xfrm>
            <a:off x="468000" y="836712"/>
            <a:ext cx="8280000" cy="369332"/>
          </a:xfrm>
          <a:prstGeom prst="rect">
            <a:avLst/>
          </a:prstGeom>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eaLnBrk="1" hangingPunct="1">
              <a:spcBef>
                <a:spcPct val="25000"/>
              </a:spcBef>
              <a:buNone/>
            </a:pPr>
            <a:r>
              <a:rPr lang="pl-PL" altLang="el-GR" sz="1800" kern="0" dirty="0">
                <a:latin typeface="Verdana" panose="020B0604030504040204" pitchFamily="34" charset="0"/>
                <a:ea typeface="Verdana" panose="020B0604030504040204" pitchFamily="34" charset="0"/>
              </a:rPr>
              <a:t>Okvirni razlozi za potraživanja od strane ugovornog organa su:</a:t>
            </a:r>
            <a:endParaRPr lang="el-GR" altLang="el-GR" sz="1800" kern="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9626172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2000" y="432000"/>
            <a:ext cx="62648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Verdana" panose="020B0604030504040204" pitchFamily="34" charset="0"/>
                <a:cs typeface="+mn-cs"/>
              </a:rPr>
              <a:t>Ugovaranje</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na</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osnovu</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performansi</a:t>
            </a:r>
            <a:endParaRPr lang="el-GR" altLang="el-GR" sz="2400" b="1" kern="1200" dirty="0">
              <a:latin typeface="Verdana" pitchFamily="34" charset="0"/>
              <a:ea typeface="Verdana" panose="020B0604030504040204" pitchFamily="34" charset="0"/>
              <a:cs typeface="+mn-cs"/>
            </a:endParaRPr>
          </a:p>
        </p:txBody>
      </p:sp>
      <p:sp>
        <p:nvSpPr>
          <p:cNvPr id="3" name="Rectangle 2"/>
          <p:cNvSpPr/>
          <p:nvPr/>
        </p:nvSpPr>
        <p:spPr>
          <a:xfrm>
            <a:off x="432000" y="953433"/>
            <a:ext cx="8280000" cy="5124480"/>
          </a:xfrm>
          <a:prstGeom prst="rect">
            <a:avLst/>
          </a:prstGeom>
          <a:solidFill>
            <a:schemeClr val="bg1"/>
          </a:solidFill>
        </p:spPr>
        <p:txBody>
          <a:bodyPr wrap="square">
            <a:spAutoFit/>
          </a:bodyPr>
          <a:lstStyle/>
          <a:p>
            <a:pPr algn="just">
              <a:spcBef>
                <a:spcPts val="600"/>
              </a:spcBef>
              <a:buClr>
                <a:schemeClr val="bg2"/>
              </a:buClr>
              <a:buSzPct val="75000"/>
              <a:buFont typeface="Wingdings" pitchFamily="2" charset="2"/>
              <a:buNone/>
            </a:pPr>
            <a:r>
              <a:rPr lang="en-US" altLang="el-GR" sz="1600" dirty="0">
                <a:ea typeface="Verdana" panose="020B0604030504040204" pitchFamily="34" charset="0"/>
              </a:rPr>
              <a:t>"</a:t>
            </a:r>
            <a:r>
              <a:rPr lang="en-US" altLang="el-GR" sz="1600" b="1" dirty="0" err="1">
                <a:ea typeface="Verdana" panose="020B0604030504040204" pitchFamily="34" charset="0"/>
              </a:rPr>
              <a:t>Ugovaranje</a:t>
            </a:r>
            <a:r>
              <a:rPr lang="en-US" altLang="el-GR" sz="1600" b="1" dirty="0">
                <a:ea typeface="Verdana" panose="020B0604030504040204" pitchFamily="34" charset="0"/>
              </a:rPr>
              <a:t> </a:t>
            </a:r>
            <a:r>
              <a:rPr lang="en-US" altLang="el-GR" sz="1600" b="1" dirty="0" err="1">
                <a:ea typeface="Verdana" panose="020B0604030504040204" pitchFamily="34" charset="0"/>
              </a:rPr>
              <a:t>na</a:t>
            </a:r>
            <a:r>
              <a:rPr lang="en-US" altLang="el-GR" sz="1600" b="1" dirty="0">
                <a:ea typeface="Verdana" panose="020B0604030504040204" pitchFamily="34" charset="0"/>
              </a:rPr>
              <a:t> </a:t>
            </a:r>
            <a:r>
              <a:rPr lang="en-US" altLang="el-GR" sz="1600" b="1" dirty="0" err="1">
                <a:ea typeface="Verdana" panose="020B0604030504040204" pitchFamily="34" charset="0"/>
              </a:rPr>
              <a:t>temelju</a:t>
            </a:r>
            <a:r>
              <a:rPr lang="en-US" altLang="el-GR" sz="1600" b="1" dirty="0">
                <a:ea typeface="Verdana" panose="020B0604030504040204" pitchFamily="34" charset="0"/>
              </a:rPr>
              <a:t> </a:t>
            </a:r>
            <a:r>
              <a:rPr lang="en-US" altLang="el-GR" sz="1600" b="1" dirty="0" err="1">
                <a:ea typeface="Verdana" panose="020B0604030504040204" pitchFamily="34" charset="0"/>
              </a:rPr>
              <a:t>performansi</a:t>
            </a:r>
            <a:r>
              <a:rPr lang="en-US" altLang="el-GR" sz="1600" dirty="0">
                <a:ea typeface="Verdana" panose="020B0604030504040204" pitchFamily="34" charset="0"/>
              </a:rPr>
              <a:t>" </a:t>
            </a:r>
            <a:r>
              <a:rPr lang="en-US" altLang="el-GR" sz="1600" dirty="0" err="1">
                <a:ea typeface="Verdana" panose="020B0604030504040204" pitchFamily="34" charset="0"/>
              </a:rPr>
              <a:t>znači</a:t>
            </a:r>
            <a:r>
              <a:rPr lang="en-US" altLang="el-GR" sz="1600" dirty="0">
                <a:ea typeface="Verdana" panose="020B0604030504040204" pitchFamily="34" charset="0"/>
              </a:rPr>
              <a:t> </a:t>
            </a:r>
            <a:r>
              <a:rPr lang="en-US" altLang="el-GR" sz="1600" dirty="0" err="1">
                <a:ea typeface="Verdana" panose="020B0604030504040204" pitchFamily="34" charset="0"/>
              </a:rPr>
              <a:t>strukturiranje</a:t>
            </a:r>
            <a:r>
              <a:rPr lang="en-US" altLang="el-GR" sz="1600" dirty="0">
                <a:ea typeface="Verdana" panose="020B0604030504040204" pitchFamily="34" charset="0"/>
              </a:rPr>
              <a:t> </a:t>
            </a:r>
            <a:r>
              <a:rPr lang="en-US" altLang="el-GR" sz="1600" dirty="0" err="1">
                <a:ea typeface="Verdana" panose="020B0604030504040204" pitchFamily="34" charset="0"/>
              </a:rPr>
              <a:t>svih</a:t>
            </a:r>
            <a:r>
              <a:rPr lang="en-US" altLang="el-GR" sz="1600" dirty="0">
                <a:ea typeface="Verdana" panose="020B0604030504040204" pitchFamily="34" charset="0"/>
              </a:rPr>
              <a:t> </a:t>
            </a:r>
            <a:r>
              <a:rPr lang="en-US" altLang="el-GR" sz="1600" dirty="0" err="1">
                <a:ea typeface="Verdana" panose="020B0604030504040204" pitchFamily="34" charset="0"/>
              </a:rPr>
              <a:t>aspekata</a:t>
            </a:r>
            <a:r>
              <a:rPr lang="en-US" altLang="el-GR" sz="1600" dirty="0">
                <a:ea typeface="Verdana" panose="020B0604030504040204" pitchFamily="34" charset="0"/>
              </a:rPr>
              <a:t> </a:t>
            </a:r>
            <a:r>
              <a:rPr lang="en-US" altLang="el-GR" sz="1600" dirty="0" err="1">
                <a:ea typeface="Verdana" panose="020B0604030504040204" pitchFamily="34" charset="0"/>
              </a:rPr>
              <a:t>nabav</a:t>
            </a:r>
            <a:r>
              <a:rPr lang="hr-BA" altLang="el-GR" sz="1600" dirty="0">
                <a:ea typeface="Verdana" panose="020B0604030504040204" pitchFamily="34" charset="0"/>
              </a:rPr>
              <a:t>k</a:t>
            </a:r>
            <a:r>
              <a:rPr lang="en-US" altLang="el-GR" sz="1600" dirty="0">
                <a:ea typeface="Verdana" panose="020B0604030504040204" pitchFamily="34" charset="0"/>
              </a:rPr>
              <a:t>e </a:t>
            </a:r>
            <a:r>
              <a:rPr lang="en-US" altLang="el-GR" sz="1600" dirty="0" err="1">
                <a:ea typeface="Verdana" panose="020B0604030504040204" pitchFamily="34" charset="0"/>
              </a:rPr>
              <a:t>oko</a:t>
            </a:r>
            <a:r>
              <a:rPr lang="en-US" altLang="el-GR" sz="1600" dirty="0">
                <a:ea typeface="Verdana" panose="020B0604030504040204" pitchFamily="34" charset="0"/>
              </a:rPr>
              <a:t> </a:t>
            </a:r>
            <a:r>
              <a:rPr lang="en-US" altLang="el-GR" sz="1600" dirty="0" err="1">
                <a:ea typeface="Verdana" panose="020B0604030504040204" pitchFamily="34" charset="0"/>
              </a:rPr>
              <a:t>svrhe</a:t>
            </a:r>
            <a:r>
              <a:rPr lang="en-US" altLang="el-GR" sz="1600" dirty="0">
                <a:ea typeface="Verdana" panose="020B0604030504040204" pitchFamily="34" charset="0"/>
              </a:rPr>
              <a:t> </a:t>
            </a:r>
            <a:r>
              <a:rPr lang="en-US" altLang="el-GR" sz="1600" dirty="0" err="1">
                <a:ea typeface="Verdana" panose="020B0604030504040204" pitchFamily="34" charset="0"/>
              </a:rPr>
              <a:t>posla</a:t>
            </a:r>
            <a:r>
              <a:rPr lang="en-US" altLang="el-GR" sz="1600" dirty="0">
                <a:ea typeface="Verdana" panose="020B0604030504040204" pitchFamily="34" charset="0"/>
              </a:rPr>
              <a:t> </a:t>
            </a:r>
            <a:r>
              <a:rPr lang="en-US" altLang="el-GR" sz="1600" dirty="0" err="1">
                <a:ea typeface="Verdana" panose="020B0604030504040204" pitchFamily="34" charset="0"/>
              </a:rPr>
              <a:t>koji</a:t>
            </a:r>
            <a:r>
              <a:rPr lang="en-US" altLang="el-GR" sz="1600" dirty="0">
                <a:ea typeface="Verdana" panose="020B0604030504040204" pitchFamily="34" charset="0"/>
              </a:rPr>
              <a:t> se </a:t>
            </a:r>
            <a:r>
              <a:rPr lang="en-US" altLang="el-GR" sz="1600" dirty="0" err="1">
                <a:ea typeface="Verdana" panose="020B0604030504040204" pitchFamily="34" charset="0"/>
              </a:rPr>
              <a:t>izvodi</a:t>
            </a:r>
            <a:r>
              <a:rPr lang="en-US" altLang="el-GR" sz="1600" dirty="0">
                <a:ea typeface="Verdana" panose="020B0604030504040204" pitchFamily="34" charset="0"/>
              </a:rPr>
              <a:t> </a:t>
            </a:r>
            <a:r>
              <a:rPr lang="en-US" altLang="el-GR" sz="1600" dirty="0" err="1">
                <a:ea typeface="Verdana" panose="020B0604030504040204" pitchFamily="34" charset="0"/>
              </a:rPr>
              <a:t>uz</a:t>
            </a:r>
            <a:r>
              <a:rPr lang="en-US" altLang="el-GR" sz="1600" dirty="0">
                <a:ea typeface="Verdana" panose="020B0604030504040204" pitchFamily="34" charset="0"/>
              </a:rPr>
              <a:t> </a:t>
            </a:r>
            <a:r>
              <a:rPr lang="en-US" altLang="el-GR" sz="1600" dirty="0" err="1">
                <a:ea typeface="Verdana" panose="020B0604030504040204" pitchFamily="34" charset="0"/>
              </a:rPr>
              <a:t>zahtjeve</a:t>
            </a:r>
            <a:r>
              <a:rPr lang="en-US" altLang="el-GR" sz="1600" dirty="0">
                <a:ea typeface="Verdana" panose="020B0604030504040204" pitchFamily="34" charset="0"/>
              </a:rPr>
              <a:t> </a:t>
            </a:r>
            <a:r>
              <a:rPr lang="en-US" altLang="el-GR" sz="1600" dirty="0" err="1">
                <a:ea typeface="Verdana" panose="020B0604030504040204" pitchFamily="34" charset="0"/>
              </a:rPr>
              <a:t>ugovora</a:t>
            </a:r>
            <a:r>
              <a:rPr lang="en-US" altLang="el-GR" sz="1600" dirty="0">
                <a:ea typeface="Verdana" panose="020B0604030504040204" pitchFamily="34" charset="0"/>
              </a:rPr>
              <a:t> </a:t>
            </a:r>
            <a:r>
              <a:rPr lang="en-US" altLang="el-GR" sz="1600" dirty="0" err="1">
                <a:ea typeface="Verdana" panose="020B0604030504040204" pitchFamily="34" charset="0"/>
              </a:rPr>
              <a:t>utvrđene</a:t>
            </a:r>
            <a:r>
              <a:rPr lang="en-US" altLang="el-GR" sz="1600" dirty="0">
                <a:ea typeface="Verdana" panose="020B0604030504040204" pitchFamily="34" charset="0"/>
              </a:rPr>
              <a:t> u </a:t>
            </a:r>
            <a:r>
              <a:rPr lang="en-US" altLang="el-GR" sz="1600" dirty="0" err="1">
                <a:ea typeface="Verdana" panose="020B0604030504040204" pitchFamily="34" charset="0"/>
              </a:rPr>
              <a:t>jasnim</a:t>
            </a:r>
            <a:r>
              <a:rPr lang="en-US" altLang="el-GR" sz="1600" dirty="0">
                <a:ea typeface="Verdana" panose="020B0604030504040204" pitchFamily="34" charset="0"/>
              </a:rPr>
              <a:t>, </a:t>
            </a:r>
            <a:r>
              <a:rPr lang="en-US" altLang="el-GR" sz="1600" dirty="0" err="1">
                <a:ea typeface="Verdana" panose="020B0604030504040204" pitchFamily="34" charset="0"/>
              </a:rPr>
              <a:t>konkretnim</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objektivnim</a:t>
            </a:r>
            <a:r>
              <a:rPr lang="en-US" altLang="el-GR" sz="1600" dirty="0">
                <a:ea typeface="Verdana" panose="020B0604030504040204" pitchFamily="34" charset="0"/>
              </a:rPr>
              <a:t> </a:t>
            </a:r>
            <a:r>
              <a:rPr lang="en-US" altLang="el-GR" sz="1600" dirty="0" err="1">
                <a:ea typeface="Verdana" panose="020B0604030504040204" pitchFamily="34" charset="0"/>
              </a:rPr>
              <a:t>uvjetima</a:t>
            </a:r>
            <a:r>
              <a:rPr lang="en-US" altLang="el-GR" sz="1600" dirty="0">
                <a:ea typeface="Verdana" panose="020B0604030504040204" pitchFamily="34" charset="0"/>
              </a:rPr>
              <a:t> s </a:t>
            </a:r>
            <a:r>
              <a:rPr lang="en-US" altLang="el-GR" sz="1600" dirty="0" err="1">
                <a:ea typeface="Verdana" panose="020B0604030504040204" pitchFamily="34" charset="0"/>
              </a:rPr>
              <a:t>mjerljivim</a:t>
            </a:r>
            <a:r>
              <a:rPr lang="en-US" altLang="el-GR" sz="1600" dirty="0">
                <a:ea typeface="Verdana" panose="020B0604030504040204" pitchFamily="34" charset="0"/>
              </a:rPr>
              <a:t> </a:t>
            </a:r>
            <a:r>
              <a:rPr lang="en-US" altLang="el-GR" sz="1600" dirty="0" err="1">
                <a:ea typeface="Verdana" panose="020B0604030504040204" pitchFamily="34" charset="0"/>
              </a:rPr>
              <a:t>ishodima</a:t>
            </a:r>
            <a:r>
              <a:rPr lang="en-US" altLang="el-GR" sz="1600" dirty="0">
                <a:ea typeface="Verdana" panose="020B0604030504040204" pitchFamily="34" charset="0"/>
              </a:rPr>
              <a:t>.</a:t>
            </a:r>
            <a:endParaRPr lang="hr-BA" altLang="el-GR" sz="1600" dirty="0">
              <a:ea typeface="Verdana" panose="020B0604030504040204" pitchFamily="34" charset="0"/>
            </a:endParaRPr>
          </a:p>
          <a:p>
            <a:pPr algn="just">
              <a:spcBef>
                <a:spcPts val="600"/>
              </a:spcBef>
              <a:buClr>
                <a:schemeClr val="bg2"/>
              </a:buClr>
              <a:buSzPct val="75000"/>
              <a:buFont typeface="Wingdings" pitchFamily="2" charset="2"/>
              <a:buNone/>
            </a:pPr>
            <a:r>
              <a:rPr lang="en-US" sz="1600" dirty="0">
                <a:ea typeface="Verdana" panose="020B0604030504040204" pitchFamily="34" charset="0"/>
              </a:rPr>
              <a:t>To je </a:t>
            </a:r>
            <a:r>
              <a:rPr lang="en-US" sz="1600" dirty="0" err="1">
                <a:ea typeface="Verdana" panose="020B0604030504040204" pitchFamily="34" charset="0"/>
              </a:rPr>
              <a:t>metoda</a:t>
            </a:r>
            <a:r>
              <a:rPr lang="en-US" sz="1600" dirty="0">
                <a:ea typeface="Verdana" panose="020B0604030504040204" pitchFamily="34" charset="0"/>
              </a:rPr>
              <a:t> </a:t>
            </a:r>
            <a:r>
              <a:rPr lang="en-US" sz="1600" dirty="0" err="1">
                <a:ea typeface="Verdana" panose="020B0604030504040204" pitchFamily="34" charset="0"/>
              </a:rPr>
              <a:t>ugovaranja</a:t>
            </a:r>
            <a:r>
              <a:rPr lang="en-US" sz="1600" dirty="0">
                <a:ea typeface="Verdana" panose="020B0604030504040204" pitchFamily="34" charset="0"/>
              </a:rPr>
              <a:t> </a:t>
            </a:r>
            <a:r>
              <a:rPr lang="en-US" sz="1600" dirty="0" err="1">
                <a:ea typeface="Verdana" panose="020B0604030504040204" pitchFamily="34" charset="0"/>
              </a:rPr>
              <a:t>gdje</a:t>
            </a:r>
            <a:r>
              <a:rPr lang="en-US" sz="1600" dirty="0">
                <a:ea typeface="Verdana" panose="020B0604030504040204" pitchFamily="34" charset="0"/>
              </a:rPr>
              <a:t> </a:t>
            </a:r>
            <a:r>
              <a:rPr lang="en-US" sz="1600" dirty="0" err="1">
                <a:ea typeface="Verdana" panose="020B0604030504040204" pitchFamily="34" charset="0"/>
              </a:rPr>
              <a:t>su</a:t>
            </a:r>
            <a:r>
              <a:rPr lang="en-US" sz="1600" dirty="0">
                <a:ea typeface="Verdana" panose="020B0604030504040204" pitchFamily="34" charset="0"/>
              </a:rPr>
              <a:t> </a:t>
            </a:r>
            <a:r>
              <a:rPr lang="en-US" sz="1600" dirty="0" err="1">
                <a:ea typeface="Verdana" panose="020B0604030504040204" pitchFamily="34" charset="0"/>
              </a:rPr>
              <a:t>definirani</a:t>
            </a:r>
            <a:r>
              <a:rPr lang="en-US" sz="1600" dirty="0">
                <a:ea typeface="Verdana" panose="020B0604030504040204" pitchFamily="34" charset="0"/>
              </a:rPr>
              <a:t> </a:t>
            </a:r>
            <a:r>
              <a:rPr lang="en-US" sz="1600" dirty="0" err="1">
                <a:ea typeface="Verdana" panose="020B0604030504040204" pitchFamily="34" charset="0"/>
              </a:rPr>
              <a:t>rezultati</a:t>
            </a:r>
            <a:r>
              <a:rPr lang="en-US" sz="1600" dirty="0">
                <a:ea typeface="Verdana" panose="020B0604030504040204" pitchFamily="34" charset="0"/>
              </a:rPr>
              <a:t> a ne </a:t>
            </a:r>
            <a:r>
              <a:rPr lang="en-US" sz="1600" dirty="0" err="1">
                <a:ea typeface="Verdana" panose="020B0604030504040204" pitchFamily="34" charset="0"/>
              </a:rPr>
              <a:t>ulazi</a:t>
            </a:r>
            <a:r>
              <a:rPr lang="en-US" sz="1600" dirty="0">
                <a:ea typeface="Verdana" panose="020B0604030504040204" pitchFamily="34" charset="0"/>
              </a:rPr>
              <a:t> </a:t>
            </a:r>
            <a:r>
              <a:rPr lang="en-US" sz="1600" dirty="0" err="1">
                <a:ea typeface="Verdana" panose="020B0604030504040204" pitchFamily="34" charset="0"/>
              </a:rPr>
              <a:t>ili</a:t>
            </a:r>
            <a:r>
              <a:rPr lang="en-US" sz="1600" dirty="0">
                <a:ea typeface="Verdana" panose="020B0604030504040204" pitchFamily="34" charset="0"/>
              </a:rPr>
              <a:t> </a:t>
            </a:r>
            <a:r>
              <a:rPr lang="en-US" sz="1600" dirty="0" err="1">
                <a:ea typeface="Verdana" panose="020B0604030504040204" pitchFamily="34" charset="0"/>
              </a:rPr>
              <a:t>postupak</a:t>
            </a:r>
            <a:r>
              <a:rPr lang="en-US" sz="1600" dirty="0">
                <a:ea typeface="Verdana" panose="020B0604030504040204" pitchFamily="34" charset="0"/>
              </a:rPr>
              <a:t>. </a:t>
            </a:r>
            <a:r>
              <a:rPr lang="en-US" sz="1600" dirty="0" err="1">
                <a:ea typeface="Verdana" panose="020B0604030504040204" pitchFamily="34" charset="0"/>
              </a:rPr>
              <a:t>Temelji</a:t>
            </a:r>
            <a:r>
              <a:rPr lang="en-US" sz="1600" dirty="0">
                <a:ea typeface="Verdana" panose="020B0604030504040204" pitchFamily="34" charset="0"/>
              </a:rPr>
              <a:t> se </a:t>
            </a:r>
            <a:r>
              <a:rPr lang="en-US" sz="1600" dirty="0" err="1">
                <a:ea typeface="Verdana" panose="020B0604030504040204" pitchFamily="34" charset="0"/>
              </a:rPr>
              <a:t>na</a:t>
            </a:r>
            <a:endParaRPr lang="hr-BA" sz="1600" dirty="0">
              <a:ea typeface="Verdana" panose="020B0604030504040204" pitchFamily="34" charset="0"/>
            </a:endParaRPr>
          </a:p>
          <a:p>
            <a:pPr marL="285750" indent="-285750" algn="just">
              <a:spcBef>
                <a:spcPts val="600"/>
              </a:spcBef>
              <a:buClr>
                <a:schemeClr val="bg2"/>
              </a:buClr>
              <a:buSzPct val="75000"/>
              <a:buFont typeface="Arial" panose="020B0604020202020204" pitchFamily="34" charset="0"/>
              <a:buChar char="•"/>
            </a:pPr>
            <a:r>
              <a:rPr lang="en-US" sz="1600" dirty="0">
                <a:ea typeface="Verdana" panose="020B0604030504040204" pitchFamily="34" charset="0"/>
              </a:rPr>
              <a:t>M</a:t>
            </a:r>
            <a:r>
              <a:rPr lang="hr-BA" sz="1600" dirty="0">
                <a:ea typeface="Verdana" panose="020B0604030504040204" pitchFamily="34" charset="0"/>
              </a:rPr>
              <a:t>j</a:t>
            </a:r>
            <a:r>
              <a:rPr lang="en-US" sz="1600" dirty="0" err="1">
                <a:ea typeface="Verdana" panose="020B0604030504040204" pitchFamily="34" charset="0"/>
              </a:rPr>
              <a:t>erenja</a:t>
            </a:r>
            <a:r>
              <a:rPr lang="en-US" sz="1600" dirty="0">
                <a:ea typeface="Verdana" panose="020B0604030504040204" pitchFamily="34" charset="0"/>
              </a:rPr>
              <a:t> </a:t>
            </a:r>
            <a:r>
              <a:rPr lang="en-US" sz="1600" dirty="0" err="1">
                <a:ea typeface="Verdana" panose="020B0604030504040204" pitchFamily="34" charset="0"/>
              </a:rPr>
              <a:t>i</a:t>
            </a:r>
            <a:endParaRPr lang="en-US" sz="1600" dirty="0">
              <a:ea typeface="Verdana" panose="020B0604030504040204" pitchFamily="34" charset="0"/>
            </a:endParaRPr>
          </a:p>
          <a:p>
            <a:pPr marL="285750" indent="-285750" algn="just">
              <a:spcBef>
                <a:spcPts val="600"/>
              </a:spcBef>
              <a:buClr>
                <a:schemeClr val="bg2"/>
              </a:buClr>
              <a:buSzPct val="75000"/>
              <a:buFont typeface="Arial" panose="020B0604020202020204" pitchFamily="34" charset="0"/>
              <a:buChar char="•"/>
            </a:pPr>
            <a:r>
              <a:rPr lang="en-US" sz="1600" dirty="0" err="1">
                <a:ea typeface="Verdana" panose="020B0604030504040204" pitchFamily="34" charset="0"/>
              </a:rPr>
              <a:t>Podsticaji</a:t>
            </a:r>
            <a:endParaRPr lang="hr-BA" sz="1600" dirty="0">
              <a:ea typeface="Verdana" panose="020B0604030504040204" pitchFamily="34" charset="0"/>
            </a:endParaRPr>
          </a:p>
          <a:p>
            <a:pPr algn="just">
              <a:spcBef>
                <a:spcPts val="600"/>
              </a:spcBef>
              <a:buClr>
                <a:schemeClr val="bg2"/>
              </a:buClr>
              <a:buSzPct val="75000"/>
              <a:buFont typeface="Wingdings" pitchFamily="2" charset="2"/>
              <a:buNone/>
            </a:pPr>
            <a:r>
              <a:rPr lang="en-US" sz="1600" dirty="0" err="1">
                <a:ea typeface="Verdana" panose="020B0604030504040204" pitchFamily="34" charset="0"/>
              </a:rPr>
              <a:t>Akvizicija</a:t>
            </a:r>
            <a:r>
              <a:rPr lang="en-US" sz="1600" dirty="0">
                <a:ea typeface="Verdana" panose="020B0604030504040204" pitchFamily="34" charset="0"/>
              </a:rPr>
              <a:t> </a:t>
            </a:r>
            <a:r>
              <a:rPr lang="en-US" sz="1600" dirty="0" err="1">
                <a:ea typeface="Verdana" panose="020B0604030504040204" pitchFamily="34" charset="0"/>
              </a:rPr>
              <a:t>zasnovana</a:t>
            </a:r>
            <a:r>
              <a:rPr lang="en-US" sz="1600" dirty="0">
                <a:ea typeface="Verdana" panose="020B0604030504040204" pitchFamily="34" charset="0"/>
              </a:rPr>
              <a:t> </a:t>
            </a:r>
            <a:r>
              <a:rPr lang="en-US" sz="1600" dirty="0" err="1">
                <a:ea typeface="Verdana" panose="020B0604030504040204" pitchFamily="34" charset="0"/>
              </a:rPr>
              <a:t>na</a:t>
            </a:r>
            <a:r>
              <a:rPr lang="en-US" sz="1600" dirty="0">
                <a:ea typeface="Verdana" panose="020B0604030504040204" pitchFamily="34" charset="0"/>
              </a:rPr>
              <a:t> </a:t>
            </a:r>
            <a:r>
              <a:rPr lang="en-US" sz="1600" dirty="0" err="1">
                <a:ea typeface="Verdana" panose="020B0604030504040204" pitchFamily="34" charset="0"/>
              </a:rPr>
              <a:t>performansama</a:t>
            </a:r>
            <a:r>
              <a:rPr lang="en-US" sz="1600" dirty="0">
                <a:ea typeface="Verdana" panose="020B0604030504040204" pitchFamily="34" charset="0"/>
              </a:rPr>
              <a:t> je </a:t>
            </a:r>
            <a:r>
              <a:rPr lang="en-US" sz="1600" b="1" dirty="0" err="1">
                <a:ea typeface="Verdana" panose="020B0604030504040204" pitchFamily="34" charset="0"/>
              </a:rPr>
              <a:t>preferirana</a:t>
            </a:r>
            <a:r>
              <a:rPr lang="en-US" sz="1600" b="1" dirty="0">
                <a:ea typeface="Verdana" panose="020B0604030504040204" pitchFamily="34" charset="0"/>
              </a:rPr>
              <a:t> </a:t>
            </a:r>
            <a:r>
              <a:rPr lang="en-US" sz="1600" b="1" dirty="0" err="1">
                <a:ea typeface="Verdana" panose="020B0604030504040204" pitchFamily="34" charset="0"/>
              </a:rPr>
              <a:t>metoda</a:t>
            </a:r>
            <a:r>
              <a:rPr lang="en-US" sz="1600" b="1" dirty="0">
                <a:ea typeface="Verdana" panose="020B0604030504040204" pitchFamily="34" charset="0"/>
              </a:rPr>
              <a:t> za </a:t>
            </a:r>
            <a:r>
              <a:rPr lang="en-US" sz="1600" b="1" dirty="0" err="1">
                <a:ea typeface="Verdana" panose="020B0604030504040204" pitchFamily="34" charset="0"/>
              </a:rPr>
              <a:t>sticanje</a:t>
            </a:r>
            <a:r>
              <a:rPr lang="en-US" sz="1600" b="1" dirty="0">
                <a:ea typeface="Verdana" panose="020B0604030504040204" pitchFamily="34" charset="0"/>
              </a:rPr>
              <a:t> </a:t>
            </a:r>
            <a:r>
              <a:rPr lang="en-US" sz="1600" b="1" dirty="0" err="1">
                <a:ea typeface="Verdana" panose="020B0604030504040204" pitchFamily="34" charset="0"/>
              </a:rPr>
              <a:t>usluga</a:t>
            </a:r>
            <a:r>
              <a:rPr lang="en-US" sz="1600" b="1" dirty="0">
                <a:ea typeface="Verdana" panose="020B0604030504040204" pitchFamily="34" charset="0"/>
              </a:rPr>
              <a:t>.</a:t>
            </a:r>
          </a:p>
          <a:p>
            <a:pPr algn="just">
              <a:spcBef>
                <a:spcPts val="600"/>
              </a:spcBef>
              <a:buClr>
                <a:schemeClr val="bg2"/>
              </a:buClr>
              <a:buSzPct val="75000"/>
              <a:buFont typeface="Wingdings" pitchFamily="2" charset="2"/>
              <a:buNone/>
            </a:pPr>
            <a:r>
              <a:rPr lang="en-US" sz="1600" dirty="0" err="1">
                <a:ea typeface="Verdana" panose="020B0604030504040204" pitchFamily="34" charset="0"/>
              </a:rPr>
              <a:t>Prednosti</a:t>
            </a:r>
            <a:r>
              <a:rPr lang="en-US" sz="1600" dirty="0">
                <a:ea typeface="Verdana" panose="020B0604030504040204" pitchFamily="34" charset="0"/>
              </a:rPr>
              <a:t> </a:t>
            </a:r>
            <a:r>
              <a:rPr lang="en-US" sz="1600" dirty="0" err="1">
                <a:ea typeface="Verdana" panose="020B0604030504040204" pitchFamily="34" charset="0"/>
              </a:rPr>
              <a:t>ugovaranja</a:t>
            </a:r>
            <a:r>
              <a:rPr lang="en-US" sz="1600" dirty="0">
                <a:ea typeface="Verdana" panose="020B0604030504040204" pitchFamily="34" charset="0"/>
              </a:rPr>
              <a:t> </a:t>
            </a:r>
            <a:r>
              <a:rPr lang="en-US" sz="1600" dirty="0" err="1">
                <a:ea typeface="Verdana" panose="020B0604030504040204" pitchFamily="34" charset="0"/>
              </a:rPr>
              <a:t>na</a:t>
            </a:r>
            <a:r>
              <a:rPr lang="en-US" sz="1600" dirty="0">
                <a:ea typeface="Verdana" panose="020B0604030504040204" pitchFamily="34" charset="0"/>
              </a:rPr>
              <a:t> </a:t>
            </a:r>
            <a:r>
              <a:rPr lang="en-US" sz="1600" dirty="0" err="1">
                <a:ea typeface="Verdana" panose="020B0604030504040204" pitchFamily="34" charset="0"/>
              </a:rPr>
              <a:t>osnovu</a:t>
            </a:r>
            <a:r>
              <a:rPr lang="en-US" sz="1600" dirty="0">
                <a:ea typeface="Verdana" panose="020B0604030504040204" pitchFamily="34" charset="0"/>
              </a:rPr>
              <a:t> </a:t>
            </a:r>
            <a:r>
              <a:rPr lang="en-US" sz="1600" dirty="0" err="1">
                <a:ea typeface="Verdana" panose="020B0604030504040204" pitchFamily="34" charset="0"/>
              </a:rPr>
              <a:t>performansi</a:t>
            </a:r>
            <a:r>
              <a:rPr lang="en-US" sz="1600" dirty="0">
                <a:ea typeface="Verdana" panose="020B0604030504040204" pitchFamily="34" charset="0"/>
              </a:rPr>
              <a:t>:</a:t>
            </a:r>
            <a:endParaRPr lang="hr-BA" sz="1600" dirty="0">
              <a:ea typeface="Verdana" panose="020B0604030504040204" pitchFamily="34" charset="0"/>
            </a:endParaRPr>
          </a:p>
          <a:p>
            <a:pPr algn="just">
              <a:spcBef>
                <a:spcPts val="600"/>
              </a:spcBef>
              <a:buClr>
                <a:schemeClr val="bg2"/>
              </a:buClr>
              <a:buSzPct val="75000"/>
              <a:buFont typeface="Wingdings" pitchFamily="2" charset="2"/>
              <a:buNone/>
            </a:pPr>
            <a:r>
              <a:rPr lang="hr-BA" sz="1600" dirty="0">
                <a:ea typeface="Verdana" panose="020B0604030504040204" pitchFamily="34" charset="0"/>
              </a:rPr>
              <a:t>Bolje performanse</a:t>
            </a:r>
            <a:endParaRPr lang="en-US" sz="1600" dirty="0">
              <a:ea typeface="Verdana" panose="020B0604030504040204" pitchFamily="34" charset="0"/>
            </a:endParaRPr>
          </a:p>
          <a:p>
            <a:pPr marL="742950" lvl="1" indent="-285750" algn="just">
              <a:spcBef>
                <a:spcPts val="600"/>
              </a:spcBef>
              <a:buClr>
                <a:schemeClr val="bg2"/>
              </a:buClr>
              <a:buSzPct val="75000"/>
              <a:buFont typeface="Wingdings" panose="05000000000000000000" pitchFamily="2" charset="2"/>
              <a:buChar char="Ø"/>
            </a:pPr>
            <a:r>
              <a:rPr lang="hr-BA" sz="1600" dirty="0">
                <a:ea typeface="Verdana" panose="020B0604030504040204" pitchFamily="34" charset="0"/>
              </a:rPr>
              <a:t>Orjentiranost na rezultate</a:t>
            </a:r>
            <a:endParaRPr lang="en-US" sz="1600" dirty="0">
              <a:ea typeface="Verdana" panose="020B0604030504040204" pitchFamily="34" charset="0"/>
            </a:endParaRPr>
          </a:p>
          <a:p>
            <a:pPr marL="285750" indent="-285750" algn="just">
              <a:spcBef>
                <a:spcPts val="600"/>
              </a:spcBef>
              <a:buClr>
                <a:schemeClr val="bg2"/>
              </a:buClr>
              <a:buSzPct val="75000"/>
              <a:buFont typeface="Wingdings" panose="05000000000000000000" pitchFamily="2" charset="2"/>
              <a:buChar char="Ø"/>
            </a:pPr>
            <a:r>
              <a:rPr lang="hr-BA" sz="1600" dirty="0">
                <a:ea typeface="Verdana" panose="020B0604030504040204" pitchFamily="34" charset="0"/>
              </a:rPr>
              <a:t>Bolja cijena</a:t>
            </a:r>
            <a:endParaRPr lang="en-US" sz="1600" dirty="0">
              <a:ea typeface="Verdana" panose="020B0604030504040204" pitchFamily="34" charset="0"/>
            </a:endParaRPr>
          </a:p>
          <a:p>
            <a:pPr marL="742950" lvl="1" indent="-285750" algn="just">
              <a:spcBef>
                <a:spcPts val="600"/>
              </a:spcBef>
              <a:buClr>
                <a:schemeClr val="bg2"/>
              </a:buClr>
              <a:buSzPct val="75000"/>
              <a:buFont typeface="Wingdings" panose="05000000000000000000" pitchFamily="2" charset="2"/>
              <a:buChar char="Ø"/>
            </a:pPr>
            <a:r>
              <a:rPr lang="en-US" sz="1600" dirty="0" err="1">
                <a:ea typeface="Verdana" panose="020B0604030504040204" pitchFamily="34" charset="0"/>
              </a:rPr>
              <a:t>Najbolje</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a:t>
            </a:r>
            <a:r>
              <a:rPr lang="en-US" sz="1600" dirty="0" err="1">
                <a:ea typeface="Verdana" panose="020B0604030504040204" pitchFamily="34" charset="0"/>
              </a:rPr>
              <a:t>komercijalne</a:t>
            </a:r>
            <a:r>
              <a:rPr lang="en-US" sz="1600" dirty="0">
                <a:ea typeface="Verdana" panose="020B0604030504040204" pitchFamily="34" charset="0"/>
              </a:rPr>
              <a:t> </a:t>
            </a:r>
            <a:r>
              <a:rPr lang="en-US" sz="1600" dirty="0" err="1">
                <a:ea typeface="Verdana" panose="020B0604030504040204" pitchFamily="34" charset="0"/>
              </a:rPr>
              <a:t>prakse</a:t>
            </a:r>
            <a:r>
              <a:rPr lang="en-US" sz="1600" dirty="0">
                <a:ea typeface="Verdana" panose="020B0604030504040204" pitchFamily="34" charset="0"/>
              </a:rPr>
              <a:t> </a:t>
            </a:r>
            <a:r>
              <a:rPr lang="en-US" sz="1600" dirty="0" err="1">
                <a:ea typeface="Verdana" panose="020B0604030504040204" pitchFamily="34" charset="0"/>
              </a:rPr>
              <a:t>sa</a:t>
            </a:r>
            <a:r>
              <a:rPr lang="en-US" sz="1600" dirty="0">
                <a:ea typeface="Verdana" panose="020B0604030504040204" pitchFamily="34" charset="0"/>
              </a:rPr>
              <a:t> </a:t>
            </a:r>
            <a:r>
              <a:rPr lang="en-US" sz="1600" dirty="0" err="1">
                <a:ea typeface="Verdana" panose="020B0604030504040204" pitchFamily="34" charset="0"/>
              </a:rPr>
              <a:t>manje</a:t>
            </a:r>
            <a:r>
              <a:rPr lang="en-US" sz="1600" dirty="0">
                <a:ea typeface="Verdana" panose="020B0604030504040204" pitchFamily="34" charset="0"/>
              </a:rPr>
              <a:t> </a:t>
            </a:r>
            <a:r>
              <a:rPr lang="hr-BA" sz="1600" dirty="0">
                <a:ea typeface="Verdana" panose="020B0604030504040204" pitchFamily="34" charset="0"/>
              </a:rPr>
              <a:t>pitanja „kako” </a:t>
            </a:r>
            <a:r>
              <a:rPr lang="en-US" sz="1600" dirty="0" err="1">
                <a:ea typeface="Verdana" panose="020B0604030504040204" pitchFamily="34" charset="0"/>
              </a:rPr>
              <a:t>smanjuju</a:t>
            </a:r>
            <a:r>
              <a:rPr lang="en-US" sz="1600" dirty="0">
                <a:ea typeface="Verdana" panose="020B0604030504040204" pitchFamily="34" charset="0"/>
              </a:rPr>
              <a:t> </a:t>
            </a:r>
            <a:r>
              <a:rPr lang="en-US" sz="1600" dirty="0" err="1">
                <a:ea typeface="Verdana" panose="020B0604030504040204" pitchFamily="34" charset="0"/>
              </a:rPr>
              <a:t>troškove</a:t>
            </a:r>
            <a:r>
              <a:rPr lang="en-US" sz="1600" dirty="0">
                <a:ea typeface="Verdana" panose="020B0604030504040204" pitchFamily="34" charset="0"/>
              </a:rPr>
              <a:t> </a:t>
            </a:r>
            <a:r>
              <a:rPr lang="en-US" sz="1600" dirty="0" err="1">
                <a:ea typeface="Verdana" panose="020B0604030504040204" pitchFamily="34" charset="0"/>
              </a:rPr>
              <a:t>izvođača</a:t>
            </a:r>
            <a:r>
              <a:rPr lang="en-US" sz="1600" dirty="0">
                <a:ea typeface="Verdana" panose="020B0604030504040204" pitchFamily="34" charset="0"/>
              </a:rPr>
              <a:t>, a </a:t>
            </a:r>
            <a:r>
              <a:rPr lang="en-US" sz="1600" dirty="0" err="1">
                <a:ea typeface="Verdana" panose="020B0604030504040204" pitchFamily="34" charset="0"/>
              </a:rPr>
              <a:t>samim</a:t>
            </a:r>
            <a:r>
              <a:rPr lang="en-US" sz="1600" dirty="0">
                <a:ea typeface="Verdana" panose="020B0604030504040204" pitchFamily="34" charset="0"/>
              </a:rPr>
              <a:t> </a:t>
            </a:r>
            <a:r>
              <a:rPr lang="en-US" sz="1600" dirty="0" err="1">
                <a:ea typeface="Verdana" panose="020B0604030504040204" pitchFamily="34" charset="0"/>
              </a:rPr>
              <a:t>tim</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a:t>
            </a:r>
            <a:r>
              <a:rPr lang="en-US" sz="1600" dirty="0" err="1">
                <a:ea typeface="Verdana" panose="020B0604030504040204" pitchFamily="34" charset="0"/>
              </a:rPr>
              <a:t>cijenu</a:t>
            </a:r>
            <a:r>
              <a:rPr lang="en-US" sz="1600" dirty="0">
                <a:ea typeface="Verdana" panose="020B0604030504040204" pitchFamily="34" charset="0"/>
              </a:rPr>
              <a:t> </a:t>
            </a:r>
            <a:r>
              <a:rPr lang="en-US" sz="1600" dirty="0" err="1">
                <a:ea typeface="Verdana" panose="020B0604030504040204" pitchFamily="34" charset="0"/>
              </a:rPr>
              <a:t>koju</a:t>
            </a:r>
            <a:r>
              <a:rPr lang="en-US" sz="1600" dirty="0">
                <a:ea typeface="Verdana" panose="020B0604030504040204" pitchFamily="34" charset="0"/>
              </a:rPr>
              <a:t> </a:t>
            </a:r>
            <a:r>
              <a:rPr lang="hr-BA" sz="1600" dirty="0">
                <a:ea typeface="Verdana" panose="020B0604030504040204" pitchFamily="34" charset="0"/>
              </a:rPr>
              <a:t>UO</a:t>
            </a:r>
            <a:r>
              <a:rPr lang="en-US" sz="1600" dirty="0">
                <a:ea typeface="Verdana" panose="020B0604030504040204" pitchFamily="34" charset="0"/>
              </a:rPr>
              <a:t> </a:t>
            </a:r>
            <a:r>
              <a:rPr lang="en-US" sz="1600" dirty="0" err="1">
                <a:ea typeface="Verdana" panose="020B0604030504040204" pitchFamily="34" charset="0"/>
              </a:rPr>
              <a:t>treba</a:t>
            </a:r>
            <a:r>
              <a:rPr lang="en-US" sz="1600" dirty="0">
                <a:ea typeface="Verdana" panose="020B0604030504040204" pitchFamily="34" charset="0"/>
              </a:rPr>
              <a:t> </a:t>
            </a:r>
            <a:r>
              <a:rPr lang="en-US" sz="1600" dirty="0" err="1">
                <a:ea typeface="Verdana" panose="020B0604030504040204" pitchFamily="34" charset="0"/>
              </a:rPr>
              <a:t>platiti</a:t>
            </a:r>
            <a:endParaRPr lang="hr-BA" sz="1600" dirty="0">
              <a:ea typeface="Verdana" panose="020B0604030504040204" pitchFamily="34" charset="0"/>
            </a:endParaRPr>
          </a:p>
          <a:p>
            <a:pPr marL="265113" lvl="1" indent="-265113" algn="just">
              <a:spcBef>
                <a:spcPts val="600"/>
              </a:spcBef>
              <a:buClr>
                <a:schemeClr val="bg2"/>
              </a:buClr>
              <a:buSzPct val="75000"/>
              <a:buFont typeface="Wingdings" panose="05000000000000000000" pitchFamily="2" charset="2"/>
              <a:buChar char="Ø"/>
            </a:pPr>
            <a:r>
              <a:rPr lang="en-US" sz="1600" dirty="0" err="1">
                <a:ea typeface="Verdana" panose="020B0604030504040204" pitchFamily="34" charset="0"/>
              </a:rPr>
              <a:t>Izvođač</a:t>
            </a:r>
            <a:r>
              <a:rPr lang="en-US" sz="1600" dirty="0">
                <a:ea typeface="Verdana" panose="020B0604030504040204" pitchFamily="34" charset="0"/>
              </a:rPr>
              <a:t> </a:t>
            </a:r>
            <a:r>
              <a:rPr lang="en-US" sz="1600" dirty="0" err="1">
                <a:ea typeface="Verdana" panose="020B0604030504040204" pitchFamily="34" charset="0"/>
              </a:rPr>
              <a:t>ima</a:t>
            </a:r>
            <a:r>
              <a:rPr lang="en-US" sz="1600" dirty="0">
                <a:ea typeface="Verdana" panose="020B0604030504040204" pitchFamily="34" charset="0"/>
              </a:rPr>
              <a:t> </a:t>
            </a:r>
            <a:r>
              <a:rPr lang="en-US" sz="1600" dirty="0" err="1">
                <a:ea typeface="Verdana" panose="020B0604030504040204" pitchFamily="34" charset="0"/>
              </a:rPr>
              <a:t>fleksibilnost</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a:t>
            </a:r>
            <a:r>
              <a:rPr lang="en-US" sz="1600" dirty="0" err="1">
                <a:ea typeface="Verdana" panose="020B0604030504040204" pitchFamily="34" charset="0"/>
              </a:rPr>
              <a:t>podsticaj</a:t>
            </a:r>
            <a:r>
              <a:rPr lang="en-US" sz="1600" dirty="0">
                <a:ea typeface="Verdana" panose="020B0604030504040204" pitchFamily="34" charset="0"/>
              </a:rPr>
              <a:t> za </a:t>
            </a:r>
            <a:r>
              <a:rPr lang="en-US" sz="1600" dirty="0" err="1">
                <a:ea typeface="Verdana" panose="020B0604030504040204" pitchFamily="34" charset="0"/>
              </a:rPr>
              <a:t>inovacije</a:t>
            </a:r>
            <a:endParaRPr lang="hr-BA" sz="1600" dirty="0">
              <a:ea typeface="Verdana" panose="020B0604030504040204" pitchFamily="34" charset="0"/>
            </a:endParaRPr>
          </a:p>
          <a:p>
            <a:pPr marL="444500" lvl="1" indent="180975" algn="just">
              <a:spcBef>
                <a:spcPts val="600"/>
              </a:spcBef>
              <a:buClr>
                <a:schemeClr val="bg2"/>
              </a:buClr>
              <a:buSzPct val="75000"/>
              <a:buFont typeface="Wingdings" panose="05000000000000000000" pitchFamily="2" charset="2"/>
              <a:buChar char="Ø"/>
            </a:pPr>
            <a:r>
              <a:rPr lang="hr-BA" sz="1600" dirty="0">
                <a:ea typeface="Verdana" panose="020B0604030504040204" pitchFamily="34" charset="0"/>
              </a:rPr>
              <a:t> </a:t>
            </a:r>
            <a:r>
              <a:rPr lang="en-US" sz="1600" dirty="0" err="1">
                <a:ea typeface="Verdana" panose="020B0604030504040204" pitchFamily="34" charset="0"/>
              </a:rPr>
              <a:t>Izvođač</a:t>
            </a:r>
            <a:r>
              <a:rPr lang="en-US" sz="1600" dirty="0">
                <a:ea typeface="Verdana" panose="020B0604030504040204" pitchFamily="34" charset="0"/>
              </a:rPr>
              <a:t> </a:t>
            </a:r>
            <a:r>
              <a:rPr lang="en-US" sz="1600" dirty="0" err="1">
                <a:ea typeface="Verdana" panose="020B0604030504040204" pitchFamily="34" charset="0"/>
              </a:rPr>
              <a:t>radova</a:t>
            </a:r>
            <a:r>
              <a:rPr lang="en-US" sz="1600" dirty="0">
                <a:ea typeface="Verdana" panose="020B0604030504040204" pitchFamily="34" charset="0"/>
              </a:rPr>
              <a:t> </a:t>
            </a:r>
            <a:r>
              <a:rPr lang="en-US" sz="1600" dirty="0" err="1">
                <a:ea typeface="Verdana" panose="020B0604030504040204" pitchFamily="34" charset="0"/>
              </a:rPr>
              <a:t>motivi</a:t>
            </a:r>
            <a:r>
              <a:rPr lang="hr-BA" sz="1600" dirty="0">
                <a:ea typeface="Verdana" panose="020B0604030504040204" pitchFamily="34" charset="0"/>
              </a:rPr>
              <a:t>s</a:t>
            </a:r>
            <a:r>
              <a:rPr lang="en-US" sz="1600" dirty="0">
                <a:ea typeface="Verdana" panose="020B0604030504040204" pitchFamily="34" charset="0"/>
              </a:rPr>
              <a:t>an za </a:t>
            </a:r>
            <a:r>
              <a:rPr lang="en-US" sz="1600" dirty="0" err="1">
                <a:ea typeface="Verdana" panose="020B0604030504040204" pitchFamily="34" charset="0"/>
              </a:rPr>
              <a:t>uštedu</a:t>
            </a:r>
            <a:r>
              <a:rPr lang="en-US" sz="1600" dirty="0">
                <a:ea typeface="Verdana" panose="020B0604030504040204" pitchFamily="34" charset="0"/>
              </a:rPr>
              <a:t> </a:t>
            </a:r>
            <a:r>
              <a:rPr lang="en-US" sz="1600" dirty="0" err="1">
                <a:ea typeface="Verdana" panose="020B0604030504040204" pitchFamily="34" charset="0"/>
              </a:rPr>
              <a:t>novca</a:t>
            </a:r>
            <a:endParaRPr lang="el-GR" sz="1600" dirty="0">
              <a:ea typeface="Verdana" panose="020B0604030504040204" pitchFamily="34" charset="0"/>
            </a:endParaRPr>
          </a:p>
        </p:txBody>
      </p:sp>
    </p:spTree>
    <p:extLst>
      <p:ext uri="{BB962C8B-B14F-4D97-AF65-F5344CB8AC3E}">
        <p14:creationId xmlns:p14="http://schemas.microsoft.com/office/powerpoint/2010/main" val="9279917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a:xfrm>
            <a:off x="432000" y="432000"/>
            <a:ext cx="85056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l-GR" sz="2400" b="1" kern="1200" dirty="0" err="1">
                <a:latin typeface="Verdana" pitchFamily="34" charset="0"/>
                <a:ea typeface="Verdana" panose="020B0604030504040204" pitchFamily="34" charset="0"/>
                <a:cs typeface="+mn-cs"/>
              </a:rPr>
              <a:t>Kritični</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faktori</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uspjeha</a:t>
            </a:r>
            <a:r>
              <a:rPr lang="en-US" altLang="el-GR" sz="2400" b="1" kern="1200" dirty="0">
                <a:latin typeface="Verdana" pitchFamily="34" charset="0"/>
                <a:ea typeface="Verdana" panose="020B0604030504040204" pitchFamily="34" charset="0"/>
                <a:cs typeface="+mn-cs"/>
              </a:rPr>
              <a:t> za </a:t>
            </a:r>
            <a:r>
              <a:rPr lang="en-US" altLang="el-GR" sz="2400" b="1" kern="1200" dirty="0" err="1">
                <a:latin typeface="Verdana" pitchFamily="34" charset="0"/>
                <a:ea typeface="Verdana" panose="020B0604030504040204" pitchFamily="34" charset="0"/>
                <a:cs typeface="+mn-cs"/>
              </a:rPr>
              <a:t>oblikovanje</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ugovora</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zasnovanog</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na</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performansama</a:t>
            </a:r>
            <a:endParaRPr lang="en-US" altLang="el-GR" sz="2400" b="1" kern="1200" dirty="0">
              <a:latin typeface="Verdana" pitchFamily="34" charset="0"/>
              <a:ea typeface="Verdana" panose="020B0604030504040204" pitchFamily="34" charset="0"/>
              <a:cs typeface="+mn-cs"/>
            </a:endParaRPr>
          </a:p>
        </p:txBody>
      </p:sp>
      <p:sp>
        <p:nvSpPr>
          <p:cNvPr id="204803" name="Rectangle 3"/>
          <p:cNvSpPr>
            <a:spLocks noGrp="1" noChangeArrowheads="1"/>
          </p:cNvSpPr>
          <p:nvPr>
            <p:ph type="body" idx="4294967295"/>
          </p:nvPr>
        </p:nvSpPr>
        <p:spPr>
          <a:xfrm>
            <a:off x="432000" y="1340768"/>
            <a:ext cx="8280000" cy="4431983"/>
          </a:xfrm>
          <a:prstGeom prst="rect">
            <a:avLst/>
          </a:prstGeom>
          <a:noFill/>
        </p:spPr>
        <p:txBody>
          <a:bodyPr wrap="square">
            <a:spAutoFit/>
          </a:bodyPr>
          <a:lstStyle/>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Strateška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logika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Ugovara</a:t>
            </a:r>
            <a:r>
              <a:rPr lang="hr-BA" altLang="el-GR" sz="1800" dirty="0">
                <a:latin typeface="Verdana" panose="020B0604030504040204" pitchFamily="34" charset="0"/>
                <a:ea typeface="Verdana" panose="020B0604030504040204" pitchFamily="34" charset="0"/>
              </a:rPr>
              <a:t>č</a:t>
            </a:r>
            <a:r>
              <a:rPr lang="en-US" altLang="el-GR" sz="1800" dirty="0">
                <a:latin typeface="Verdana" panose="020B0604030504040204" pitchFamily="34" charset="0"/>
                <a:ea typeface="Verdana" panose="020B0604030504040204" pitchFamily="34" charset="0"/>
              </a:rPr>
              <a:t>a </a:t>
            </a:r>
            <a:r>
              <a:rPr lang="hr-BA" altLang="el-GR" sz="1800" dirty="0">
                <a:latin typeface="Verdana" panose="020B0604030504040204" pitchFamily="34" charset="0"/>
                <a:ea typeface="Verdana" panose="020B0604030504040204" pitchFamily="34" charset="0"/>
              </a:rPr>
              <a:t>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jasn</a:t>
            </a:r>
            <a:r>
              <a:rPr lang="hr-BA" altLang="el-GR" sz="1800" dirty="0">
                <a:latin typeface="Verdana" panose="020B0604030504040204" pitchFamily="34" charset="0"/>
                <a:ea typeface="Verdana" panose="020B0604030504040204" pitchFamily="34" charset="0"/>
              </a:rPr>
              <a: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Strateški</a:t>
            </a:r>
            <a:r>
              <a:rPr lang="en-US" altLang="el-GR" sz="1800" dirty="0">
                <a:latin typeface="Verdana" panose="020B0604030504040204" pitchFamily="34" charset="0"/>
                <a:ea typeface="Verdana" panose="020B0604030504040204" pitchFamily="34" charset="0"/>
              </a:rPr>
              <a:t> plan </a:t>
            </a:r>
            <a:r>
              <a:rPr lang="hr-BA" altLang="el-GR" sz="1800" dirty="0">
                <a:latin typeface="Verdana" panose="020B0604030504040204" pitchFamily="34" charset="0"/>
                <a:ea typeface="Verdana" panose="020B0604030504040204" pitchFamily="34" charset="0"/>
              </a:rPr>
              <a:t>UO</a:t>
            </a:r>
            <a:r>
              <a:rPr lang="en-US" altLang="el-GR" sz="1800" dirty="0">
                <a:latin typeface="Verdana" panose="020B0604030504040204" pitchFamily="34" charset="0"/>
                <a:ea typeface="Verdana" panose="020B0604030504040204" pitchFamily="34" charset="0"/>
              </a:rPr>
              <a:t> - Plan </a:t>
            </a:r>
            <a:r>
              <a:rPr lang="en-US" altLang="el-GR" sz="1800" dirty="0" err="1">
                <a:latin typeface="Verdana" panose="020B0604030504040204" pitchFamily="34" charset="0"/>
                <a:ea typeface="Verdana" panose="020B0604030504040204" pitchFamily="34" charset="0"/>
              </a:rPr>
              <a:t>izvršenja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Ugovorom</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jasno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određen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posla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će</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indikatori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uspješnosti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koristiti</a:t>
            </a:r>
            <a:endParaRPr lang="en-US" altLang="el-GR" sz="1800" dirty="0">
              <a:latin typeface="Verdana" panose="020B0604030504040204" pitchFamily="34" charset="0"/>
              <a:ea typeface="Verdana" panose="020B0604030504040204" pitchFamily="34" charset="0"/>
            </a:endParaRP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Ugovorom</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utvrđuje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osnovni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nivo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Ugovornog</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organa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nivo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očekivane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performanse</a:t>
            </a:r>
            <a:r>
              <a:rPr lang="en-US" altLang="el-GR" sz="1800" dirty="0">
                <a:latin typeface="Verdana" panose="020B0604030504040204" pitchFamily="34" charset="0"/>
                <a:ea typeface="Verdana" panose="020B0604030504040204" pitchFamily="34" charset="0"/>
              </a:rPr>
              <a:t>.</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Ugovor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uključuje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odredbe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fleksibilnosti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poticajima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osigurava</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Ugovara</a:t>
            </a:r>
            <a:r>
              <a:rPr lang="hr-BA" altLang="el-GR" sz="1800" dirty="0">
                <a:latin typeface="Verdana" panose="020B0604030504040204" pitchFamily="34" charset="0"/>
                <a:ea typeface="Verdana" panose="020B0604030504040204" pitchFamily="34" charset="0"/>
              </a:rPr>
              <a:t>č</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može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priuštiti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poticaje</a:t>
            </a:r>
            <a:r>
              <a:rPr lang="en-US" altLang="el-GR" sz="1800" dirty="0">
                <a:latin typeface="Verdana" panose="020B0604030504040204" pitchFamily="34" charset="0"/>
                <a:ea typeface="Verdana" panose="020B0604030504040204" pitchFamily="34" charset="0"/>
              </a:rPr>
              <a:t>!</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Ugovor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uključuje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mehanizme</a:t>
            </a:r>
            <a:r>
              <a:rPr lang="en-US" altLang="el-GR" sz="1800" dirty="0">
                <a:latin typeface="Verdana" panose="020B0604030504040204" pitchFamily="34" charset="0"/>
                <a:ea typeface="Verdana" panose="020B0604030504040204" pitchFamily="34" charset="0"/>
              </a:rPr>
              <a:t> za m</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erenje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eštavanje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praćenje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povratne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informacije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izvođača</a:t>
            </a:r>
            <a:r>
              <a:rPr lang="en-US" altLang="el-GR" sz="1800" dirty="0">
                <a:latin typeface="Verdana" panose="020B0604030504040204" pitchFamily="34" charset="0"/>
                <a:ea typeface="Verdana" panose="020B0604030504040204" pitchFamily="34" charset="0"/>
              </a:rPr>
              <a:t>.</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Ugovorom</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defini</a:t>
            </a:r>
            <a:r>
              <a:rPr lang="hr-BA" altLang="el-GR" sz="1800" dirty="0">
                <a:latin typeface="Verdana" panose="020B0604030504040204" pitchFamily="34" charset="0"/>
                <a:ea typeface="Verdana" panose="020B0604030504040204" pitchFamily="34" charset="0"/>
              </a:rPr>
              <a:t>s</a:t>
            </a:r>
            <a:r>
              <a:rPr lang="en-US" altLang="el-GR" sz="1800" dirty="0">
                <a:latin typeface="Verdana" panose="020B0604030504040204" pitchFamily="34" charset="0"/>
                <a:ea typeface="Verdana" panose="020B0604030504040204" pitchFamily="34" charset="0"/>
              </a:rPr>
              <a:t>an </a:t>
            </a:r>
            <a:r>
              <a:rPr lang="en-US" altLang="el-GR" sz="1800" dirty="0" err="1">
                <a:latin typeface="Verdana" panose="020B0604030504040204" pitchFamily="34" charset="0"/>
                <a:ea typeface="Verdana" panose="020B0604030504040204" pitchFamily="34" charset="0"/>
              </a:rPr>
              <a:t>sistem</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revizije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usklađivanje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odstupanja</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očekivanom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učinku</a:t>
            </a:r>
            <a:r>
              <a:rPr lang="en-US" altLang="el-GR" sz="1800" dirty="0">
                <a:latin typeface="Verdana" panose="020B0604030504040204" pitchFamily="34" charset="0"/>
                <a:ea typeface="Verdana" panose="020B0604030504040204" pitchFamily="34" charset="0"/>
              </a:rPr>
              <a:t>.</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Izbor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izvođača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radova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zasnovan</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izjavi</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radu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osnovu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rezultata</a:t>
            </a:r>
            <a:r>
              <a:rPr lang="en-US" altLang="el-GR" sz="18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806911922"/>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1" name="Rectangle 3"/>
          <p:cNvSpPr>
            <a:spLocks noGrp="1" noChangeArrowheads="1"/>
          </p:cNvSpPr>
          <p:nvPr>
            <p:ph type="body" idx="4294967295"/>
          </p:nvPr>
        </p:nvSpPr>
        <p:spPr>
          <a:xfrm>
            <a:off x="432000" y="1556792"/>
            <a:ext cx="8280000" cy="4299639"/>
          </a:xfrm>
          <a:prstGeom prst="rect">
            <a:avLst/>
          </a:prstGeom>
          <a:noFill/>
        </p:spPr>
        <p:txBody>
          <a:bodyPr wrap="square">
            <a:spAutoFit/>
          </a:bodyPr>
          <a:lstStyle/>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Razraditi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implementirati</a:t>
            </a:r>
            <a:r>
              <a:rPr lang="en-US" altLang="el-GR" sz="1800" dirty="0">
                <a:latin typeface="Verdana" panose="020B0604030504040204" pitchFamily="34" charset="0"/>
                <a:ea typeface="Verdana" panose="020B0604030504040204" pitchFamily="34" charset="0"/>
              </a:rPr>
              <a:t> plan </a:t>
            </a:r>
            <a:r>
              <a:rPr lang="en-US" altLang="el-GR" sz="1800" dirty="0" err="1">
                <a:latin typeface="Verdana" panose="020B0604030504040204" pitchFamily="34" charset="0"/>
                <a:ea typeface="Verdana" panose="020B0604030504040204" pitchFamily="34" charset="0"/>
              </a:rPr>
              <a:t>upravljanja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ugovorima</a:t>
            </a:r>
            <a:r>
              <a:rPr lang="en-US" altLang="el-GR" sz="1800" dirty="0">
                <a:latin typeface="Verdana" panose="020B0604030504040204" pitchFamily="34" charset="0"/>
                <a:ea typeface="Verdana" panose="020B0604030504040204" pitchFamily="34" charset="0"/>
              </a:rPr>
              <a:t> </a:t>
            </a:r>
            <a:endParaRPr lang="hr-BA" altLang="el-GR" sz="1800" dirty="0">
              <a:latin typeface="Verdana" panose="020B0604030504040204" pitchFamily="34" charset="0"/>
              <a:ea typeface="Verdana" panose="020B0604030504040204" pitchFamily="34" charset="0"/>
            </a:endParaRP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Pratite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performanse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uz</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redovno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izvještavanje</a:t>
            </a:r>
            <a:endParaRPr lang="hr-BA" altLang="el-GR" sz="1800" dirty="0">
              <a:latin typeface="Verdana" panose="020B0604030504040204" pitchFamily="34" charset="0"/>
              <a:ea typeface="Verdana" panose="020B0604030504040204" pitchFamily="34" charset="0"/>
            </a:endParaRPr>
          </a:p>
          <a:p>
            <a:pPr marL="441325" indent="-441325" eaLnBrk="1" hangingPunct="1">
              <a:spcBef>
                <a:spcPts val="600"/>
              </a:spcBef>
            </a:pPr>
            <a:r>
              <a:rPr lang="hr-BA" altLang="el-GR" sz="1800" b="1" dirty="0">
                <a:latin typeface="Verdana" panose="020B0604030504040204" pitchFamily="34" charset="0"/>
                <a:ea typeface="Verdana" panose="020B0604030504040204" pitchFamily="34" charset="0"/>
              </a:rPr>
              <a:t>Prilagođavanje</a:t>
            </a:r>
            <a:r>
              <a:rPr lang="en-US" altLang="el-GR" sz="1800" b="1" dirty="0">
                <a:latin typeface="Verdana" panose="020B0604030504040204" pitchFamily="34" charset="0"/>
                <a:ea typeface="Verdana" panose="020B0604030504040204" pitchFamily="34" charset="0"/>
              </a:rPr>
              <a:t>!  </a:t>
            </a:r>
          </a:p>
          <a:p>
            <a:pPr lvl="1"/>
            <a:r>
              <a:rPr lang="en-US" altLang="el-GR" sz="1800" dirty="0" err="1">
                <a:latin typeface="Verdana" panose="020B0604030504040204" pitchFamily="34" charset="0"/>
                <a:ea typeface="Verdana" panose="020B0604030504040204" pitchFamily="34" charset="0"/>
              </a:rPr>
              <a:t>Identificirajte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promjene</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vanjskim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faktorima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će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utjecati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performance</a:t>
            </a:r>
            <a:endParaRPr lang="hr-BA" altLang="el-GR" sz="1800" dirty="0">
              <a:latin typeface="Verdana" panose="020B0604030504040204" pitchFamily="34" charset="0"/>
              <a:ea typeface="Verdana" panose="020B0604030504040204" pitchFamily="34" charset="0"/>
            </a:endParaRPr>
          </a:p>
          <a:p>
            <a:pPr lvl="1"/>
            <a:r>
              <a:rPr lang="pl-PL" altLang="el-GR" sz="1800" dirty="0">
                <a:latin typeface="Verdana" panose="020B0604030504040204" pitchFamily="34" charset="0"/>
                <a:ea typeface="Verdana" panose="020B0604030504040204" pitchFamily="34" charset="0"/>
              </a:rPr>
              <a:t>Osmisliti korektivne akcije i planove za odstupanja</a:t>
            </a:r>
          </a:p>
          <a:p>
            <a:pPr lvl="1"/>
            <a:r>
              <a:rPr lang="pl-PL" altLang="el-GR" sz="1800" dirty="0">
                <a:latin typeface="Verdana" panose="020B0604030504040204" pitchFamily="34" charset="0"/>
                <a:ea typeface="Verdana" panose="020B0604030504040204" pitchFamily="34" charset="0"/>
              </a:rPr>
              <a:t>Uporedite! Analizirajte za naredne korake!</a:t>
            </a:r>
          </a:p>
          <a:p>
            <a:pPr lvl="1"/>
            <a:r>
              <a:rPr lang="it-IT" altLang="el-GR" sz="1800" dirty="0">
                <a:latin typeface="Verdana" panose="020B0604030504040204" pitchFamily="34" charset="0"/>
                <a:ea typeface="Verdana" panose="020B0604030504040204" pitchFamily="34" charset="0"/>
              </a:rPr>
              <a:t>Pregledajte ciljeve performansi da biste nastavili sa pritiscima za dobitak</a:t>
            </a:r>
            <a:endParaRPr lang="hr-BA" altLang="el-GR" sz="1800" dirty="0">
              <a:latin typeface="Verdana" panose="020B0604030504040204" pitchFamily="34" charset="0"/>
              <a:ea typeface="Verdana" panose="020B0604030504040204" pitchFamily="34" charset="0"/>
            </a:endParaRPr>
          </a:p>
          <a:p>
            <a:pPr marL="441325" indent="-441325" eaLnBrk="1" hangingPunct="1">
              <a:spcBef>
                <a:spcPts val="600"/>
              </a:spcBef>
            </a:pPr>
            <a:r>
              <a:rPr lang="hr-BA" altLang="el-GR" sz="1800" dirty="0">
                <a:latin typeface="Verdana" panose="020B0604030504040204" pitchFamily="34" charset="0"/>
                <a:ea typeface="Verdana" panose="020B0604030504040204" pitchFamily="34" charset="0"/>
              </a:rPr>
              <a:t>Dajte komparativne podatke o performansama izvođačima radova: stvorite kulturu „utrke do vrha“</a:t>
            </a:r>
          </a:p>
          <a:p>
            <a:pPr marL="441325" indent="-441325" eaLnBrk="1" hangingPunct="1">
              <a:spcBef>
                <a:spcPts val="600"/>
              </a:spcBef>
            </a:pPr>
            <a:r>
              <a:rPr lang="en-US" altLang="el-GR" sz="1800" dirty="0" err="1">
                <a:latin typeface="Verdana" panose="020B0604030504040204" pitchFamily="34" charset="0"/>
                <a:ea typeface="Verdana" panose="020B0604030504040204" pitchFamily="34" charset="0"/>
              </a:rPr>
              <a:t>Komunicirajte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nagrađujte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usp</a:t>
            </a:r>
            <a:r>
              <a:rPr lang="hr-BA" altLang="el-GR" sz="1800" b="1" dirty="0">
                <a:latin typeface="Verdana" panose="020B0604030504040204" pitchFamily="34" charset="0"/>
                <a:ea typeface="Verdana" panose="020B0604030504040204" pitchFamily="34" charset="0"/>
              </a:rPr>
              <a:t>j</a:t>
            </a:r>
            <a:r>
              <a:rPr lang="en-US" altLang="el-GR" sz="1800" b="1" dirty="0">
                <a:latin typeface="Verdana" panose="020B0604030504040204" pitchFamily="34" charset="0"/>
                <a:ea typeface="Verdana" panose="020B0604030504040204" pitchFamily="34" charset="0"/>
              </a:rPr>
              <a:t>eh</a:t>
            </a:r>
            <a:r>
              <a:rPr lang="en-US" altLang="el-GR" sz="1800" dirty="0">
                <a:latin typeface="Verdana" panose="020B0604030504040204" pitchFamily="34" charset="0"/>
                <a:ea typeface="Verdana" panose="020B0604030504040204" pitchFamily="34" charset="0"/>
              </a:rPr>
              <a:t>!</a:t>
            </a:r>
            <a:endParaRPr lang="hr-BA" altLang="el-GR" sz="1800" dirty="0">
              <a:latin typeface="Verdana" panose="020B0604030504040204" pitchFamily="34" charset="0"/>
              <a:ea typeface="Verdana" panose="020B0604030504040204" pitchFamily="34" charset="0"/>
            </a:endParaRPr>
          </a:p>
          <a:p>
            <a:pPr marL="441325" indent="-441325" eaLnBrk="1" hangingPunct="1">
              <a:spcBef>
                <a:spcPts val="600"/>
              </a:spcBef>
            </a:pPr>
            <a:endParaRPr lang="en-US" altLang="el-GR" sz="1800" dirty="0">
              <a:latin typeface="Verdana" panose="020B0604030504040204" pitchFamily="34" charset="0"/>
              <a:ea typeface="Verdana" panose="020B0604030504040204" pitchFamily="34" charset="0"/>
            </a:endParaRPr>
          </a:p>
        </p:txBody>
      </p:sp>
      <p:sp>
        <p:nvSpPr>
          <p:cNvPr id="4" name="Rectangle 2"/>
          <p:cNvSpPr txBox="1">
            <a:spLocks noChangeArrowheads="1"/>
          </p:cNvSpPr>
          <p:nvPr/>
        </p:nvSpPr>
        <p:spPr>
          <a:xfrm>
            <a:off x="432000" y="432000"/>
            <a:ext cx="850565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Verdana" panose="020B0604030504040204" pitchFamily="34" charset="0"/>
                <a:cs typeface="+mn-cs"/>
              </a:rPr>
              <a:t>Kritični</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faktori</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uspjeha</a:t>
            </a:r>
            <a:r>
              <a:rPr lang="en-US" altLang="el-GR" sz="2400" b="1" dirty="0">
                <a:latin typeface="Verdana" pitchFamily="34" charset="0"/>
                <a:ea typeface="Verdana" panose="020B0604030504040204" pitchFamily="34" charset="0"/>
                <a:cs typeface="+mn-cs"/>
              </a:rPr>
              <a:t> za </a:t>
            </a:r>
            <a:r>
              <a:rPr lang="en-US" altLang="el-GR" sz="2400" b="1" dirty="0" err="1">
                <a:latin typeface="Verdana" pitchFamily="34" charset="0"/>
                <a:ea typeface="Verdana" panose="020B0604030504040204" pitchFamily="34" charset="0"/>
                <a:cs typeface="+mn-cs"/>
              </a:rPr>
              <a:t>upravljanje</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ugovorom</a:t>
            </a:r>
            <a:r>
              <a:rPr lang="en-US" altLang="el-GR" sz="2400" b="1" dirty="0">
                <a:latin typeface="Verdana" pitchFamily="34" charset="0"/>
                <a:ea typeface="Verdana" panose="020B0604030504040204" pitchFamily="34" charset="0"/>
                <a:cs typeface="+mn-cs"/>
              </a:rPr>
              <a:t> o </a:t>
            </a:r>
            <a:r>
              <a:rPr lang="en-US" altLang="el-GR" sz="2400" b="1" dirty="0" err="1">
                <a:latin typeface="Verdana" pitchFamily="34" charset="0"/>
                <a:ea typeface="Verdana" panose="020B0604030504040204" pitchFamily="34" charset="0"/>
                <a:cs typeface="+mn-cs"/>
              </a:rPr>
              <a:t>učinku</a:t>
            </a:r>
            <a:endParaRPr lang="en-US" altLang="el-GR" sz="2400" b="1" dirty="0">
              <a:latin typeface="Verdana" pitchFamily="34" charset="0"/>
              <a:ea typeface="Verdana" panose="020B0604030504040204" pitchFamily="34" charset="0"/>
              <a:cs typeface="+mn-cs"/>
            </a:endParaRPr>
          </a:p>
        </p:txBody>
      </p:sp>
    </p:spTree>
    <p:extLst>
      <p:ext uri="{BB962C8B-B14F-4D97-AF65-F5344CB8AC3E}">
        <p14:creationId xmlns:p14="http://schemas.microsoft.com/office/powerpoint/2010/main" val="858052586"/>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2000" y="43200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en-US" altLang="el-GR" sz="2400" b="1" dirty="0" err="1">
                <a:latin typeface="Verdana" pitchFamily="34" charset="0"/>
                <a:ea typeface="Verdana" panose="020B0604030504040204" pitchFamily="34" charset="0"/>
                <a:cs typeface="+mn-cs"/>
              </a:rPr>
              <a:t>Razvoj</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pokazatelja</a:t>
            </a:r>
            <a:r>
              <a:rPr lang="en-US" altLang="el-GR" sz="2400" b="1" dirty="0">
                <a:latin typeface="Verdana" pitchFamily="34" charset="0"/>
                <a:ea typeface="Verdana" panose="020B0604030504040204" pitchFamily="34" charset="0"/>
                <a:cs typeface="+mn-cs"/>
              </a:rPr>
              <a:t> </a:t>
            </a:r>
            <a:r>
              <a:rPr lang="en-US" altLang="el-GR" sz="2400" b="1" dirty="0" err="1">
                <a:latin typeface="Verdana" pitchFamily="34" charset="0"/>
                <a:ea typeface="Verdana" panose="020B0604030504040204" pitchFamily="34" charset="0"/>
                <a:cs typeface="+mn-cs"/>
              </a:rPr>
              <a:t>uspješnosti</a:t>
            </a:r>
            <a:endParaRPr lang="en-US" altLang="el-GR" sz="2400" b="1" kern="1200" dirty="0">
              <a:latin typeface="Verdana" pitchFamily="34" charset="0"/>
              <a:ea typeface="Verdana" panose="020B0604030504040204" pitchFamily="34" charset="0"/>
              <a:cs typeface="+mn-cs"/>
            </a:endParaRPr>
          </a:p>
        </p:txBody>
      </p:sp>
      <p:sp>
        <p:nvSpPr>
          <p:cNvPr id="3" name="Rectangle 2"/>
          <p:cNvSpPr/>
          <p:nvPr/>
        </p:nvSpPr>
        <p:spPr>
          <a:xfrm>
            <a:off x="432000" y="1330890"/>
            <a:ext cx="8280000" cy="3647152"/>
          </a:xfrm>
          <a:prstGeom prst="rect">
            <a:avLst/>
          </a:prstGeom>
          <a:noFill/>
        </p:spPr>
        <p:txBody>
          <a:bodyPr wrap="square">
            <a:spAutoFit/>
          </a:bodyPr>
          <a:lstStyle/>
          <a:p>
            <a:pPr marL="441325" indent="-441325">
              <a:spcBef>
                <a:spcPts val="600"/>
              </a:spcBef>
              <a:buClr>
                <a:schemeClr val="bg2"/>
              </a:buClr>
              <a:buSzPct val="75000"/>
              <a:buFont typeface="Wingdings" pitchFamily="2" charset="2"/>
              <a:buChar char="n"/>
            </a:pPr>
            <a:r>
              <a:rPr lang="en-US" dirty="0" err="1">
                <a:ea typeface="Verdana" panose="020B0604030504040204" pitchFamily="34" charset="0"/>
              </a:rPr>
              <a:t>Pokazatelj</a:t>
            </a:r>
            <a:r>
              <a:rPr lang="en-US" dirty="0">
                <a:ea typeface="Verdana" panose="020B0604030504040204" pitchFamily="34" charset="0"/>
              </a:rPr>
              <a:t> </a:t>
            </a:r>
            <a:r>
              <a:rPr lang="en-US" dirty="0" err="1">
                <a:ea typeface="Verdana" panose="020B0604030504040204" pitchFamily="34" charset="0"/>
              </a:rPr>
              <a:t>performansi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indikator</a:t>
            </a:r>
            <a:r>
              <a:rPr lang="en-US" dirty="0">
                <a:ea typeface="Verdana" panose="020B0604030504040204" pitchFamily="34" charset="0"/>
              </a:rPr>
              <a:t> </a:t>
            </a:r>
            <a:r>
              <a:rPr lang="en-US" dirty="0" err="1">
                <a:ea typeface="Verdana" panose="020B0604030504040204" pitchFamily="34" charset="0"/>
              </a:rPr>
              <a:t>kvalitete</a:t>
            </a:r>
            <a:r>
              <a:rPr lang="en-US" dirty="0">
                <a:ea typeface="Verdana" panose="020B0604030504040204" pitchFamily="34" charset="0"/>
              </a:rPr>
              <a:t> </a:t>
            </a:r>
            <a:r>
              <a:rPr lang="en-US" dirty="0" err="1">
                <a:ea typeface="Verdana" panose="020B0604030504040204" pitchFamily="34" charset="0"/>
              </a:rPr>
              <a:t>usluge</a:t>
            </a:r>
            <a:r>
              <a:rPr lang="en-US" dirty="0">
                <a:ea typeface="Verdana" panose="020B0604030504040204" pitchFamily="34" charset="0"/>
              </a:rPr>
              <a:t>) je </a:t>
            </a:r>
            <a:r>
              <a:rPr lang="en-US" dirty="0" err="1">
                <a:ea typeface="Verdana" panose="020B0604030504040204" pitchFamily="34" charset="0"/>
              </a:rPr>
              <a:t>karakteristika</a:t>
            </a:r>
            <a:r>
              <a:rPr lang="en-US" dirty="0">
                <a:ea typeface="Verdana" panose="020B0604030504040204" pitchFamily="34" charset="0"/>
              </a:rPr>
              <a:t> </a:t>
            </a:r>
            <a:r>
              <a:rPr lang="en-US" dirty="0" err="1">
                <a:ea typeface="Verdana" panose="020B0604030504040204" pitchFamily="34" charset="0"/>
              </a:rPr>
              <a:t>izlaza</a:t>
            </a:r>
            <a:r>
              <a:rPr lang="en-US" dirty="0">
                <a:ea typeface="Verdana" panose="020B0604030504040204" pitchFamily="34" charset="0"/>
              </a:rPr>
              <a:t> </a:t>
            </a:r>
            <a:r>
              <a:rPr lang="en-US" dirty="0" err="1">
                <a:ea typeface="Verdana" panose="020B0604030504040204" pitchFamily="34" charset="0"/>
              </a:rPr>
              <a:t>koj</a:t>
            </a:r>
            <a:r>
              <a:rPr lang="hr-BA" dirty="0">
                <a:ea typeface="Verdana" panose="020B0604030504040204" pitchFamily="34" charset="0"/>
              </a:rPr>
              <a:t>i</a:t>
            </a:r>
            <a:r>
              <a:rPr lang="en-US" dirty="0">
                <a:ea typeface="Verdana" panose="020B0604030504040204" pitchFamily="34" charset="0"/>
              </a:rPr>
              <a:t> se </a:t>
            </a:r>
            <a:r>
              <a:rPr lang="en-US" dirty="0" err="1">
                <a:ea typeface="Verdana" panose="020B0604030504040204" pitchFamily="34" charset="0"/>
              </a:rPr>
              <a:t>može</a:t>
            </a:r>
            <a:r>
              <a:rPr lang="en-US" dirty="0">
                <a:ea typeface="Verdana" panose="020B0604030504040204" pitchFamily="34" charset="0"/>
              </a:rPr>
              <a:t> </a:t>
            </a:r>
            <a:r>
              <a:rPr lang="en-US" dirty="0" err="1">
                <a:ea typeface="Verdana" panose="020B0604030504040204" pitchFamily="34" charset="0"/>
              </a:rPr>
              <a:t>mjeriti</a:t>
            </a:r>
            <a:r>
              <a:rPr lang="en-US" dirty="0">
                <a:ea typeface="Verdana" panose="020B0604030504040204" pitchFamily="34" charset="0"/>
              </a:rPr>
              <a:t>, </a:t>
            </a:r>
            <a:r>
              <a:rPr lang="en-US" dirty="0" err="1">
                <a:ea typeface="Verdana" panose="020B0604030504040204" pitchFamily="34" charset="0"/>
              </a:rPr>
              <a:t>poput</a:t>
            </a:r>
            <a:r>
              <a:rPr lang="en-US" dirty="0">
                <a:ea typeface="Verdana" panose="020B0604030504040204" pitchFamily="34" charset="0"/>
              </a:rPr>
              <a:t> </a:t>
            </a:r>
            <a:r>
              <a:rPr lang="en-US" dirty="0" err="1">
                <a:ea typeface="Verdana" panose="020B0604030504040204" pitchFamily="34" charset="0"/>
              </a:rPr>
              <a:t>aspekta</a:t>
            </a:r>
            <a:r>
              <a:rPr lang="en-US" dirty="0">
                <a:ea typeface="Verdana" panose="020B0604030504040204" pitchFamily="34" charset="0"/>
              </a:rPr>
              <a:t> </a:t>
            </a:r>
            <a:r>
              <a:rPr lang="en-US" dirty="0" err="1">
                <a:ea typeface="Verdana" panose="020B0604030504040204" pitchFamily="34" charset="0"/>
              </a:rPr>
              <a:t>kvalitete</a:t>
            </a:r>
            <a:r>
              <a:rPr lang="en-US" dirty="0">
                <a:ea typeface="Verdana" panose="020B0604030504040204" pitchFamily="34" charset="0"/>
              </a:rPr>
              <a:t>, </a:t>
            </a:r>
            <a:r>
              <a:rPr lang="en-US" dirty="0" err="1">
                <a:ea typeface="Verdana" panose="020B0604030504040204" pitchFamily="34" charset="0"/>
              </a:rPr>
              <a:t>količine</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pravovremenosti</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omogućuje</a:t>
            </a:r>
            <a:r>
              <a:rPr lang="en-US" dirty="0">
                <a:ea typeface="Verdana" panose="020B0604030504040204" pitchFamily="34" charset="0"/>
              </a:rPr>
              <a:t> </a:t>
            </a:r>
            <a:r>
              <a:rPr lang="en-US" dirty="0" err="1">
                <a:ea typeface="Verdana" panose="020B0604030504040204" pitchFamily="34" charset="0"/>
              </a:rPr>
              <a:t>usporedbu</a:t>
            </a:r>
            <a:r>
              <a:rPr lang="en-US" dirty="0">
                <a:ea typeface="Verdana" panose="020B0604030504040204" pitchFamily="34" charset="0"/>
              </a:rPr>
              <a:t> </a:t>
            </a:r>
            <a:r>
              <a:rPr lang="en-US" dirty="0" err="1">
                <a:ea typeface="Verdana" panose="020B0604030504040204" pitchFamily="34" charset="0"/>
              </a:rPr>
              <a:t>performansi</a:t>
            </a:r>
            <a:r>
              <a:rPr lang="en-US" dirty="0">
                <a:ea typeface="Verdana" panose="020B0604030504040204" pitchFamily="34" charset="0"/>
              </a:rPr>
              <a:t> s </a:t>
            </a:r>
            <a:r>
              <a:rPr lang="en-US" dirty="0" err="1">
                <a:ea typeface="Verdana" panose="020B0604030504040204" pitchFamily="34" charset="0"/>
              </a:rPr>
              <a:t>željenim</a:t>
            </a:r>
            <a:r>
              <a:rPr lang="en-US" dirty="0">
                <a:ea typeface="Verdana" panose="020B0604030504040204" pitchFamily="34" charset="0"/>
              </a:rPr>
              <a:t> </a:t>
            </a:r>
            <a:r>
              <a:rPr lang="en-US" dirty="0" err="1">
                <a:ea typeface="Verdana" panose="020B0604030504040204" pitchFamily="34" charset="0"/>
              </a:rPr>
              <a:t>standardom</a:t>
            </a:r>
            <a:r>
              <a:rPr lang="en-US" dirty="0">
                <a:ea typeface="Verdana" panose="020B0604030504040204" pitchFamily="34" charset="0"/>
              </a:rPr>
              <a:t>, </a:t>
            </a:r>
            <a:r>
              <a:rPr lang="en-US" dirty="0" err="1">
                <a:ea typeface="Verdana" panose="020B0604030504040204" pitchFamily="34" charset="0"/>
              </a:rPr>
              <a:t>normom</a:t>
            </a:r>
            <a:r>
              <a:rPr lang="en-US" dirty="0">
                <a:ea typeface="Verdana" panose="020B0604030504040204" pitchFamily="34" charset="0"/>
              </a:rPr>
              <a:t>, </a:t>
            </a:r>
            <a:r>
              <a:rPr lang="en-US" dirty="0" err="1">
                <a:ea typeface="Verdana" panose="020B0604030504040204" pitchFamily="34" charset="0"/>
              </a:rPr>
              <a:t>ciljem</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ciljanom</a:t>
            </a:r>
            <a:r>
              <a:rPr lang="en-US" dirty="0">
                <a:ea typeface="Verdana" panose="020B0604030504040204" pitchFamily="34" charset="0"/>
              </a:rPr>
              <a:t> </a:t>
            </a:r>
            <a:r>
              <a:rPr lang="en-US" dirty="0" err="1">
                <a:ea typeface="Verdana" panose="020B0604030504040204" pitchFamily="34" charset="0"/>
              </a:rPr>
              <a:t>vrijednošću</a:t>
            </a:r>
            <a:r>
              <a:rPr lang="en-US"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dirty="0" err="1">
                <a:ea typeface="Verdana" panose="020B0604030504040204" pitchFamily="34" charset="0"/>
              </a:rPr>
              <a:t>Učinkovitost</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nivo</a:t>
            </a:r>
            <a:r>
              <a:rPr lang="en-US" dirty="0">
                <a:ea typeface="Verdana" panose="020B0604030504040204" pitchFamily="34" charset="0"/>
              </a:rPr>
              <a:t> </a:t>
            </a:r>
            <a:r>
              <a:rPr lang="en-US" dirty="0" err="1">
                <a:ea typeface="Verdana" panose="020B0604030504040204" pitchFamily="34" charset="0"/>
              </a:rPr>
              <a:t>usluge</a:t>
            </a:r>
            <a:r>
              <a:rPr lang="en-US" dirty="0">
                <a:ea typeface="Verdana" panose="020B0604030504040204" pitchFamily="34" charset="0"/>
              </a:rPr>
              <a:t>) Standard, </a:t>
            </a:r>
            <a:r>
              <a:rPr lang="en-US" dirty="0" err="1">
                <a:ea typeface="Verdana" panose="020B0604030504040204" pitchFamily="34" charset="0"/>
              </a:rPr>
              <a:t>Kriteriji</a:t>
            </a:r>
            <a:r>
              <a:rPr lang="en-US" dirty="0">
                <a:ea typeface="Verdana" panose="020B0604030504040204" pitchFamily="34" charset="0"/>
              </a:rPr>
              <a:t>, </a:t>
            </a:r>
            <a:r>
              <a:rPr lang="en-US" dirty="0" err="1">
                <a:ea typeface="Verdana" panose="020B0604030504040204" pitchFamily="34" charset="0"/>
              </a:rPr>
              <a:t>Ciljana</a:t>
            </a:r>
            <a:r>
              <a:rPr lang="en-US" dirty="0">
                <a:ea typeface="Verdana" panose="020B0604030504040204" pitchFamily="34" charset="0"/>
              </a:rPr>
              <a:t> </a:t>
            </a:r>
            <a:r>
              <a:rPr lang="en-US" dirty="0" err="1">
                <a:ea typeface="Verdana" panose="020B0604030504040204" pitchFamily="34" charset="0"/>
              </a:rPr>
              <a:t>vrijednost</a:t>
            </a:r>
            <a:r>
              <a:rPr lang="en-US" dirty="0">
                <a:ea typeface="Verdana" panose="020B0604030504040204" pitchFamily="34" charset="0"/>
              </a:rPr>
              <a:t>, </a:t>
            </a:r>
            <a:r>
              <a:rPr lang="en-US" dirty="0" err="1">
                <a:ea typeface="Verdana" panose="020B0604030504040204" pitchFamily="34" charset="0"/>
              </a:rPr>
              <a:t>Intervencija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i="1" dirty="0">
                <a:ea typeface="Verdana" panose="020B0604030504040204" pitchFamily="34" charset="0"/>
              </a:rPr>
              <a:t>Benchmark</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se </a:t>
            </a:r>
            <a:r>
              <a:rPr lang="en-US" dirty="0" err="1">
                <a:ea typeface="Verdana" panose="020B0604030504040204" pitchFamily="34" charset="0"/>
              </a:rPr>
              <a:t>odnose</a:t>
            </a:r>
            <a:r>
              <a:rPr lang="en-US" dirty="0">
                <a:ea typeface="Verdana" panose="020B0604030504040204" pitchFamily="34" charset="0"/>
              </a:rPr>
              <a:t> </a:t>
            </a:r>
            <a:r>
              <a:rPr lang="en-US" dirty="0" err="1">
                <a:ea typeface="Verdana" panose="020B0604030504040204" pitchFamily="34" charset="0"/>
              </a:rPr>
              <a:t>na</a:t>
            </a:r>
            <a:r>
              <a:rPr lang="en-US" dirty="0">
                <a:ea typeface="Verdana" panose="020B0604030504040204" pitchFamily="34" charset="0"/>
              </a:rPr>
              <a:t> </a:t>
            </a:r>
            <a:r>
              <a:rPr lang="en-US" dirty="0" err="1">
                <a:ea typeface="Verdana" panose="020B0604030504040204" pitchFamily="34" charset="0"/>
              </a:rPr>
              <a:t>željenu</a:t>
            </a:r>
            <a:r>
              <a:rPr lang="en-US" dirty="0">
                <a:ea typeface="Verdana" panose="020B0604030504040204" pitchFamily="34" charset="0"/>
              </a:rPr>
              <a:t> </a:t>
            </a:r>
            <a:r>
              <a:rPr lang="en-US" dirty="0" err="1">
                <a:ea typeface="Verdana" panose="020B0604030504040204" pitchFamily="34" charset="0"/>
              </a:rPr>
              <a:t>razinu</a:t>
            </a:r>
            <a:r>
              <a:rPr lang="en-US" dirty="0">
                <a:ea typeface="Verdana" panose="020B0604030504040204" pitchFamily="34" charset="0"/>
              </a:rPr>
              <a:t> </a:t>
            </a:r>
            <a:r>
              <a:rPr lang="en-US" dirty="0" err="1">
                <a:ea typeface="Verdana" panose="020B0604030504040204" pitchFamily="34" charset="0"/>
              </a:rPr>
              <a:t>performansi</a:t>
            </a:r>
            <a:r>
              <a:rPr lang="en-US"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dirty="0" err="1">
                <a:ea typeface="Verdana" panose="020B0604030504040204" pitchFamily="34" charset="0"/>
              </a:rPr>
              <a:t>Indeks</a:t>
            </a:r>
            <a:r>
              <a:rPr lang="en-US" dirty="0">
                <a:ea typeface="Verdana" panose="020B0604030504040204" pitchFamily="34" charset="0"/>
              </a:rPr>
              <a:t> </a:t>
            </a:r>
            <a:r>
              <a:rPr lang="en-US" dirty="0" err="1">
                <a:ea typeface="Verdana" panose="020B0604030504040204" pitchFamily="34" charset="0"/>
              </a:rPr>
              <a:t>performansi</a:t>
            </a:r>
            <a:r>
              <a:rPr lang="en-US" dirty="0">
                <a:ea typeface="Verdana" panose="020B0604030504040204" pitchFamily="34" charset="0"/>
              </a:rPr>
              <a:t> </a:t>
            </a:r>
            <a:r>
              <a:rPr lang="en-US" dirty="0" err="1">
                <a:ea typeface="Verdana" panose="020B0604030504040204" pitchFamily="34" charset="0"/>
              </a:rPr>
              <a:t>povezuje</a:t>
            </a:r>
            <a:r>
              <a:rPr lang="en-US" dirty="0">
                <a:ea typeface="Verdana" panose="020B0604030504040204" pitchFamily="34" charset="0"/>
              </a:rPr>
              <a:t> </a:t>
            </a:r>
            <a:r>
              <a:rPr lang="en-US" dirty="0" err="1">
                <a:ea typeface="Verdana" panose="020B0604030504040204" pitchFamily="34" charset="0"/>
              </a:rPr>
              <a:t>vrijednost</a:t>
            </a:r>
            <a:r>
              <a:rPr lang="en-US" dirty="0">
                <a:ea typeface="Verdana" panose="020B0604030504040204" pitchFamily="34" charset="0"/>
              </a:rPr>
              <a:t> </a:t>
            </a:r>
            <a:r>
              <a:rPr lang="en-US" dirty="0" err="1">
                <a:ea typeface="Verdana" panose="020B0604030504040204" pitchFamily="34" charset="0"/>
              </a:rPr>
              <a:t>pokazatelja</a:t>
            </a:r>
            <a:r>
              <a:rPr lang="en-US" dirty="0">
                <a:ea typeface="Verdana" panose="020B0604030504040204" pitchFamily="34" charset="0"/>
              </a:rPr>
              <a:t> </a:t>
            </a:r>
            <a:r>
              <a:rPr lang="en-US" dirty="0" err="1">
                <a:ea typeface="Verdana" panose="020B0604030504040204" pitchFamily="34" charset="0"/>
              </a:rPr>
              <a:t>uspješnosti</a:t>
            </a:r>
            <a:r>
              <a:rPr lang="en-US" dirty="0">
                <a:ea typeface="Verdana" panose="020B0604030504040204" pitchFamily="34" charset="0"/>
              </a:rPr>
              <a:t> s </a:t>
            </a:r>
            <a:r>
              <a:rPr lang="en-US" dirty="0" err="1">
                <a:ea typeface="Verdana" panose="020B0604030504040204" pitchFamily="34" charset="0"/>
              </a:rPr>
              <a:t>željenim</a:t>
            </a:r>
            <a:r>
              <a:rPr lang="en-US" dirty="0">
                <a:ea typeface="Verdana" panose="020B0604030504040204" pitchFamily="34" charset="0"/>
              </a:rPr>
              <a:t> </a:t>
            </a:r>
            <a:r>
              <a:rPr lang="en-US" dirty="0" err="1">
                <a:ea typeface="Verdana" panose="020B0604030504040204" pitchFamily="34" charset="0"/>
              </a:rPr>
              <a:t>standardom</a:t>
            </a:r>
            <a:r>
              <a:rPr lang="en-US" dirty="0">
                <a:ea typeface="Verdana" panose="020B0604030504040204" pitchFamily="34" charset="0"/>
              </a:rPr>
              <a:t>, </a:t>
            </a:r>
            <a:r>
              <a:rPr lang="en-US" dirty="0" err="1">
                <a:ea typeface="Verdana" panose="020B0604030504040204" pitchFamily="34" charset="0"/>
              </a:rPr>
              <a:t>kriterijima</a:t>
            </a:r>
            <a:r>
              <a:rPr lang="en-US" dirty="0">
                <a:ea typeface="Verdana" panose="020B0604030504040204" pitchFamily="34" charset="0"/>
              </a:rPr>
              <a:t>, </a:t>
            </a:r>
            <a:r>
              <a:rPr lang="en-US" dirty="0" err="1">
                <a:ea typeface="Verdana" panose="020B0604030504040204" pitchFamily="34" charset="0"/>
              </a:rPr>
              <a:t>ciljnom</a:t>
            </a:r>
            <a:r>
              <a:rPr lang="en-US" dirty="0">
                <a:ea typeface="Verdana" panose="020B0604030504040204" pitchFamily="34" charset="0"/>
              </a:rPr>
              <a:t> </a:t>
            </a:r>
            <a:r>
              <a:rPr lang="en-US" dirty="0" err="1">
                <a:ea typeface="Verdana" panose="020B0604030504040204" pitchFamily="34" charset="0"/>
              </a:rPr>
              <a:t>vrijednošću</a:t>
            </a:r>
            <a:r>
              <a:rPr lang="en-US" dirty="0">
                <a:ea typeface="Verdana" panose="020B0604030504040204" pitchFamily="34" charset="0"/>
              </a:rPr>
              <a:t>, </a:t>
            </a:r>
            <a:r>
              <a:rPr lang="en-US" dirty="0" err="1">
                <a:ea typeface="Verdana" panose="020B0604030504040204" pitchFamily="34" charset="0"/>
              </a:rPr>
              <a:t>razinom</a:t>
            </a:r>
            <a:r>
              <a:rPr lang="en-US" dirty="0">
                <a:ea typeface="Verdana" panose="020B0604030504040204" pitchFamily="34" charset="0"/>
              </a:rPr>
              <a:t> </a:t>
            </a:r>
            <a:r>
              <a:rPr lang="en-US" dirty="0" err="1">
                <a:ea typeface="Verdana" panose="020B0604030504040204" pitchFamily="34" charset="0"/>
              </a:rPr>
              <a:t>intervencije</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referentnom</a:t>
            </a:r>
            <a:r>
              <a:rPr lang="en-US" dirty="0">
                <a:ea typeface="Verdana" panose="020B0604030504040204" pitchFamily="34" charset="0"/>
              </a:rPr>
              <a:t> </a:t>
            </a:r>
            <a:r>
              <a:rPr lang="en-US" dirty="0" err="1">
                <a:ea typeface="Verdana" panose="020B0604030504040204" pitchFamily="34" charset="0"/>
              </a:rPr>
              <a:t>vrijednošću</a:t>
            </a:r>
            <a:r>
              <a:rPr lang="en-US" dirty="0">
                <a:ea typeface="Verdana" panose="020B0604030504040204" pitchFamily="34" charset="0"/>
              </a:rPr>
              <a:t>.</a:t>
            </a:r>
          </a:p>
          <a:p>
            <a:pPr>
              <a:spcBef>
                <a:spcPts val="600"/>
              </a:spcBef>
              <a:buClr>
                <a:schemeClr val="bg2"/>
              </a:buClr>
              <a:buSzPct val="75000"/>
            </a:pPr>
            <a:endParaRPr lang="en-US" dirty="0">
              <a:ea typeface="Verdana" panose="020B0604030504040204" pitchFamily="34" charset="0"/>
            </a:endParaRPr>
          </a:p>
        </p:txBody>
      </p:sp>
    </p:spTree>
    <p:extLst>
      <p:ext uri="{BB962C8B-B14F-4D97-AF65-F5344CB8AC3E}">
        <p14:creationId xmlns:p14="http://schemas.microsoft.com/office/powerpoint/2010/main" val="44339032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ctrTitle" idx="4294967295"/>
          </p:nvPr>
        </p:nvSpPr>
        <p:spPr>
          <a:xfrm>
            <a:off x="432000" y="432000"/>
            <a:ext cx="777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l-GR" sz="2400" b="1" kern="1200" dirty="0" err="1">
                <a:latin typeface="Verdana" pitchFamily="34" charset="0"/>
                <a:ea typeface="Verdana" panose="020B0604030504040204" pitchFamily="34" charset="0"/>
                <a:cs typeface="+mn-cs"/>
              </a:rPr>
              <a:t>Razvoj</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pokazatelja</a:t>
            </a:r>
            <a:r>
              <a:rPr lang="en-US" altLang="el-GR" sz="2400" b="1" kern="1200" dirty="0">
                <a:latin typeface="Verdana" pitchFamily="34" charset="0"/>
                <a:ea typeface="Verdana" panose="020B0604030504040204" pitchFamily="34" charset="0"/>
                <a:cs typeface="+mn-cs"/>
              </a:rPr>
              <a:t> </a:t>
            </a:r>
            <a:r>
              <a:rPr lang="en-US" altLang="el-GR" sz="2400" b="1" kern="1200" dirty="0" err="1">
                <a:latin typeface="Verdana" pitchFamily="34" charset="0"/>
                <a:ea typeface="Verdana" panose="020B0604030504040204" pitchFamily="34" charset="0"/>
                <a:cs typeface="+mn-cs"/>
              </a:rPr>
              <a:t>uspješnosti</a:t>
            </a:r>
            <a:endParaRPr lang="en-US" altLang="el-GR" sz="2400" b="1" kern="1200" dirty="0">
              <a:latin typeface="Verdana" pitchFamily="34" charset="0"/>
              <a:ea typeface="Verdana" panose="020B0604030504040204" pitchFamily="34" charset="0"/>
              <a:cs typeface="+mn-cs"/>
            </a:endParaRPr>
          </a:p>
        </p:txBody>
      </p:sp>
      <p:sp>
        <p:nvSpPr>
          <p:cNvPr id="4" name="Rectangle 3"/>
          <p:cNvSpPr txBox="1">
            <a:spLocks noChangeArrowheads="1"/>
          </p:cNvSpPr>
          <p:nvPr/>
        </p:nvSpPr>
        <p:spPr>
          <a:xfrm>
            <a:off x="432000" y="1052736"/>
            <a:ext cx="8280000" cy="3970318"/>
          </a:xfrm>
          <a:prstGeom prst="rect">
            <a:avLst/>
          </a:prstGeom>
          <a:noFill/>
        </p:spPr>
        <p:txBody>
          <a:bodyPr wrap="square">
            <a:spAutoFit/>
          </a:bodyPr>
          <a:lstStyle>
            <a:lvl1pPr marL="441325" indent="-441325" eaLnBrk="1" hangingPunct="1">
              <a:spcBef>
                <a:spcPts val="600"/>
              </a:spcBef>
              <a:buClr>
                <a:schemeClr val="bg2"/>
              </a:buClr>
              <a:buSzPct val="75000"/>
              <a:buFont typeface="Wingdings" pitchFamily="2" charset="2"/>
              <a:buChar char="n"/>
              <a:defRPr sz="1800">
                <a:ea typeface="Verdana" panose="020B0604030504040204" pitchFamily="34" charset="0"/>
              </a:defRPr>
            </a:lvl1pPr>
            <a:lvl2pPr marL="742950" indent="-285750" eaLnBrk="0" hangingPunct="0">
              <a:spcBef>
                <a:spcPct val="20000"/>
              </a:spcBef>
              <a:buClr>
                <a:schemeClr val="accent2"/>
              </a:buClr>
              <a:buSzPct val="80000"/>
              <a:buFont typeface="Wingdings" pitchFamily="2" charset="2"/>
              <a:buChar char="¨"/>
              <a:defRPr sz="2800">
                <a:latin typeface="+mn-lt"/>
              </a:defRPr>
            </a:lvl2pPr>
            <a:lvl3pPr marL="1143000" indent="-228600" eaLnBrk="0" hangingPunct="0">
              <a:spcBef>
                <a:spcPct val="20000"/>
              </a:spcBef>
              <a:buClr>
                <a:schemeClr val="bg2"/>
              </a:buClr>
              <a:buSzPct val="65000"/>
              <a:buFont typeface="Wingdings" pitchFamily="2" charset="2"/>
              <a:buChar char="n"/>
              <a:defRPr sz="2400">
                <a:latin typeface="+mn-lt"/>
              </a:defRPr>
            </a:lvl3pPr>
            <a:lvl4pPr marL="1600200" indent="-228600" eaLnBrk="0" hangingPunct="0">
              <a:spcBef>
                <a:spcPct val="20000"/>
              </a:spcBef>
              <a:buClr>
                <a:schemeClr val="accent2"/>
              </a:buClr>
              <a:buSzPct val="70000"/>
              <a:buFont typeface="Wingdings" pitchFamily="2" charset="2"/>
              <a:buChar char="¨"/>
              <a:defRPr sz="2000">
                <a:latin typeface="+mn-lt"/>
              </a:defRPr>
            </a:lvl4pPr>
            <a:lvl5pPr marL="2057400" indent="-228600" eaLnBrk="0" hangingPunct="0">
              <a:spcBef>
                <a:spcPct val="20000"/>
              </a:spcBef>
              <a:buClr>
                <a:schemeClr val="bg2"/>
              </a:buClr>
              <a:buFont typeface="Wingdings" pitchFamily="2" charset="2"/>
              <a:buChar char="§"/>
              <a:defRPr sz="2000">
                <a:latin typeface="+mn-lt"/>
              </a:defRPr>
            </a:lvl5pPr>
            <a:lvl6pPr marL="2514600" indent="-228600" fontAlgn="base">
              <a:spcBef>
                <a:spcPct val="20000"/>
              </a:spcBef>
              <a:spcAft>
                <a:spcPct val="0"/>
              </a:spcAft>
              <a:buClr>
                <a:schemeClr val="bg2"/>
              </a:buClr>
              <a:buFont typeface="Wingdings" pitchFamily="2" charset="2"/>
              <a:buChar char="§"/>
              <a:defRPr sz="2000">
                <a:latin typeface="+mn-lt"/>
              </a:defRPr>
            </a:lvl6pPr>
            <a:lvl7pPr marL="2971800" indent="-228600" fontAlgn="base">
              <a:spcBef>
                <a:spcPct val="20000"/>
              </a:spcBef>
              <a:spcAft>
                <a:spcPct val="0"/>
              </a:spcAft>
              <a:buClr>
                <a:schemeClr val="bg2"/>
              </a:buClr>
              <a:buFont typeface="Wingdings" pitchFamily="2" charset="2"/>
              <a:buChar char="§"/>
              <a:defRPr sz="2000">
                <a:latin typeface="+mn-lt"/>
              </a:defRPr>
            </a:lvl7pPr>
            <a:lvl8pPr marL="3429000" indent="-228600" fontAlgn="base">
              <a:spcBef>
                <a:spcPct val="20000"/>
              </a:spcBef>
              <a:spcAft>
                <a:spcPct val="0"/>
              </a:spcAft>
              <a:buClr>
                <a:schemeClr val="bg2"/>
              </a:buClr>
              <a:buFont typeface="Wingdings" pitchFamily="2" charset="2"/>
              <a:buChar char="§"/>
              <a:defRPr sz="2000">
                <a:latin typeface="+mn-lt"/>
              </a:defRPr>
            </a:lvl8pPr>
            <a:lvl9pPr marL="3886200" indent="-228600" fontAlgn="base">
              <a:spcBef>
                <a:spcPct val="20000"/>
              </a:spcBef>
              <a:spcAft>
                <a:spcPct val="0"/>
              </a:spcAft>
              <a:buClr>
                <a:schemeClr val="bg2"/>
              </a:buClr>
              <a:buFont typeface="Wingdings" pitchFamily="2" charset="2"/>
              <a:buChar char="§"/>
              <a:defRPr sz="2000">
                <a:latin typeface="+mn-lt"/>
              </a:defRPr>
            </a:lvl9pPr>
          </a:lstStyle>
          <a:p>
            <a:pPr marL="0" indent="0">
              <a:buNone/>
            </a:pPr>
            <a:r>
              <a:rPr lang="hr-BA" altLang="el-GR" dirty="0"/>
              <a:t>Pokazatelji uspješnosti trebaju biti</a:t>
            </a:r>
            <a:r>
              <a:rPr lang="en-US" altLang="el-GR" dirty="0"/>
              <a:t>:</a:t>
            </a:r>
          </a:p>
          <a:p>
            <a:pPr marL="1166813">
              <a:buFont typeface="Wingdings" panose="05000000000000000000" pitchFamily="2" charset="2"/>
              <a:buChar char="§"/>
            </a:pPr>
            <a:r>
              <a:rPr lang="en-US" altLang="el-GR" sz="3000" b="1" dirty="0"/>
              <a:t>S</a:t>
            </a:r>
            <a:r>
              <a:rPr lang="en-US" altLang="el-GR" dirty="0"/>
              <a:t>PECIFI</a:t>
            </a:r>
            <a:r>
              <a:rPr lang="hr-BA" altLang="el-GR" dirty="0"/>
              <a:t>ČNI</a:t>
            </a:r>
            <a:endParaRPr lang="en-US" altLang="el-GR" dirty="0"/>
          </a:p>
          <a:p>
            <a:pPr marL="1166813">
              <a:buFont typeface="Wingdings" panose="05000000000000000000" pitchFamily="2" charset="2"/>
              <a:buChar char="§"/>
            </a:pPr>
            <a:r>
              <a:rPr lang="en-US" altLang="el-GR" sz="3000" b="1" dirty="0"/>
              <a:t>M</a:t>
            </a:r>
            <a:r>
              <a:rPr lang="hr-BA" altLang="el-GR" dirty="0"/>
              <a:t>JERLJIVI</a:t>
            </a:r>
            <a:endParaRPr lang="en-US" altLang="el-GR" dirty="0"/>
          </a:p>
          <a:p>
            <a:pPr marL="1166813">
              <a:buFont typeface="Wingdings" panose="05000000000000000000" pitchFamily="2" charset="2"/>
              <a:buChar char="§"/>
            </a:pPr>
            <a:r>
              <a:rPr lang="hr-BA" altLang="el-GR" sz="3000" b="1" dirty="0"/>
              <a:t>O</a:t>
            </a:r>
            <a:r>
              <a:rPr lang="hr-BA" altLang="el-GR" dirty="0"/>
              <a:t>DGOVORNI</a:t>
            </a:r>
            <a:endParaRPr lang="en-US" altLang="el-GR" dirty="0"/>
          </a:p>
          <a:p>
            <a:pPr marL="1166813">
              <a:buFont typeface="Wingdings" panose="05000000000000000000" pitchFamily="2" charset="2"/>
              <a:buChar char="§"/>
            </a:pPr>
            <a:r>
              <a:rPr lang="hr-BA" altLang="el-GR" sz="3000" b="1" dirty="0"/>
              <a:t>F</a:t>
            </a:r>
            <a:r>
              <a:rPr lang="hr-BA" altLang="el-GR" dirty="0"/>
              <a:t>OKUSIRANI NA REZULTAT</a:t>
            </a:r>
            <a:r>
              <a:rPr lang="en-US" altLang="el-GR" dirty="0"/>
              <a:t> </a:t>
            </a:r>
          </a:p>
          <a:p>
            <a:pPr marL="1166813">
              <a:buFont typeface="Wingdings" panose="05000000000000000000" pitchFamily="2" charset="2"/>
              <a:buChar char="§"/>
            </a:pPr>
            <a:r>
              <a:rPr lang="hr-BA" altLang="el-GR" sz="3000" b="1" dirty="0"/>
              <a:t>V</a:t>
            </a:r>
            <a:r>
              <a:rPr lang="hr-BA" altLang="el-GR" dirty="0"/>
              <a:t>REMENSKI OGRANIČENI</a:t>
            </a:r>
            <a:endParaRPr lang="en-US" altLang="el-GR" dirty="0"/>
          </a:p>
          <a:p>
            <a:pPr marL="0" indent="0">
              <a:buNone/>
            </a:pPr>
            <a:r>
              <a:rPr lang="en-US" altLang="el-GR" dirty="0" err="1"/>
              <a:t>Pokazatelji</a:t>
            </a:r>
            <a:r>
              <a:rPr lang="en-US" altLang="el-GR" dirty="0"/>
              <a:t> </a:t>
            </a:r>
            <a:r>
              <a:rPr lang="en-US" altLang="el-GR" dirty="0" err="1"/>
              <a:t>performansi</a:t>
            </a:r>
            <a:r>
              <a:rPr lang="en-US" altLang="el-GR" dirty="0"/>
              <a:t> ne bi </a:t>
            </a:r>
            <a:r>
              <a:rPr lang="en-US" altLang="el-GR" dirty="0" err="1"/>
              <a:t>trebali</a:t>
            </a:r>
            <a:r>
              <a:rPr lang="en-US" altLang="el-GR" dirty="0"/>
              <a:t> </a:t>
            </a:r>
            <a:r>
              <a:rPr lang="en-US" altLang="el-GR" dirty="0" err="1"/>
              <a:t>biti</a:t>
            </a:r>
            <a:r>
              <a:rPr lang="en-US" altLang="el-GR" dirty="0"/>
              <a:t> </a:t>
            </a:r>
            <a:r>
              <a:rPr lang="en-US" altLang="el-GR" dirty="0" err="1"/>
              <a:t>previsoki</a:t>
            </a:r>
            <a:r>
              <a:rPr lang="en-US" altLang="el-GR" dirty="0"/>
              <a:t> </a:t>
            </a:r>
            <a:r>
              <a:rPr lang="en-US" altLang="el-GR" dirty="0" err="1"/>
              <a:t>tako</a:t>
            </a:r>
            <a:r>
              <a:rPr lang="en-US" altLang="el-GR" dirty="0"/>
              <a:t> da </a:t>
            </a:r>
            <a:r>
              <a:rPr lang="en-US" altLang="el-GR" dirty="0" err="1"/>
              <a:t>povećaju</a:t>
            </a:r>
            <a:r>
              <a:rPr lang="en-US" altLang="el-GR" dirty="0"/>
              <a:t> </a:t>
            </a:r>
            <a:r>
              <a:rPr lang="en-US" altLang="el-GR" dirty="0" err="1"/>
              <a:t>cijenu</a:t>
            </a:r>
            <a:r>
              <a:rPr lang="en-US" altLang="el-GR" dirty="0"/>
              <a:t> </a:t>
            </a:r>
            <a:r>
              <a:rPr lang="en-US" altLang="el-GR" dirty="0" err="1"/>
              <a:t>usluge</a:t>
            </a:r>
            <a:r>
              <a:rPr lang="en-US" altLang="el-GR" dirty="0"/>
              <a:t> </a:t>
            </a:r>
            <a:r>
              <a:rPr lang="en-US" altLang="el-GR" dirty="0" err="1"/>
              <a:t>niti</a:t>
            </a:r>
            <a:r>
              <a:rPr lang="en-US" altLang="el-GR" dirty="0"/>
              <a:t> </a:t>
            </a:r>
            <a:r>
              <a:rPr lang="en-US" altLang="el-GR" dirty="0" err="1"/>
              <a:t>prenisk</a:t>
            </a:r>
            <a:r>
              <a:rPr lang="hr-BA" altLang="el-GR" dirty="0"/>
              <a:t>i</a:t>
            </a:r>
            <a:r>
              <a:rPr lang="en-US" altLang="el-GR" dirty="0"/>
              <a:t> da bi </a:t>
            </a:r>
            <a:r>
              <a:rPr lang="en-US" altLang="el-GR" dirty="0" err="1"/>
              <a:t>mogli</a:t>
            </a:r>
            <a:r>
              <a:rPr lang="en-US" altLang="el-GR" dirty="0"/>
              <a:t> </a:t>
            </a:r>
            <a:r>
              <a:rPr lang="en-US" altLang="el-GR" dirty="0" err="1"/>
              <a:t>djelovati</a:t>
            </a:r>
            <a:r>
              <a:rPr lang="en-US" altLang="el-GR" dirty="0"/>
              <a:t> </a:t>
            </a:r>
            <a:r>
              <a:rPr lang="en-US" altLang="el-GR" dirty="0" err="1"/>
              <a:t>kao</a:t>
            </a:r>
            <a:r>
              <a:rPr lang="en-US" altLang="el-GR" dirty="0"/>
              <a:t> </a:t>
            </a:r>
            <a:r>
              <a:rPr lang="en-US" altLang="el-GR" dirty="0" err="1"/>
              <a:t>ometanje</a:t>
            </a:r>
            <a:r>
              <a:rPr lang="en-US" altLang="el-GR" dirty="0"/>
              <a:t> za dobro </a:t>
            </a:r>
            <a:r>
              <a:rPr lang="en-US" altLang="el-GR" dirty="0" err="1"/>
              <a:t>izvršenje</a:t>
            </a:r>
            <a:r>
              <a:rPr lang="en-US" altLang="el-GR" dirty="0"/>
              <a:t> </a:t>
            </a:r>
            <a:r>
              <a:rPr lang="en-US" altLang="el-GR" dirty="0" err="1"/>
              <a:t>ugovora</a:t>
            </a:r>
            <a:r>
              <a:rPr lang="hr-BA" altLang="el-GR" dirty="0"/>
              <a:t>.</a:t>
            </a:r>
            <a:endParaRPr lang="en-US" altLang="el-GR" dirty="0"/>
          </a:p>
        </p:txBody>
      </p:sp>
    </p:spTree>
    <p:extLst>
      <p:ext uri="{BB962C8B-B14F-4D97-AF65-F5344CB8AC3E}">
        <p14:creationId xmlns:p14="http://schemas.microsoft.com/office/powerpoint/2010/main" val="3298700313"/>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AutoShape 2"/>
          <p:cNvSpPr>
            <a:spLocks noChangeArrowheads="1"/>
          </p:cNvSpPr>
          <p:nvPr/>
        </p:nvSpPr>
        <p:spPr bwMode="auto">
          <a:xfrm>
            <a:off x="1828800" y="76200"/>
            <a:ext cx="6096000" cy="3962400"/>
          </a:xfrm>
          <a:prstGeom prst="irregularSeal1">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hr-BA" sz="4800" b="1" dirty="0">
                <a:solidFill>
                  <a:srgbClr val="063DE8"/>
                </a:solidFill>
                <a:effectLst>
                  <a:outerShdw blurRad="38100" dist="38100" dir="2700000" algn="tl">
                    <a:srgbClr val="C0C0C0"/>
                  </a:outerShdw>
                </a:effectLst>
                <a:ea typeface="Verdana" panose="020B0604030504040204" pitchFamily="34" charset="0"/>
              </a:rPr>
              <a:t>SPOROVI</a:t>
            </a:r>
            <a:endParaRPr lang="en-GB" sz="4000" b="1" dirty="0">
              <a:solidFill>
                <a:srgbClr val="063DE8"/>
              </a:solidFill>
              <a:effectLst>
                <a:outerShdw blurRad="38100" dist="38100" dir="2700000" algn="tl">
                  <a:srgbClr val="C0C0C0"/>
                </a:outerShdw>
              </a:effectLst>
              <a:ea typeface="Verdana" panose="020B0604030504040204" pitchFamily="34" charset="0"/>
            </a:endParaRPr>
          </a:p>
        </p:txBody>
      </p:sp>
      <p:sp>
        <p:nvSpPr>
          <p:cNvPr id="171011" name="Text Box 3"/>
          <p:cNvSpPr txBox="1">
            <a:spLocks noChangeArrowheads="1"/>
          </p:cNvSpPr>
          <p:nvPr/>
        </p:nvSpPr>
        <p:spPr bwMode="auto">
          <a:xfrm>
            <a:off x="539552" y="4110841"/>
            <a:ext cx="8208911" cy="2473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9206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577850" algn="l"/>
                <a:tab pos="952500" algn="l"/>
              </a:tabLst>
              <a:defRPr sz="2400">
                <a:solidFill>
                  <a:schemeClr val="tx1"/>
                </a:solidFill>
                <a:latin typeface="Times New Roman" pitchFamily="18" charset="0"/>
              </a:defRPr>
            </a:lvl1pPr>
            <a:lvl2pPr marL="577850">
              <a:tabLst>
                <a:tab pos="577850" algn="l"/>
                <a:tab pos="952500" algn="l"/>
              </a:tabLst>
              <a:defRPr sz="2400">
                <a:solidFill>
                  <a:schemeClr val="tx1"/>
                </a:solidFill>
                <a:latin typeface="Times New Roman" pitchFamily="18" charset="0"/>
              </a:defRPr>
            </a:lvl2pPr>
            <a:lvl3pPr>
              <a:tabLst>
                <a:tab pos="577850" algn="l"/>
                <a:tab pos="952500" algn="l"/>
              </a:tabLst>
              <a:defRPr sz="2400">
                <a:solidFill>
                  <a:schemeClr val="tx1"/>
                </a:solidFill>
                <a:latin typeface="Times New Roman" pitchFamily="18" charset="0"/>
              </a:defRPr>
            </a:lvl3pPr>
            <a:lvl4pPr>
              <a:tabLst>
                <a:tab pos="577850" algn="l"/>
                <a:tab pos="952500" algn="l"/>
              </a:tabLst>
              <a:defRPr sz="2400">
                <a:solidFill>
                  <a:schemeClr val="tx1"/>
                </a:solidFill>
                <a:latin typeface="Times New Roman" pitchFamily="18" charset="0"/>
              </a:defRPr>
            </a:lvl4pPr>
            <a:lvl5pPr>
              <a:tabLst>
                <a:tab pos="577850" algn="l"/>
                <a:tab pos="952500" algn="l"/>
              </a:tabLst>
              <a:defRPr sz="2400">
                <a:solidFill>
                  <a:schemeClr val="tx1"/>
                </a:solidFill>
                <a:latin typeface="Times New Roman" pitchFamily="18" charset="0"/>
              </a:defRPr>
            </a:lvl5pPr>
            <a:lvl6pPr eaLnBrk="0" fontAlgn="base" hangingPunct="0">
              <a:spcBef>
                <a:spcPct val="0"/>
              </a:spcBef>
              <a:spcAft>
                <a:spcPct val="0"/>
              </a:spcAft>
              <a:tabLst>
                <a:tab pos="577850" algn="l"/>
                <a:tab pos="952500" algn="l"/>
              </a:tabLst>
              <a:defRPr sz="2400">
                <a:solidFill>
                  <a:schemeClr val="tx1"/>
                </a:solidFill>
                <a:latin typeface="Times New Roman" pitchFamily="18" charset="0"/>
              </a:defRPr>
            </a:lvl6pPr>
            <a:lvl7pPr eaLnBrk="0" fontAlgn="base" hangingPunct="0">
              <a:spcBef>
                <a:spcPct val="0"/>
              </a:spcBef>
              <a:spcAft>
                <a:spcPct val="0"/>
              </a:spcAft>
              <a:tabLst>
                <a:tab pos="577850" algn="l"/>
                <a:tab pos="952500" algn="l"/>
              </a:tabLst>
              <a:defRPr sz="2400">
                <a:solidFill>
                  <a:schemeClr val="tx1"/>
                </a:solidFill>
                <a:latin typeface="Times New Roman" pitchFamily="18" charset="0"/>
              </a:defRPr>
            </a:lvl7pPr>
            <a:lvl8pPr eaLnBrk="0" fontAlgn="base" hangingPunct="0">
              <a:spcBef>
                <a:spcPct val="0"/>
              </a:spcBef>
              <a:spcAft>
                <a:spcPct val="0"/>
              </a:spcAft>
              <a:tabLst>
                <a:tab pos="577850" algn="l"/>
                <a:tab pos="952500" algn="l"/>
              </a:tabLst>
              <a:defRPr sz="2400">
                <a:solidFill>
                  <a:schemeClr val="tx1"/>
                </a:solidFill>
                <a:latin typeface="Times New Roman" pitchFamily="18" charset="0"/>
              </a:defRPr>
            </a:lvl8pPr>
            <a:lvl9pPr eaLnBrk="0" fontAlgn="base" hangingPunct="0">
              <a:spcBef>
                <a:spcPct val="0"/>
              </a:spcBef>
              <a:spcAft>
                <a:spcPct val="0"/>
              </a:spcAft>
              <a:tabLst>
                <a:tab pos="577850" algn="l"/>
                <a:tab pos="952500" algn="l"/>
              </a:tabLst>
              <a:defRPr sz="2400">
                <a:solidFill>
                  <a:schemeClr val="tx1"/>
                </a:solidFill>
                <a:latin typeface="Times New Roman" pitchFamily="18" charset="0"/>
              </a:defRPr>
            </a:lvl9pPr>
          </a:lstStyle>
          <a:p>
            <a:pPr algn="ctr">
              <a:lnSpc>
                <a:spcPct val="150000"/>
              </a:lnSpc>
            </a:pPr>
            <a:r>
              <a:rPr lang="hr-BA" sz="3600" b="1" dirty="0">
                <a:solidFill>
                  <a:srgbClr val="009900"/>
                </a:solidFill>
                <a:latin typeface="Verdana" panose="020B0604030504040204" pitchFamily="34" charset="0"/>
                <a:ea typeface="Verdana" panose="020B0604030504040204" pitchFamily="34" charset="0"/>
              </a:rPr>
              <a:t>NAJBOLJI NAČIN RJEŠAVANJA SPOROVA JE IZBJEGAVANJE SPOROVA!</a:t>
            </a:r>
            <a:endParaRPr lang="en-GB" sz="3600" b="1" dirty="0">
              <a:solidFill>
                <a:srgbClr val="009900"/>
              </a:solidFill>
              <a:latin typeface="Verdana" panose="020B0604030504040204" pitchFamily="34" charset="0"/>
              <a:ea typeface="Verdana" panose="020B0604030504040204" pitchFamily="34" charset="0"/>
            </a:endParaRPr>
          </a:p>
        </p:txBody>
      </p:sp>
      <p:sp>
        <p:nvSpPr>
          <p:cNvPr id="4" name="Slide Number Placeholder 1"/>
          <p:cNvSpPr>
            <a:spLocks noGrp="1"/>
          </p:cNvSpPr>
          <p:nvPr>
            <p:ph type="sldNum" sz="quarter" idx="4294967295"/>
          </p:nvPr>
        </p:nvSpPr>
        <p:spPr>
          <a:xfrm>
            <a:off x="7010400" y="15875"/>
            <a:ext cx="2133600" cy="365125"/>
          </a:xfrm>
          <a:prstGeom prst="rect">
            <a:avLst/>
          </a:prstGeom>
        </p:spPr>
        <p:txBody>
          <a:bodyPr/>
          <a:lstStyle/>
          <a:p>
            <a:pPr algn="r"/>
            <a:fld id="{B6F15528-21DE-4FAA-801E-634DDDAF4B2B}" type="slidenum">
              <a:rPr lang="en-US" sz="1400" smtClean="0">
                <a:solidFill>
                  <a:srgbClr val="FFC000"/>
                </a:solidFill>
                <a:ea typeface="Verdana" panose="020B0604030504040204" pitchFamily="34" charset="0"/>
              </a:rPr>
              <a:pPr algn="r"/>
              <a:t>169</a:t>
            </a:fld>
            <a:endParaRPr lang="en-US" sz="1400" dirty="0">
              <a:solidFill>
                <a:srgbClr val="FFC000"/>
              </a:solidFill>
              <a:ea typeface="Verdana" panose="020B0604030504040204" pitchFamily="34" charset="0"/>
            </a:endParaRPr>
          </a:p>
        </p:txBody>
      </p:sp>
    </p:spTree>
    <p:extLst>
      <p:ext uri="{BB962C8B-B14F-4D97-AF65-F5344CB8AC3E}">
        <p14:creationId xmlns:p14="http://schemas.microsoft.com/office/powerpoint/2010/main" val="3708579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hr-BA" altLang="en-US" sz="2000" b="1" dirty="0"/>
              <a:t>Institucije javnih nabavki u BiH</a:t>
            </a:r>
            <a:endParaRPr lang="el-GR" altLang="en-US"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91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1354217"/>
          </a:xfrm>
          <a:prstGeom prst="rect">
            <a:avLst/>
          </a:prstGeom>
        </p:spPr>
        <p:txBody>
          <a:bodyPr wrap="square">
            <a:spAutoFit/>
          </a:bodyPr>
          <a:lstStyle/>
          <a:p>
            <a:pPr indent="-292100">
              <a:spcBef>
                <a:spcPts val="600"/>
              </a:spcBef>
              <a:spcAft>
                <a:spcPts val="0"/>
              </a:spcAft>
            </a:pPr>
            <a:r>
              <a:rPr lang="en-US" dirty="0" err="1">
                <a:ea typeface="Verdana" panose="020B0604030504040204" pitchFamily="34" charset="0"/>
              </a:rPr>
              <a:t>Institucije</a:t>
            </a:r>
            <a:r>
              <a:rPr lang="en-US" dirty="0">
                <a:ea typeface="Verdana" panose="020B0604030504040204" pitchFamily="34" charset="0"/>
              </a:rPr>
              <a:t> </a:t>
            </a:r>
            <a:r>
              <a:rPr lang="en-US" dirty="0" err="1">
                <a:ea typeface="Verdana" panose="020B0604030504040204" pitchFamily="34" charset="0"/>
              </a:rPr>
              <a:t>odgovorne</a:t>
            </a:r>
            <a:r>
              <a:rPr lang="en-US" dirty="0">
                <a:ea typeface="Verdana" panose="020B0604030504040204" pitchFamily="34" charset="0"/>
              </a:rPr>
              <a:t> za </a:t>
            </a:r>
            <a:r>
              <a:rPr lang="en-US" dirty="0" err="1">
                <a:ea typeface="Verdana" panose="020B0604030504040204" pitchFamily="34" charset="0"/>
              </a:rPr>
              <a:t>praćenje</a:t>
            </a:r>
            <a:r>
              <a:rPr lang="en-US" dirty="0">
                <a:ea typeface="Verdana" panose="020B0604030504040204" pitchFamily="34" charset="0"/>
              </a:rPr>
              <a:t> </a:t>
            </a:r>
            <a:r>
              <a:rPr lang="hr-BA" dirty="0">
                <a:ea typeface="Verdana" panose="020B0604030504040204" pitchFamily="34" charset="0"/>
              </a:rPr>
              <a:t>provođenja</a:t>
            </a:r>
            <a:r>
              <a:rPr lang="en-US" dirty="0">
                <a:ea typeface="Verdana" panose="020B0604030504040204" pitchFamily="34" charset="0"/>
              </a:rPr>
              <a:t> </a:t>
            </a:r>
            <a:r>
              <a:rPr lang="en-US" dirty="0" err="1">
                <a:ea typeface="Verdana" panose="020B0604030504040204" pitchFamily="34" charset="0"/>
              </a:rPr>
              <a:t>Zakona</a:t>
            </a:r>
            <a:r>
              <a:rPr lang="en-US" dirty="0">
                <a:ea typeface="Verdana" panose="020B0604030504040204" pitchFamily="34" charset="0"/>
              </a:rPr>
              <a:t> o </a:t>
            </a:r>
            <a:r>
              <a:rPr lang="en-US" dirty="0" err="1">
                <a:ea typeface="Verdana" panose="020B0604030504040204" pitchFamily="34" charset="0"/>
              </a:rPr>
              <a:t>javnim</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kama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njegovih</a:t>
            </a:r>
            <a:r>
              <a:rPr lang="en-US" dirty="0">
                <a:ea typeface="Verdana" panose="020B0604030504040204" pitchFamily="34" charset="0"/>
              </a:rPr>
              <a:t> </a:t>
            </a:r>
            <a:r>
              <a:rPr lang="en-US" dirty="0" err="1">
                <a:ea typeface="Verdana" panose="020B0604030504040204" pitchFamily="34" charset="0"/>
              </a:rPr>
              <a:t>provedbenih</a:t>
            </a:r>
            <a:r>
              <a:rPr lang="en-US" dirty="0">
                <a:ea typeface="Verdana" panose="020B0604030504040204" pitchFamily="34" charset="0"/>
              </a:rPr>
              <a:t> </a:t>
            </a:r>
            <a:r>
              <a:rPr lang="en-US" dirty="0" err="1">
                <a:ea typeface="Verdana" panose="020B0604030504040204" pitchFamily="34" charset="0"/>
              </a:rPr>
              <a:t>propisa</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a:t>
            </a:r>
          </a:p>
          <a:p>
            <a:pPr indent="-292100">
              <a:spcBef>
                <a:spcPts val="600"/>
              </a:spcBef>
              <a:spcAft>
                <a:spcPts val="0"/>
              </a:spcAft>
              <a:buFont typeface="Arial" panose="020B0604020202020204" pitchFamily="34" charset="0"/>
              <a:buChar char="•"/>
            </a:pPr>
            <a:r>
              <a:rPr lang="en-US" dirty="0" err="1">
                <a:ea typeface="Verdana" panose="020B0604030504040204" pitchFamily="34" charset="0"/>
              </a:rPr>
              <a:t>Agencija</a:t>
            </a:r>
            <a:r>
              <a:rPr lang="en-US" dirty="0">
                <a:ea typeface="Verdana" panose="020B0604030504040204" pitchFamily="34" charset="0"/>
              </a:rPr>
              <a:t> za </a:t>
            </a:r>
            <a:r>
              <a:rPr lang="en-US" dirty="0" err="1">
                <a:ea typeface="Verdana" panose="020B0604030504040204" pitchFamily="34" charset="0"/>
              </a:rPr>
              <a:t>javn</a:t>
            </a:r>
            <a:r>
              <a:rPr lang="hr-BA" dirty="0">
                <a:ea typeface="Verdana" panose="020B0604030504040204" pitchFamily="34" charset="0"/>
              </a:rPr>
              <a:t>e</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ke</a:t>
            </a:r>
            <a:r>
              <a:rPr lang="en-US" dirty="0">
                <a:ea typeface="Verdana" panose="020B0604030504040204" pitchFamily="34" charset="0"/>
              </a:rPr>
              <a:t> (AJN) </a:t>
            </a:r>
            <a:r>
              <a:rPr lang="en-US" dirty="0" err="1">
                <a:ea typeface="Verdana" panose="020B0604030504040204" pitchFamily="34" charset="0"/>
              </a:rPr>
              <a:t>i</a:t>
            </a:r>
            <a:endParaRPr lang="en-US" dirty="0">
              <a:ea typeface="Verdana" panose="020B0604030504040204" pitchFamily="34" charset="0"/>
            </a:endParaRPr>
          </a:p>
          <a:p>
            <a:pPr indent="-292100">
              <a:spcBef>
                <a:spcPts val="600"/>
              </a:spcBef>
              <a:spcAft>
                <a:spcPts val="0"/>
              </a:spcAft>
              <a:buFont typeface="Arial" panose="020B0604020202020204" pitchFamily="34" charset="0"/>
              <a:buChar char="•"/>
            </a:pPr>
            <a:r>
              <a:rPr lang="hr-BA" dirty="0">
                <a:ea typeface="Verdana" panose="020B0604030504040204" pitchFamily="34" charset="0"/>
              </a:rPr>
              <a:t>Ured za razmatranje žalbi </a:t>
            </a:r>
            <a:r>
              <a:rPr lang="en-US" dirty="0">
                <a:ea typeface="Verdana" panose="020B0604030504040204" pitchFamily="34" charset="0"/>
              </a:rPr>
              <a:t>(</a:t>
            </a:r>
            <a:r>
              <a:rPr lang="hr-BA" dirty="0">
                <a:ea typeface="Verdana" panose="020B0604030504040204" pitchFamily="34" charset="0"/>
              </a:rPr>
              <a:t>URŽ</a:t>
            </a:r>
            <a:r>
              <a:rPr lang="en-US" dirty="0">
                <a:ea typeface="Verdana" panose="020B0604030504040204" pitchFamily="34" charset="0"/>
              </a:rPr>
              <a:t>)</a:t>
            </a:r>
            <a:endParaRPr lang="el-GR" kern="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7515176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5" name="Rectangle 3"/>
          <p:cNvSpPr>
            <a:spLocks noGrp="1" noChangeArrowheads="1"/>
          </p:cNvSpPr>
          <p:nvPr>
            <p:ph type="body" idx="4294967295"/>
          </p:nvPr>
        </p:nvSpPr>
        <p:spPr>
          <a:xfrm>
            <a:off x="426977" y="908720"/>
            <a:ext cx="8289986" cy="584775"/>
          </a:xfrm>
          <a:prstGeom prst="rect">
            <a:avLst/>
          </a:prstGeom>
        </p:spPr>
        <p:txBody>
          <a:bodyPr wrap="square">
            <a:spAutoFit/>
          </a:bodyPr>
          <a:lstStyle/>
          <a:p>
            <a:pPr marL="0" indent="0" algn="just" eaLnBrk="1" hangingPunct="1">
              <a:spcBef>
                <a:spcPct val="25000"/>
              </a:spcBef>
              <a:buNone/>
            </a:pPr>
            <a:r>
              <a:rPr lang="en-US" altLang="el-GR" sz="1600" dirty="0" err="1">
                <a:latin typeface="Verdana" panose="020B0604030504040204" pitchFamily="34" charset="0"/>
                <a:ea typeface="Verdana" panose="020B0604030504040204" pitchFamily="34" charset="0"/>
              </a:rPr>
              <a:t>Čak</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Ugovorni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uložio</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razvijanje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dobrog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partnerskog</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odnosa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Izvođačem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sporovi</a:t>
            </a:r>
            <a:r>
              <a:rPr lang="en-US" altLang="el-GR" sz="1600" dirty="0">
                <a:latin typeface="Verdana" panose="020B0604030504040204" pitchFamily="34" charset="0"/>
                <a:ea typeface="Verdana" panose="020B0604030504040204" pitchFamily="34" charset="0"/>
              </a:rPr>
              <a:t> se ne </a:t>
            </a:r>
            <a:r>
              <a:rPr lang="en-US" altLang="el-GR" sz="1600" dirty="0" err="1">
                <a:latin typeface="Verdana" panose="020B0604030504040204" pitchFamily="34" charset="0"/>
                <a:ea typeface="Verdana" panose="020B0604030504040204" pitchFamily="34" charset="0"/>
              </a:rPr>
              <a:t>mogu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isključiti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tokom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implementacije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387076" name="Text Box 4"/>
          <p:cNvSpPr txBox="1">
            <a:spLocks noChangeArrowheads="1"/>
          </p:cNvSpPr>
          <p:nvPr/>
        </p:nvSpPr>
        <p:spPr bwMode="auto">
          <a:xfrm>
            <a:off x="426977" y="2514600"/>
            <a:ext cx="8289986" cy="1323439"/>
          </a:xfrm>
          <a:prstGeom prst="rect">
            <a:avLst/>
          </a:prstGeom>
          <a:solidFill>
            <a:srgbClr val="FFFF66"/>
          </a:solidFill>
          <a:ln w="9525">
            <a:solidFill>
              <a:schemeClr val="tx1"/>
            </a:solidFill>
            <a:miter lim="800000"/>
            <a:headEnd/>
            <a:tailEnd/>
          </a:ln>
        </p:spPr>
        <p:txBody>
          <a:bodyPr wrap="square">
            <a:spAutoFit/>
          </a:bodyPr>
          <a:lstStyle>
            <a:lvl1pPr marL="268288" indent="-2682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marL="0" indent="0"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potpisan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dobavljačem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sadrži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odredbe</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50000"/>
              </a:spcBef>
              <a:buClrTx/>
              <a:buSzTx/>
            </a:pPr>
            <a:r>
              <a:rPr lang="en-US" altLang="el-GR" sz="1600" dirty="0">
                <a:latin typeface="Verdana" panose="020B0604030504040204" pitchFamily="34" charset="0"/>
                <a:ea typeface="Verdana" panose="020B0604030504040204" pitchFamily="34" charset="0"/>
              </a:rPr>
              <a:t>za </a:t>
            </a:r>
            <a:r>
              <a:rPr lang="en-US" altLang="el-GR" sz="1600" dirty="0" err="1">
                <a:latin typeface="Verdana" panose="020B0604030504040204" pitchFamily="34" charset="0"/>
                <a:ea typeface="Verdana" panose="020B0604030504040204" pitchFamily="34" charset="0"/>
              </a:rPr>
              <a:t>održavanje</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dobrog</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odnosa</a:t>
            </a:r>
            <a:r>
              <a:rPr lang="en-US" altLang="el-GR" sz="1600" b="1"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između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ugovornog</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endParaRPr lang="en-US" altLang="el-GR" sz="1600" dirty="0">
              <a:latin typeface="Verdana" panose="020B0604030504040204" pitchFamily="34" charset="0"/>
              <a:ea typeface="Verdana" panose="020B0604030504040204" pitchFamily="34" charset="0"/>
            </a:endParaRPr>
          </a:p>
          <a:p>
            <a:pPr eaLnBrk="1" hangingPunct="1">
              <a:spcBef>
                <a:spcPct val="50000"/>
              </a:spcBef>
              <a:buClrTx/>
              <a:buSzTx/>
            </a:pPr>
            <a:r>
              <a:rPr lang="en-US" altLang="el-GR" sz="1600" dirty="0" err="1">
                <a:latin typeface="Verdana" panose="020B0604030504040204" pitchFamily="34" charset="0"/>
                <a:ea typeface="Verdana" panose="020B0604030504040204" pitchFamily="34" charset="0"/>
              </a:rPr>
              <a:t>metode</a:t>
            </a:r>
            <a:r>
              <a:rPr lang="en-US" altLang="el-GR" sz="1600"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rješavanja</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sporova</a:t>
            </a:r>
            <a:r>
              <a:rPr lang="en-US" altLang="el-GR" sz="1600" b="1"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koje</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primjenjuju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njihova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eskalacija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postupci</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njihovo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provođenje</a:t>
            </a:r>
            <a:r>
              <a:rPr lang="en-US" altLang="el-GR" sz="1600" dirty="0">
                <a:latin typeface="Verdana" panose="020B0604030504040204" pitchFamily="34" charset="0"/>
                <a:ea typeface="Verdana" panose="020B0604030504040204" pitchFamily="34" charset="0"/>
              </a:rPr>
              <a:t>.</a:t>
            </a:r>
            <a:endParaRPr lang="el-GR" altLang="el-GR" sz="1500" dirty="0">
              <a:latin typeface="Verdana" panose="020B0604030504040204" pitchFamily="34" charset="0"/>
              <a:ea typeface="Verdana" panose="020B0604030504040204" pitchFamily="34" charset="0"/>
            </a:endParaRPr>
          </a:p>
        </p:txBody>
      </p:sp>
      <p:grpSp>
        <p:nvGrpSpPr>
          <p:cNvPr id="3" name="Group 2"/>
          <p:cNvGrpSpPr/>
          <p:nvPr/>
        </p:nvGrpSpPr>
        <p:grpSpPr>
          <a:xfrm>
            <a:off x="3924270" y="1763490"/>
            <a:ext cx="1295400" cy="685800"/>
            <a:chOff x="3429000" y="1676400"/>
            <a:chExt cx="1295400" cy="685800"/>
          </a:xfrm>
        </p:grpSpPr>
        <p:sp>
          <p:nvSpPr>
            <p:cNvPr id="64529" name="AutoShape 15"/>
            <p:cNvSpPr>
              <a:spLocks noChangeArrowheads="1"/>
            </p:cNvSpPr>
            <p:nvPr/>
          </p:nvSpPr>
          <p:spPr bwMode="auto">
            <a:xfrm>
              <a:off x="3429000" y="1676400"/>
              <a:ext cx="1295400" cy="685800"/>
            </a:xfrm>
            <a:prstGeom prst="downArrow">
              <a:avLst>
                <a:gd name="adj1" fmla="val 50000"/>
                <a:gd name="adj2" fmla="val 25000"/>
              </a:avLst>
            </a:prstGeom>
            <a:solidFill>
              <a:srgbClr val="FFFF66"/>
            </a:solidFill>
            <a:ln w="9525">
              <a:solidFill>
                <a:schemeClr val="tx1"/>
              </a:solidFill>
              <a:miter lim="800000"/>
              <a:headEnd/>
              <a:tailEnd/>
            </a:ln>
          </p:spPr>
          <p:txBody>
            <a:bodyPr vert="eaVert"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endParaRPr lang="en-US" altLang="el-GR" sz="1800" dirty="0">
                <a:latin typeface="Verdana" panose="020B0604030504040204" pitchFamily="34" charset="0"/>
                <a:ea typeface="Verdana" panose="020B0604030504040204" pitchFamily="34" charset="0"/>
              </a:endParaRPr>
            </a:p>
          </p:txBody>
        </p:sp>
        <p:sp>
          <p:nvSpPr>
            <p:cNvPr id="64530" name="Rectangle 16"/>
            <p:cNvSpPr>
              <a:spLocks noChangeArrowheads="1"/>
            </p:cNvSpPr>
            <p:nvPr/>
          </p:nvSpPr>
          <p:spPr bwMode="auto">
            <a:xfrm>
              <a:off x="3760748" y="1828800"/>
              <a:ext cx="74892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600" dirty="0">
                  <a:latin typeface="Verdana" panose="020B0604030504040204" pitchFamily="34" charset="0"/>
                  <a:ea typeface="Verdana" panose="020B0604030504040204" pitchFamily="34" charset="0"/>
                </a:rPr>
                <a:t>stoga</a:t>
              </a:r>
              <a:endParaRPr lang="el-GR" altLang="el-GR" sz="1600" dirty="0">
                <a:latin typeface="Verdana" panose="020B0604030504040204" pitchFamily="34" charset="0"/>
                <a:ea typeface="Verdana" panose="020B0604030504040204" pitchFamily="34" charset="0"/>
              </a:endParaRPr>
            </a:p>
          </p:txBody>
        </p:sp>
      </p:grpSp>
      <p:sp>
        <p:nvSpPr>
          <p:cNvPr id="387089" name="Text Box 17"/>
          <p:cNvSpPr txBox="1">
            <a:spLocks noChangeArrowheads="1"/>
          </p:cNvSpPr>
          <p:nvPr/>
        </p:nvSpPr>
        <p:spPr bwMode="auto">
          <a:xfrm>
            <a:off x="899592" y="4550534"/>
            <a:ext cx="327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Metode</a:t>
            </a:r>
            <a:r>
              <a:rPr lang="en-US" altLang="el-GR" sz="1600" dirty="0">
                <a:latin typeface="Verdana" panose="020B0604030504040204" pitchFamily="34" charset="0"/>
                <a:ea typeface="Verdana" panose="020B0604030504040204" pitchFamily="34" charset="0"/>
              </a:rPr>
              <a:t> / </a:t>
            </a:r>
            <a:r>
              <a:rPr lang="en-US" altLang="el-GR" sz="1600" dirty="0" err="1">
                <a:latin typeface="Verdana" panose="020B0604030504040204" pitchFamily="34" charset="0"/>
                <a:ea typeface="Verdana" panose="020B0604030504040204" pitchFamily="34" charset="0"/>
              </a:rPr>
              <a:t>tehnike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rješavanja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sporova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karakteriziraju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parametra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grpSp>
        <p:nvGrpSpPr>
          <p:cNvPr id="4" name="Group 3"/>
          <p:cNvGrpSpPr/>
          <p:nvPr/>
        </p:nvGrpSpPr>
        <p:grpSpPr>
          <a:xfrm>
            <a:off x="4631160" y="4431630"/>
            <a:ext cx="3505200" cy="1068804"/>
            <a:chOff x="4419600" y="4431630"/>
            <a:chExt cx="3505200" cy="1068804"/>
          </a:xfrm>
        </p:grpSpPr>
        <p:sp>
          <p:nvSpPr>
            <p:cNvPr id="387090" name="Text Box 18"/>
            <p:cNvSpPr txBox="1">
              <a:spLocks noChangeArrowheads="1"/>
            </p:cNvSpPr>
            <p:nvPr/>
          </p:nvSpPr>
          <p:spPr bwMode="auto">
            <a:xfrm>
              <a:off x="4419600" y="4431630"/>
              <a:ext cx="3505200" cy="584775"/>
            </a:xfrm>
            <a:prstGeom prst="rect">
              <a:avLst/>
            </a:prstGeom>
            <a:solidFill>
              <a:srgbClr val="FFFF66"/>
            </a:solidFill>
            <a:ln w="9525">
              <a:solidFill>
                <a:schemeClr val="tx1"/>
              </a:solidFill>
              <a:miter lim="800000"/>
              <a:headEnd/>
              <a:tailEnd/>
            </a:ln>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en-US" altLang="el-GR" sz="1600" dirty="0" err="1">
                  <a:latin typeface="Verdana" panose="020B0604030504040204" pitchFamily="34" charset="0"/>
                  <a:ea typeface="Verdana" panose="020B0604030504040204" pitchFamily="34" charset="0"/>
                </a:rPr>
                <a:t>Stepen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uključenosti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dviju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strana</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odluku</a:t>
              </a:r>
              <a:endParaRPr lang="el-GR" altLang="el-GR" sz="1600" dirty="0">
                <a:latin typeface="Verdana" panose="020B0604030504040204" pitchFamily="34" charset="0"/>
                <a:ea typeface="Verdana" panose="020B0604030504040204" pitchFamily="34" charset="0"/>
              </a:endParaRPr>
            </a:p>
          </p:txBody>
        </p:sp>
        <p:sp>
          <p:nvSpPr>
            <p:cNvPr id="387091" name="Text Box 19"/>
            <p:cNvSpPr txBox="1">
              <a:spLocks noChangeArrowheads="1"/>
            </p:cNvSpPr>
            <p:nvPr/>
          </p:nvSpPr>
          <p:spPr bwMode="auto">
            <a:xfrm>
              <a:off x="4419600" y="5161880"/>
              <a:ext cx="3505200" cy="338554"/>
            </a:xfrm>
            <a:prstGeom prst="rect">
              <a:avLst/>
            </a:prstGeom>
            <a:solidFill>
              <a:srgbClr val="FFFF66"/>
            </a:solidFill>
            <a:ln w="9525">
              <a:solidFill>
                <a:schemeClr val="tx1"/>
              </a:solidFill>
              <a:miter lim="800000"/>
              <a:headEnd/>
              <a:tailEnd/>
            </a:ln>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de-DE" altLang="el-GR" sz="1600" dirty="0">
                  <a:latin typeface="Verdana" panose="020B0604030504040204" pitchFamily="34" charset="0"/>
                  <a:ea typeface="Verdana" panose="020B0604030504040204" pitchFamily="34" charset="0"/>
                </a:rPr>
                <a:t>Stepen formalnosti</a:t>
              </a:r>
              <a:endParaRPr lang="el-GR" altLang="el-GR" sz="1800" b="1" dirty="0">
                <a:latin typeface="Verdana" panose="020B0604030504040204" pitchFamily="34" charset="0"/>
                <a:ea typeface="Verdana" panose="020B0604030504040204" pitchFamily="34" charset="0"/>
              </a:endParaRPr>
            </a:p>
          </p:txBody>
        </p:sp>
      </p:grpSp>
      <p:sp>
        <p:nvSpPr>
          <p:cNvPr id="387092" name="AutoShape 20"/>
          <p:cNvSpPr>
            <a:spLocks/>
          </p:cNvSpPr>
          <p:nvPr/>
        </p:nvSpPr>
        <p:spPr bwMode="auto">
          <a:xfrm>
            <a:off x="4176192" y="4470732"/>
            <a:ext cx="270520" cy="990600"/>
          </a:xfrm>
          <a:prstGeom prst="leftBrace">
            <a:avLst>
              <a:gd name="adj1" fmla="val 15476"/>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dirty="0">
              <a:latin typeface="Verdana" panose="020B0604030504040204" pitchFamily="34" charset="0"/>
              <a:ea typeface="Verdana" panose="020B0604030504040204" pitchFamily="34" charset="0"/>
            </a:endParaRPr>
          </a:p>
        </p:txBody>
      </p:sp>
      <p:sp>
        <p:nvSpPr>
          <p:cNvPr id="19" name="Rectangle 2"/>
          <p:cNvSpPr txBox="1">
            <a:spLocks noChangeArrowheads="1"/>
          </p:cNvSpPr>
          <p:nvPr/>
        </p:nvSpPr>
        <p:spPr>
          <a:xfrm>
            <a:off x="432000" y="432000"/>
            <a:ext cx="357982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Verdana" panose="020B0604030504040204" pitchFamily="34" charset="0"/>
                <a:cs typeface="+mn-cs"/>
              </a:rPr>
              <a:t>Rješavanje sporova</a:t>
            </a:r>
            <a:endParaRPr lang="el-GR" altLang="el-GR" sz="2400" b="1" kern="1200" dirty="0">
              <a:latin typeface="Verdana" pitchFamily="34" charset="0"/>
              <a:ea typeface="Verdana" panose="020B0604030504040204" pitchFamily="34" charset="0"/>
              <a:cs typeface="+mn-cs"/>
            </a:endParaRPr>
          </a:p>
        </p:txBody>
      </p:sp>
    </p:spTree>
    <p:extLst>
      <p:ext uri="{BB962C8B-B14F-4D97-AF65-F5344CB8AC3E}">
        <p14:creationId xmlns:p14="http://schemas.microsoft.com/office/powerpoint/2010/main" val="404732083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72683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t>Alternativne</a:t>
            </a:r>
            <a:r>
              <a:rPr lang="en-US" sz="2400" b="1" dirty="0"/>
              <a:t> </a:t>
            </a:r>
            <a:r>
              <a:rPr lang="en-US" sz="2400" b="1" dirty="0" err="1"/>
              <a:t>metode</a:t>
            </a:r>
            <a:r>
              <a:rPr lang="en-US" sz="2400" b="1" dirty="0"/>
              <a:t> </a:t>
            </a:r>
            <a:r>
              <a:rPr lang="en-US" sz="2400" b="1" dirty="0" err="1"/>
              <a:t>rešavanja</a:t>
            </a:r>
            <a:r>
              <a:rPr lang="en-US" sz="2400" b="1" dirty="0"/>
              <a:t> </a:t>
            </a:r>
            <a:r>
              <a:rPr lang="en-US" sz="2400" b="1" dirty="0" err="1"/>
              <a:t>sporova</a:t>
            </a:r>
            <a:endParaRPr lang="el-GR" sz="2400" b="1" dirty="0"/>
          </a:p>
        </p:txBody>
      </p:sp>
      <p:grpSp>
        <p:nvGrpSpPr>
          <p:cNvPr id="5" name="Group 4"/>
          <p:cNvGrpSpPr/>
          <p:nvPr/>
        </p:nvGrpSpPr>
        <p:grpSpPr>
          <a:xfrm>
            <a:off x="337495" y="1058484"/>
            <a:ext cx="8365704" cy="1744556"/>
            <a:chOff x="337495" y="1058484"/>
            <a:chExt cx="8365704" cy="1744556"/>
          </a:xfrm>
        </p:grpSpPr>
        <p:grpSp>
          <p:nvGrpSpPr>
            <p:cNvPr id="3" name="Group 2"/>
            <p:cNvGrpSpPr/>
            <p:nvPr/>
          </p:nvGrpSpPr>
          <p:grpSpPr>
            <a:xfrm>
              <a:off x="827584" y="1749209"/>
              <a:ext cx="7776864" cy="360040"/>
              <a:chOff x="827584" y="1749209"/>
              <a:chExt cx="7776864" cy="360040"/>
            </a:xfrm>
          </p:grpSpPr>
          <p:cxnSp>
            <p:nvCxnSpPr>
              <p:cNvPr id="4" name="Straight Arrow Connector 3"/>
              <p:cNvCxnSpPr/>
              <p:nvPr/>
            </p:nvCxnSpPr>
            <p:spPr>
              <a:xfrm>
                <a:off x="827584" y="1929229"/>
                <a:ext cx="7776864" cy="0"/>
              </a:xfrm>
              <a:prstGeom prst="straightConnector1">
                <a:avLst/>
              </a:prstGeom>
              <a:ln w="508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2598981"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010338"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421695"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833052"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8244408"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174911" y="2156709"/>
              <a:ext cx="1162498" cy="369332"/>
            </a:xfrm>
            <a:prstGeom prst="rect">
              <a:avLst/>
            </a:prstGeom>
          </p:spPr>
          <p:txBody>
            <a:bodyPr wrap="none">
              <a:spAutoFit/>
            </a:bodyPr>
            <a:lstStyle/>
            <a:p>
              <a:r>
                <a:rPr lang="hr-BA" b="1" dirty="0">
                  <a:solidFill>
                    <a:srgbClr val="1B1B1B"/>
                  </a:solidFill>
                  <a:ea typeface="Verdana" panose="020B0604030504040204" pitchFamily="34" charset="0"/>
                  <a:cs typeface="Verdana" panose="020B0604030504040204" pitchFamily="34" charset="0"/>
                </a:rPr>
                <a:t>Mirenje</a:t>
              </a:r>
              <a:endParaRPr lang="en-US" dirty="0">
                <a:ea typeface="Verdana" panose="020B0604030504040204" pitchFamily="34" charset="0"/>
                <a:cs typeface="Verdana" panose="020B0604030504040204" pitchFamily="34" charset="0"/>
              </a:endParaRPr>
            </a:p>
          </p:txBody>
        </p:sp>
        <p:sp>
          <p:nvSpPr>
            <p:cNvPr id="22" name="Rectangle 21"/>
            <p:cNvSpPr/>
            <p:nvPr/>
          </p:nvSpPr>
          <p:spPr>
            <a:xfrm>
              <a:off x="7545510" y="1335483"/>
              <a:ext cx="1157689" cy="369332"/>
            </a:xfrm>
            <a:prstGeom prst="rect">
              <a:avLst/>
            </a:prstGeom>
          </p:spPr>
          <p:txBody>
            <a:bodyPr wrap="none">
              <a:spAutoFit/>
            </a:bodyPr>
            <a:lstStyle/>
            <a:p>
              <a:r>
                <a:rPr lang="hr-BA" b="1" dirty="0">
                  <a:ea typeface="Verdana" panose="020B0604030504040204" pitchFamily="34" charset="0"/>
                  <a:cs typeface="Verdana" panose="020B0604030504040204" pitchFamily="34" charset="0"/>
                </a:rPr>
                <a:t>Parnica</a:t>
              </a:r>
              <a:endParaRPr lang="en-US" dirty="0">
                <a:ea typeface="Verdana" panose="020B0604030504040204" pitchFamily="34" charset="0"/>
                <a:cs typeface="Verdana" panose="020B0604030504040204" pitchFamily="34" charset="0"/>
              </a:endParaRPr>
            </a:p>
          </p:txBody>
        </p:sp>
        <p:sp>
          <p:nvSpPr>
            <p:cNvPr id="23" name="Rectangle 22"/>
            <p:cNvSpPr/>
            <p:nvPr/>
          </p:nvSpPr>
          <p:spPr>
            <a:xfrm>
              <a:off x="6038893" y="2156709"/>
              <a:ext cx="1386918" cy="369332"/>
            </a:xfrm>
            <a:prstGeom prst="rect">
              <a:avLst/>
            </a:prstGeom>
          </p:spPr>
          <p:txBody>
            <a:bodyPr wrap="none">
              <a:spAutoFit/>
            </a:bodyPr>
            <a:lstStyle/>
            <a:p>
              <a:r>
                <a:rPr lang="hr-BA" b="1" dirty="0">
                  <a:ea typeface="Verdana" panose="020B0604030504040204" pitchFamily="34" charset="0"/>
                  <a:cs typeface="Verdana" panose="020B0604030504040204" pitchFamily="34" charset="0"/>
                </a:rPr>
                <a:t>Arbitraža</a:t>
              </a:r>
              <a:endParaRPr lang="en-US" dirty="0">
                <a:ea typeface="Verdana" panose="020B0604030504040204" pitchFamily="34" charset="0"/>
                <a:cs typeface="Verdana" panose="020B0604030504040204" pitchFamily="34" charset="0"/>
              </a:endParaRPr>
            </a:p>
          </p:txBody>
        </p:sp>
        <p:sp>
          <p:nvSpPr>
            <p:cNvPr id="25" name="Rectangle 24"/>
            <p:cNvSpPr/>
            <p:nvPr/>
          </p:nvSpPr>
          <p:spPr>
            <a:xfrm>
              <a:off x="1871392" y="1335483"/>
              <a:ext cx="1505540" cy="369332"/>
            </a:xfrm>
            <a:prstGeom prst="rect">
              <a:avLst/>
            </a:prstGeom>
          </p:spPr>
          <p:txBody>
            <a:bodyPr wrap="none">
              <a:spAutoFit/>
            </a:bodyPr>
            <a:lstStyle/>
            <a:p>
              <a:r>
                <a:rPr lang="en-US" b="1" dirty="0">
                  <a:ea typeface="Verdana" panose="020B0604030504040204" pitchFamily="34" charset="0"/>
                  <a:cs typeface="Verdana" panose="020B0604030504040204" pitchFamily="34" charset="0"/>
                </a:rPr>
                <a:t>Medi</a:t>
              </a:r>
              <a:r>
                <a:rPr lang="hr-BA" b="1" dirty="0">
                  <a:ea typeface="Verdana" panose="020B0604030504040204" pitchFamily="34" charset="0"/>
                  <a:cs typeface="Verdana" panose="020B0604030504040204" pitchFamily="34" charset="0"/>
                </a:rPr>
                <a:t>jacija</a:t>
              </a:r>
              <a:endParaRPr lang="en-US" dirty="0">
                <a:ea typeface="Verdana" panose="020B0604030504040204" pitchFamily="34" charset="0"/>
                <a:cs typeface="Verdana" panose="020B0604030504040204" pitchFamily="34" charset="0"/>
              </a:endParaRPr>
            </a:p>
          </p:txBody>
        </p:sp>
        <p:sp>
          <p:nvSpPr>
            <p:cNvPr id="26" name="Rectangle 25"/>
            <p:cNvSpPr/>
            <p:nvPr/>
          </p:nvSpPr>
          <p:spPr>
            <a:xfrm>
              <a:off x="337495" y="2156709"/>
              <a:ext cx="1679491" cy="646331"/>
            </a:xfrm>
            <a:prstGeom prst="rect">
              <a:avLst/>
            </a:prstGeom>
          </p:spPr>
          <p:txBody>
            <a:bodyPr wrap="square">
              <a:spAutoFit/>
            </a:bodyPr>
            <a:lstStyle/>
            <a:p>
              <a:pPr algn="ctr"/>
              <a:r>
                <a:rPr lang="en-US" b="1" dirty="0" err="1">
                  <a:ea typeface="Verdana" panose="020B0604030504040204" pitchFamily="34" charset="0"/>
                  <a:cs typeface="Verdana" panose="020B0604030504040204" pitchFamily="34" charset="0"/>
                </a:rPr>
                <a:t>Prijateljska</a:t>
              </a:r>
              <a:r>
                <a:rPr lang="en-US" b="1" dirty="0">
                  <a:ea typeface="Verdana" panose="020B0604030504040204" pitchFamily="34" charset="0"/>
                  <a:cs typeface="Verdana" panose="020B0604030504040204" pitchFamily="34" charset="0"/>
                </a:rPr>
                <a:t> </a:t>
              </a:r>
              <a:r>
                <a:rPr lang="en-US" b="1" dirty="0" err="1">
                  <a:ea typeface="Verdana" panose="020B0604030504040204" pitchFamily="34" charset="0"/>
                  <a:cs typeface="Verdana" panose="020B0604030504040204" pitchFamily="34" charset="0"/>
                </a:rPr>
                <a:t>nagodba</a:t>
              </a:r>
              <a:endParaRPr lang="en-US" dirty="0">
                <a:ea typeface="Verdana" panose="020B0604030504040204" pitchFamily="34" charset="0"/>
                <a:cs typeface="Verdana" panose="020B0604030504040204" pitchFamily="34" charset="0"/>
              </a:endParaRPr>
            </a:p>
          </p:txBody>
        </p:sp>
        <p:sp>
          <p:nvSpPr>
            <p:cNvPr id="27" name="Rectangle 26"/>
            <p:cNvSpPr/>
            <p:nvPr/>
          </p:nvSpPr>
          <p:spPr>
            <a:xfrm>
              <a:off x="4642235" y="1058484"/>
              <a:ext cx="1575792" cy="646331"/>
            </a:xfrm>
            <a:prstGeom prst="rect">
              <a:avLst/>
            </a:prstGeom>
          </p:spPr>
          <p:txBody>
            <a:bodyPr wrap="square">
              <a:spAutoFit/>
            </a:bodyPr>
            <a:lstStyle/>
            <a:p>
              <a:pPr algn="ctr"/>
              <a:r>
                <a:rPr lang="en-US" b="1" dirty="0" err="1">
                  <a:ea typeface="Verdana" panose="020B0604030504040204" pitchFamily="34" charset="0"/>
                  <a:cs typeface="Verdana" panose="020B0604030504040204" pitchFamily="34" charset="0"/>
                </a:rPr>
                <a:t>Neutralna</a:t>
              </a:r>
              <a:r>
                <a:rPr lang="en-US" b="1" dirty="0">
                  <a:ea typeface="Verdana" panose="020B0604030504040204" pitchFamily="34" charset="0"/>
                  <a:cs typeface="Verdana" panose="020B0604030504040204" pitchFamily="34" charset="0"/>
                </a:rPr>
                <a:t> </a:t>
              </a:r>
              <a:r>
                <a:rPr lang="en-US" b="1" dirty="0" err="1">
                  <a:ea typeface="Verdana" panose="020B0604030504040204" pitchFamily="34" charset="0"/>
                  <a:cs typeface="Verdana" panose="020B0604030504040204" pitchFamily="34" charset="0"/>
                </a:rPr>
                <a:t>evaluacija</a:t>
              </a:r>
              <a:endParaRPr lang="en-US" dirty="0">
                <a:ea typeface="Verdana" panose="020B0604030504040204" pitchFamily="34" charset="0"/>
                <a:cs typeface="Verdana" panose="020B0604030504040204" pitchFamily="34" charset="0"/>
              </a:endParaRPr>
            </a:p>
          </p:txBody>
        </p:sp>
      </p:grpSp>
      <p:grpSp>
        <p:nvGrpSpPr>
          <p:cNvPr id="37" name="Group 36"/>
          <p:cNvGrpSpPr/>
          <p:nvPr/>
        </p:nvGrpSpPr>
        <p:grpSpPr>
          <a:xfrm>
            <a:off x="179512" y="3048204"/>
            <a:ext cx="8787752" cy="498308"/>
            <a:chOff x="179512" y="3506756"/>
            <a:chExt cx="8787752" cy="498308"/>
          </a:xfrm>
        </p:grpSpPr>
        <p:cxnSp>
          <p:nvCxnSpPr>
            <p:cNvPr id="13" name="Straight Arrow Connector 12"/>
            <p:cNvCxnSpPr/>
            <p:nvPr/>
          </p:nvCxnSpPr>
          <p:spPr>
            <a:xfrm>
              <a:off x="827584" y="4005064"/>
              <a:ext cx="7776864" cy="0"/>
            </a:xfrm>
            <a:prstGeom prst="straightConnector1">
              <a:avLst/>
            </a:prstGeom>
            <a:ln w="508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3506756"/>
              <a:ext cx="2000869" cy="369332"/>
            </a:xfrm>
            <a:prstGeom prst="rect">
              <a:avLst/>
            </a:prstGeom>
          </p:spPr>
          <p:txBody>
            <a:bodyPr wrap="none">
              <a:spAutoFit/>
            </a:bodyPr>
            <a:lstStyle/>
            <a:p>
              <a:r>
                <a:rPr lang="hr-BA" b="1" dirty="0">
                  <a:solidFill>
                    <a:srgbClr val="1B1B1B"/>
                  </a:solidFill>
                  <a:ea typeface="Verdana" panose="020B0604030504040204" pitchFamily="34" charset="0"/>
                  <a:cs typeface="Verdana" panose="020B0604030504040204" pitchFamily="34" charset="0"/>
                </a:rPr>
                <a:t>NEFORMALNO</a:t>
              </a:r>
              <a:endParaRPr lang="en-US" dirty="0">
                <a:ea typeface="Verdana" panose="020B0604030504040204" pitchFamily="34" charset="0"/>
                <a:cs typeface="Verdana" panose="020B0604030504040204" pitchFamily="34" charset="0"/>
              </a:endParaRPr>
            </a:p>
          </p:txBody>
        </p:sp>
        <p:sp>
          <p:nvSpPr>
            <p:cNvPr id="33" name="Rectangle 32"/>
            <p:cNvSpPr/>
            <p:nvPr/>
          </p:nvSpPr>
          <p:spPr>
            <a:xfrm>
              <a:off x="3295914" y="3506756"/>
              <a:ext cx="2719784" cy="369332"/>
            </a:xfrm>
            <a:prstGeom prst="rect">
              <a:avLst/>
            </a:prstGeom>
          </p:spPr>
          <p:txBody>
            <a:bodyPr wrap="none">
              <a:spAutoFit/>
            </a:bodyPr>
            <a:lstStyle/>
            <a:p>
              <a:r>
                <a:rPr lang="hr-BA" dirty="0">
                  <a:ea typeface="Verdana" panose="020B0604030504040204" pitchFamily="34" charset="0"/>
                  <a:cs typeface="Verdana" panose="020B0604030504040204" pitchFamily="34" charset="0"/>
                </a:rPr>
                <a:t>Formalnost procedure</a:t>
              </a:r>
              <a:endParaRPr lang="en-US" dirty="0">
                <a:ea typeface="Verdana" panose="020B0604030504040204" pitchFamily="34" charset="0"/>
                <a:cs typeface="Verdana" panose="020B0604030504040204" pitchFamily="34" charset="0"/>
              </a:endParaRPr>
            </a:p>
          </p:txBody>
        </p:sp>
        <p:sp>
          <p:nvSpPr>
            <p:cNvPr id="34" name="Rectangle 33"/>
            <p:cNvSpPr/>
            <p:nvPr/>
          </p:nvSpPr>
          <p:spPr>
            <a:xfrm>
              <a:off x="7319056" y="3506756"/>
              <a:ext cx="1648208" cy="369332"/>
            </a:xfrm>
            <a:prstGeom prst="rect">
              <a:avLst/>
            </a:prstGeom>
          </p:spPr>
          <p:txBody>
            <a:bodyPr wrap="none">
              <a:spAutoFit/>
            </a:bodyPr>
            <a:lstStyle/>
            <a:p>
              <a:r>
                <a:rPr lang="en-US" b="1" dirty="0">
                  <a:ea typeface="Verdana" panose="020B0604030504040204" pitchFamily="34" charset="0"/>
                  <a:cs typeface="Verdana" panose="020B0604030504040204" pitchFamily="34" charset="0"/>
                </a:rPr>
                <a:t>FORMAL</a:t>
              </a:r>
              <a:r>
                <a:rPr lang="hr-BA" b="1" dirty="0">
                  <a:ea typeface="Verdana" panose="020B0604030504040204" pitchFamily="34" charset="0"/>
                  <a:cs typeface="Verdana" panose="020B0604030504040204" pitchFamily="34" charset="0"/>
                </a:rPr>
                <a:t>NO</a:t>
              </a:r>
              <a:endParaRPr lang="en-US" dirty="0">
                <a:ea typeface="Verdana" panose="020B0604030504040204" pitchFamily="34" charset="0"/>
                <a:cs typeface="Verdana" panose="020B0604030504040204" pitchFamily="34" charset="0"/>
              </a:endParaRPr>
            </a:p>
          </p:txBody>
        </p:sp>
      </p:grpSp>
      <p:grpSp>
        <p:nvGrpSpPr>
          <p:cNvPr id="38" name="Group 37"/>
          <p:cNvGrpSpPr/>
          <p:nvPr/>
        </p:nvGrpSpPr>
        <p:grpSpPr>
          <a:xfrm>
            <a:off x="395536" y="4010812"/>
            <a:ext cx="8463025" cy="504056"/>
            <a:chOff x="395536" y="4653136"/>
            <a:chExt cx="8463025" cy="504056"/>
          </a:xfrm>
        </p:grpSpPr>
        <p:cxnSp>
          <p:nvCxnSpPr>
            <p:cNvPr id="14" name="Straight Arrow Connector 13"/>
            <p:cNvCxnSpPr/>
            <p:nvPr/>
          </p:nvCxnSpPr>
          <p:spPr>
            <a:xfrm>
              <a:off x="827584" y="5157192"/>
              <a:ext cx="7776864" cy="0"/>
            </a:xfrm>
            <a:prstGeom prst="straightConnector1">
              <a:avLst/>
            </a:prstGeom>
            <a:ln w="508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814685" y="4653136"/>
              <a:ext cx="1043876" cy="369332"/>
            </a:xfrm>
            <a:prstGeom prst="rect">
              <a:avLst/>
            </a:prstGeom>
          </p:spPr>
          <p:txBody>
            <a:bodyPr wrap="none">
              <a:spAutoFit/>
            </a:bodyPr>
            <a:lstStyle/>
            <a:p>
              <a:r>
                <a:rPr lang="hr-BA" b="1" dirty="0">
                  <a:solidFill>
                    <a:srgbClr val="1B1B1B"/>
                  </a:solidFill>
                  <a:ea typeface="Verdana" panose="020B0604030504040204" pitchFamily="34" charset="0"/>
                  <a:cs typeface="Verdana" panose="020B0604030504040204" pitchFamily="34" charset="0"/>
                </a:rPr>
                <a:t>NISKO</a:t>
              </a:r>
              <a:endParaRPr lang="en-US" dirty="0">
                <a:ea typeface="Verdana" panose="020B0604030504040204" pitchFamily="34" charset="0"/>
                <a:cs typeface="Verdana" panose="020B0604030504040204" pitchFamily="34" charset="0"/>
              </a:endParaRPr>
            </a:p>
          </p:txBody>
        </p:sp>
        <p:sp>
          <p:nvSpPr>
            <p:cNvPr id="35" name="Rectangle 34"/>
            <p:cNvSpPr/>
            <p:nvPr/>
          </p:nvSpPr>
          <p:spPr>
            <a:xfrm>
              <a:off x="1975600" y="4658051"/>
              <a:ext cx="5599290" cy="369332"/>
            </a:xfrm>
            <a:prstGeom prst="rect">
              <a:avLst/>
            </a:prstGeom>
          </p:spPr>
          <p:txBody>
            <a:bodyPr wrap="none">
              <a:spAutoFit/>
            </a:bodyPr>
            <a:lstStyle/>
            <a:p>
              <a:r>
                <a:rPr lang="hr-BA" dirty="0">
                  <a:ea typeface="Verdana" panose="020B0604030504040204" pitchFamily="34" charset="0"/>
                  <a:cs typeface="Verdana" panose="020B0604030504040204" pitchFamily="34" charset="0"/>
                </a:rPr>
                <a:t>Nivo uključenosti stranaka u donošenje odluke</a:t>
              </a:r>
              <a:endParaRPr lang="en-US" dirty="0">
                <a:ea typeface="Verdana" panose="020B0604030504040204" pitchFamily="34" charset="0"/>
                <a:cs typeface="Verdana" panose="020B0604030504040204" pitchFamily="34" charset="0"/>
              </a:endParaRPr>
            </a:p>
          </p:txBody>
        </p:sp>
        <p:sp>
          <p:nvSpPr>
            <p:cNvPr id="36" name="Rectangle 35"/>
            <p:cNvSpPr/>
            <p:nvPr/>
          </p:nvSpPr>
          <p:spPr>
            <a:xfrm>
              <a:off x="395536" y="4653136"/>
              <a:ext cx="1220206" cy="369332"/>
            </a:xfrm>
            <a:prstGeom prst="rect">
              <a:avLst/>
            </a:prstGeom>
          </p:spPr>
          <p:txBody>
            <a:bodyPr wrap="none">
              <a:spAutoFit/>
            </a:bodyPr>
            <a:lstStyle/>
            <a:p>
              <a:r>
                <a:rPr lang="hr-BA" b="1" dirty="0">
                  <a:solidFill>
                    <a:srgbClr val="1B1B1B"/>
                  </a:solidFill>
                  <a:ea typeface="Verdana" panose="020B0604030504040204" pitchFamily="34" charset="0"/>
                  <a:cs typeface="Verdana" panose="020B0604030504040204" pitchFamily="34" charset="0"/>
                </a:rPr>
                <a:t>VISOKO</a:t>
              </a:r>
              <a:endParaRPr lang="en-US" dirty="0">
                <a:ea typeface="Verdana" panose="020B0604030504040204" pitchFamily="34" charset="0"/>
                <a:cs typeface="Verdana" panose="020B0604030504040204" pitchFamily="34" charset="0"/>
              </a:endParaRPr>
            </a:p>
          </p:txBody>
        </p:sp>
      </p:grpSp>
      <p:sp>
        <p:nvSpPr>
          <p:cNvPr id="39" name="Rectangle 38"/>
          <p:cNvSpPr/>
          <p:nvPr/>
        </p:nvSpPr>
        <p:spPr>
          <a:xfrm>
            <a:off x="172008" y="4964975"/>
            <a:ext cx="4140000" cy="1200329"/>
          </a:xfrm>
          <a:prstGeom prst="rect">
            <a:avLst/>
          </a:prstGeom>
          <a:solidFill>
            <a:schemeClr val="bg1"/>
          </a:solidFill>
        </p:spPr>
        <p:txBody>
          <a:bodyPr wrap="square">
            <a:spAutoFit/>
          </a:bodyPr>
          <a:lstStyle/>
          <a:p>
            <a:pPr marL="285750" indent="-285750">
              <a:buClr>
                <a:schemeClr val="bg2"/>
              </a:buClr>
              <a:buSzPct val="150000"/>
              <a:buFont typeface="Wingdings" panose="05000000000000000000" pitchFamily="2" charset="2"/>
              <a:buChar char="§"/>
            </a:pPr>
            <a:r>
              <a:rPr lang="pl-PL" dirty="0">
                <a:ea typeface="Verdana" panose="020B0604030504040204" pitchFamily="34" charset="0"/>
                <a:cs typeface="Verdana" panose="020B0604030504040204" pitchFamily="34" charset="0"/>
              </a:rPr>
              <a:t>Strane rješavaju spor samostalno</a:t>
            </a:r>
          </a:p>
          <a:p>
            <a:pPr marL="285750" indent="-285750">
              <a:buClr>
                <a:schemeClr val="bg2"/>
              </a:buClr>
              <a:buSzPct val="150000"/>
              <a:buFont typeface="Wingdings" panose="05000000000000000000" pitchFamily="2" charset="2"/>
              <a:buChar char="§"/>
            </a:pPr>
            <a:r>
              <a:rPr lang="pl-PL" dirty="0">
                <a:ea typeface="Verdana" panose="020B0604030504040204" pitchFamily="34" charset="0"/>
                <a:cs typeface="Verdana" panose="020B0604030504040204" pitchFamily="34" charset="0"/>
              </a:rPr>
              <a:t>Strane imaju potpunu kontrolu nad postupkom</a:t>
            </a:r>
            <a:endParaRPr lang="en-US" dirty="0">
              <a:ea typeface="Verdana" panose="020B0604030504040204" pitchFamily="34" charset="0"/>
              <a:cs typeface="Verdana" panose="020B0604030504040204" pitchFamily="34" charset="0"/>
            </a:endParaRPr>
          </a:p>
        </p:txBody>
      </p:sp>
      <p:sp>
        <p:nvSpPr>
          <p:cNvPr id="40" name="Rectangle 39"/>
          <p:cNvSpPr/>
          <p:nvPr/>
        </p:nvSpPr>
        <p:spPr>
          <a:xfrm>
            <a:off x="4801276" y="4964975"/>
            <a:ext cx="4140000" cy="1200329"/>
          </a:xfrm>
          <a:prstGeom prst="rect">
            <a:avLst/>
          </a:prstGeom>
          <a:solidFill>
            <a:schemeClr val="bg1"/>
          </a:solidFill>
        </p:spPr>
        <p:txBody>
          <a:bodyPr wrap="square">
            <a:spAutoFit/>
          </a:bodyPr>
          <a:lstStyle/>
          <a:p>
            <a:pPr marL="285750" indent="-285750">
              <a:buClr>
                <a:schemeClr val="bg2"/>
              </a:buClr>
              <a:buSzPct val="150000"/>
              <a:buFont typeface="Wingdings" panose="05000000000000000000" pitchFamily="2" charset="2"/>
              <a:buChar char="§"/>
            </a:pPr>
            <a:r>
              <a:rPr lang="en-US" dirty="0" err="1">
                <a:ea typeface="Verdana" panose="020B0604030504040204" pitchFamily="34" charset="0"/>
                <a:cs typeface="Verdana" panose="020B0604030504040204" pitchFamily="34" charset="0"/>
              </a:rPr>
              <a:t>Spor</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rješava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odlukom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trećeg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lica</a:t>
            </a:r>
            <a:endParaRPr lang="en-US" dirty="0">
              <a:ea typeface="Verdana" panose="020B0604030504040204" pitchFamily="34" charset="0"/>
              <a:cs typeface="Verdana" panose="020B0604030504040204" pitchFamily="34" charset="0"/>
            </a:endParaRPr>
          </a:p>
          <a:p>
            <a:pPr marL="285750" indent="-285750">
              <a:buClr>
                <a:schemeClr val="bg2"/>
              </a:buClr>
              <a:buSzPct val="150000"/>
              <a:buFont typeface="Wingdings" panose="05000000000000000000" pitchFamily="2" charset="2"/>
              <a:buChar char="§"/>
            </a:pPr>
            <a:r>
              <a:rPr lang="en-US" dirty="0" err="1">
                <a:ea typeface="Verdana" panose="020B0604030504040204" pitchFamily="34" charset="0"/>
                <a:cs typeface="Verdana" panose="020B0604030504040204" pitchFamily="34" charset="0"/>
              </a:rPr>
              <a:t>Strane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dodijeljuju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kontrolu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nad</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trećoj</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strani</a:t>
            </a:r>
            <a:endParaRPr lang="en-US" dirty="0">
              <a:ea typeface="Verdana" panose="020B0604030504040204" pitchFamily="34" charset="0"/>
              <a:cs typeface="Verdana" panose="020B0604030504040204" pitchFamily="34" charset="0"/>
            </a:endParaRPr>
          </a:p>
        </p:txBody>
      </p:sp>
      <p:cxnSp>
        <p:nvCxnSpPr>
          <p:cNvPr id="30" name="Straight Connector 29"/>
          <p:cNvCxnSpPr/>
          <p:nvPr/>
        </p:nvCxnSpPr>
        <p:spPr>
          <a:xfrm flipH="1">
            <a:off x="1187624" y="1749209"/>
            <a:ext cx="0" cy="3600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54147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37" name="Rectangle 25"/>
          <p:cNvSpPr>
            <a:spLocks noGrp="1" noChangeArrowheads="1"/>
          </p:cNvSpPr>
          <p:nvPr>
            <p:ph type="body" idx="4294967295"/>
          </p:nvPr>
        </p:nvSpPr>
        <p:spPr>
          <a:xfrm>
            <a:off x="432000" y="2309391"/>
            <a:ext cx="8280000" cy="338554"/>
          </a:xfrm>
          <a:prstGeom prst="rect">
            <a:avLst/>
          </a:prstGeom>
          <a:noFill/>
        </p:spPr>
        <p:txBody>
          <a:bodyPr wrap="square">
            <a:spAutoFit/>
          </a:bodyPr>
          <a:lstStyle/>
          <a:p>
            <a:pPr marL="0" indent="0" eaLnBrk="1" hangingPunct="1">
              <a:spcBef>
                <a:spcPct val="50000"/>
              </a:spcBef>
              <a:buNone/>
            </a:pPr>
            <a:r>
              <a:rPr lang="hr-BA" altLang="el-GR" sz="1600" dirty="0">
                <a:latin typeface="Verdana" panose="020B0604030504040204" pitchFamily="34" charset="0"/>
                <a:ea typeface="Verdana" panose="020B0604030504040204" pitchFamily="34" charset="0"/>
              </a:rPr>
              <a:t>Tokom ispunjenja ugovora, menadžer projekta će</a:t>
            </a:r>
            <a:r>
              <a:rPr lang="en-US" altLang="el-GR" sz="1600" dirty="0">
                <a:latin typeface="Verdana" panose="020B0604030504040204" pitchFamily="34" charset="0"/>
                <a:ea typeface="Verdana" panose="020B0604030504040204" pitchFamily="34" charset="0"/>
              </a:rPr>
              <a:t>:</a:t>
            </a:r>
            <a:endParaRPr lang="el-GR" altLang="el-GR" sz="1600" b="1" dirty="0">
              <a:latin typeface="Verdana" panose="020B0604030504040204" pitchFamily="34" charset="0"/>
              <a:ea typeface="Verdana" panose="020B0604030504040204" pitchFamily="34" charset="0"/>
            </a:endParaRPr>
          </a:p>
        </p:txBody>
      </p:sp>
      <p:sp>
        <p:nvSpPr>
          <p:cNvPr id="397335" name="Text Box 23"/>
          <p:cNvSpPr txBox="1">
            <a:spLocks noChangeArrowheads="1"/>
          </p:cNvSpPr>
          <p:nvPr/>
        </p:nvSpPr>
        <p:spPr bwMode="auto">
          <a:xfrm>
            <a:off x="432000" y="1158751"/>
            <a:ext cx="8280000" cy="830997"/>
          </a:xfrm>
          <a:prstGeom prst="rect">
            <a:avLst/>
          </a:prstGeom>
          <a:solidFill>
            <a:srgbClr val="99CCFF"/>
          </a:solidFill>
          <a:ln w="25400">
            <a:solidFill>
              <a:srgbClr val="000080"/>
            </a:solidFill>
            <a:miter lim="800000"/>
            <a:headEnd/>
            <a:tailEnd/>
          </a:ln>
          <a:effectLst/>
        </p:spPr>
        <p:txBody>
          <a:bodyPr>
            <a:spAutoFit/>
          </a:bodyPr>
          <a:lstStyle/>
          <a:p>
            <a:pPr marL="804863" algn="just">
              <a:spcBef>
                <a:spcPct val="50000"/>
              </a:spcBef>
              <a:defRPr/>
            </a:pPr>
            <a:r>
              <a:rPr lang="hr-BA" sz="1600" dirty="0">
                <a:ea typeface="Verdana" panose="020B0604030504040204" pitchFamily="34" charset="0"/>
              </a:rPr>
              <a:t>Ispunjenje</a:t>
            </a:r>
            <a:r>
              <a:rPr lang="en-US" sz="1600" dirty="0">
                <a:ea typeface="Verdana" panose="020B0604030504040204" pitchFamily="34" charset="0"/>
              </a:rPr>
              <a:t> </a:t>
            </a:r>
            <a:r>
              <a:rPr lang="en-US" sz="1600" dirty="0" err="1">
                <a:ea typeface="Verdana" panose="020B0604030504040204" pitchFamily="34" charset="0"/>
              </a:rPr>
              <a:t>ugovora</a:t>
            </a:r>
            <a:r>
              <a:rPr lang="en-US" sz="1600" dirty="0">
                <a:ea typeface="Verdana" panose="020B0604030504040204" pitchFamily="34" charset="0"/>
              </a:rPr>
              <a:t> je </a:t>
            </a:r>
            <a:r>
              <a:rPr lang="en-US" sz="1600" dirty="0" err="1">
                <a:ea typeface="Verdana" panose="020B0604030504040204" pitchFamily="34" charset="0"/>
              </a:rPr>
              <a:t>administrativni</a:t>
            </a:r>
            <a:r>
              <a:rPr lang="en-US" sz="1600" dirty="0">
                <a:ea typeface="Verdana" panose="020B0604030504040204" pitchFamily="34" charset="0"/>
              </a:rPr>
              <a:t> </a:t>
            </a:r>
            <a:r>
              <a:rPr lang="en-US" sz="1600" dirty="0" err="1">
                <a:ea typeface="Verdana" panose="020B0604030504040204" pitchFamily="34" charset="0"/>
              </a:rPr>
              <a:t>postupak</a:t>
            </a:r>
            <a:r>
              <a:rPr lang="en-US" sz="1600" dirty="0">
                <a:ea typeface="Verdana" panose="020B0604030504040204" pitchFamily="34" charset="0"/>
              </a:rPr>
              <a:t> </a:t>
            </a:r>
            <a:r>
              <a:rPr lang="en-US" sz="1600" dirty="0" err="1">
                <a:ea typeface="Verdana" panose="020B0604030504040204" pitchFamily="34" charset="0"/>
              </a:rPr>
              <a:t>koji</a:t>
            </a:r>
            <a:r>
              <a:rPr lang="en-US" sz="1600" dirty="0">
                <a:ea typeface="Verdana" panose="020B0604030504040204" pitchFamily="34" charset="0"/>
              </a:rPr>
              <a:t> </a:t>
            </a:r>
            <a:r>
              <a:rPr lang="en-US" sz="1600" dirty="0" err="1">
                <a:ea typeface="Verdana" panose="020B0604030504040204" pitchFamily="34" charset="0"/>
              </a:rPr>
              <a:t>ima</a:t>
            </a:r>
            <a:r>
              <a:rPr lang="en-US" sz="1600" dirty="0">
                <a:ea typeface="Verdana" panose="020B0604030504040204" pitchFamily="34" charset="0"/>
              </a:rPr>
              <a:t> za </a:t>
            </a:r>
            <a:r>
              <a:rPr lang="en-US" sz="1600" dirty="0" err="1">
                <a:ea typeface="Verdana" panose="020B0604030504040204" pitchFamily="34" charset="0"/>
              </a:rPr>
              <a:t>cilj</a:t>
            </a:r>
            <a:r>
              <a:rPr lang="en-US" sz="1600" dirty="0">
                <a:ea typeface="Verdana" panose="020B0604030504040204" pitchFamily="34" charset="0"/>
              </a:rPr>
              <a:t> da </a:t>
            </a:r>
            <a:r>
              <a:rPr lang="en-US" sz="1600" dirty="0" err="1">
                <a:ea typeface="Verdana" panose="020B0604030504040204" pitchFamily="34" charset="0"/>
              </a:rPr>
              <a:t>potvrdi</a:t>
            </a:r>
            <a:r>
              <a:rPr lang="en-US" sz="1600" dirty="0">
                <a:ea typeface="Verdana" panose="020B0604030504040204" pitchFamily="34" charset="0"/>
              </a:rPr>
              <a:t> da </a:t>
            </a:r>
            <a:r>
              <a:rPr lang="en-US" sz="1600" dirty="0" err="1">
                <a:ea typeface="Verdana" panose="020B0604030504040204" pitchFamily="34" charset="0"/>
              </a:rPr>
              <a:t>su</a:t>
            </a:r>
            <a:r>
              <a:rPr lang="en-US" sz="1600" dirty="0">
                <a:ea typeface="Verdana" panose="020B0604030504040204" pitchFamily="34" charset="0"/>
              </a:rPr>
              <a:t> </a:t>
            </a:r>
            <a:r>
              <a:rPr lang="en-US" sz="1600" dirty="0" err="1">
                <a:ea typeface="Verdana" panose="020B0604030504040204" pitchFamily="34" charset="0"/>
              </a:rPr>
              <a:t>obje</a:t>
            </a:r>
            <a:r>
              <a:rPr lang="en-US" sz="1600" dirty="0">
                <a:ea typeface="Verdana" panose="020B0604030504040204" pitchFamily="34" charset="0"/>
              </a:rPr>
              <a:t> </a:t>
            </a:r>
            <a:r>
              <a:rPr lang="en-US" sz="1600" dirty="0" err="1">
                <a:ea typeface="Verdana" panose="020B0604030504040204" pitchFamily="34" charset="0"/>
              </a:rPr>
              <a:t>strane</a:t>
            </a:r>
            <a:r>
              <a:rPr lang="en-US" sz="1600" dirty="0">
                <a:ea typeface="Verdana" panose="020B0604030504040204" pitchFamily="34" charset="0"/>
              </a:rPr>
              <a:t> (</a:t>
            </a:r>
            <a:r>
              <a:rPr lang="en-US" sz="1600" dirty="0" err="1">
                <a:ea typeface="Verdana" panose="020B0604030504040204" pitchFamily="34" charset="0"/>
              </a:rPr>
              <a:t>ugovarač</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a:t>
            </a:r>
            <a:r>
              <a:rPr lang="en-US" sz="1600" dirty="0" err="1">
                <a:ea typeface="Verdana" panose="020B0604030504040204" pitchFamily="34" charset="0"/>
              </a:rPr>
              <a:t>naručitelj</a:t>
            </a:r>
            <a:r>
              <a:rPr lang="en-US" sz="1600" dirty="0">
                <a:ea typeface="Verdana" panose="020B0604030504040204" pitchFamily="34" charset="0"/>
              </a:rPr>
              <a:t>) </a:t>
            </a:r>
            <a:r>
              <a:rPr lang="en-US" sz="1600" dirty="0" err="1">
                <a:ea typeface="Verdana" panose="020B0604030504040204" pitchFamily="34" charset="0"/>
              </a:rPr>
              <a:t>ispunile</a:t>
            </a:r>
            <a:r>
              <a:rPr lang="en-US" sz="1600" dirty="0">
                <a:ea typeface="Verdana" panose="020B0604030504040204" pitchFamily="34" charset="0"/>
              </a:rPr>
              <a:t> </a:t>
            </a:r>
            <a:r>
              <a:rPr lang="en-US" sz="1600" dirty="0" err="1">
                <a:ea typeface="Verdana" panose="020B0604030504040204" pitchFamily="34" charset="0"/>
              </a:rPr>
              <a:t>ugovorne</a:t>
            </a:r>
            <a:r>
              <a:rPr lang="en-US" sz="1600" dirty="0">
                <a:ea typeface="Verdana" panose="020B0604030504040204" pitchFamily="34" charset="0"/>
              </a:rPr>
              <a:t> </a:t>
            </a:r>
            <a:r>
              <a:rPr lang="en-US" sz="1600" dirty="0" err="1">
                <a:ea typeface="Verdana" panose="020B0604030504040204" pitchFamily="34" charset="0"/>
              </a:rPr>
              <a:t>obaveze</a:t>
            </a:r>
            <a:r>
              <a:rPr lang="en-US" sz="1600" dirty="0">
                <a:ea typeface="Verdana" panose="020B0604030504040204" pitchFamily="34" charset="0"/>
              </a:rPr>
              <a:t> </a:t>
            </a:r>
            <a:r>
              <a:rPr lang="en-US" sz="1600" dirty="0" err="1">
                <a:ea typeface="Verdana" panose="020B0604030504040204" pitchFamily="34" charset="0"/>
              </a:rPr>
              <a:t>i</a:t>
            </a:r>
            <a:r>
              <a:rPr lang="en-US" sz="1600" dirty="0">
                <a:ea typeface="Verdana" panose="020B0604030504040204" pitchFamily="34" charset="0"/>
              </a:rPr>
              <a:t> da </a:t>
            </a:r>
            <a:r>
              <a:rPr lang="en-US" sz="1600" dirty="0" err="1">
                <a:ea typeface="Verdana" panose="020B0604030504040204" pitchFamily="34" charset="0"/>
              </a:rPr>
              <a:t>nema</a:t>
            </a:r>
            <a:r>
              <a:rPr lang="en-US" sz="1600" dirty="0">
                <a:ea typeface="Verdana" panose="020B0604030504040204" pitchFamily="34" charset="0"/>
              </a:rPr>
              <a:t> </a:t>
            </a:r>
            <a:r>
              <a:rPr lang="en-US" sz="1600" dirty="0" err="1">
                <a:ea typeface="Verdana" panose="020B0604030504040204" pitchFamily="34" charset="0"/>
              </a:rPr>
              <a:t>neizmirenih</a:t>
            </a:r>
            <a:r>
              <a:rPr lang="en-US" sz="1600" dirty="0">
                <a:ea typeface="Verdana" panose="020B0604030504040204" pitchFamily="34" charset="0"/>
              </a:rPr>
              <a:t> </a:t>
            </a:r>
            <a:r>
              <a:rPr lang="en-US" sz="1600" dirty="0" err="1">
                <a:ea typeface="Verdana" panose="020B0604030504040204" pitchFamily="34" charset="0"/>
              </a:rPr>
              <a:t>aktivnosti</a:t>
            </a:r>
            <a:r>
              <a:rPr lang="hr-BA" sz="1600" dirty="0">
                <a:ea typeface="Verdana" panose="020B0604030504040204" pitchFamily="34" charset="0"/>
              </a:rPr>
              <a:t>.</a:t>
            </a:r>
            <a:endParaRPr lang="el-GR" sz="1600" dirty="0">
              <a:ea typeface="Verdana" panose="020B0604030504040204" pitchFamily="34" charset="0"/>
            </a:endParaRPr>
          </a:p>
        </p:txBody>
      </p:sp>
      <p:pic>
        <p:nvPicPr>
          <p:cNvPr id="397336" name="Picture 24" descr="black%20triangle%20exclamation%20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73287"/>
            <a:ext cx="679431" cy="54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7338" name="Text Box 26"/>
          <p:cNvSpPr txBox="1">
            <a:spLocks noChangeArrowheads="1"/>
          </p:cNvSpPr>
          <p:nvPr/>
        </p:nvSpPr>
        <p:spPr bwMode="auto">
          <a:xfrm>
            <a:off x="432000" y="2764373"/>
            <a:ext cx="8280000" cy="3154710"/>
          </a:xfrm>
          <a:prstGeom prst="rect">
            <a:avLst/>
          </a:prstGeom>
          <a:solidFill>
            <a:srgbClr val="99CCFF"/>
          </a:solidFill>
          <a:ln w="25400">
            <a:solidFill>
              <a:srgbClr val="000080"/>
            </a:solidFill>
            <a:miter lim="800000"/>
            <a:headEnd/>
            <a:tailEnd/>
          </a:ln>
        </p:spPr>
        <p:txBody>
          <a:bodyPr wrap="square">
            <a:spAutoFit/>
          </a:bodyPr>
          <a:lstStyle>
            <a:lvl1pPr marL="357188" indent="-3571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804863" indent="-268288"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 typeface="Wingdings" pitchFamily="2" charset="2"/>
              <a:buChar char="þ"/>
            </a:pPr>
            <a:r>
              <a:rPr lang="hr-BA" altLang="el-GR" sz="1600" dirty="0">
                <a:latin typeface="Verdana" panose="020B0604030504040204" pitchFamily="34" charset="0"/>
                <a:ea typeface="Verdana" panose="020B0604030504040204" pitchFamily="34" charset="0"/>
              </a:rPr>
              <a:t>Provjeriti da</a:t>
            </a:r>
            <a:r>
              <a:rPr lang="en-US" altLang="el-GR" sz="1600" dirty="0">
                <a:latin typeface="Verdana" panose="020B0604030504040204" pitchFamily="34" charset="0"/>
                <a:ea typeface="Verdana" panose="020B0604030504040204" pitchFamily="34" charset="0"/>
              </a:rPr>
              <a:t>:</a:t>
            </a:r>
          </a:p>
          <a:p>
            <a:pPr lvl="1" eaLnBrk="1" hangingPunct="1">
              <a:spcBef>
                <a:spcPct val="50000"/>
              </a:spcBef>
              <a:buClrTx/>
              <a:buSzTx/>
              <a:buFont typeface="Wingdings" pitchFamily="2" charset="2"/>
              <a:buChar char="þ"/>
            </a:pPr>
            <a:r>
              <a:rPr lang="en-US" altLang="el-GR" sz="1400" dirty="0" err="1">
                <a:latin typeface="Verdana" panose="020B0604030504040204" pitchFamily="34" charset="0"/>
                <a:ea typeface="Verdana" panose="020B0604030504040204" pitchFamily="34" charset="0"/>
              </a:rPr>
              <a:t>sve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zalihe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isporučene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prihvaćene</a:t>
            </a:r>
            <a:r>
              <a:rPr lang="en-US" altLang="el-GR" sz="1400" dirty="0">
                <a:latin typeface="Verdana" panose="020B0604030504040204" pitchFamily="34" charset="0"/>
                <a:ea typeface="Verdana" panose="020B0604030504040204" pitchFamily="34" charset="0"/>
              </a:rPr>
              <a:t> (u </a:t>
            </a:r>
            <a:r>
              <a:rPr lang="en-US" altLang="el-GR" sz="1400" dirty="0" err="1">
                <a:latin typeface="Verdana" panose="020B0604030504040204" pitchFamily="34" charset="0"/>
                <a:ea typeface="Verdana" panose="020B0604030504040204" pitchFamily="34" charset="0"/>
              </a:rPr>
              <a:t>slučaju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a:t>
            </a:r>
            <a:r>
              <a:rPr lang="en-US" altLang="el-GR" sz="1400" dirty="0">
                <a:latin typeface="Verdana" panose="020B0604030504040204" pitchFamily="34" charset="0"/>
                <a:ea typeface="Verdana" panose="020B0604030504040204" pitchFamily="34" charset="0"/>
              </a:rPr>
              <a:t> o </a:t>
            </a:r>
            <a:r>
              <a:rPr lang="en-US" altLang="el-GR" sz="1400" dirty="0" err="1">
                <a:latin typeface="Verdana" panose="020B0604030504040204" pitchFamily="34" charset="0"/>
                <a:ea typeface="Verdana" panose="020B0604030504040204" pitchFamily="34" charset="0"/>
              </a:rPr>
              <a:t>snabdijevanju</a:t>
            </a:r>
            <a:r>
              <a:rPr lang="en-US" altLang="el-GR" sz="1400" dirty="0">
                <a:latin typeface="Verdana" panose="020B0604030504040204" pitchFamily="34" charset="0"/>
                <a:ea typeface="Verdana" panose="020B0604030504040204" pitchFamily="34" charset="0"/>
              </a:rPr>
              <a:t>)</a:t>
            </a:r>
          </a:p>
          <a:p>
            <a:pPr lvl="1" eaLnBrk="1" hangingPunct="1">
              <a:spcBef>
                <a:spcPct val="50000"/>
              </a:spcBef>
              <a:buClrTx/>
              <a:buSzTx/>
              <a:buFont typeface="Wingdings" pitchFamily="2" charset="2"/>
              <a:buChar char="þ"/>
            </a:pPr>
            <a:r>
              <a:rPr lang="en-US" altLang="el-GR" sz="1400" dirty="0" err="1">
                <a:latin typeface="Verdana" panose="020B0604030504040204" pitchFamily="34" charset="0"/>
                <a:ea typeface="Verdana" panose="020B0604030504040204" pitchFamily="34" charset="0"/>
              </a:rPr>
              <a:t>svi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radovi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završeni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prihvaćeni</a:t>
            </a:r>
            <a:r>
              <a:rPr lang="en-US" altLang="el-GR" sz="1400" dirty="0">
                <a:latin typeface="Verdana" panose="020B0604030504040204" pitchFamily="34" charset="0"/>
                <a:ea typeface="Verdana" panose="020B0604030504040204" pitchFamily="34" charset="0"/>
              </a:rPr>
              <a:t> (u </a:t>
            </a:r>
            <a:r>
              <a:rPr lang="en-US" altLang="el-GR" sz="1400" dirty="0" err="1">
                <a:latin typeface="Verdana" panose="020B0604030504040204" pitchFamily="34" charset="0"/>
                <a:ea typeface="Verdana" panose="020B0604030504040204" pitchFamily="34" charset="0"/>
              </a:rPr>
              <a:t>slučaju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a:t>
            </a:r>
            <a:r>
              <a:rPr lang="en-US" altLang="el-GR" sz="1400" dirty="0">
                <a:latin typeface="Verdana" panose="020B0604030504040204" pitchFamily="34" charset="0"/>
                <a:ea typeface="Verdana" panose="020B0604030504040204" pitchFamily="34" charset="0"/>
              </a:rPr>
              <a:t> o </a:t>
            </a:r>
            <a:r>
              <a:rPr lang="en-US" altLang="el-GR" sz="1400" dirty="0" err="1">
                <a:latin typeface="Verdana" panose="020B0604030504040204" pitchFamily="34" charset="0"/>
                <a:ea typeface="Verdana" panose="020B0604030504040204" pitchFamily="34" charset="0"/>
              </a:rPr>
              <a:t>djelu</a:t>
            </a:r>
            <a:r>
              <a:rPr lang="en-US" altLang="el-GR" sz="1400" dirty="0">
                <a:latin typeface="Verdana" panose="020B0604030504040204" pitchFamily="34" charset="0"/>
                <a:ea typeface="Verdana" panose="020B0604030504040204" pitchFamily="34" charset="0"/>
              </a:rPr>
              <a:t>)</a:t>
            </a:r>
            <a:endParaRPr lang="hr-BA" altLang="el-GR" sz="1400" dirty="0">
              <a:latin typeface="Verdana" panose="020B0604030504040204" pitchFamily="34" charset="0"/>
              <a:ea typeface="Verdana" panose="020B0604030504040204" pitchFamily="34" charset="0"/>
            </a:endParaRPr>
          </a:p>
          <a:p>
            <a:pPr lvl="1" eaLnBrk="1" hangingPunct="1">
              <a:spcBef>
                <a:spcPct val="50000"/>
              </a:spcBef>
              <a:buClrTx/>
              <a:buSzTx/>
              <a:buFont typeface="Wingdings" pitchFamily="2" charset="2"/>
              <a:buChar char="þ"/>
            </a:pPr>
            <a:r>
              <a:rPr lang="en-US" altLang="el-GR" sz="1400" dirty="0" err="1">
                <a:latin typeface="Verdana" panose="020B0604030504040204" pitchFamily="34" charset="0"/>
                <a:ea typeface="Verdana" panose="020B0604030504040204" pitchFamily="34" charset="0"/>
              </a:rPr>
              <a:t>sve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usluge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su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pružene</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i</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prihvaćene</a:t>
            </a:r>
            <a:r>
              <a:rPr lang="en-US" altLang="el-GR" sz="1400" dirty="0">
                <a:latin typeface="Verdana" panose="020B0604030504040204" pitchFamily="34" charset="0"/>
                <a:ea typeface="Verdana" panose="020B0604030504040204" pitchFamily="34" charset="0"/>
              </a:rPr>
              <a:t> (u </a:t>
            </a:r>
            <a:r>
              <a:rPr lang="en-US" altLang="el-GR" sz="1400" dirty="0" err="1">
                <a:latin typeface="Verdana" panose="020B0604030504040204" pitchFamily="34" charset="0"/>
                <a:ea typeface="Verdana" panose="020B0604030504040204" pitchFamily="34" charset="0"/>
              </a:rPr>
              <a:t>slučaju</a:t>
            </a:r>
            <a:r>
              <a:rPr lang="en-US" altLang="el-GR" sz="1400" dirty="0">
                <a:latin typeface="Verdana" panose="020B0604030504040204" pitchFamily="34" charset="0"/>
                <a:ea typeface="Verdana" panose="020B0604030504040204" pitchFamily="34" charset="0"/>
              </a:rPr>
              <a:t> </a:t>
            </a:r>
            <a:r>
              <a:rPr lang="en-US" altLang="el-GR" sz="1400" dirty="0" err="1">
                <a:latin typeface="Verdana" panose="020B0604030504040204" pitchFamily="34" charset="0"/>
                <a:ea typeface="Verdana" panose="020B0604030504040204" pitchFamily="34" charset="0"/>
              </a:rPr>
              <a:t>ugovora</a:t>
            </a:r>
            <a:r>
              <a:rPr lang="en-US" altLang="el-GR" sz="1400" dirty="0">
                <a:latin typeface="Verdana" panose="020B0604030504040204" pitchFamily="34" charset="0"/>
                <a:ea typeface="Verdana" panose="020B0604030504040204" pitchFamily="34" charset="0"/>
              </a:rPr>
              <a:t> o </a:t>
            </a:r>
            <a:r>
              <a:rPr lang="en-US" altLang="el-GR" sz="1400" dirty="0" err="1">
                <a:latin typeface="Verdana" panose="020B0604030504040204" pitchFamily="34" charset="0"/>
                <a:ea typeface="Verdana" panose="020B0604030504040204" pitchFamily="34" charset="0"/>
              </a:rPr>
              <a:t>usluzi</a:t>
            </a:r>
            <a:r>
              <a:rPr lang="en-US" altLang="el-GR" sz="1400" dirty="0">
                <a:latin typeface="Verdana" panose="020B0604030504040204" pitchFamily="34" charset="0"/>
                <a:ea typeface="Verdana" panose="020B0604030504040204" pitchFamily="34" charset="0"/>
              </a:rPr>
              <a:t>)</a:t>
            </a:r>
            <a:endParaRPr lang="hr-BA" altLang="el-GR" sz="1400" dirty="0">
              <a:latin typeface="Verdana" panose="020B0604030504040204" pitchFamily="34" charset="0"/>
              <a:ea typeface="Verdana" panose="020B0604030504040204" pitchFamily="34" charset="0"/>
            </a:endParaRPr>
          </a:p>
          <a:p>
            <a:pPr marL="360363" lvl="1" indent="-360363" eaLnBrk="1" hangingPunct="1">
              <a:spcBef>
                <a:spcPct val="5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Provjerit</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jesu</a:t>
            </a:r>
            <a:r>
              <a:rPr lang="en-US" altLang="el-GR" sz="1600" dirty="0">
                <a:latin typeface="Verdana" panose="020B0604030504040204" pitchFamily="34" charset="0"/>
                <a:ea typeface="Verdana" panose="020B0604030504040204" pitchFamily="34" charset="0"/>
              </a:rPr>
              <a:t> li </a:t>
            </a:r>
            <a:r>
              <a:rPr lang="en-US" altLang="el-GR" sz="1600" dirty="0" err="1">
                <a:latin typeface="Verdana" panose="020B0604030504040204" pitchFamily="34" charset="0"/>
                <a:ea typeface="Verdana" panose="020B0604030504040204" pitchFamily="34" charset="0"/>
              </a:rPr>
              <a:t>sv</a:t>
            </a:r>
            <a:r>
              <a:rPr lang="hr-BA" altLang="el-GR" sz="1600" dirty="0">
                <a:latin typeface="Verdana" panose="020B0604030504040204" pitchFamily="34" charset="0"/>
                <a:ea typeface="Verdana" panose="020B0604030504040204" pitchFamily="34" charset="0"/>
              </a:rPr>
              <a:t>i izvještaji </a:t>
            </a:r>
            <a:r>
              <a:rPr lang="en-US" altLang="el-GR" sz="1600" dirty="0">
                <a:latin typeface="Verdana" panose="020B0604030504040204" pitchFamily="34" charset="0"/>
                <a:ea typeface="Verdana" panose="020B0604030504040204" pitchFamily="34" charset="0"/>
              </a:rPr>
              <a:t>(</a:t>
            </a:r>
            <a:r>
              <a:rPr lang="en-US" altLang="el-GR" sz="1600" dirty="0" err="1">
                <a:latin typeface="Verdana" panose="020B0604030504040204" pitchFamily="34" charset="0"/>
                <a:ea typeface="Verdana" panose="020B0604030504040204" pitchFamily="34" charset="0"/>
              </a:rPr>
              <a:t>privremen</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konačn</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izvješ</a:t>
            </a:r>
            <a:r>
              <a:rPr lang="hr-BA" altLang="el-GR" sz="1600" dirty="0">
                <a:latin typeface="Verdana" panose="020B0604030504040204" pitchFamily="34" charset="0"/>
                <a:ea typeface="Verdana" panose="020B0604030504040204" pitchFamily="34" charset="0"/>
              </a:rPr>
              <a:t>taji</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napretku</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slučaju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o </a:t>
            </a:r>
            <a:r>
              <a:rPr lang="en-US" altLang="el-GR" sz="1600" dirty="0" err="1">
                <a:latin typeface="Verdana" panose="020B0604030504040204" pitchFamily="34" charset="0"/>
                <a:ea typeface="Verdana" panose="020B0604030504040204" pitchFamily="34" charset="0"/>
              </a:rPr>
              <a:t>uslugama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radovima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poslan</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prihvaćena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marL="360363" lvl="1" indent="-360363" eaLnBrk="1" hangingPunct="1">
              <a:spcBef>
                <a:spcPct val="5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Provjerit</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da li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privremena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plaćanja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konačna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plaćanja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izvršena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da li je </a:t>
            </a:r>
            <a:r>
              <a:rPr lang="hr-BA" altLang="el-GR" sz="1600" dirty="0">
                <a:latin typeface="Verdana" panose="020B0604030504040204" pitchFamily="34" charset="0"/>
                <a:ea typeface="Verdana" panose="020B0604030504040204" pitchFamily="34" charset="0"/>
              </a:rPr>
              <a:t>garancija</a:t>
            </a:r>
            <a:r>
              <a:rPr lang="en-US" altLang="el-GR" sz="1600" dirty="0">
                <a:latin typeface="Verdana" panose="020B0604030504040204" pitchFamily="34" charset="0"/>
                <a:ea typeface="Verdana" panose="020B0604030504040204" pitchFamily="34" charset="0"/>
              </a:rPr>
              <a:t> za dobro </a:t>
            </a:r>
            <a:r>
              <a:rPr lang="en-US" altLang="el-GR" sz="1600" dirty="0" err="1">
                <a:latin typeface="Verdana" panose="020B0604030504040204" pitchFamily="34" charset="0"/>
                <a:ea typeface="Verdana" panose="020B0604030504040204" pitchFamily="34" charset="0"/>
              </a:rPr>
              <a:t>izvršenje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vraćen</a:t>
            </a:r>
            <a:r>
              <a:rPr lang="hr-BA" altLang="el-GR" sz="1600" dirty="0">
                <a:latin typeface="Verdana" panose="020B0604030504040204" pitchFamily="34" charset="0"/>
                <a:ea typeface="Verdana" panose="020B0604030504040204" pitchFamily="34" charset="0"/>
              </a:rPr>
              <a:t>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dobavljaču</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marL="360363" lvl="1" indent="-360363" eaLnBrk="1" hangingPunct="1">
              <a:spcBef>
                <a:spcPct val="5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Provjerit</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jesu</a:t>
            </a:r>
            <a:r>
              <a:rPr lang="en-US" altLang="el-GR" sz="1600" dirty="0">
                <a:latin typeface="Verdana" panose="020B0604030504040204" pitchFamily="34" charset="0"/>
                <a:ea typeface="Verdana" panose="020B0604030504040204" pitchFamily="34" charset="0"/>
              </a:rPr>
              <a:t> li </a:t>
            </a:r>
            <a:r>
              <a:rPr lang="en-US" altLang="el-GR" sz="1600" dirty="0" err="1">
                <a:latin typeface="Verdana" panose="020B0604030504040204" pitchFamily="34" charset="0"/>
                <a:ea typeface="Verdana" panose="020B0604030504040204" pitchFamily="34" charset="0"/>
              </a:rPr>
              <a:t>riješena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pitanja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nastala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tokom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izvršenja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da </a:t>
            </a:r>
            <a:r>
              <a:rPr lang="en-US" altLang="el-GR" sz="1600" dirty="0" err="1">
                <a:latin typeface="Verdana" panose="020B0604030504040204" pitchFamily="34" charset="0"/>
                <a:ea typeface="Verdana" panose="020B0604030504040204" pitchFamily="34" charset="0"/>
              </a:rPr>
              <a:t>nema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neriješenih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problema</a:t>
            </a:r>
            <a:r>
              <a:rPr lang="en-US" altLang="el-GR" sz="1600" dirty="0">
                <a:latin typeface="Verdana" panose="020B0604030504040204" pitchFamily="34" charset="0"/>
                <a:ea typeface="Verdana" panose="020B0604030504040204" pitchFamily="34" charset="0"/>
              </a:rPr>
              <a:t>.</a:t>
            </a:r>
            <a:endParaRPr lang="el-GR" altLang="el-GR" sz="1600" dirty="0">
              <a:latin typeface="Verdana" panose="020B0604030504040204" pitchFamily="34" charset="0"/>
              <a:ea typeface="Verdana" panose="020B0604030504040204" pitchFamily="34" charset="0"/>
            </a:endParaRPr>
          </a:p>
        </p:txBody>
      </p:sp>
      <p:sp>
        <p:nvSpPr>
          <p:cNvPr id="14" name="Rectangle 2"/>
          <p:cNvSpPr txBox="1">
            <a:spLocks noChangeArrowheads="1"/>
          </p:cNvSpPr>
          <p:nvPr/>
        </p:nvSpPr>
        <p:spPr>
          <a:xfrm>
            <a:off x="432000" y="432000"/>
            <a:ext cx="3587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Verdana" panose="020B0604030504040204" pitchFamily="34" charset="0"/>
                <a:cs typeface="+mn-cs"/>
              </a:rPr>
              <a:t>Ispunjenje ugovora</a:t>
            </a:r>
            <a:endParaRPr lang="el-GR" altLang="el-GR" sz="2400" b="1" kern="1200" dirty="0">
              <a:latin typeface="Verdana" pitchFamily="34" charset="0"/>
              <a:ea typeface="Verdana" panose="020B0604030504040204" pitchFamily="34" charset="0"/>
              <a:cs typeface="+mn-cs"/>
            </a:endParaRPr>
          </a:p>
        </p:txBody>
      </p:sp>
    </p:spTree>
    <p:extLst>
      <p:ext uri="{BB962C8B-B14F-4D97-AF65-F5344CB8AC3E}">
        <p14:creationId xmlns:p14="http://schemas.microsoft.com/office/powerpoint/2010/main" val="18680062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51" name="Text Box 15"/>
          <p:cNvSpPr txBox="1">
            <a:spLocks noChangeArrowheads="1"/>
          </p:cNvSpPr>
          <p:nvPr/>
        </p:nvSpPr>
        <p:spPr bwMode="auto">
          <a:xfrm>
            <a:off x="432000" y="980728"/>
            <a:ext cx="8280000" cy="4622804"/>
          </a:xfrm>
          <a:prstGeom prst="rect">
            <a:avLst/>
          </a:prstGeom>
          <a:solidFill>
            <a:srgbClr val="99CCFF"/>
          </a:solidFill>
          <a:ln w="25400">
            <a:solidFill>
              <a:srgbClr val="000080"/>
            </a:solidFill>
            <a:miter lim="800000"/>
            <a:headEnd/>
            <a:tailEnd/>
          </a:ln>
        </p:spPr>
        <p:txBody>
          <a:bodyPr>
            <a:spAutoFit/>
          </a:bodyPr>
          <a:lstStyle>
            <a:lvl1pPr marL="357188" indent="-357188"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4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Osigurati</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sva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uključujući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intelektualn</a:t>
            </a:r>
            <a:r>
              <a:rPr lang="hr-BA" altLang="el-GR" sz="1600" dirty="0">
                <a:latin typeface="Verdana" panose="020B0604030504040204" pitchFamily="34" charset="0"/>
                <a:ea typeface="Verdana" panose="020B0604030504040204" pitchFamily="34" charset="0"/>
              </a:rPr>
              <a:t>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industrijsk</a:t>
            </a:r>
            <a:r>
              <a:rPr lang="hr-BA" altLang="el-GR" sz="1600" dirty="0">
                <a:latin typeface="Verdana" panose="020B0604030504040204" pitchFamily="34" charset="0"/>
                <a:ea typeface="Verdana" panose="020B0604030504040204" pitchFamily="34" charset="0"/>
              </a:rPr>
              <a:t>o</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vlasništvo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druga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prava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osigurana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provedbom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postaju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isključivo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vlasništvo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Ugovornog</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osim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onih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prethodno</a:t>
            </a:r>
            <a:r>
              <a:rPr lang="en-US" altLang="el-GR" sz="1600" dirty="0">
                <a:latin typeface="Verdana" panose="020B0604030504040204" pitchFamily="34" charset="0"/>
                <a:ea typeface="Verdana" panose="020B0604030504040204" pitchFamily="34" charset="0"/>
              </a:rPr>
              <a:t> u </a:t>
            </a:r>
            <a:r>
              <a:rPr lang="en-US" altLang="el-GR" sz="1600" dirty="0" err="1">
                <a:latin typeface="Verdana" panose="020B0604030504040204" pitchFamily="34" charset="0"/>
                <a:ea typeface="Verdana" panose="020B0604030504040204" pitchFamily="34" charset="0"/>
              </a:rPr>
              <a:t>vlasništvu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trećih</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strana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Osigura</a:t>
            </a:r>
            <a:r>
              <a:rPr lang="hr-BA" altLang="el-GR" sz="1600" dirty="0">
                <a:latin typeface="Verdana" panose="020B0604030504040204" pitchFamily="34" charset="0"/>
                <a:ea typeface="Verdana" panose="020B0604030504040204" pitchFamily="34" charset="0"/>
              </a:rPr>
              <a:t>ti</a:t>
            </a:r>
            <a:r>
              <a:rPr lang="en-US" altLang="el-GR" sz="1600" dirty="0">
                <a:latin typeface="Verdana" panose="020B0604030504040204" pitchFamily="34" charset="0"/>
                <a:ea typeface="Verdana" panose="020B0604030504040204" pitchFamily="34" charset="0"/>
              </a:rPr>
              <a:t> da se </a:t>
            </a:r>
            <a:r>
              <a:rPr lang="en-US" altLang="el-GR" sz="1600" dirty="0" err="1">
                <a:latin typeface="Verdana" panose="020B0604030504040204" pitchFamily="34" charset="0"/>
                <a:ea typeface="Verdana" panose="020B0604030504040204" pitchFamily="34" charset="0"/>
              </a:rPr>
              <a:t>sva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imovina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dodijeljena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Ugovaraču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tokom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provođenja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vrati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Ugovaraču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provjer</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da </a:t>
            </a:r>
            <a:r>
              <a:rPr lang="en-US" altLang="el-GR" sz="1600" dirty="0" err="1">
                <a:latin typeface="Verdana" panose="020B0604030504040204" pitchFamily="34" charset="0"/>
                <a:ea typeface="Verdana" panose="020B0604030504040204" pitchFamily="34" charset="0"/>
              </a:rPr>
              <a:t>nisu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oštećena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Provjeri</a:t>
            </a:r>
            <a:r>
              <a:rPr lang="hr-BA" altLang="el-GR" sz="1600" dirty="0">
                <a:latin typeface="Verdana" panose="020B0604030504040204" pitchFamily="34" charset="0"/>
                <a:ea typeface="Verdana" panose="020B0604030504040204" pitchFamily="34" charset="0"/>
              </a:rPr>
              <a:t>ti</a:t>
            </a:r>
            <a:r>
              <a:rPr lang="en-US" altLang="el-GR" sz="1600" dirty="0">
                <a:latin typeface="Verdana" panose="020B0604030504040204" pitchFamily="34" charset="0"/>
                <a:ea typeface="Verdana" panose="020B0604030504040204" pitchFamily="34" charset="0"/>
              </a:rPr>
              <a:t> je li </a:t>
            </a:r>
            <a:r>
              <a:rPr lang="en-US" altLang="el-GR" sz="1600" dirty="0" err="1">
                <a:latin typeface="Verdana" panose="020B0604030504040204" pitchFamily="34" charset="0"/>
                <a:ea typeface="Verdana" panose="020B0604030504040204" pitchFamily="34" charset="0"/>
              </a:rPr>
              <a:t>Ugovorni</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isporučio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sve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isporuke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kao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što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mape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dijagrami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planovi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specifikacije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proračuni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priručnici</a:t>
            </a:r>
            <a:r>
              <a:rPr lang="en-US" altLang="el-GR" sz="1600" dirty="0">
                <a:latin typeface="Verdana" panose="020B0604030504040204" pitchFamily="34" charset="0"/>
                <a:ea typeface="Verdana" panose="020B0604030504040204" pitchFamily="34" charset="0"/>
              </a:rPr>
              <a:t> za </a:t>
            </a:r>
            <a:r>
              <a:rPr lang="en-US" altLang="el-GR" sz="1600" dirty="0" err="1">
                <a:latin typeface="Verdana" panose="020B0604030504040204" pitchFamily="34" charset="0"/>
                <a:ea typeface="Verdana" panose="020B0604030504040204" pitchFamily="34" charset="0"/>
              </a:rPr>
              <a:t>upotrebu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održavanje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bilo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drugi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relevantni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dokument</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materijal</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Dobavljač</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prikupio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pripremio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tijekom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provedbe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b="1" dirty="0" err="1">
                <a:latin typeface="Verdana" panose="020B0604030504040204" pitchFamily="34" charset="0"/>
                <a:ea typeface="Verdana" panose="020B0604030504040204" pitchFamily="34" charset="0"/>
              </a:rPr>
              <a:t>Arhivirajte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materijal</a:t>
            </a:r>
            <a:r>
              <a:rPr lang="en-US" altLang="el-GR" sz="1600" b="1"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odnosi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provedbu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b="1" dirty="0" err="1">
                <a:latin typeface="Verdana" panose="020B0604030504040204" pitchFamily="34" charset="0"/>
                <a:ea typeface="Verdana" panose="020B0604030504040204" pitchFamily="34" charset="0"/>
              </a:rPr>
              <a:t>Obav</a:t>
            </a:r>
            <a:r>
              <a:rPr lang="hr-BA" altLang="el-GR" sz="1600" b="1" dirty="0">
                <a:latin typeface="Verdana" panose="020B0604030504040204" pitchFamily="34" charset="0"/>
                <a:ea typeface="Verdana" panose="020B0604030504040204" pitchFamily="34" charset="0"/>
              </a:rPr>
              <a:t>ij</a:t>
            </a:r>
            <a:r>
              <a:rPr lang="en-US" altLang="el-GR" sz="1600" b="1" dirty="0" err="1">
                <a:latin typeface="Verdana" panose="020B0604030504040204" pitchFamily="34" charset="0"/>
                <a:ea typeface="Verdana" panose="020B0604030504040204" pitchFamily="34" charset="0"/>
              </a:rPr>
              <a:t>estiti</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sve</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zainteresovane</a:t>
            </a:r>
            <a:r>
              <a:rPr lang="en-US" altLang="el-GR" sz="1600" b="1" dirty="0">
                <a:latin typeface="Verdana" panose="020B0604030504040204" pitchFamily="34" charset="0"/>
                <a:ea typeface="Verdana" panose="020B0604030504040204" pitchFamily="34" charset="0"/>
              </a:rPr>
              <a:t> </a:t>
            </a:r>
            <a:r>
              <a:rPr lang="en-US" altLang="el-GR" sz="1600" dirty="0">
                <a:latin typeface="Verdana" panose="020B0604030504040204" pitchFamily="34" charset="0"/>
                <a:ea typeface="Verdana" panose="020B0604030504040204" pitchFamily="34" charset="0"/>
              </a:rPr>
              <a:t>da je </a:t>
            </a:r>
            <a:r>
              <a:rPr lang="en-US" altLang="el-GR" sz="1600" dirty="0" err="1">
                <a:latin typeface="Verdana" panose="020B0604030504040204" pitchFamily="34" charset="0"/>
                <a:ea typeface="Verdana" panose="020B0604030504040204" pitchFamily="34" charset="0"/>
              </a:rPr>
              <a:t>ugovor</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ispunjen</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b="1" dirty="0" err="1">
                <a:latin typeface="Verdana" panose="020B0604030504040204" pitchFamily="34" charset="0"/>
                <a:ea typeface="Verdana" panose="020B0604030504040204" pitchFamily="34" charset="0"/>
              </a:rPr>
              <a:t>Oslonit</a:t>
            </a:r>
            <a:r>
              <a:rPr lang="hr-BA" altLang="el-GR" sz="1600" b="1" dirty="0">
                <a:latin typeface="Verdana" panose="020B0604030504040204" pitchFamily="34" charset="0"/>
                <a:ea typeface="Verdana" panose="020B0604030504040204" pitchFamily="34" charset="0"/>
              </a:rPr>
              <a:t>i</a:t>
            </a:r>
            <a:r>
              <a:rPr lang="en-US" altLang="el-GR" sz="1600" b="1" dirty="0">
                <a:latin typeface="Verdana" panose="020B0604030504040204" pitchFamily="34" charset="0"/>
                <a:ea typeface="Verdana" panose="020B0604030504040204" pitchFamily="34" charset="0"/>
              </a:rPr>
              <a:t> se </a:t>
            </a:r>
            <a:r>
              <a:rPr lang="en-US" altLang="el-GR" sz="1600" b="1" dirty="0" err="1">
                <a:latin typeface="Verdana" panose="020B0604030504040204" pitchFamily="34" charset="0"/>
                <a:ea typeface="Verdana" panose="020B0604030504040204" pitchFamily="34" charset="0"/>
              </a:rPr>
              <a:t>na</a:t>
            </a:r>
            <a:r>
              <a:rPr lang="en-US" altLang="el-GR" sz="1600" b="1" dirty="0">
                <a:latin typeface="Verdana" panose="020B0604030504040204" pitchFamily="34" charset="0"/>
                <a:ea typeface="Verdana" panose="020B0604030504040204" pitchFamily="34" charset="0"/>
              </a:rPr>
              <a:t> </a:t>
            </a:r>
            <a:r>
              <a:rPr lang="en-US" altLang="el-GR" sz="1600" b="1" dirty="0" err="1">
                <a:latin typeface="Verdana" panose="020B0604030504040204" pitchFamily="34" charset="0"/>
                <a:ea typeface="Verdana" panose="020B0604030504040204" pitchFamily="34" charset="0"/>
              </a:rPr>
              <a:t>resurse</a:t>
            </a:r>
            <a:r>
              <a:rPr lang="en-US" altLang="el-GR" sz="1600" b="1" dirty="0">
                <a:latin typeface="Verdana" panose="020B0604030504040204" pitchFamily="34" charset="0"/>
                <a:ea typeface="Verdana" panose="020B0604030504040204" pitchFamily="34" charset="0"/>
              </a:rPr>
              <a:t> </a:t>
            </a:r>
            <a:r>
              <a:rPr lang="en-US" altLang="el-GR" sz="1600" dirty="0">
                <a:latin typeface="Verdana" panose="020B0604030504040204" pitchFamily="34" charset="0"/>
                <a:ea typeface="Verdana" panose="020B0604030504040204" pitchFamily="34" charset="0"/>
              </a:rPr>
              <a:t>(</a:t>
            </a:r>
            <a:r>
              <a:rPr lang="en-US" altLang="el-GR" sz="1600" dirty="0" err="1">
                <a:latin typeface="Verdana" panose="020B0604030504040204" pitchFamily="34" charset="0"/>
                <a:ea typeface="Verdana" panose="020B0604030504040204" pitchFamily="34" charset="0"/>
              </a:rPr>
              <a:t>ljudski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resursi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mašine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oprema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materijali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infrastruktura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ugovornog</a:t>
            </a:r>
            <a:r>
              <a:rPr lang="en-US" altLang="el-GR" sz="1600" dirty="0">
                <a:latin typeface="Verdana" panose="020B0604030504040204" pitchFamily="34" charset="0"/>
                <a:ea typeface="Verdana" panose="020B0604030504040204" pitchFamily="34" charset="0"/>
              </a:rPr>
              <a:t> </a:t>
            </a:r>
            <a:r>
              <a:rPr lang="hr-BA" altLang="el-GR" sz="1600" dirty="0">
                <a:latin typeface="Verdana" panose="020B0604030504040204" pitchFamily="34" charset="0"/>
                <a:ea typeface="Verdana" panose="020B0604030504040204" pitchFamily="34" charset="0"/>
              </a:rPr>
              <a:t>organa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koji</a:t>
            </a:r>
            <a:r>
              <a:rPr lang="en-US" altLang="el-GR" sz="1600" dirty="0">
                <a:latin typeface="Verdana" panose="020B0604030504040204" pitchFamily="34" charset="0"/>
                <a:ea typeface="Verdana" panose="020B0604030504040204" pitchFamily="34" charset="0"/>
              </a:rPr>
              <a:t> se </a:t>
            </a:r>
            <a:r>
              <a:rPr lang="en-US" altLang="el-GR" sz="1600" dirty="0" err="1">
                <a:latin typeface="Verdana" panose="020B0604030504040204" pitchFamily="34" charset="0"/>
                <a:ea typeface="Verdana" panose="020B0604030504040204" pitchFamily="34" charset="0"/>
              </a:rPr>
              <a:t>koriste</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tokom</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provođenja</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ugovora</a:t>
            </a:r>
            <a:r>
              <a:rPr lang="en-US" altLang="el-GR" sz="1600" dirty="0">
                <a:latin typeface="Verdana" panose="020B0604030504040204" pitchFamily="34" charset="0"/>
                <a:ea typeface="Verdana" panose="020B0604030504040204" pitchFamily="34" charset="0"/>
              </a:rPr>
              <a:t>.</a:t>
            </a:r>
            <a:endParaRPr lang="hr-BA" altLang="el-GR" sz="1600" dirty="0">
              <a:latin typeface="Verdana" panose="020B0604030504040204" pitchFamily="34" charset="0"/>
              <a:ea typeface="Verdana" panose="020B0604030504040204" pitchFamily="34" charset="0"/>
            </a:endParaRPr>
          </a:p>
          <a:p>
            <a:pPr eaLnBrk="1" hangingPunct="1">
              <a:spcBef>
                <a:spcPct val="40000"/>
              </a:spcBef>
              <a:buClrTx/>
              <a:buSzTx/>
              <a:buFont typeface="Wingdings" pitchFamily="2" charset="2"/>
              <a:buChar char="þ"/>
            </a:pPr>
            <a:r>
              <a:rPr lang="en-US" altLang="el-GR" sz="1600" dirty="0" err="1">
                <a:latin typeface="Verdana" panose="020B0604030504040204" pitchFamily="34" charset="0"/>
                <a:ea typeface="Verdana" panose="020B0604030504040204" pitchFamily="34" charset="0"/>
              </a:rPr>
              <a:t>Ako</a:t>
            </a:r>
            <a:r>
              <a:rPr lang="en-US" altLang="el-GR" sz="1600" dirty="0">
                <a:latin typeface="Verdana" panose="020B0604030504040204" pitchFamily="34" charset="0"/>
                <a:ea typeface="Verdana" panose="020B0604030504040204" pitchFamily="34" charset="0"/>
              </a:rPr>
              <a:t> je </a:t>
            </a:r>
            <a:r>
              <a:rPr lang="en-US" altLang="el-GR" sz="1600" dirty="0" err="1">
                <a:latin typeface="Verdana" panose="020B0604030504040204" pitchFamily="34" charset="0"/>
                <a:ea typeface="Verdana" panose="020B0604030504040204" pitchFamily="34" charset="0"/>
              </a:rPr>
              <a:t>potrebno</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pružit</a:t>
            </a:r>
            <a:r>
              <a:rPr lang="hr-BA" altLang="el-GR" sz="1600" dirty="0">
                <a:latin typeface="Verdana" panose="020B0604030504040204" pitchFamily="34" charset="0"/>
                <a:ea typeface="Verdana" panose="020B0604030504040204" pitchFamily="34" charset="0"/>
              </a:rPr>
              <a:t>i</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Izvođaču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odgovarajuću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potvrdu</a:t>
            </a:r>
            <a:r>
              <a:rPr lang="en-US" altLang="el-GR" sz="1600" dirty="0">
                <a:latin typeface="Verdana" panose="020B0604030504040204" pitchFamily="34" charset="0"/>
                <a:ea typeface="Verdana" panose="020B0604030504040204" pitchFamily="34" charset="0"/>
              </a:rPr>
              <a:t> / </a:t>
            </a:r>
            <a:r>
              <a:rPr lang="en-US" altLang="el-GR" sz="1600" dirty="0" err="1">
                <a:latin typeface="Verdana" panose="020B0604030504040204" pitchFamily="34" charset="0"/>
                <a:ea typeface="Verdana" panose="020B0604030504040204" pitchFamily="34" charset="0"/>
              </a:rPr>
              <a:t>referencu</a:t>
            </a:r>
            <a:r>
              <a:rPr lang="en-US" altLang="el-GR" sz="1600" dirty="0">
                <a:latin typeface="Verdana" panose="020B0604030504040204" pitchFamily="34" charset="0"/>
                <a:ea typeface="Verdana" panose="020B0604030504040204" pitchFamily="34" charset="0"/>
              </a:rPr>
              <a:t> </a:t>
            </a:r>
            <a:r>
              <a:rPr lang="en-US" altLang="el-GR" sz="1600" dirty="0" err="1">
                <a:latin typeface="Verdana" panose="020B0604030504040204" pitchFamily="34" charset="0"/>
                <a:ea typeface="Verdana" panose="020B0604030504040204" pitchFamily="34" charset="0"/>
              </a:rPr>
              <a:t>performansi</a:t>
            </a:r>
            <a:r>
              <a:rPr lang="en-US" altLang="el-GR" sz="1600" dirty="0">
                <a:latin typeface="Verdana" panose="020B0604030504040204" pitchFamily="34" charset="0"/>
                <a:ea typeface="Verdana" panose="020B0604030504040204" pitchFamily="34" charset="0"/>
              </a:rPr>
              <a:t>.</a:t>
            </a:r>
          </a:p>
        </p:txBody>
      </p:sp>
      <p:sp>
        <p:nvSpPr>
          <p:cNvPr id="11" name="Rectangle 2"/>
          <p:cNvSpPr txBox="1">
            <a:spLocks noChangeArrowheads="1"/>
          </p:cNvSpPr>
          <p:nvPr/>
        </p:nvSpPr>
        <p:spPr>
          <a:xfrm>
            <a:off x="432000" y="432000"/>
            <a:ext cx="358784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400" b="1" dirty="0">
                <a:latin typeface="Verdana" pitchFamily="34" charset="0"/>
                <a:ea typeface="Verdana" panose="020B0604030504040204" pitchFamily="34" charset="0"/>
                <a:cs typeface="+mn-cs"/>
              </a:rPr>
              <a:t>Ispunjenje ugovora</a:t>
            </a:r>
            <a:endParaRPr lang="el-GR" altLang="el-GR" sz="2400" b="1" kern="1200" dirty="0">
              <a:latin typeface="Verdana" pitchFamily="34" charset="0"/>
              <a:ea typeface="Verdana" panose="020B0604030504040204" pitchFamily="34" charset="0"/>
              <a:cs typeface="+mn-cs"/>
            </a:endParaRPr>
          </a:p>
        </p:txBody>
      </p:sp>
    </p:spTree>
    <p:extLst>
      <p:ext uri="{BB962C8B-B14F-4D97-AF65-F5344CB8AC3E}">
        <p14:creationId xmlns:p14="http://schemas.microsoft.com/office/powerpoint/2010/main" val="11104260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600000" y="2160000"/>
            <a:ext cx="5040000" cy="1477328"/>
          </a:xfrm>
          <a:prstGeom prst="rect">
            <a:avLst/>
          </a:prstGeom>
          <a:solidFill>
            <a:srgbClr val="FFFF66"/>
          </a:solidFill>
          <a:ln w="25400">
            <a:solidFill>
              <a:schemeClr val="tx1"/>
            </a:solidFill>
            <a:miter lim="800000"/>
            <a:headEnd/>
            <a:tailEnd/>
          </a:ln>
          <a:effectLst/>
        </p:spPr>
        <p:txBody>
          <a:bodyPr wrap="square"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sv-SE" altLang="el-GR" sz="3000" b="1" dirty="0">
                <a:latin typeface="Verdana" panose="020B0604030504040204" pitchFamily="34" charset="0"/>
                <a:ea typeface="Verdana" panose="020B0604030504040204" pitchFamily="34" charset="0"/>
                <a:cs typeface="Arial" charset="0"/>
              </a:rPr>
              <a:t>Borba protiv korupcije i etika javnih nabav</a:t>
            </a:r>
            <a:r>
              <a:rPr lang="hr-BA" altLang="el-GR" sz="3000" b="1" dirty="0">
                <a:latin typeface="Verdana" panose="020B0604030504040204" pitchFamily="34" charset="0"/>
                <a:ea typeface="Verdana" panose="020B0604030504040204" pitchFamily="34" charset="0"/>
                <a:cs typeface="Arial" charset="0"/>
              </a:rPr>
              <a:t>ki</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6782360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AF5564-00C3-4AB8-A765-ED8C5AA61FA6}"/>
              </a:ext>
            </a:extLst>
          </p:cNvPr>
          <p:cNvSpPr/>
          <p:nvPr/>
        </p:nvSpPr>
        <p:spPr>
          <a:xfrm>
            <a:off x="467545" y="548680"/>
            <a:ext cx="849694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l-GR" sz="2400" b="1" dirty="0" err="1">
                <a:ea typeface="Verdana" panose="020B0604030504040204" pitchFamily="34" charset="0"/>
              </a:rPr>
              <a:t>Zašto</a:t>
            </a:r>
            <a:r>
              <a:rPr lang="en-US" altLang="el-GR" sz="2400" b="1" dirty="0">
                <a:ea typeface="Verdana" panose="020B0604030504040204" pitchFamily="34" charset="0"/>
              </a:rPr>
              <a:t> se </a:t>
            </a:r>
            <a:r>
              <a:rPr lang="en-US" altLang="el-GR" sz="2400" b="1" dirty="0" err="1">
                <a:ea typeface="Verdana" panose="020B0604030504040204" pitchFamily="34" charset="0"/>
              </a:rPr>
              <a:t>javna</a:t>
            </a:r>
            <a:r>
              <a:rPr lang="en-US" altLang="el-GR" sz="2400" b="1" dirty="0">
                <a:ea typeface="Verdana" panose="020B0604030504040204" pitchFamily="34" charset="0"/>
              </a:rPr>
              <a:t> </a:t>
            </a:r>
            <a:r>
              <a:rPr lang="en-US" altLang="el-GR" sz="2400" b="1" dirty="0" err="1">
                <a:ea typeface="Verdana" panose="020B0604030504040204" pitchFamily="34" charset="0"/>
              </a:rPr>
              <a:t>nabav</a:t>
            </a:r>
            <a:r>
              <a:rPr lang="hr-BA" altLang="el-GR" sz="2400" b="1" dirty="0">
                <a:ea typeface="Verdana" panose="020B0604030504040204" pitchFamily="34" charset="0"/>
              </a:rPr>
              <a:t>k</a:t>
            </a:r>
            <a:r>
              <a:rPr lang="en-US" altLang="el-GR" sz="2400" b="1" dirty="0">
                <a:ea typeface="Verdana" panose="020B0604030504040204" pitchFamily="34" charset="0"/>
              </a:rPr>
              <a:t>a </a:t>
            </a:r>
            <a:r>
              <a:rPr lang="en-US" altLang="el-GR" sz="2400" b="1" dirty="0" err="1">
                <a:ea typeface="Verdana" panose="020B0604030504040204" pitchFamily="34" charset="0"/>
              </a:rPr>
              <a:t>smatra</a:t>
            </a:r>
            <a:r>
              <a:rPr lang="en-US" altLang="el-GR" sz="2400" b="1" dirty="0">
                <a:ea typeface="Verdana" panose="020B0604030504040204" pitchFamily="34" charset="0"/>
              </a:rPr>
              <a:t> </a:t>
            </a:r>
            <a:r>
              <a:rPr lang="en-US" altLang="el-GR" sz="2400" b="1" dirty="0" err="1">
                <a:ea typeface="Verdana" panose="020B0604030504040204" pitchFamily="34" charset="0"/>
              </a:rPr>
              <a:t>rizičnim</a:t>
            </a:r>
            <a:r>
              <a:rPr lang="en-US" altLang="el-GR" sz="2400" b="1" dirty="0">
                <a:ea typeface="Verdana" panose="020B0604030504040204" pitchFamily="34" charset="0"/>
              </a:rPr>
              <a:t> </a:t>
            </a:r>
            <a:r>
              <a:rPr lang="en-US" altLang="el-GR" sz="2400" b="1" dirty="0" err="1">
                <a:ea typeface="Verdana" panose="020B0604030504040204" pitchFamily="34" charset="0"/>
              </a:rPr>
              <a:t>područjem</a:t>
            </a:r>
            <a:r>
              <a:rPr lang="en-US" altLang="el-GR" sz="2400" b="1" dirty="0">
                <a:ea typeface="Verdana" panose="020B0604030504040204" pitchFamily="34" charset="0"/>
              </a:rPr>
              <a:t>?</a:t>
            </a:r>
            <a:endParaRPr lang="el-GR" sz="2400" b="1" dirty="0">
              <a:ea typeface="Verdana" panose="020B0604030504040204" pitchFamily="34" charset="0"/>
            </a:endParaRPr>
          </a:p>
        </p:txBody>
      </p:sp>
      <p:sp>
        <p:nvSpPr>
          <p:cNvPr id="3" name="Rectangle 2">
            <a:extLst>
              <a:ext uri="{FF2B5EF4-FFF2-40B4-BE49-F238E27FC236}">
                <a16:creationId xmlns:a16="http://schemas.microsoft.com/office/drawing/2014/main" id="{0FD50BB8-78D1-4000-B121-6A9880D3FF8C}"/>
              </a:ext>
            </a:extLst>
          </p:cNvPr>
          <p:cNvSpPr/>
          <p:nvPr/>
        </p:nvSpPr>
        <p:spPr>
          <a:xfrm>
            <a:off x="467545" y="1484784"/>
            <a:ext cx="8280919" cy="3677930"/>
          </a:xfrm>
          <a:prstGeom prst="rect">
            <a:avLst/>
          </a:prstGeom>
          <a:noFill/>
        </p:spPr>
        <p:txBody>
          <a:bodyPr wrap="square">
            <a:spAutoFit/>
          </a:bodyPr>
          <a:lstStyle/>
          <a:p>
            <a:pPr marL="441325" indent="-441325">
              <a:spcBef>
                <a:spcPts val="600"/>
              </a:spcBef>
              <a:buClr>
                <a:schemeClr val="bg2"/>
              </a:buClr>
              <a:buSzPct val="75000"/>
              <a:buFont typeface="Wingdings" pitchFamily="2" charset="2"/>
              <a:buChar char="n"/>
            </a:pPr>
            <a:r>
              <a:rPr lang="hr-BA" altLang="el-GR" dirty="0">
                <a:ea typeface="Verdana" panose="020B0604030504040204" pitchFamily="34" charset="0"/>
              </a:rPr>
              <a:t>JN</a:t>
            </a:r>
            <a:r>
              <a:rPr lang="en-US" altLang="el-GR" dirty="0">
                <a:ea typeface="Verdana" panose="020B0604030504040204" pitchFamily="34" charset="0"/>
              </a:rPr>
              <a:t> </a:t>
            </a:r>
            <a:r>
              <a:rPr lang="hr-BA" altLang="el-GR" dirty="0">
                <a:ea typeface="Verdana" panose="020B0604030504040204" pitchFamily="34" charset="0"/>
              </a:rPr>
              <a:t>obuhvata</a:t>
            </a:r>
            <a:r>
              <a:rPr lang="en-US" altLang="el-GR" dirty="0">
                <a:ea typeface="Verdana" panose="020B0604030504040204" pitchFamily="34" charset="0"/>
              </a:rPr>
              <a:t> </a:t>
            </a:r>
            <a:r>
              <a:rPr lang="en-US" altLang="el-GR" dirty="0" err="1">
                <a:ea typeface="Verdana" panose="020B0604030504040204" pitchFamily="34" charset="0"/>
              </a:rPr>
              <a:t>važna</a:t>
            </a:r>
            <a:r>
              <a:rPr lang="en-US" altLang="el-GR" dirty="0">
                <a:ea typeface="Verdana" panose="020B0604030504040204" pitchFamily="34" charset="0"/>
              </a:rPr>
              <a:t> </a:t>
            </a:r>
            <a:r>
              <a:rPr lang="en-US" altLang="el-GR" dirty="0" err="1">
                <a:ea typeface="Verdana" panose="020B0604030504040204" pitchFamily="34" charset="0"/>
              </a:rPr>
              <a:t>sredstva</a:t>
            </a:r>
            <a:r>
              <a:rPr lang="en-US" altLang="el-GR" dirty="0">
                <a:ea typeface="Verdana" panose="020B0604030504040204" pitchFamily="34" charset="0"/>
              </a:rPr>
              <a:t> (≈15% </a:t>
            </a:r>
            <a:r>
              <a:rPr lang="en-US" altLang="el-GR" dirty="0" err="1">
                <a:ea typeface="Verdana" panose="020B0604030504040204" pitchFamily="34" charset="0"/>
              </a:rPr>
              <a:t>bruto</a:t>
            </a:r>
            <a:r>
              <a:rPr lang="en-US" altLang="el-GR" dirty="0">
                <a:ea typeface="Verdana" panose="020B0604030504040204" pitchFamily="34" charset="0"/>
              </a:rPr>
              <a:t> </a:t>
            </a:r>
            <a:r>
              <a:rPr lang="en-US" altLang="el-GR" dirty="0" err="1">
                <a:ea typeface="Verdana" panose="020B0604030504040204" pitchFamily="34" charset="0"/>
              </a:rPr>
              <a:t>domaćeg</a:t>
            </a:r>
            <a:r>
              <a:rPr lang="en-US" altLang="el-GR" dirty="0">
                <a:ea typeface="Verdana" panose="020B0604030504040204" pitchFamily="34" charset="0"/>
              </a:rPr>
              <a:t> </a:t>
            </a:r>
            <a:r>
              <a:rPr lang="en-US" altLang="el-GR" dirty="0" err="1">
                <a:ea typeface="Verdana" panose="020B0604030504040204" pitchFamily="34" charset="0"/>
              </a:rPr>
              <a:t>proizvoda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hr-BA" altLang="el-GR" dirty="0">
                <a:ea typeface="Verdana" panose="020B0604030504040204" pitchFamily="34" charset="0"/>
              </a:rPr>
              <a:t>JN</a:t>
            </a:r>
            <a:r>
              <a:rPr lang="en-US" altLang="el-GR" dirty="0">
                <a:ea typeface="Verdana" panose="020B0604030504040204" pitchFamily="34" charset="0"/>
              </a:rPr>
              <a:t> je </a:t>
            </a:r>
            <a:r>
              <a:rPr lang="en-US" altLang="el-GR" dirty="0" err="1">
                <a:ea typeface="Verdana" panose="020B0604030504040204" pitchFamily="34" charset="0"/>
              </a:rPr>
              <a:t>tehnički</a:t>
            </a:r>
            <a:r>
              <a:rPr lang="en-US" altLang="el-GR" dirty="0">
                <a:ea typeface="Verdana" panose="020B0604030504040204" pitchFamily="34" charset="0"/>
              </a:rPr>
              <a:t> </a:t>
            </a:r>
            <a:r>
              <a:rPr lang="en-US" altLang="el-GR" dirty="0" err="1">
                <a:ea typeface="Verdana" panose="020B0604030504040204" pitchFamily="34" charset="0"/>
              </a:rPr>
              <a:t>proces</a:t>
            </a:r>
            <a:r>
              <a:rPr lang="en-US" altLang="el-GR" dirty="0">
                <a:ea typeface="Verdana" panose="020B0604030504040204" pitchFamily="34" charset="0"/>
              </a:rPr>
              <a:t> u </a:t>
            </a:r>
            <a:r>
              <a:rPr lang="en-US" altLang="el-GR" dirty="0" err="1">
                <a:ea typeface="Verdana" panose="020B0604030504040204" pitchFamily="34" charset="0"/>
              </a:rPr>
              <a:t>koji</a:t>
            </a:r>
            <a:r>
              <a:rPr lang="en-US" altLang="el-GR" dirty="0">
                <a:ea typeface="Verdana" panose="020B0604030504040204" pitchFamily="34" charset="0"/>
              </a:rPr>
              <a:t> </a:t>
            </a:r>
            <a:r>
              <a:rPr lang="en-US" altLang="el-GR" dirty="0" err="1">
                <a:ea typeface="Verdana" panose="020B0604030504040204" pitchFamily="34" charset="0"/>
              </a:rPr>
              <a:t>učestvuju</a:t>
            </a:r>
            <a:r>
              <a:rPr lang="en-US" altLang="el-GR" dirty="0">
                <a:ea typeface="Verdana" panose="020B0604030504040204" pitchFamily="34" charset="0"/>
              </a:rPr>
              <a:t> </a:t>
            </a:r>
            <a:r>
              <a:rPr lang="en-US" altLang="el-GR" dirty="0" err="1">
                <a:ea typeface="Verdana" panose="020B0604030504040204" pitchFamily="34" charset="0"/>
              </a:rPr>
              <a:t>mnogi</a:t>
            </a:r>
            <a:r>
              <a:rPr lang="en-US" altLang="el-GR" dirty="0">
                <a:ea typeface="Verdana" panose="020B0604030504040204" pitchFamily="34" charset="0"/>
              </a:rPr>
              <a:t> </a:t>
            </a:r>
            <a:r>
              <a:rPr lang="en-US" altLang="el-GR" dirty="0" err="1">
                <a:ea typeface="Verdana" panose="020B0604030504040204" pitchFamily="34" charset="0"/>
              </a:rPr>
              <a:t>akteri</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hr-BA" altLang="el-GR" dirty="0">
                <a:ea typeface="Verdana" panose="020B0604030504040204" pitchFamily="34" charset="0"/>
              </a:rPr>
              <a:t>JN</a:t>
            </a:r>
            <a:r>
              <a:rPr lang="en-US" altLang="el-GR" dirty="0">
                <a:ea typeface="Verdana" panose="020B0604030504040204" pitchFamily="34" charset="0"/>
              </a:rPr>
              <a:t> </a:t>
            </a:r>
            <a:r>
              <a:rPr lang="en-US" altLang="el-GR" dirty="0" err="1">
                <a:ea typeface="Verdana" panose="020B0604030504040204" pitchFamily="34" charset="0"/>
              </a:rPr>
              <a:t>predstavlja</a:t>
            </a:r>
            <a:r>
              <a:rPr lang="en-US" altLang="el-GR" dirty="0">
                <a:ea typeface="Verdana" panose="020B0604030504040204" pitchFamily="34" charset="0"/>
              </a:rPr>
              <a:t> </a:t>
            </a:r>
            <a:r>
              <a:rPr lang="en-US" altLang="el-GR" dirty="0" err="1">
                <a:ea typeface="Verdana" panose="020B0604030504040204" pitchFamily="34" charset="0"/>
              </a:rPr>
              <a:t>velik</a:t>
            </a:r>
            <a:r>
              <a:rPr lang="hr-BA" altLang="el-GR" dirty="0">
                <a:ea typeface="Verdana" panose="020B0604030504040204" pitchFamily="34" charset="0"/>
              </a:rPr>
              <a:t>u raskrsnicu </a:t>
            </a:r>
            <a:r>
              <a:rPr lang="en-US" altLang="el-GR" dirty="0" err="1">
                <a:ea typeface="Verdana" panose="020B0604030504040204" pitchFamily="34" charset="0"/>
              </a:rPr>
              <a:t>između</a:t>
            </a:r>
            <a:r>
              <a:rPr lang="en-US" altLang="el-GR" dirty="0">
                <a:ea typeface="Verdana" panose="020B0604030504040204" pitchFamily="34" charset="0"/>
              </a:rPr>
              <a:t> </a:t>
            </a:r>
            <a:r>
              <a:rPr lang="en-US" altLang="el-GR" dirty="0" err="1">
                <a:ea typeface="Verdana" panose="020B0604030504040204" pitchFamily="34" charset="0"/>
              </a:rPr>
              <a:t>javnog</a:t>
            </a:r>
            <a:r>
              <a:rPr lang="en-US" altLang="el-GR" dirty="0">
                <a:ea typeface="Verdana" panose="020B0604030504040204" pitchFamily="34" charset="0"/>
              </a:rPr>
              <a:t> </a:t>
            </a:r>
            <a:r>
              <a:rPr lang="en-US" altLang="el-GR" dirty="0" err="1">
                <a:ea typeface="Verdana" panose="020B0604030504040204" pitchFamily="34" charset="0"/>
              </a:rPr>
              <a:t>i</a:t>
            </a:r>
            <a:r>
              <a:rPr lang="en-US" altLang="el-GR" dirty="0">
                <a:ea typeface="Verdana" panose="020B0604030504040204" pitchFamily="34" charset="0"/>
              </a:rPr>
              <a:t> </a:t>
            </a:r>
            <a:r>
              <a:rPr lang="en-US" altLang="el-GR" dirty="0" err="1">
                <a:ea typeface="Verdana" panose="020B0604030504040204" pitchFamily="34" charset="0"/>
              </a:rPr>
              <a:t>privatnog</a:t>
            </a:r>
            <a:r>
              <a:rPr lang="en-US" altLang="el-GR" dirty="0">
                <a:ea typeface="Verdana" panose="020B0604030504040204" pitchFamily="34" charset="0"/>
              </a:rPr>
              <a:t> </a:t>
            </a:r>
            <a:r>
              <a:rPr lang="en-US" altLang="el-GR" dirty="0" err="1">
                <a:ea typeface="Verdana" panose="020B0604030504040204" pitchFamily="34" charset="0"/>
              </a:rPr>
              <a:t>sektora</a:t>
            </a:r>
            <a:r>
              <a:rPr lang="en-US" altLang="el-GR" dirty="0">
                <a:ea typeface="Verdana" panose="020B0604030504040204" pitchFamily="34" charset="0"/>
              </a:rPr>
              <a:t>.</a:t>
            </a:r>
            <a:endParaRPr lang="hr-BA" altLang="el-GR" dirty="0">
              <a:ea typeface="Verdana" panose="020B0604030504040204" pitchFamily="34" charset="0"/>
            </a:endParaRPr>
          </a:p>
          <a:p>
            <a:pPr>
              <a:spcBef>
                <a:spcPts val="600"/>
              </a:spcBef>
              <a:buClr>
                <a:schemeClr val="bg2"/>
              </a:buClr>
              <a:buSzPct val="75000"/>
            </a:pPr>
            <a:endParaRPr lang="en-US" altLang="el-GR" dirty="0">
              <a:ea typeface="Verdana" panose="020B0604030504040204" pitchFamily="34" charset="0"/>
            </a:endParaRPr>
          </a:p>
          <a:p>
            <a:pPr>
              <a:spcBef>
                <a:spcPts val="600"/>
              </a:spcBef>
              <a:buClr>
                <a:schemeClr val="bg2"/>
              </a:buClr>
              <a:buSzPct val="75000"/>
            </a:pPr>
            <a:r>
              <a:rPr lang="hr-BA" altLang="el-GR" dirty="0">
                <a:ea typeface="Verdana" panose="020B0604030504040204" pitchFamily="34" charset="0"/>
              </a:rPr>
              <a:t>Faktori rizika su brojni</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u="sng" dirty="0" err="1">
                <a:ea typeface="Verdana" panose="020B0604030504040204" pitchFamily="34" charset="0"/>
              </a:rPr>
              <a:t>Propisi</a:t>
            </a:r>
            <a:r>
              <a:rPr lang="en-US" altLang="el-GR" u="sng" dirty="0">
                <a:ea typeface="Verdana" panose="020B0604030504040204" pitchFamily="34" charset="0"/>
              </a:rPr>
              <a:t>:</a:t>
            </a:r>
            <a:r>
              <a:rPr lang="en-US" altLang="el-GR" dirty="0">
                <a:ea typeface="Verdana" panose="020B0604030504040204" pitchFamily="34" charset="0"/>
              </a:rPr>
              <a:t> </a:t>
            </a:r>
            <a:r>
              <a:rPr lang="en-US" altLang="el-GR" dirty="0" err="1">
                <a:ea typeface="Verdana" panose="020B0604030504040204" pitchFamily="34" charset="0"/>
              </a:rPr>
              <a:t>odsustvo</a:t>
            </a:r>
            <a:r>
              <a:rPr lang="en-US" altLang="el-GR" dirty="0">
                <a:ea typeface="Verdana" panose="020B0604030504040204" pitchFamily="34" charset="0"/>
              </a:rPr>
              <a:t>, </a:t>
            </a:r>
            <a:r>
              <a:rPr lang="en-US" altLang="el-GR" dirty="0" err="1">
                <a:ea typeface="Verdana" panose="020B0604030504040204" pitchFamily="34" charset="0"/>
              </a:rPr>
              <a:t>neadekvatnost</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mnoštvo</a:t>
            </a:r>
            <a:r>
              <a:rPr lang="en-US" altLang="el-GR" dirty="0">
                <a:ea typeface="Verdana" panose="020B0604030504040204" pitchFamily="34" charset="0"/>
              </a:rPr>
              <a:t> </a:t>
            </a:r>
            <a:r>
              <a:rPr lang="en-US" altLang="el-GR" dirty="0" err="1">
                <a:ea typeface="Verdana" panose="020B0604030504040204" pitchFamily="34" charset="0"/>
              </a:rPr>
              <a:t>pravila</a:t>
            </a:r>
            <a:r>
              <a:rPr lang="en-US" altLang="el-GR" dirty="0">
                <a:ea typeface="Verdana" panose="020B0604030504040204" pitchFamily="34" charset="0"/>
              </a:rPr>
              <a:t> </a:t>
            </a:r>
            <a:r>
              <a:rPr lang="en-US" altLang="el-GR" dirty="0" err="1">
                <a:ea typeface="Verdana" panose="020B0604030504040204" pitchFamily="34" charset="0"/>
              </a:rPr>
              <a:t>nabavke</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u="sng" dirty="0" err="1">
                <a:ea typeface="Verdana" panose="020B0604030504040204" pitchFamily="34" charset="0"/>
              </a:rPr>
              <a:t>Sektori</a:t>
            </a:r>
            <a:r>
              <a:rPr lang="en-US" altLang="el-GR" u="sng" dirty="0">
                <a:ea typeface="Verdana" panose="020B0604030504040204" pitchFamily="34" charset="0"/>
              </a:rPr>
              <a:t>:</a:t>
            </a:r>
            <a:r>
              <a:rPr lang="en-US" altLang="el-GR" dirty="0">
                <a:ea typeface="Verdana" panose="020B0604030504040204" pitchFamily="34" charset="0"/>
              </a:rPr>
              <a:t> </a:t>
            </a:r>
            <a:r>
              <a:rPr lang="en-US" altLang="el-GR" dirty="0" err="1">
                <a:ea typeface="Verdana" panose="020B0604030504040204" pitchFamily="34" charset="0"/>
              </a:rPr>
              <a:t>energetika</a:t>
            </a:r>
            <a:r>
              <a:rPr lang="en-US" altLang="el-GR" dirty="0">
                <a:ea typeface="Verdana" panose="020B0604030504040204" pitchFamily="34" charset="0"/>
              </a:rPr>
              <a:t>, </a:t>
            </a:r>
            <a:r>
              <a:rPr lang="en-US" altLang="el-GR" dirty="0" err="1">
                <a:ea typeface="Verdana" panose="020B0604030504040204" pitchFamily="34" charset="0"/>
              </a:rPr>
              <a:t>rudarski</a:t>
            </a:r>
            <a:r>
              <a:rPr lang="en-US" altLang="el-GR" dirty="0">
                <a:ea typeface="Verdana" panose="020B0604030504040204" pitchFamily="34" charset="0"/>
              </a:rPr>
              <a:t> </a:t>
            </a:r>
            <a:r>
              <a:rPr lang="en-US" altLang="el-GR" dirty="0" err="1">
                <a:ea typeface="Verdana" panose="020B0604030504040204" pitchFamily="34" charset="0"/>
              </a:rPr>
              <a:t>resursi</a:t>
            </a:r>
            <a:r>
              <a:rPr lang="en-US" altLang="el-GR" dirty="0">
                <a:ea typeface="Verdana" panose="020B0604030504040204" pitchFamily="34" charset="0"/>
              </a:rPr>
              <a:t>, </a:t>
            </a:r>
            <a:r>
              <a:rPr lang="en-US" altLang="el-GR" dirty="0" err="1">
                <a:ea typeface="Verdana" panose="020B0604030504040204" pitchFamily="34" charset="0"/>
              </a:rPr>
              <a:t>glavni</a:t>
            </a:r>
            <a:r>
              <a:rPr lang="en-US" altLang="el-GR" dirty="0">
                <a:ea typeface="Verdana" panose="020B0604030504040204" pitchFamily="34" charset="0"/>
              </a:rPr>
              <a:t> </a:t>
            </a:r>
            <a:r>
              <a:rPr lang="en-US" altLang="el-GR" dirty="0" err="1">
                <a:ea typeface="Verdana" panose="020B0604030504040204" pitchFamily="34" charset="0"/>
              </a:rPr>
              <a:t>građevinski</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infrastrukturni</a:t>
            </a:r>
            <a:r>
              <a:rPr lang="en-US" altLang="el-GR" dirty="0">
                <a:ea typeface="Verdana" panose="020B0604030504040204" pitchFamily="34" charset="0"/>
              </a:rPr>
              <a:t> </a:t>
            </a:r>
            <a:r>
              <a:rPr lang="en-US" altLang="el-GR" dirty="0" err="1">
                <a:ea typeface="Verdana" panose="020B0604030504040204" pitchFamily="34" charset="0"/>
              </a:rPr>
              <a:t>projekti</a:t>
            </a:r>
            <a:r>
              <a:rPr lang="en-US" altLang="el-GR" dirty="0">
                <a:ea typeface="Verdana" panose="020B0604030504040204" pitchFamily="34" charset="0"/>
              </a:rPr>
              <a:t>, </a:t>
            </a:r>
            <a:r>
              <a:rPr lang="en-US" altLang="el-GR" dirty="0" err="1">
                <a:ea typeface="Verdana" panose="020B0604030504040204" pitchFamily="34" charset="0"/>
              </a:rPr>
              <a:t>telekomunikacije</a:t>
            </a:r>
            <a:r>
              <a:rPr lang="en-US" altLang="el-GR" dirty="0">
                <a:ea typeface="Verdana" panose="020B0604030504040204" pitchFamily="34" charset="0"/>
              </a:rPr>
              <a:t>, </a:t>
            </a:r>
            <a:r>
              <a:rPr lang="en-US" altLang="el-GR" dirty="0" err="1">
                <a:ea typeface="Verdana" panose="020B0604030504040204" pitchFamily="34" charset="0"/>
              </a:rPr>
              <a:t>sektor</a:t>
            </a:r>
            <a:r>
              <a:rPr lang="en-US" altLang="el-GR" dirty="0">
                <a:ea typeface="Verdana" panose="020B0604030504040204" pitchFamily="34" charset="0"/>
              </a:rPr>
              <a:t> </a:t>
            </a:r>
            <a:r>
              <a:rPr lang="en-US" altLang="el-GR" dirty="0" err="1">
                <a:ea typeface="Verdana" panose="020B0604030504040204" pitchFamily="34" charset="0"/>
              </a:rPr>
              <a:t>naoružanja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u="sng" dirty="0" err="1">
                <a:ea typeface="Verdana" panose="020B0604030504040204" pitchFamily="34" charset="0"/>
              </a:rPr>
              <a:t>Organizacija</a:t>
            </a:r>
            <a:r>
              <a:rPr lang="en-US" altLang="el-GR" u="sng" dirty="0">
                <a:ea typeface="Verdana" panose="020B0604030504040204" pitchFamily="34" charset="0"/>
              </a:rPr>
              <a:t> </a:t>
            </a:r>
            <a:r>
              <a:rPr lang="en-US" altLang="el-GR" u="sng" dirty="0" err="1">
                <a:ea typeface="Verdana" panose="020B0604030504040204" pitchFamily="34" charset="0"/>
              </a:rPr>
              <a:t>tendera</a:t>
            </a:r>
            <a:r>
              <a:rPr lang="en-US" altLang="el-GR" u="sng" dirty="0">
                <a:ea typeface="Verdana" panose="020B0604030504040204" pitchFamily="34" charset="0"/>
              </a:rPr>
              <a:t>:</a:t>
            </a:r>
            <a:r>
              <a:rPr lang="en-US" altLang="el-GR" dirty="0">
                <a:ea typeface="Verdana" panose="020B0604030504040204" pitchFamily="34" charset="0"/>
              </a:rPr>
              <a:t> </a:t>
            </a:r>
            <a:r>
              <a:rPr lang="en-US" altLang="el-GR" dirty="0" err="1">
                <a:ea typeface="Verdana" panose="020B0604030504040204" pitchFamily="34" charset="0"/>
              </a:rPr>
              <a:t>nedostatak</a:t>
            </a:r>
            <a:r>
              <a:rPr lang="en-US" altLang="el-GR" dirty="0">
                <a:ea typeface="Verdana" panose="020B0604030504040204" pitchFamily="34" charset="0"/>
              </a:rPr>
              <a:t> </a:t>
            </a:r>
            <a:r>
              <a:rPr lang="en-US" altLang="el-GR" dirty="0" err="1">
                <a:ea typeface="Verdana" panose="020B0604030504040204" pitchFamily="34" charset="0"/>
              </a:rPr>
              <a:t>obuke</a:t>
            </a:r>
            <a:r>
              <a:rPr lang="en-US" altLang="el-GR" dirty="0">
                <a:ea typeface="Verdana" panose="020B0604030504040204" pitchFamily="34" charset="0"/>
              </a:rPr>
              <a:t>, </a:t>
            </a:r>
            <a:r>
              <a:rPr lang="en-US" altLang="el-GR" dirty="0" err="1">
                <a:ea typeface="Verdana" panose="020B0604030504040204" pitchFamily="34" charset="0"/>
              </a:rPr>
              <a:t>nepostojanje</a:t>
            </a:r>
            <a:r>
              <a:rPr lang="en-US" altLang="el-GR" dirty="0">
                <a:ea typeface="Verdana" panose="020B0604030504040204" pitchFamily="34" charset="0"/>
              </a:rPr>
              <a:t> </a:t>
            </a:r>
            <a:r>
              <a:rPr lang="en-US" altLang="el-GR" dirty="0" err="1">
                <a:ea typeface="Verdana" panose="020B0604030504040204" pitchFamily="34" charset="0"/>
              </a:rPr>
              <a:t>integriteta</a:t>
            </a:r>
            <a:r>
              <a:rPr lang="en-US" altLang="el-GR" dirty="0">
                <a:ea typeface="Verdana" panose="020B0604030504040204" pitchFamily="34" charset="0"/>
              </a:rPr>
              <a:t>, </a:t>
            </a:r>
            <a:r>
              <a:rPr lang="en-US" altLang="el-GR" dirty="0" err="1">
                <a:ea typeface="Verdana" panose="020B0604030504040204" pitchFamily="34" charset="0"/>
              </a:rPr>
              <a:t>kultura</a:t>
            </a:r>
            <a:r>
              <a:rPr lang="en-US" altLang="el-GR" dirty="0">
                <a:ea typeface="Verdana" panose="020B0604030504040204" pitchFamily="34" charset="0"/>
              </a:rPr>
              <a:t> </a:t>
            </a:r>
            <a:r>
              <a:rPr lang="en-US" altLang="el-GR" dirty="0" err="1">
                <a:ea typeface="Verdana" panose="020B0604030504040204" pitchFamily="34" charset="0"/>
              </a:rPr>
              <a:t>korupcije</a:t>
            </a:r>
            <a:r>
              <a:rPr lang="en-US" altLang="el-GR" dirty="0">
                <a:ea typeface="Verdana" panose="020B0604030504040204" pitchFamily="34" charset="0"/>
              </a:rPr>
              <a:t> ...</a:t>
            </a:r>
          </a:p>
        </p:txBody>
      </p:sp>
      <p:sp>
        <p:nvSpPr>
          <p:cNvPr id="4" name="Rectangle 3">
            <a:extLst>
              <a:ext uri="{FF2B5EF4-FFF2-40B4-BE49-F238E27FC236}">
                <a16:creationId xmlns:a16="http://schemas.microsoft.com/office/drawing/2014/main" id="{9D4C361F-4F2D-4F4C-B8F1-C0695D7051A6}"/>
              </a:ext>
            </a:extLst>
          </p:cNvPr>
          <p:cNvSpPr/>
          <p:nvPr/>
        </p:nvSpPr>
        <p:spPr>
          <a:xfrm>
            <a:off x="467545" y="5469031"/>
            <a:ext cx="7992887" cy="830997"/>
          </a:xfrm>
          <a:prstGeom prst="rect">
            <a:avLst/>
          </a:prstGeom>
        </p:spPr>
        <p:txBody>
          <a:bodyPr wrap="square">
            <a:spAutoFit/>
          </a:bodyPr>
          <a:lstStyle/>
          <a:p>
            <a:pPr algn="ctr"/>
            <a:r>
              <a:rPr lang="en-US" altLang="el-GR" sz="2400" b="1" dirty="0" err="1">
                <a:solidFill>
                  <a:srgbClr val="FF0000"/>
                </a:solidFill>
                <a:ea typeface="Verdana" panose="020B0604030504040204" pitchFamily="34" charset="0"/>
              </a:rPr>
              <a:t>Svaka</a:t>
            </a:r>
            <a:r>
              <a:rPr lang="en-US" altLang="el-GR" sz="2400" b="1" dirty="0">
                <a:solidFill>
                  <a:srgbClr val="FF0000"/>
                </a:solidFill>
                <a:ea typeface="Verdana" panose="020B0604030504040204" pitchFamily="34" charset="0"/>
              </a:rPr>
              <a:t> </a:t>
            </a:r>
            <a:r>
              <a:rPr lang="en-US" altLang="el-GR" sz="2400" b="1" dirty="0" err="1">
                <a:solidFill>
                  <a:srgbClr val="FF0000"/>
                </a:solidFill>
                <a:ea typeface="Verdana" panose="020B0604030504040204" pitchFamily="34" charset="0"/>
              </a:rPr>
              <a:t>karika</a:t>
            </a:r>
            <a:r>
              <a:rPr lang="en-US" altLang="el-GR" sz="2400" b="1" dirty="0">
                <a:solidFill>
                  <a:srgbClr val="FF0000"/>
                </a:solidFill>
                <a:ea typeface="Verdana" panose="020B0604030504040204" pitchFamily="34" charset="0"/>
              </a:rPr>
              <a:t> u </a:t>
            </a:r>
            <a:r>
              <a:rPr lang="en-US" altLang="el-GR" sz="2400" b="1" dirty="0" err="1">
                <a:solidFill>
                  <a:srgbClr val="FF0000"/>
                </a:solidFill>
                <a:ea typeface="Verdana" panose="020B0604030504040204" pitchFamily="34" charset="0"/>
              </a:rPr>
              <a:t>lancu</a:t>
            </a:r>
            <a:r>
              <a:rPr lang="en-US" altLang="el-GR" sz="2400" b="1" dirty="0">
                <a:solidFill>
                  <a:srgbClr val="FF0000"/>
                </a:solidFill>
                <a:ea typeface="Verdana" panose="020B0604030504040204" pitchFamily="34" charset="0"/>
              </a:rPr>
              <a:t> </a:t>
            </a:r>
            <a:r>
              <a:rPr lang="en-US" altLang="el-GR" sz="2400" b="1" dirty="0" err="1">
                <a:solidFill>
                  <a:srgbClr val="FF0000"/>
                </a:solidFill>
                <a:ea typeface="Verdana" panose="020B0604030504040204" pitchFamily="34" charset="0"/>
              </a:rPr>
              <a:t>postupka</a:t>
            </a:r>
            <a:r>
              <a:rPr lang="en-US" altLang="el-GR" sz="2400" b="1" dirty="0">
                <a:solidFill>
                  <a:srgbClr val="FF0000"/>
                </a:solidFill>
                <a:ea typeface="Verdana" panose="020B0604030504040204" pitchFamily="34" charset="0"/>
              </a:rPr>
              <a:t> </a:t>
            </a:r>
            <a:r>
              <a:rPr lang="en-US" altLang="el-GR" sz="2400" b="1" dirty="0" err="1">
                <a:solidFill>
                  <a:srgbClr val="FF0000"/>
                </a:solidFill>
                <a:ea typeface="Verdana" panose="020B0604030504040204" pitchFamily="34" charset="0"/>
              </a:rPr>
              <a:t>javne</a:t>
            </a:r>
            <a:r>
              <a:rPr lang="en-US" altLang="el-GR" sz="2400" b="1" dirty="0">
                <a:solidFill>
                  <a:srgbClr val="FF0000"/>
                </a:solidFill>
                <a:ea typeface="Verdana" panose="020B0604030504040204" pitchFamily="34" charset="0"/>
              </a:rPr>
              <a:t> </a:t>
            </a:r>
            <a:r>
              <a:rPr lang="en-US" altLang="el-GR" sz="2400" b="1" dirty="0" err="1">
                <a:solidFill>
                  <a:srgbClr val="FF0000"/>
                </a:solidFill>
                <a:ea typeface="Verdana" panose="020B0604030504040204" pitchFamily="34" charset="0"/>
              </a:rPr>
              <a:t>nabav</a:t>
            </a:r>
            <a:r>
              <a:rPr lang="hr-BA" altLang="el-GR" sz="2400" b="1" dirty="0">
                <a:solidFill>
                  <a:srgbClr val="FF0000"/>
                </a:solidFill>
                <a:ea typeface="Verdana" panose="020B0604030504040204" pitchFamily="34" charset="0"/>
              </a:rPr>
              <a:t>k</a:t>
            </a:r>
            <a:r>
              <a:rPr lang="en-US" altLang="el-GR" sz="2400" b="1" dirty="0">
                <a:solidFill>
                  <a:srgbClr val="FF0000"/>
                </a:solidFill>
                <a:ea typeface="Verdana" panose="020B0604030504040204" pitchFamily="34" charset="0"/>
              </a:rPr>
              <a:t>e </a:t>
            </a:r>
            <a:r>
              <a:rPr lang="en-US" altLang="el-GR" sz="2400" b="1" dirty="0" err="1">
                <a:solidFill>
                  <a:srgbClr val="FF0000"/>
                </a:solidFill>
                <a:ea typeface="Verdana" panose="020B0604030504040204" pitchFamily="34" charset="0"/>
              </a:rPr>
              <a:t>ili</a:t>
            </a:r>
            <a:r>
              <a:rPr lang="en-US" altLang="el-GR" sz="2400" b="1" dirty="0">
                <a:solidFill>
                  <a:srgbClr val="FF0000"/>
                </a:solidFill>
                <a:ea typeface="Verdana" panose="020B0604030504040204" pitchFamily="34" charset="0"/>
              </a:rPr>
              <a:t> </a:t>
            </a:r>
            <a:r>
              <a:rPr lang="en-US" altLang="el-GR" sz="2400" b="1" dirty="0" err="1">
                <a:solidFill>
                  <a:srgbClr val="FF0000"/>
                </a:solidFill>
                <a:ea typeface="Verdana" panose="020B0604030504040204" pitchFamily="34" charset="0"/>
              </a:rPr>
              <a:t>rada</a:t>
            </a:r>
            <a:r>
              <a:rPr lang="en-US" altLang="el-GR" sz="2400" b="1" dirty="0">
                <a:solidFill>
                  <a:srgbClr val="FF0000"/>
                </a:solidFill>
                <a:ea typeface="Verdana" panose="020B0604030504040204" pitchFamily="34" charset="0"/>
              </a:rPr>
              <a:t> je </a:t>
            </a:r>
            <a:r>
              <a:rPr lang="en-US" altLang="el-GR" sz="2400" b="1" dirty="0" err="1">
                <a:solidFill>
                  <a:srgbClr val="FF0000"/>
                </a:solidFill>
                <a:ea typeface="Verdana" panose="020B0604030504040204" pitchFamily="34" charset="0"/>
              </a:rPr>
              <a:t>ranjiva</a:t>
            </a:r>
            <a:r>
              <a:rPr lang="en-US" altLang="el-GR" sz="2400" b="1" dirty="0">
                <a:solidFill>
                  <a:srgbClr val="FF0000"/>
                </a:solidFill>
                <a:ea typeface="Verdana" panose="020B0604030504040204" pitchFamily="34" charset="0"/>
              </a:rPr>
              <a:t>!</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374668-9C97-4D51-9247-738B736287C3}"/>
              </a:ext>
            </a:extLst>
          </p:cNvPr>
          <p:cNvSpPr/>
          <p:nvPr/>
        </p:nvSpPr>
        <p:spPr>
          <a:xfrm>
            <a:off x="467544" y="476672"/>
            <a:ext cx="24994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altLang="el-GR" sz="2400" b="1" dirty="0">
                <a:ea typeface="Verdana" panose="020B0604030504040204" pitchFamily="34" charset="0"/>
              </a:rPr>
              <a:t>Nepravilnosti</a:t>
            </a:r>
            <a:endParaRPr lang="el-GR" sz="2400" b="1" dirty="0">
              <a:ea typeface="Verdana" panose="020B0604030504040204" pitchFamily="34" charset="0"/>
            </a:endParaRPr>
          </a:p>
        </p:txBody>
      </p:sp>
      <p:sp>
        <p:nvSpPr>
          <p:cNvPr id="3" name="Rectangle 2">
            <a:extLst>
              <a:ext uri="{FF2B5EF4-FFF2-40B4-BE49-F238E27FC236}">
                <a16:creationId xmlns:a16="http://schemas.microsoft.com/office/drawing/2014/main" id="{83BE6203-05E2-40E0-93AB-274CCDD74E8F}"/>
              </a:ext>
            </a:extLst>
          </p:cNvPr>
          <p:cNvSpPr/>
          <p:nvPr/>
        </p:nvSpPr>
        <p:spPr>
          <a:xfrm>
            <a:off x="467544" y="1268760"/>
            <a:ext cx="8064896" cy="4647426"/>
          </a:xfrm>
          <a:prstGeom prst="rect">
            <a:avLst/>
          </a:prstGeom>
        </p:spPr>
        <p:txBody>
          <a:bodyPr wrap="square">
            <a:spAutoFit/>
          </a:bodyPr>
          <a:lstStyle/>
          <a:p>
            <a:pPr algn="just">
              <a:spcBef>
                <a:spcPct val="25000"/>
              </a:spcBef>
              <a:buClr>
                <a:schemeClr val="bg2"/>
              </a:buClr>
              <a:buSzPct val="75000"/>
            </a:pPr>
            <a:r>
              <a:rPr lang="en-US" altLang="el-GR" sz="1600" dirty="0" err="1">
                <a:ea typeface="Verdana" panose="020B0604030504040204" pitchFamily="34" charset="0"/>
              </a:rPr>
              <a:t>Korupcija</a:t>
            </a:r>
            <a:r>
              <a:rPr lang="en-US" altLang="el-GR" sz="1600" dirty="0">
                <a:ea typeface="Verdana" panose="020B0604030504040204" pitchFamily="34" charset="0"/>
              </a:rPr>
              <a:t> je </a:t>
            </a:r>
            <a:r>
              <a:rPr lang="en-US" altLang="el-GR" sz="1600" dirty="0" err="1">
                <a:ea typeface="Verdana" panose="020B0604030504040204" pitchFamily="34" charset="0"/>
              </a:rPr>
              <a:t>uglavnom</a:t>
            </a:r>
            <a:r>
              <a:rPr lang="en-US" altLang="el-GR" sz="1600" dirty="0">
                <a:ea typeface="Verdana" panose="020B0604030504040204" pitchFamily="34" charset="0"/>
              </a:rPr>
              <a:t> </a:t>
            </a:r>
            <a:r>
              <a:rPr lang="en-US" altLang="el-GR" sz="1600" dirty="0" err="1">
                <a:ea typeface="Verdana" panose="020B0604030504040204" pitchFamily="34" charset="0"/>
              </a:rPr>
              <a:t>povezana</a:t>
            </a:r>
            <a:r>
              <a:rPr lang="en-US" altLang="el-GR" sz="1600" dirty="0">
                <a:ea typeface="Verdana" panose="020B0604030504040204" pitchFamily="34" charset="0"/>
              </a:rPr>
              <a:t> s </a:t>
            </a:r>
            <a:r>
              <a:rPr lang="hr-BA" altLang="el-GR" sz="1600" dirty="0">
                <a:ea typeface="Verdana" panose="020B0604030504040204" pitchFamily="34" charset="0"/>
              </a:rPr>
              <a:t>krivičnim djelima</a:t>
            </a:r>
            <a:r>
              <a:rPr lang="en-US" altLang="el-GR" sz="1600" dirty="0">
                <a:ea typeface="Verdana" panose="020B0604030504040204" pitchFamily="34" charset="0"/>
              </a:rPr>
              <a:t>:</a:t>
            </a:r>
          </a:p>
          <a:p>
            <a:pPr algn="just">
              <a:spcBef>
                <a:spcPct val="25000"/>
              </a:spcBef>
              <a:buClr>
                <a:schemeClr val="bg2"/>
              </a:buClr>
              <a:buSzPct val="75000"/>
            </a:pPr>
            <a:r>
              <a:rPr lang="en-US" altLang="el-GR" sz="1600" b="1" u="sng" dirty="0" err="1">
                <a:ea typeface="Verdana" panose="020B0604030504040204" pitchFamily="34" charset="0"/>
              </a:rPr>
              <a:t>Glavne</a:t>
            </a:r>
            <a:r>
              <a:rPr lang="en-US" altLang="el-GR" sz="1600" b="1" u="sng" dirty="0">
                <a:ea typeface="Verdana" panose="020B0604030504040204" pitchFamily="34" charset="0"/>
              </a:rPr>
              <a:t> </a:t>
            </a:r>
            <a:r>
              <a:rPr lang="en-US" altLang="el-GR" sz="1600" b="1" u="sng" dirty="0" err="1">
                <a:ea typeface="Verdana" panose="020B0604030504040204" pitchFamily="34" charset="0"/>
              </a:rPr>
              <a:t>nepravilnosti</a:t>
            </a:r>
            <a:r>
              <a:rPr lang="en-US" altLang="el-GR" sz="1600" b="1" u="sng"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hr-BA" altLang="el-GR" sz="1600" dirty="0">
                <a:ea typeface="Verdana" panose="020B0604030504040204" pitchFamily="34" charset="0"/>
              </a:rPr>
              <a:t>p</a:t>
            </a:r>
            <a:r>
              <a:rPr lang="en-US" altLang="el-GR" sz="1600" dirty="0" err="1">
                <a:ea typeface="Verdana" panose="020B0604030504040204" pitchFamily="34" charset="0"/>
              </a:rPr>
              <a:t>odmićivanje</a:t>
            </a:r>
            <a:endParaRPr lang="en-US" altLang="el-GR" sz="1600" dirty="0">
              <a:ea typeface="Verdana" panose="020B0604030504040204" pitchFamily="34" charset="0"/>
            </a:endParaRPr>
          </a:p>
          <a:p>
            <a:pPr marL="285750" indent="-285750" algn="just">
              <a:spcBef>
                <a:spcPct val="25000"/>
              </a:spcBef>
              <a:buClr>
                <a:schemeClr val="bg2"/>
              </a:buClr>
              <a:buSzPct val="75000"/>
              <a:buFont typeface="Arial" panose="020B0604020202020204" pitchFamily="34" charset="0"/>
              <a:buChar char="•"/>
            </a:pPr>
            <a:r>
              <a:rPr lang="hr-BA" altLang="el-GR" sz="1600" dirty="0">
                <a:ea typeface="Verdana" panose="020B0604030504040204" pitchFamily="34" charset="0"/>
              </a:rPr>
              <a:t>f</a:t>
            </a:r>
            <a:r>
              <a:rPr lang="en-US" altLang="el-GR" sz="1600" dirty="0" err="1">
                <a:ea typeface="Verdana" panose="020B0604030504040204" pitchFamily="34" charset="0"/>
              </a:rPr>
              <a:t>avoritizam</a:t>
            </a:r>
            <a:endParaRPr lang="en-US" altLang="el-GR" sz="1600" dirty="0">
              <a:ea typeface="Verdana" panose="020B0604030504040204" pitchFamily="34" charset="0"/>
            </a:endParaRPr>
          </a:p>
          <a:p>
            <a:pPr marL="285750" indent="-285750" algn="just">
              <a:spcBef>
                <a:spcPct val="25000"/>
              </a:spcBef>
              <a:buClr>
                <a:schemeClr val="bg2"/>
              </a:buClr>
              <a:buSzPct val="75000"/>
              <a:buFont typeface="Arial" panose="020B0604020202020204" pitchFamily="34" charset="0"/>
              <a:buChar char="•"/>
            </a:pPr>
            <a:r>
              <a:rPr lang="hr-BA" altLang="el-GR" sz="1600" dirty="0">
                <a:ea typeface="Verdana" panose="020B0604030504040204" pitchFamily="34" charset="0"/>
              </a:rPr>
              <a:t>n</a:t>
            </a:r>
            <a:r>
              <a:rPr lang="en-US" altLang="el-GR" sz="1600" dirty="0" err="1">
                <a:ea typeface="Verdana" panose="020B0604030504040204" pitchFamily="34" charset="0"/>
              </a:rPr>
              <a:t>elegalno</a:t>
            </a:r>
            <a:r>
              <a:rPr lang="en-US" altLang="el-GR" sz="1600" dirty="0">
                <a:ea typeface="Verdana" panose="020B0604030504040204" pitchFamily="34" charset="0"/>
              </a:rPr>
              <a:t> </a:t>
            </a:r>
            <a:r>
              <a:rPr lang="en-US" altLang="el-GR" sz="1600" dirty="0" err="1">
                <a:ea typeface="Verdana" panose="020B0604030504040204" pitchFamily="34" charset="0"/>
              </a:rPr>
              <a:t>uzimanje</a:t>
            </a:r>
            <a:r>
              <a:rPr lang="en-US" altLang="el-GR" sz="1600" dirty="0">
                <a:ea typeface="Verdana" panose="020B0604030504040204" pitchFamily="34" charset="0"/>
              </a:rPr>
              <a:t> </a:t>
            </a:r>
            <a:r>
              <a:rPr lang="en-US" altLang="el-GR" sz="1600" dirty="0" err="1">
                <a:ea typeface="Verdana" panose="020B0604030504040204" pitchFamily="34" charset="0"/>
              </a:rPr>
              <a:t>kamate</a:t>
            </a:r>
            <a:r>
              <a:rPr lang="en-US" altLang="el-GR" sz="1600" dirty="0">
                <a:ea typeface="Verdana" panose="020B0604030504040204" pitchFamily="34" charset="0"/>
              </a:rPr>
              <a:t>.</a:t>
            </a:r>
          </a:p>
          <a:p>
            <a:pPr algn="just">
              <a:spcBef>
                <a:spcPct val="25000"/>
              </a:spcBef>
              <a:buClr>
                <a:schemeClr val="bg2"/>
              </a:buClr>
              <a:buSzPct val="75000"/>
            </a:pPr>
            <a:r>
              <a:rPr lang="en-US" altLang="el-GR" sz="1600" b="1" u="sng" dirty="0">
                <a:ea typeface="Verdana" panose="020B0604030504040204" pitchFamily="34" charset="0"/>
              </a:rPr>
              <a:t>Druga </a:t>
            </a:r>
            <a:r>
              <a:rPr lang="en-US" altLang="el-GR" sz="1600" b="1" u="sng" dirty="0" err="1">
                <a:ea typeface="Verdana" panose="020B0604030504040204" pitchFamily="34" charset="0"/>
              </a:rPr>
              <a:t>krivična</a:t>
            </a:r>
            <a:r>
              <a:rPr lang="en-US" altLang="el-GR" sz="1600" b="1" u="sng" dirty="0">
                <a:ea typeface="Verdana" panose="020B0604030504040204" pitchFamily="34" charset="0"/>
              </a:rPr>
              <a:t> </a:t>
            </a:r>
            <a:r>
              <a:rPr lang="en-US" altLang="el-GR" sz="1600" b="1" u="sng" dirty="0" err="1">
                <a:ea typeface="Verdana" panose="020B0604030504040204" pitchFamily="34" charset="0"/>
              </a:rPr>
              <a:t>djela</a:t>
            </a:r>
            <a:r>
              <a:rPr lang="en-US" altLang="el-GR" sz="1600" b="1" u="sng"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pranje</a:t>
            </a:r>
            <a:r>
              <a:rPr lang="en-US" altLang="el-GR" sz="1600" dirty="0">
                <a:ea typeface="Verdana" panose="020B0604030504040204" pitchFamily="34" charset="0"/>
              </a:rPr>
              <a:t> </a:t>
            </a:r>
            <a:r>
              <a:rPr lang="en-US" altLang="el-GR" sz="1600" dirty="0" err="1">
                <a:ea typeface="Verdana" panose="020B0604030504040204" pitchFamily="34" charset="0"/>
              </a:rPr>
              <a:t>novca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utaje</a:t>
            </a:r>
            <a:r>
              <a:rPr lang="en-US" altLang="el-GR" sz="1600" dirty="0">
                <a:ea typeface="Verdana" panose="020B0604030504040204" pitchFamily="34" charset="0"/>
              </a:rPr>
              <a:t> </a:t>
            </a:r>
            <a:r>
              <a:rPr lang="en-US" altLang="el-GR" sz="1600" dirty="0" err="1">
                <a:ea typeface="Verdana" panose="020B0604030504040204" pitchFamily="34" charset="0"/>
              </a:rPr>
              <a:t>poreza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računovodstveni</a:t>
            </a:r>
            <a:r>
              <a:rPr lang="en-US" altLang="el-GR" sz="1600" dirty="0">
                <a:ea typeface="Verdana" panose="020B0604030504040204" pitchFamily="34" charset="0"/>
              </a:rPr>
              <a:t> </a:t>
            </a:r>
            <a:r>
              <a:rPr lang="en-US" altLang="el-GR" sz="1600" dirty="0" err="1">
                <a:ea typeface="Verdana" panose="020B0604030504040204" pitchFamily="34" charset="0"/>
              </a:rPr>
              <a:t>zločini</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prevara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dogov</a:t>
            </a:r>
            <a:r>
              <a:rPr lang="hr-BA" altLang="el-GR" sz="1600" dirty="0">
                <a:ea typeface="Verdana" panose="020B0604030504040204" pitchFamily="34" charset="0"/>
              </a:rPr>
              <a:t>o</a:t>
            </a:r>
            <a:r>
              <a:rPr lang="en-US" altLang="el-GR" sz="1600" dirty="0">
                <a:ea typeface="Verdana" panose="020B0604030504040204" pitchFamily="34" charset="0"/>
              </a:rPr>
              <a:t>r,</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finansiranje</a:t>
            </a:r>
            <a:r>
              <a:rPr lang="en-US" altLang="el-GR" sz="1600" dirty="0">
                <a:ea typeface="Verdana" panose="020B0604030504040204" pitchFamily="34" charset="0"/>
              </a:rPr>
              <a:t> </a:t>
            </a:r>
            <a:r>
              <a:rPr lang="en-US" altLang="el-GR" sz="1600" dirty="0" err="1">
                <a:ea typeface="Verdana" panose="020B0604030504040204" pitchFamily="34" charset="0"/>
              </a:rPr>
              <a:t>političkih</a:t>
            </a:r>
            <a:r>
              <a:rPr lang="en-US" altLang="el-GR" sz="1600" dirty="0">
                <a:ea typeface="Verdana" panose="020B0604030504040204" pitchFamily="34" charset="0"/>
              </a:rPr>
              <a:t> </a:t>
            </a:r>
            <a:r>
              <a:rPr lang="en-US" altLang="el-GR" sz="1600" dirty="0" err="1">
                <a:ea typeface="Verdana" panose="020B0604030504040204" pitchFamily="34" charset="0"/>
              </a:rPr>
              <a:t>stranaka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sukob</a:t>
            </a:r>
            <a:r>
              <a:rPr lang="en-US" altLang="el-GR" sz="1600" dirty="0">
                <a:ea typeface="Verdana" panose="020B0604030504040204" pitchFamily="34" charset="0"/>
              </a:rPr>
              <a:t> </a:t>
            </a:r>
            <a:r>
              <a:rPr lang="en-US" altLang="el-GR" sz="1600" dirty="0" err="1">
                <a:ea typeface="Verdana" panose="020B0604030504040204" pitchFamily="34" charset="0"/>
              </a:rPr>
              <a:t>interesa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organizovana</a:t>
            </a:r>
            <a:r>
              <a:rPr lang="en-US" altLang="el-GR" sz="1600" dirty="0">
                <a:ea typeface="Verdana" panose="020B0604030504040204" pitchFamily="34" charset="0"/>
              </a:rPr>
              <a:t> </a:t>
            </a:r>
            <a:r>
              <a:rPr lang="en-US" altLang="el-GR" sz="1600" dirty="0" err="1">
                <a:ea typeface="Verdana" panose="020B0604030504040204" pitchFamily="34" charset="0"/>
              </a:rPr>
              <a:t>kriminalna</a:t>
            </a:r>
            <a:r>
              <a:rPr lang="en-US" altLang="el-GR" sz="1600" dirty="0">
                <a:ea typeface="Verdana" panose="020B0604030504040204" pitchFamily="34" charset="0"/>
              </a:rPr>
              <a:t> </a:t>
            </a:r>
            <a:r>
              <a:rPr lang="en-US" altLang="el-GR" sz="1600" dirty="0" err="1">
                <a:ea typeface="Verdana" panose="020B0604030504040204" pitchFamily="34" charset="0"/>
              </a:rPr>
              <a:t>udruženja</a:t>
            </a:r>
            <a:r>
              <a:rPr lang="en-US" altLang="el-GR" sz="1600" dirty="0">
                <a:ea typeface="Verdana" panose="020B0604030504040204" pitchFamily="34" charset="0"/>
              </a:rPr>
              <a:t>,</a:t>
            </a:r>
          </a:p>
          <a:p>
            <a:pPr marL="285750" indent="-285750" algn="just">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ucjenjivanje</a:t>
            </a:r>
            <a:r>
              <a:rPr lang="en-US" altLang="el-GR" sz="1600" dirty="0">
                <a:ea typeface="Verdana" panose="020B0604030504040204" pitchFamily="34" charset="0"/>
              </a:rPr>
              <a:t>…</a:t>
            </a:r>
            <a:endParaRPr lang="fr-FR" altLang="el-GR" sz="1600" dirty="0">
              <a:ea typeface="Verdana" panose="020B0604030504040204" pitchFamily="34" charset="0"/>
            </a:endParaRPr>
          </a:p>
        </p:txBody>
      </p:sp>
    </p:spTree>
    <p:extLst>
      <p:ext uri="{BB962C8B-B14F-4D97-AF65-F5344CB8AC3E}">
        <p14:creationId xmlns:p14="http://schemas.microsoft.com/office/powerpoint/2010/main" val="23932563"/>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AA2A10-7C8C-4EC4-984C-367BCAFCAC44}"/>
              </a:ext>
            </a:extLst>
          </p:cNvPr>
          <p:cNvSpPr/>
          <p:nvPr/>
        </p:nvSpPr>
        <p:spPr>
          <a:xfrm>
            <a:off x="467544" y="476672"/>
            <a:ext cx="835292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l-GR" sz="2000" b="1" dirty="0" err="1">
                <a:ea typeface="Verdana" panose="020B0604030504040204" pitchFamily="34" charset="0"/>
              </a:rPr>
              <a:t>Neke</a:t>
            </a:r>
            <a:r>
              <a:rPr lang="en-US" altLang="el-GR" sz="2000" b="1" dirty="0">
                <a:ea typeface="Verdana" panose="020B0604030504040204" pitchFamily="34" charset="0"/>
              </a:rPr>
              <a:t> </a:t>
            </a:r>
            <a:r>
              <a:rPr lang="en-US" altLang="el-GR" sz="2000" b="1" dirty="0" err="1">
                <a:ea typeface="Verdana" panose="020B0604030504040204" pitchFamily="34" charset="0"/>
              </a:rPr>
              <a:t>mjere</a:t>
            </a:r>
            <a:r>
              <a:rPr lang="en-US" altLang="el-GR" sz="2000" b="1" dirty="0">
                <a:ea typeface="Verdana" panose="020B0604030504040204" pitchFamily="34" charset="0"/>
              </a:rPr>
              <a:t> za </a:t>
            </a:r>
            <a:r>
              <a:rPr lang="en-US" altLang="el-GR" sz="2000" b="1" dirty="0" err="1">
                <a:ea typeface="Verdana" panose="020B0604030504040204" pitchFamily="34" charset="0"/>
              </a:rPr>
              <a:t>spr</a:t>
            </a:r>
            <a:r>
              <a:rPr lang="hr-BA" altLang="el-GR" sz="2000" b="1" dirty="0">
                <a:ea typeface="Verdana" panose="020B0604030504040204" pitchFamily="34" charset="0"/>
              </a:rPr>
              <a:t>j</a:t>
            </a:r>
            <a:r>
              <a:rPr lang="en-US" altLang="el-GR" sz="2000" b="1" dirty="0" err="1">
                <a:ea typeface="Verdana" panose="020B0604030504040204" pitchFamily="34" charset="0"/>
              </a:rPr>
              <a:t>ečavanje</a:t>
            </a:r>
            <a:r>
              <a:rPr lang="en-US" altLang="el-GR" sz="2000" b="1" dirty="0">
                <a:ea typeface="Verdana" panose="020B0604030504040204" pitchFamily="34" charset="0"/>
              </a:rPr>
              <a:t>, </a:t>
            </a:r>
            <a:r>
              <a:rPr lang="en-US" altLang="el-GR" sz="2000" b="1" dirty="0" err="1">
                <a:ea typeface="Verdana" panose="020B0604030504040204" pitchFamily="34" charset="0"/>
              </a:rPr>
              <a:t>kontrolu</a:t>
            </a:r>
            <a:r>
              <a:rPr lang="en-US" altLang="el-GR" sz="2000" b="1" dirty="0">
                <a:ea typeface="Verdana" panose="020B0604030504040204" pitchFamily="34" charset="0"/>
              </a:rPr>
              <a:t>, </a:t>
            </a:r>
            <a:r>
              <a:rPr lang="en-US" altLang="el-GR" sz="2000" b="1" dirty="0" err="1">
                <a:ea typeface="Verdana" panose="020B0604030504040204" pitchFamily="34" charset="0"/>
              </a:rPr>
              <a:t>otkrivanje</a:t>
            </a:r>
            <a:r>
              <a:rPr lang="en-US" altLang="el-GR" sz="2000" b="1" dirty="0">
                <a:ea typeface="Verdana" panose="020B0604030504040204" pitchFamily="34" charset="0"/>
              </a:rPr>
              <a:t> </a:t>
            </a:r>
            <a:r>
              <a:rPr lang="en-US" altLang="el-GR" sz="2000" b="1" dirty="0" err="1">
                <a:ea typeface="Verdana" panose="020B0604030504040204" pitchFamily="34" charset="0"/>
              </a:rPr>
              <a:t>i</a:t>
            </a:r>
            <a:r>
              <a:rPr lang="en-US" altLang="el-GR" sz="2000" b="1" dirty="0">
                <a:ea typeface="Verdana" panose="020B0604030504040204" pitchFamily="34" charset="0"/>
              </a:rPr>
              <a:t> </a:t>
            </a:r>
            <a:r>
              <a:rPr lang="en-US" altLang="el-GR" sz="2000" b="1" dirty="0" err="1">
                <a:ea typeface="Verdana" panose="020B0604030504040204" pitchFamily="34" charset="0"/>
              </a:rPr>
              <a:t>sankcioni</a:t>
            </a:r>
            <a:r>
              <a:rPr lang="hr-BA" altLang="el-GR" sz="2000" b="1" dirty="0">
                <a:ea typeface="Verdana" panose="020B0604030504040204" pitchFamily="34" charset="0"/>
              </a:rPr>
              <a:t>s</a:t>
            </a:r>
            <a:r>
              <a:rPr lang="en-US" altLang="el-GR" sz="2000" b="1" dirty="0" err="1">
                <a:ea typeface="Verdana" panose="020B0604030504040204" pitchFamily="34" charset="0"/>
              </a:rPr>
              <a:t>anje</a:t>
            </a:r>
            <a:r>
              <a:rPr lang="en-US" altLang="el-GR" sz="2000" b="1" dirty="0">
                <a:ea typeface="Verdana" panose="020B0604030504040204" pitchFamily="34" charset="0"/>
              </a:rPr>
              <a:t> </a:t>
            </a:r>
            <a:r>
              <a:rPr lang="en-US" altLang="el-GR" sz="2000" b="1" dirty="0" err="1">
                <a:ea typeface="Verdana" panose="020B0604030504040204" pitchFamily="34" charset="0"/>
              </a:rPr>
              <a:t>korupcije</a:t>
            </a:r>
            <a:r>
              <a:rPr lang="en-US" altLang="el-GR" sz="2000" b="1" dirty="0">
                <a:ea typeface="Verdana" panose="020B0604030504040204" pitchFamily="34" charset="0"/>
              </a:rPr>
              <a:t> u </a:t>
            </a:r>
            <a:r>
              <a:rPr lang="en-US" altLang="el-GR" sz="2000" b="1" dirty="0" err="1">
                <a:ea typeface="Verdana" panose="020B0604030504040204" pitchFamily="34" charset="0"/>
              </a:rPr>
              <a:t>javnim</a:t>
            </a:r>
            <a:r>
              <a:rPr lang="en-US" altLang="el-GR" sz="2000" b="1" dirty="0">
                <a:ea typeface="Verdana" panose="020B0604030504040204" pitchFamily="34" charset="0"/>
              </a:rPr>
              <a:t> </a:t>
            </a:r>
            <a:r>
              <a:rPr lang="en-US" altLang="el-GR" sz="2000" b="1" dirty="0" err="1">
                <a:ea typeface="Verdana" panose="020B0604030504040204" pitchFamily="34" charset="0"/>
              </a:rPr>
              <a:t>nabavkama</a:t>
            </a:r>
            <a:endParaRPr lang="el-GR" sz="2000" b="1" dirty="0">
              <a:ea typeface="Verdana" panose="020B0604030504040204" pitchFamily="34" charset="0"/>
            </a:endParaRPr>
          </a:p>
        </p:txBody>
      </p:sp>
      <p:sp>
        <p:nvSpPr>
          <p:cNvPr id="3" name="Rectangle 2">
            <a:extLst>
              <a:ext uri="{FF2B5EF4-FFF2-40B4-BE49-F238E27FC236}">
                <a16:creationId xmlns:a16="http://schemas.microsoft.com/office/drawing/2014/main" id="{1A6DDEBF-C9AE-4410-82C8-40C068903682}"/>
              </a:ext>
            </a:extLst>
          </p:cNvPr>
          <p:cNvSpPr/>
          <p:nvPr/>
        </p:nvSpPr>
        <p:spPr>
          <a:xfrm>
            <a:off x="323528" y="1412776"/>
            <a:ext cx="8640960" cy="5139869"/>
          </a:xfrm>
          <a:prstGeom prst="rect">
            <a:avLst/>
          </a:prstGeom>
        </p:spPr>
        <p:txBody>
          <a:bodyPr wrap="square">
            <a:spAutoFit/>
          </a:bodyPr>
          <a:lstStyle/>
          <a:p>
            <a:pPr>
              <a:spcBef>
                <a:spcPct val="25000"/>
              </a:spcBef>
              <a:buClr>
                <a:schemeClr val="bg2"/>
              </a:buClr>
              <a:buSzPct val="75000"/>
            </a:pPr>
            <a:r>
              <a:rPr lang="en-US" altLang="el-GR" sz="1600" b="1" u="sng" dirty="0" err="1">
                <a:ea typeface="Verdana" panose="020B0604030504040204" pitchFamily="34" charset="0"/>
              </a:rPr>
              <a:t>Preventivne</a:t>
            </a:r>
            <a:r>
              <a:rPr lang="en-US" altLang="el-GR" sz="1600" b="1" u="sng" dirty="0">
                <a:ea typeface="Verdana" panose="020B0604030504040204" pitchFamily="34" charset="0"/>
              </a:rPr>
              <a:t> </a:t>
            </a:r>
            <a:r>
              <a:rPr lang="en-US" altLang="el-GR" sz="1600" b="1" u="sng" dirty="0" err="1">
                <a:ea typeface="Verdana" panose="020B0604030504040204" pitchFamily="34" charset="0"/>
              </a:rPr>
              <a:t>mjere</a:t>
            </a:r>
            <a:r>
              <a:rPr lang="en-US" altLang="el-GR" sz="1600" b="1" u="sng" dirty="0">
                <a:ea typeface="Verdana" panose="020B0604030504040204" pitchFamily="34" charset="0"/>
              </a:rPr>
              <a:t> - </a:t>
            </a:r>
            <a:r>
              <a:rPr lang="en-US" altLang="el-GR" sz="1600" b="1" u="sng" dirty="0" err="1">
                <a:ea typeface="Verdana" panose="020B0604030504040204" pitchFamily="34" charset="0"/>
              </a:rPr>
              <a:t>Moraju</a:t>
            </a:r>
            <a:r>
              <a:rPr lang="en-US" altLang="el-GR" sz="1600" b="1" u="sng" dirty="0">
                <a:ea typeface="Verdana" panose="020B0604030504040204" pitchFamily="34" charset="0"/>
              </a:rPr>
              <a:t> </a:t>
            </a:r>
            <a:r>
              <a:rPr lang="hr-BA" altLang="el-GR" sz="1600" b="1" u="sng" dirty="0">
                <a:ea typeface="Verdana" panose="020B0604030504040204" pitchFamily="34" charset="0"/>
              </a:rPr>
              <a:t>se</a:t>
            </a:r>
            <a:r>
              <a:rPr lang="en-US" altLang="el-GR" sz="1600" b="1" u="sng" dirty="0">
                <a:ea typeface="Verdana" panose="020B0604030504040204" pitchFamily="34" charset="0"/>
              </a:rPr>
              <a:t> </a:t>
            </a:r>
            <a:r>
              <a:rPr lang="en-US" altLang="el-GR" sz="1600" b="1" u="sng" dirty="0" err="1">
                <a:ea typeface="Verdana" panose="020B0604030504040204" pitchFamily="34" charset="0"/>
              </a:rPr>
              <a:t>pojačati</a:t>
            </a:r>
            <a:endParaRPr lang="en-US" altLang="el-GR" sz="1600" b="1" u="sng" dirty="0">
              <a:ea typeface="Verdana" panose="020B0604030504040204" pitchFamily="34" charset="0"/>
            </a:endParaRP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Pravila</a:t>
            </a:r>
            <a:r>
              <a:rPr lang="en-US" altLang="el-GR" sz="1600" dirty="0">
                <a:ea typeface="Verdana" panose="020B0604030504040204" pitchFamily="34" charset="0"/>
              </a:rPr>
              <a:t> </a:t>
            </a:r>
            <a:r>
              <a:rPr lang="en-US" altLang="el-GR" sz="1600" dirty="0" err="1">
                <a:ea typeface="Verdana" panose="020B0604030504040204" pitchFamily="34" charset="0"/>
              </a:rPr>
              <a:t>nabav</a:t>
            </a:r>
            <a:r>
              <a:rPr lang="hr-BA" altLang="el-GR" sz="1600" dirty="0">
                <a:ea typeface="Verdana" panose="020B0604030504040204" pitchFamily="34" charset="0"/>
              </a:rPr>
              <a:t>k</a:t>
            </a:r>
            <a:r>
              <a:rPr lang="en-US" altLang="el-GR" sz="1600" dirty="0">
                <a:ea typeface="Verdana" panose="020B0604030504040204" pitchFamily="34" charset="0"/>
              </a:rPr>
              <a:t>e </a:t>
            </a:r>
            <a:r>
              <a:rPr lang="en-US" altLang="el-GR" sz="1600" dirty="0" err="1">
                <a:ea typeface="Verdana" panose="020B0604030504040204" pitchFamily="34" charset="0"/>
              </a:rPr>
              <a:t>moraju</a:t>
            </a:r>
            <a:r>
              <a:rPr lang="en-US" altLang="el-GR" sz="1600" dirty="0">
                <a:ea typeface="Verdana" panose="020B0604030504040204" pitchFamily="34" charset="0"/>
              </a:rPr>
              <a:t> </a:t>
            </a:r>
            <a:r>
              <a:rPr lang="en-US" altLang="el-GR" sz="1600" dirty="0" err="1">
                <a:ea typeface="Verdana" panose="020B0604030504040204" pitchFamily="34" charset="0"/>
              </a:rPr>
              <a:t>biti</a:t>
            </a:r>
            <a:r>
              <a:rPr lang="en-US" altLang="el-GR" sz="1600" dirty="0">
                <a:ea typeface="Verdana" panose="020B0604030504040204" pitchFamily="34" charset="0"/>
              </a:rPr>
              <a:t> </a:t>
            </a:r>
            <a:r>
              <a:rPr lang="en-US" altLang="el-GR" sz="1600" dirty="0" err="1">
                <a:ea typeface="Verdana" panose="020B0604030504040204" pitchFamily="34" charset="0"/>
              </a:rPr>
              <a:t>jednostavna</a:t>
            </a:r>
            <a:r>
              <a:rPr lang="en-US" altLang="el-GR" sz="1600" dirty="0">
                <a:ea typeface="Verdana" panose="020B0604030504040204" pitchFamily="34" charset="0"/>
              </a:rPr>
              <a:t>, </a:t>
            </a:r>
            <a:r>
              <a:rPr lang="en-US" altLang="el-GR" sz="1600" dirty="0" err="1">
                <a:ea typeface="Verdana" panose="020B0604030504040204" pitchFamily="34" charset="0"/>
              </a:rPr>
              <a:t>jasna</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stabilna</a:t>
            </a:r>
            <a:r>
              <a:rPr lang="en-US" altLang="el-GR" sz="1600" dirty="0">
                <a:ea typeface="Verdana" panose="020B0604030504040204" pitchFamily="34" charset="0"/>
              </a:rPr>
              <a:t>.</a:t>
            </a: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Dobre</a:t>
            </a:r>
            <a:r>
              <a:rPr lang="en-US" altLang="el-GR" sz="1600" dirty="0">
                <a:ea typeface="Verdana" panose="020B0604030504040204" pitchFamily="34" charset="0"/>
              </a:rPr>
              <a:t> </a:t>
            </a:r>
            <a:r>
              <a:rPr lang="en-US" altLang="el-GR" sz="1600" dirty="0" err="1">
                <a:ea typeface="Verdana" panose="020B0604030504040204" pitchFamily="34" charset="0"/>
              </a:rPr>
              <a:t>prakse</a:t>
            </a:r>
            <a:r>
              <a:rPr lang="en-US" altLang="el-GR" sz="1600" dirty="0">
                <a:ea typeface="Verdana" panose="020B0604030504040204" pitchFamily="34" charset="0"/>
              </a:rPr>
              <a:t> za </a:t>
            </a:r>
            <a:r>
              <a:rPr lang="en-US" altLang="el-GR" sz="1600" dirty="0" err="1">
                <a:ea typeface="Verdana" panose="020B0604030504040204" pitchFamily="34" charset="0"/>
              </a:rPr>
              <a:t>promociju</a:t>
            </a:r>
            <a:r>
              <a:rPr lang="en-US" altLang="el-GR" sz="1600" dirty="0">
                <a:ea typeface="Verdana" panose="020B0604030504040204" pitchFamily="34" charset="0"/>
              </a:rPr>
              <a:t> </a:t>
            </a:r>
            <a:r>
              <a:rPr lang="en-US" altLang="el-GR" sz="1600" dirty="0" err="1">
                <a:ea typeface="Verdana" panose="020B0604030504040204" pitchFamily="34" charset="0"/>
              </a:rPr>
              <a:t>publiciteta</a:t>
            </a:r>
            <a:r>
              <a:rPr lang="en-US" altLang="el-GR" sz="1600" dirty="0">
                <a:ea typeface="Verdana" panose="020B0604030504040204" pitchFamily="34" charset="0"/>
              </a:rPr>
              <a:t>, </a:t>
            </a:r>
            <a:r>
              <a:rPr lang="en-US" altLang="el-GR" sz="1600" dirty="0" err="1">
                <a:ea typeface="Verdana" panose="020B0604030504040204" pitchFamily="34" charset="0"/>
              </a:rPr>
              <a:t>transparentnosti</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konkurencije</a:t>
            </a:r>
            <a:r>
              <a:rPr lang="en-US" altLang="el-GR" sz="1600" dirty="0">
                <a:ea typeface="Verdana" panose="020B0604030504040204" pitchFamily="34" charset="0"/>
              </a:rPr>
              <a:t> </a:t>
            </a:r>
            <a:r>
              <a:rPr lang="en-US" altLang="el-GR" sz="1600" dirty="0" err="1">
                <a:ea typeface="Verdana" panose="020B0604030504040204" pitchFamily="34" charset="0"/>
              </a:rPr>
              <a:t>prije</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nakon</a:t>
            </a:r>
            <a:r>
              <a:rPr lang="en-US" altLang="el-GR" sz="1600" dirty="0">
                <a:ea typeface="Verdana" panose="020B0604030504040204" pitchFamily="34" charset="0"/>
              </a:rPr>
              <a:t> </a:t>
            </a:r>
            <a:r>
              <a:rPr lang="en-US" altLang="el-GR" sz="1600" dirty="0" err="1">
                <a:ea typeface="Verdana" panose="020B0604030504040204" pitchFamily="34" charset="0"/>
              </a:rPr>
              <a:t>dodjeljivanja</a:t>
            </a:r>
            <a:r>
              <a:rPr lang="en-US" altLang="el-GR" sz="1600" dirty="0">
                <a:ea typeface="Verdana" panose="020B0604030504040204" pitchFamily="34" charset="0"/>
              </a:rPr>
              <a:t> </a:t>
            </a:r>
            <a:r>
              <a:rPr lang="en-US" altLang="el-GR" sz="1600" dirty="0" err="1">
                <a:ea typeface="Verdana" panose="020B0604030504040204" pitchFamily="34" charset="0"/>
              </a:rPr>
              <a:t>ugovora</a:t>
            </a:r>
            <a:r>
              <a:rPr lang="en-US" altLang="el-GR" sz="1600" dirty="0">
                <a:ea typeface="Verdana" panose="020B0604030504040204" pitchFamily="34" charset="0"/>
              </a:rPr>
              <a:t>.</a:t>
            </a: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Obuka</a:t>
            </a:r>
            <a:r>
              <a:rPr lang="en-US" altLang="el-GR" sz="1600" dirty="0">
                <a:ea typeface="Verdana" panose="020B0604030504040204" pitchFamily="34" charset="0"/>
              </a:rPr>
              <a:t> </a:t>
            </a:r>
            <a:r>
              <a:rPr lang="en-US" altLang="el-GR" sz="1600" dirty="0" err="1">
                <a:ea typeface="Verdana" panose="020B0604030504040204" pitchFamily="34" charset="0"/>
              </a:rPr>
              <a:t>osoblja</a:t>
            </a:r>
            <a:r>
              <a:rPr lang="en-US" altLang="el-GR" sz="1600" dirty="0">
                <a:ea typeface="Verdana" panose="020B0604030504040204" pitchFamily="34" charset="0"/>
              </a:rPr>
              <a:t> za </a:t>
            </a:r>
            <a:r>
              <a:rPr lang="en-US" altLang="el-GR" sz="1600" dirty="0" err="1">
                <a:ea typeface="Verdana" panose="020B0604030504040204" pitchFamily="34" charset="0"/>
              </a:rPr>
              <a:t>pravila</a:t>
            </a:r>
            <a:r>
              <a:rPr lang="en-US" altLang="el-GR" sz="1600" dirty="0">
                <a:ea typeface="Verdana" panose="020B0604030504040204" pitchFamily="34" charset="0"/>
              </a:rPr>
              <a:t>, </a:t>
            </a:r>
            <a:r>
              <a:rPr lang="en-US" altLang="el-GR" sz="1600" dirty="0" err="1">
                <a:ea typeface="Verdana" panose="020B0604030504040204" pitchFamily="34" charset="0"/>
              </a:rPr>
              <a:t>propise</a:t>
            </a:r>
            <a:r>
              <a:rPr lang="en-US" altLang="el-GR" sz="1600" dirty="0">
                <a:ea typeface="Verdana" panose="020B0604030504040204" pitchFamily="34" charset="0"/>
              </a:rPr>
              <a:t>, </a:t>
            </a:r>
            <a:r>
              <a:rPr lang="en-US" altLang="el-GR" sz="1600" dirty="0" err="1">
                <a:ea typeface="Verdana" panose="020B0604030504040204" pitchFamily="34" charset="0"/>
              </a:rPr>
              <a:t>integritet</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najbolju</a:t>
            </a:r>
            <a:r>
              <a:rPr lang="en-US" altLang="el-GR" sz="1600" dirty="0">
                <a:ea typeface="Verdana" panose="020B0604030504040204" pitchFamily="34" charset="0"/>
              </a:rPr>
              <a:t> </a:t>
            </a:r>
            <a:r>
              <a:rPr lang="en-US" altLang="el-GR" sz="1600" dirty="0" err="1">
                <a:ea typeface="Verdana" panose="020B0604030504040204" pitchFamily="34" charset="0"/>
              </a:rPr>
              <a:t>praksu</a:t>
            </a:r>
            <a:r>
              <a:rPr lang="en-US" altLang="el-GR" sz="1600" dirty="0">
                <a:ea typeface="Verdana" panose="020B0604030504040204" pitchFamily="34" charset="0"/>
              </a:rPr>
              <a:t>.</a:t>
            </a:r>
          </a:p>
          <a:p>
            <a:pPr>
              <a:spcBef>
                <a:spcPct val="25000"/>
              </a:spcBef>
              <a:buClr>
                <a:schemeClr val="bg2"/>
              </a:buClr>
              <a:buSzPct val="75000"/>
            </a:pPr>
            <a:r>
              <a:rPr lang="en-US" altLang="el-GR" sz="1600" b="1" u="sng" dirty="0" err="1">
                <a:ea typeface="Verdana" panose="020B0604030504040204" pitchFamily="34" charset="0"/>
              </a:rPr>
              <a:t>Kontrole</a:t>
            </a:r>
            <a:r>
              <a:rPr lang="en-US" altLang="el-GR" sz="1600" b="1" u="sng" dirty="0">
                <a:ea typeface="Verdana" panose="020B0604030504040204" pitchFamily="34" charset="0"/>
              </a:rPr>
              <a:t> - One se </a:t>
            </a:r>
            <a:r>
              <a:rPr lang="en-US" altLang="el-GR" sz="1600" b="1" u="sng" dirty="0" err="1">
                <a:ea typeface="Verdana" panose="020B0604030504040204" pitchFamily="34" charset="0"/>
              </a:rPr>
              <a:t>moraju</a:t>
            </a:r>
            <a:r>
              <a:rPr lang="en-US" altLang="el-GR" sz="1600" b="1" u="sng" dirty="0">
                <a:ea typeface="Verdana" panose="020B0604030504040204" pitchFamily="34" charset="0"/>
              </a:rPr>
              <a:t> </a:t>
            </a:r>
            <a:r>
              <a:rPr lang="en-US" altLang="el-GR" sz="1600" b="1" u="sng" dirty="0" err="1">
                <a:ea typeface="Verdana" panose="020B0604030504040204" pitchFamily="34" charset="0"/>
              </a:rPr>
              <a:t>poboljšati</a:t>
            </a:r>
            <a:r>
              <a:rPr lang="en-US" altLang="el-GR" sz="1600" b="1" u="sng" dirty="0">
                <a:ea typeface="Verdana" panose="020B0604030504040204" pitchFamily="34" charset="0"/>
              </a:rPr>
              <a:t> </a:t>
            </a:r>
            <a:r>
              <a:rPr lang="en-US" altLang="el-GR" sz="1600" b="1" u="sng" dirty="0" err="1">
                <a:ea typeface="Verdana" panose="020B0604030504040204" pitchFamily="34" charset="0"/>
              </a:rPr>
              <a:t>i</a:t>
            </a:r>
            <a:r>
              <a:rPr lang="en-US" altLang="el-GR" sz="1600" b="1" u="sng" dirty="0">
                <a:ea typeface="Verdana" panose="020B0604030504040204" pitchFamily="34" charset="0"/>
              </a:rPr>
              <a:t> </a:t>
            </a:r>
            <a:r>
              <a:rPr lang="en-US" altLang="el-GR" sz="1600" b="1" u="sng" dirty="0" err="1">
                <a:ea typeface="Verdana" panose="020B0604030504040204" pitchFamily="34" charset="0"/>
              </a:rPr>
              <a:t>koordinirati</a:t>
            </a:r>
            <a:endParaRPr lang="en-US" altLang="el-GR" sz="1600" b="1" u="sng" dirty="0">
              <a:ea typeface="Verdana" panose="020B0604030504040204" pitchFamily="34" charset="0"/>
            </a:endParaRP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Interna</a:t>
            </a:r>
            <a:r>
              <a:rPr lang="en-US" altLang="el-GR" sz="1600" dirty="0">
                <a:ea typeface="Verdana" panose="020B0604030504040204" pitchFamily="34" charset="0"/>
              </a:rPr>
              <a:t> </a:t>
            </a:r>
            <a:r>
              <a:rPr lang="en-US" altLang="el-GR" sz="1600" dirty="0" err="1">
                <a:ea typeface="Verdana" panose="020B0604030504040204" pitchFamily="34" charset="0"/>
              </a:rPr>
              <a:t>kontrola</a:t>
            </a:r>
            <a:r>
              <a:rPr lang="en-US" altLang="el-GR" sz="1600" dirty="0">
                <a:ea typeface="Verdana" panose="020B0604030504040204" pitchFamily="34" charset="0"/>
              </a:rPr>
              <a:t> </a:t>
            </a:r>
            <a:r>
              <a:rPr lang="en-US" altLang="el-GR" sz="1600" dirty="0" err="1">
                <a:ea typeface="Verdana" panose="020B0604030504040204" pitchFamily="34" charset="0"/>
              </a:rPr>
              <a:t>putem</a:t>
            </a:r>
            <a:r>
              <a:rPr lang="en-US" altLang="el-GR" sz="1600" dirty="0">
                <a:ea typeface="Verdana" panose="020B0604030504040204" pitchFamily="34" charset="0"/>
              </a:rPr>
              <a:t> </a:t>
            </a:r>
            <a:r>
              <a:rPr lang="en-US" altLang="el-GR" sz="1600" dirty="0" err="1">
                <a:ea typeface="Verdana" panose="020B0604030504040204" pitchFamily="34" charset="0"/>
              </a:rPr>
              <a:t>tendera</a:t>
            </a:r>
            <a:r>
              <a:rPr lang="en-US" altLang="el-GR" sz="1600" dirty="0">
                <a:ea typeface="Verdana" panose="020B0604030504040204" pitchFamily="34" charset="0"/>
              </a:rPr>
              <a:t> (</a:t>
            </a:r>
            <a:r>
              <a:rPr lang="en-US" altLang="el-GR" sz="1600" dirty="0" err="1">
                <a:ea typeface="Verdana" panose="020B0604030504040204" pitchFamily="34" charset="0"/>
              </a:rPr>
              <a:t>hijerarhijske</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kontrole</a:t>
            </a:r>
            <a:r>
              <a:rPr lang="hr-BA" altLang="el-GR" sz="1600" dirty="0">
                <a:ea typeface="Verdana" panose="020B0604030504040204" pitchFamily="34" charset="0"/>
              </a:rPr>
              <a:t> </a:t>
            </a:r>
            <a:r>
              <a:rPr lang="en-US" altLang="el-GR" sz="1600" dirty="0" err="1">
                <a:ea typeface="Verdana" panose="020B0604030504040204" pitchFamily="34" charset="0"/>
              </a:rPr>
              <a:t>zakonitosti</a:t>
            </a:r>
            <a:r>
              <a:rPr lang="en-US" altLang="el-GR" sz="1600" dirty="0">
                <a:ea typeface="Verdana" panose="020B0604030504040204" pitchFamily="34" charset="0"/>
              </a:rPr>
              <a:t>, </a:t>
            </a:r>
            <a:r>
              <a:rPr lang="en-US" altLang="el-GR" sz="1600" dirty="0" err="1">
                <a:ea typeface="Verdana" panose="020B0604030504040204" pitchFamily="34" charset="0"/>
              </a:rPr>
              <a:t>inspekcije</a:t>
            </a:r>
            <a:r>
              <a:rPr lang="en-US" altLang="el-GR" sz="1600" dirty="0">
                <a:ea typeface="Verdana" panose="020B0604030504040204" pitchFamily="34" charset="0"/>
              </a:rPr>
              <a:t>).</a:t>
            </a: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Vanjske</a:t>
            </a:r>
            <a:r>
              <a:rPr lang="en-US" altLang="el-GR" sz="1600" dirty="0">
                <a:ea typeface="Verdana" panose="020B0604030504040204" pitchFamily="34" charset="0"/>
              </a:rPr>
              <a:t> </a:t>
            </a:r>
            <a:r>
              <a:rPr lang="en-US" altLang="el-GR" sz="1600" dirty="0" err="1">
                <a:ea typeface="Verdana" panose="020B0604030504040204" pitchFamily="34" charset="0"/>
              </a:rPr>
              <a:t>kontrole</a:t>
            </a:r>
            <a:r>
              <a:rPr lang="en-US" altLang="el-GR" sz="1600" dirty="0">
                <a:ea typeface="Verdana" panose="020B0604030504040204" pitchFamily="34" charset="0"/>
              </a:rPr>
              <a:t> </a:t>
            </a:r>
            <a:r>
              <a:rPr lang="en-US" altLang="el-GR" sz="1600" dirty="0" err="1">
                <a:ea typeface="Verdana" panose="020B0604030504040204" pitchFamily="34" charset="0"/>
              </a:rPr>
              <a:t>privatnih</a:t>
            </a:r>
            <a:r>
              <a:rPr lang="en-US" altLang="el-GR" sz="1600" dirty="0">
                <a:ea typeface="Verdana" panose="020B0604030504040204" pitchFamily="34" charset="0"/>
              </a:rPr>
              <a:t> </a:t>
            </a:r>
            <a:r>
              <a:rPr lang="en-US" altLang="el-GR" sz="1600" dirty="0" err="1">
                <a:ea typeface="Verdana" panose="020B0604030504040204" pitchFamily="34" charset="0"/>
              </a:rPr>
              <a:t>revizora</a:t>
            </a:r>
            <a:r>
              <a:rPr lang="en-US" altLang="el-GR" sz="1600" dirty="0">
                <a:ea typeface="Verdana" panose="020B0604030504040204" pitchFamily="34" charset="0"/>
              </a:rPr>
              <a:t> </a:t>
            </a:r>
            <a:r>
              <a:rPr lang="en-US" altLang="el-GR" sz="1600" dirty="0" err="1">
                <a:ea typeface="Verdana" panose="020B0604030504040204" pitchFamily="34" charset="0"/>
              </a:rPr>
              <a:t>ili</a:t>
            </a:r>
            <a:r>
              <a:rPr lang="en-US" altLang="el-GR" sz="1600" dirty="0">
                <a:ea typeface="Verdana" panose="020B0604030504040204" pitchFamily="34" charset="0"/>
              </a:rPr>
              <a:t> </a:t>
            </a:r>
            <a:r>
              <a:rPr lang="en-US" altLang="el-GR" sz="1600" dirty="0" err="1">
                <a:ea typeface="Verdana" panose="020B0604030504040204" pitchFamily="34" charset="0"/>
              </a:rPr>
              <a:t>sudaca</a:t>
            </a:r>
            <a:r>
              <a:rPr lang="en-US" altLang="el-GR" sz="1600" dirty="0">
                <a:ea typeface="Verdana" panose="020B0604030504040204" pitchFamily="34" charset="0"/>
              </a:rPr>
              <a:t> (</a:t>
            </a:r>
            <a:r>
              <a:rPr lang="en-US" altLang="el-GR" sz="1600" dirty="0" err="1">
                <a:ea typeface="Verdana" panose="020B0604030504040204" pitchFamily="34" charset="0"/>
              </a:rPr>
              <a:t>te</a:t>
            </a:r>
            <a:r>
              <a:rPr lang="en-US" altLang="el-GR" sz="1600" dirty="0">
                <a:ea typeface="Verdana" panose="020B0604030504040204" pitchFamily="34" charset="0"/>
              </a:rPr>
              <a:t> se </a:t>
            </a:r>
            <a:r>
              <a:rPr lang="en-US" altLang="el-GR" sz="1600" dirty="0" err="1">
                <a:ea typeface="Verdana" panose="020B0604030504040204" pitchFamily="34" charset="0"/>
              </a:rPr>
              <a:t>kontrole</a:t>
            </a:r>
            <a:r>
              <a:rPr lang="en-US" altLang="el-GR" sz="1600" dirty="0">
                <a:ea typeface="Verdana" panose="020B0604030504040204" pitchFamily="34" charset="0"/>
              </a:rPr>
              <a:t> </a:t>
            </a:r>
            <a:r>
              <a:rPr lang="en-US" altLang="el-GR" sz="1600" dirty="0" err="1">
                <a:ea typeface="Verdana" panose="020B0604030504040204" pitchFamily="34" charset="0"/>
              </a:rPr>
              <a:t>moraju</a:t>
            </a:r>
            <a:r>
              <a:rPr lang="en-US" altLang="el-GR" sz="1600" dirty="0">
                <a:ea typeface="Verdana" panose="020B0604030504040204" pitchFamily="34" charset="0"/>
              </a:rPr>
              <a:t> </a:t>
            </a:r>
            <a:r>
              <a:rPr lang="en-US" altLang="el-GR" sz="1600" dirty="0" err="1">
                <a:ea typeface="Verdana" panose="020B0604030504040204" pitchFamily="34" charset="0"/>
              </a:rPr>
              <a:t>usredotočiti</a:t>
            </a:r>
            <a:r>
              <a:rPr lang="en-US" altLang="el-GR" sz="1600" dirty="0">
                <a:ea typeface="Verdana" panose="020B0604030504040204" pitchFamily="34" charset="0"/>
              </a:rPr>
              <a:t> </a:t>
            </a:r>
            <a:r>
              <a:rPr lang="en-US" altLang="el-GR" sz="1600" dirty="0" err="1">
                <a:ea typeface="Verdana" panose="020B0604030504040204" pitchFamily="34" charset="0"/>
              </a:rPr>
              <a:t>na</a:t>
            </a:r>
            <a:r>
              <a:rPr lang="en-US" altLang="el-GR" sz="1600" dirty="0">
                <a:ea typeface="Verdana" panose="020B0604030504040204" pitchFamily="34" charset="0"/>
              </a:rPr>
              <a:t> </a:t>
            </a:r>
            <a:r>
              <a:rPr lang="en-US" altLang="el-GR" sz="1600" dirty="0" err="1">
                <a:ea typeface="Verdana" panose="020B0604030504040204" pitchFamily="34" charset="0"/>
              </a:rPr>
              <a:t>cjelokupni</a:t>
            </a:r>
            <a:r>
              <a:rPr lang="en-US" altLang="el-GR" sz="1600" dirty="0">
                <a:ea typeface="Verdana" panose="020B0604030504040204" pitchFamily="34" charset="0"/>
              </a:rPr>
              <a:t> </a:t>
            </a:r>
            <a:r>
              <a:rPr lang="en-US" altLang="el-GR" sz="1600" dirty="0" err="1">
                <a:ea typeface="Verdana" panose="020B0604030504040204" pitchFamily="34" charset="0"/>
              </a:rPr>
              <a:t>proces</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strukturu</a:t>
            </a:r>
            <a:r>
              <a:rPr lang="en-US" altLang="el-GR" sz="1600" dirty="0">
                <a:ea typeface="Verdana" panose="020B0604030504040204" pitchFamily="34" charset="0"/>
              </a:rPr>
              <a:t> </a:t>
            </a:r>
            <a:r>
              <a:rPr lang="en-US" altLang="el-GR" sz="1600" dirty="0" err="1">
                <a:ea typeface="Verdana" panose="020B0604030504040204" pitchFamily="34" charset="0"/>
              </a:rPr>
              <a:t>nabavke</a:t>
            </a:r>
            <a:r>
              <a:rPr lang="en-US" altLang="el-GR" sz="1600" dirty="0">
                <a:ea typeface="Verdana" panose="020B0604030504040204" pitchFamily="34" charset="0"/>
              </a:rPr>
              <a:t>).</a:t>
            </a:r>
          </a:p>
          <a:p>
            <a:r>
              <a:rPr lang="bs-Latn-BA" sz="1600" b="1" u="sng" dirty="0"/>
              <a:t>Mehanizmi otkrivanja - Moraju se uspostaviti</a:t>
            </a:r>
          </a:p>
          <a:p>
            <a:pPr marL="285750" indent="-285750">
              <a:buFont typeface="Arial" panose="020B0604020202020204" pitchFamily="34" charset="0"/>
              <a:buChar char="•"/>
            </a:pPr>
            <a:r>
              <a:rPr lang="bs-Latn-BA" sz="1600" dirty="0"/>
              <a:t>«Mapiranje rizika» i «Crvene zastave» tokom nabavke i izvršenja ugovora.</a:t>
            </a:r>
            <a:br>
              <a:rPr lang="bs-Latn-BA" sz="1600" dirty="0"/>
            </a:br>
            <a:r>
              <a:rPr lang="bs-Latn-BA" sz="1600" dirty="0"/>
              <a:t>Olakšavanje i ohrabrivanje izvještavanja kod UO.</a:t>
            </a:r>
          </a:p>
          <a:p>
            <a:pPr marL="285750" indent="-285750">
              <a:buFont typeface="Arial" panose="020B0604020202020204" pitchFamily="34" charset="0"/>
              <a:buChar char="•"/>
            </a:pPr>
            <a:r>
              <a:rPr lang="bs-Latn-BA" sz="1600" dirty="0"/>
              <a:t>Promovisanje najboljih praksi i razmjena informacija između UO.</a:t>
            </a:r>
          </a:p>
          <a:p>
            <a:pPr>
              <a:spcBef>
                <a:spcPct val="25000"/>
              </a:spcBef>
              <a:buClr>
                <a:schemeClr val="bg2"/>
              </a:buClr>
              <a:buSzPct val="75000"/>
            </a:pPr>
            <a:r>
              <a:rPr lang="en-US" altLang="el-GR" sz="1600" b="1" u="sng" dirty="0" err="1">
                <a:ea typeface="Verdana" panose="020B0604030504040204" pitchFamily="34" charset="0"/>
              </a:rPr>
              <a:t>Istraga</a:t>
            </a:r>
            <a:r>
              <a:rPr lang="en-US" altLang="el-GR" sz="1600" b="1" u="sng" dirty="0">
                <a:ea typeface="Verdana" panose="020B0604030504040204" pitchFamily="34" charset="0"/>
              </a:rPr>
              <a:t> </a:t>
            </a:r>
            <a:r>
              <a:rPr lang="en-US" altLang="el-GR" sz="1600" b="1" u="sng" dirty="0" err="1">
                <a:ea typeface="Verdana" panose="020B0604030504040204" pitchFamily="34" charset="0"/>
              </a:rPr>
              <a:t>i</a:t>
            </a:r>
            <a:r>
              <a:rPr lang="en-US" altLang="el-GR" sz="1600" b="1" u="sng" dirty="0">
                <a:ea typeface="Verdana" panose="020B0604030504040204" pitchFamily="34" charset="0"/>
              </a:rPr>
              <a:t> </a:t>
            </a:r>
            <a:r>
              <a:rPr lang="en-US" altLang="el-GR" sz="1600" b="1" u="sng" dirty="0" err="1">
                <a:ea typeface="Verdana" panose="020B0604030504040204" pitchFamily="34" charset="0"/>
              </a:rPr>
              <a:t>sankcije</a:t>
            </a:r>
            <a:endParaRPr lang="en-US" altLang="el-GR" sz="1600" b="1" u="sng" dirty="0">
              <a:ea typeface="Verdana" panose="020B0604030504040204" pitchFamily="34" charset="0"/>
            </a:endParaRP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Istrage</a:t>
            </a:r>
            <a:r>
              <a:rPr lang="en-US" altLang="el-GR" sz="1600" dirty="0">
                <a:ea typeface="Verdana" panose="020B0604030504040204" pitchFamily="34" charset="0"/>
              </a:rPr>
              <a:t> bi </a:t>
            </a:r>
            <a:r>
              <a:rPr lang="en-US" altLang="el-GR" sz="1600" dirty="0" err="1">
                <a:ea typeface="Verdana" panose="020B0604030504040204" pitchFamily="34" charset="0"/>
              </a:rPr>
              <a:t>trebale</a:t>
            </a:r>
            <a:r>
              <a:rPr lang="en-US" altLang="el-GR" sz="1600" dirty="0">
                <a:ea typeface="Verdana" panose="020B0604030504040204" pitchFamily="34" charset="0"/>
              </a:rPr>
              <a:t> </a:t>
            </a:r>
            <a:r>
              <a:rPr lang="en-US" altLang="el-GR" sz="1600" dirty="0" err="1">
                <a:ea typeface="Verdana" panose="020B0604030504040204" pitchFamily="34" charset="0"/>
              </a:rPr>
              <a:t>biti</a:t>
            </a:r>
            <a:r>
              <a:rPr lang="en-US" altLang="el-GR" sz="1600" dirty="0">
                <a:ea typeface="Verdana" panose="020B0604030504040204" pitchFamily="34" charset="0"/>
              </a:rPr>
              <a:t> </a:t>
            </a:r>
            <a:r>
              <a:rPr lang="en-US" altLang="el-GR" sz="1600" dirty="0" err="1">
                <a:ea typeface="Verdana" panose="020B0604030504040204" pitchFamily="34" charset="0"/>
              </a:rPr>
              <a:t>opsežne</a:t>
            </a:r>
            <a:r>
              <a:rPr lang="en-US" altLang="el-GR" sz="1600" dirty="0">
                <a:ea typeface="Verdana" panose="020B0604030504040204" pitchFamily="34" charset="0"/>
              </a:rPr>
              <a:t>.</a:t>
            </a: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Administrativne</a:t>
            </a:r>
            <a:r>
              <a:rPr lang="en-US" altLang="el-GR" sz="1600" dirty="0">
                <a:ea typeface="Verdana" panose="020B0604030504040204" pitchFamily="34" charset="0"/>
              </a:rPr>
              <a:t> </a:t>
            </a:r>
            <a:r>
              <a:rPr lang="en-US" altLang="el-GR" sz="1600" dirty="0" err="1">
                <a:ea typeface="Verdana" panose="020B0604030504040204" pitchFamily="34" charset="0"/>
              </a:rPr>
              <a:t>i</a:t>
            </a:r>
            <a:r>
              <a:rPr lang="en-US" altLang="el-GR" sz="1600" dirty="0">
                <a:ea typeface="Verdana" panose="020B0604030504040204" pitchFamily="34" charset="0"/>
              </a:rPr>
              <a:t> </a:t>
            </a:r>
            <a:r>
              <a:rPr lang="en-US" altLang="el-GR" sz="1600" dirty="0" err="1">
                <a:ea typeface="Verdana" panose="020B0604030504040204" pitchFamily="34" charset="0"/>
              </a:rPr>
              <a:t>krivične</a:t>
            </a:r>
            <a:r>
              <a:rPr lang="en-US" altLang="el-GR" sz="1600" dirty="0">
                <a:ea typeface="Verdana" panose="020B0604030504040204" pitchFamily="34" charset="0"/>
              </a:rPr>
              <a:t> </a:t>
            </a:r>
            <a:r>
              <a:rPr lang="en-US" altLang="el-GR" sz="1600" dirty="0" err="1">
                <a:ea typeface="Verdana" panose="020B0604030504040204" pitchFamily="34" charset="0"/>
              </a:rPr>
              <a:t>sankcije</a:t>
            </a:r>
            <a:r>
              <a:rPr lang="en-US" altLang="el-GR" sz="1600" dirty="0">
                <a:ea typeface="Verdana" panose="020B0604030504040204" pitchFamily="34" charset="0"/>
              </a:rPr>
              <a:t> </a:t>
            </a:r>
            <a:r>
              <a:rPr lang="en-US" altLang="el-GR" sz="1600" dirty="0" err="1">
                <a:ea typeface="Verdana" panose="020B0604030504040204" pitchFamily="34" charset="0"/>
              </a:rPr>
              <a:t>trebaju</a:t>
            </a:r>
            <a:r>
              <a:rPr lang="en-US" altLang="el-GR" sz="1600" dirty="0">
                <a:ea typeface="Verdana" panose="020B0604030504040204" pitchFamily="34" charset="0"/>
              </a:rPr>
              <a:t> </a:t>
            </a:r>
            <a:r>
              <a:rPr lang="en-US" altLang="el-GR" sz="1600" dirty="0" err="1">
                <a:ea typeface="Verdana" panose="020B0604030504040204" pitchFamily="34" charset="0"/>
              </a:rPr>
              <a:t>jednaku</a:t>
            </a:r>
            <a:r>
              <a:rPr lang="en-US" altLang="el-GR" sz="1600" dirty="0">
                <a:ea typeface="Verdana" panose="020B0604030504040204" pitchFamily="34" charset="0"/>
              </a:rPr>
              <a:t> </a:t>
            </a:r>
            <a:r>
              <a:rPr lang="en-US" altLang="el-GR" sz="1600" dirty="0" err="1">
                <a:ea typeface="Verdana" panose="020B0604030504040204" pitchFamily="34" charset="0"/>
              </a:rPr>
              <a:t>primjenu</a:t>
            </a:r>
            <a:r>
              <a:rPr lang="en-US" altLang="el-GR" sz="1600" dirty="0">
                <a:ea typeface="Verdana" panose="020B0604030504040204" pitchFamily="34" charset="0"/>
              </a:rPr>
              <a:t>.</a:t>
            </a:r>
          </a:p>
          <a:p>
            <a:pPr marL="285750" indent="-285750">
              <a:spcBef>
                <a:spcPct val="25000"/>
              </a:spcBef>
              <a:buClr>
                <a:schemeClr val="bg2"/>
              </a:buClr>
              <a:buSzPct val="75000"/>
              <a:buFont typeface="Arial" panose="020B0604020202020204" pitchFamily="34" charset="0"/>
              <a:buChar char="•"/>
            </a:pPr>
            <a:r>
              <a:rPr lang="en-US" altLang="el-GR" sz="1600" dirty="0" err="1">
                <a:ea typeface="Verdana" panose="020B0604030504040204" pitchFamily="34" charset="0"/>
              </a:rPr>
              <a:t>Treba</a:t>
            </a:r>
            <a:r>
              <a:rPr lang="en-US" altLang="el-GR" sz="1600" dirty="0">
                <a:ea typeface="Verdana" panose="020B0604030504040204" pitchFamily="34" charset="0"/>
              </a:rPr>
              <a:t> </a:t>
            </a:r>
            <a:r>
              <a:rPr lang="en-US" altLang="el-GR" sz="1600" dirty="0" err="1">
                <a:ea typeface="Verdana" panose="020B0604030504040204" pitchFamily="34" charset="0"/>
              </a:rPr>
              <a:t>poboljšati</a:t>
            </a:r>
            <a:r>
              <a:rPr lang="en-US" altLang="el-GR" sz="1600" dirty="0">
                <a:ea typeface="Verdana" panose="020B0604030504040204" pitchFamily="34" charset="0"/>
              </a:rPr>
              <a:t> </a:t>
            </a:r>
            <a:r>
              <a:rPr lang="en-US" altLang="el-GR" sz="1600" dirty="0" err="1">
                <a:ea typeface="Verdana" panose="020B0604030504040204" pitchFamily="34" charset="0"/>
              </a:rPr>
              <a:t>međunarodnu</a:t>
            </a:r>
            <a:r>
              <a:rPr lang="en-US" altLang="el-GR" sz="1600" dirty="0">
                <a:ea typeface="Verdana" panose="020B0604030504040204" pitchFamily="34" charset="0"/>
              </a:rPr>
              <a:t> </a:t>
            </a:r>
            <a:r>
              <a:rPr lang="en-US" altLang="el-GR" sz="1600" dirty="0" err="1">
                <a:ea typeface="Verdana" panose="020B0604030504040204" pitchFamily="34" charset="0"/>
              </a:rPr>
              <a:t>saradnju</a:t>
            </a:r>
            <a:r>
              <a:rPr lang="en-US" altLang="el-GR" sz="1600" dirty="0">
                <a:ea typeface="Verdana" panose="020B0604030504040204" pitchFamily="34" charset="0"/>
              </a:rPr>
              <a:t>.</a:t>
            </a:r>
            <a:endParaRPr lang="el-GR" sz="1600" dirty="0">
              <a:ea typeface="Verdana" panose="020B0604030504040204" pitchFamily="34" charset="0"/>
            </a:endParaRPr>
          </a:p>
        </p:txBody>
      </p:sp>
    </p:spTree>
    <p:extLst>
      <p:ext uri="{BB962C8B-B14F-4D97-AF65-F5344CB8AC3E}">
        <p14:creationId xmlns:p14="http://schemas.microsoft.com/office/powerpoint/2010/main" val="3212545519"/>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EB7D6B-685C-484F-8959-B807341EF2C8}"/>
              </a:ext>
            </a:extLst>
          </p:cNvPr>
          <p:cNvSpPr/>
          <p:nvPr/>
        </p:nvSpPr>
        <p:spPr>
          <a:xfrm>
            <a:off x="467544" y="476672"/>
            <a:ext cx="84249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sv-SE" altLang="el-GR" sz="2400" b="1" dirty="0">
                <a:ea typeface="Verdana" panose="020B0604030504040204" pitchFamily="34" charset="0"/>
              </a:rPr>
              <a:t>Pitanja etike i integriteta u javnim nabavkama</a:t>
            </a:r>
            <a:endParaRPr lang="el-GR" sz="2400" b="1" dirty="0">
              <a:ea typeface="Verdana" panose="020B0604030504040204" pitchFamily="34" charset="0"/>
            </a:endParaRPr>
          </a:p>
        </p:txBody>
      </p:sp>
      <p:sp>
        <p:nvSpPr>
          <p:cNvPr id="4" name="Rectangle 3">
            <a:extLst>
              <a:ext uri="{FF2B5EF4-FFF2-40B4-BE49-F238E27FC236}">
                <a16:creationId xmlns:a16="http://schemas.microsoft.com/office/drawing/2014/main" id="{BF27203E-6D30-4DFD-AF30-AF9327FC5DF4}"/>
              </a:ext>
            </a:extLst>
          </p:cNvPr>
          <p:cNvSpPr/>
          <p:nvPr/>
        </p:nvSpPr>
        <p:spPr>
          <a:xfrm>
            <a:off x="467544" y="1268760"/>
            <a:ext cx="8352928" cy="5416868"/>
          </a:xfrm>
          <a:prstGeom prst="rect">
            <a:avLst/>
          </a:prstGeom>
          <a:noFill/>
        </p:spPr>
        <p:txBody>
          <a:bodyPr wrap="square">
            <a:spAutoFit/>
          </a:bodyPr>
          <a:lstStyle/>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Etika</a:t>
            </a:r>
            <a:r>
              <a:rPr lang="en-US" altLang="el-GR" dirty="0">
                <a:ea typeface="Verdana" panose="020B0604030504040204" pitchFamily="34" charset="0"/>
              </a:rPr>
              <a:t> u </a:t>
            </a:r>
            <a:r>
              <a:rPr lang="en-US" altLang="el-GR" dirty="0" err="1">
                <a:ea typeface="Verdana" panose="020B0604030504040204" pitchFamily="34" charset="0"/>
              </a:rPr>
              <a:t>nabavci</a:t>
            </a:r>
            <a:r>
              <a:rPr lang="en-US" altLang="el-GR" dirty="0">
                <a:ea typeface="Verdana" panose="020B0604030504040204" pitchFamily="34" charset="0"/>
              </a:rPr>
              <a:t> </a:t>
            </a:r>
            <a:r>
              <a:rPr lang="hr-BA" altLang="el-GR" dirty="0">
                <a:ea typeface="Verdana" panose="020B0604030504040204" pitchFamily="34" charset="0"/>
              </a:rPr>
              <a:t>obuhvata</a:t>
            </a:r>
            <a:r>
              <a:rPr lang="en-US" altLang="el-GR" dirty="0">
                <a:ea typeface="Verdana" panose="020B0604030504040204" pitchFamily="34" charset="0"/>
              </a:rPr>
              <a:t> </a:t>
            </a:r>
            <a:r>
              <a:rPr lang="en-US" altLang="el-GR" dirty="0" err="1">
                <a:ea typeface="Verdana" panose="020B0604030504040204" pitchFamily="34" charset="0"/>
              </a:rPr>
              <a:t>moraln</a:t>
            </a:r>
            <a:r>
              <a:rPr lang="hr-BA" altLang="el-GR" dirty="0">
                <a:ea typeface="Verdana" panose="020B0604030504040204" pitchFamily="34" charset="0"/>
              </a:rPr>
              <a:t>e</a:t>
            </a:r>
            <a:r>
              <a:rPr lang="en-US" altLang="el-GR" dirty="0">
                <a:ea typeface="Verdana" panose="020B0604030504040204" pitchFamily="34" charset="0"/>
              </a:rPr>
              <a:t> </a:t>
            </a:r>
            <a:r>
              <a:rPr lang="en-US" altLang="el-GR" dirty="0" err="1">
                <a:ea typeface="Verdana" panose="020B0604030504040204" pitchFamily="34" charset="0"/>
              </a:rPr>
              <a:t>princip</a:t>
            </a:r>
            <a:r>
              <a:rPr lang="hr-BA" altLang="el-GR" dirty="0">
                <a:ea typeface="Verdana" panose="020B0604030504040204" pitchFamily="34" charset="0"/>
              </a:rPr>
              <a:t>e</a:t>
            </a:r>
            <a:r>
              <a:rPr lang="en-US" altLang="el-GR" dirty="0">
                <a:ea typeface="Verdana" panose="020B0604030504040204" pitchFamily="34" charset="0"/>
              </a:rPr>
              <a:t> </a:t>
            </a:r>
            <a:r>
              <a:rPr lang="en-US" altLang="el-GR" dirty="0" err="1">
                <a:ea typeface="Verdana" panose="020B0604030504040204" pitchFamily="34" charset="0"/>
              </a:rPr>
              <a:t>i</a:t>
            </a:r>
            <a:r>
              <a:rPr lang="en-US" altLang="el-GR" dirty="0">
                <a:ea typeface="Verdana" panose="020B0604030504040204" pitchFamily="34" charset="0"/>
              </a:rPr>
              <a:t> </a:t>
            </a:r>
            <a:r>
              <a:rPr lang="en-US" altLang="el-GR" dirty="0" err="1">
                <a:ea typeface="Verdana" panose="020B0604030504040204" pitchFamily="34" charset="0"/>
              </a:rPr>
              <a:t>vrijednosti</a:t>
            </a:r>
            <a:r>
              <a:rPr lang="en-US" altLang="el-GR" dirty="0">
                <a:ea typeface="Verdana" panose="020B0604030504040204" pitchFamily="34" charset="0"/>
              </a:rPr>
              <a:t> </a:t>
            </a:r>
            <a:r>
              <a:rPr lang="en-US" altLang="el-GR" dirty="0" err="1">
                <a:ea typeface="Verdana" panose="020B0604030504040204" pitchFamily="34" charset="0"/>
              </a:rPr>
              <a:t>koji</a:t>
            </a:r>
            <a:r>
              <a:rPr lang="en-US" altLang="el-GR" dirty="0">
                <a:ea typeface="Verdana" panose="020B0604030504040204" pitchFamily="34" charset="0"/>
              </a:rPr>
              <a:t> </a:t>
            </a:r>
            <a:r>
              <a:rPr lang="en-US" altLang="el-GR" dirty="0" err="1">
                <a:ea typeface="Verdana" panose="020B0604030504040204" pitchFamily="34" charset="0"/>
              </a:rPr>
              <a:t>upravljaju</a:t>
            </a:r>
            <a:r>
              <a:rPr lang="en-US" altLang="el-GR" dirty="0">
                <a:ea typeface="Verdana" panose="020B0604030504040204" pitchFamily="34" charset="0"/>
              </a:rPr>
              <a:t> </a:t>
            </a:r>
            <a:r>
              <a:rPr lang="en-US" altLang="el-GR" dirty="0" err="1">
                <a:ea typeface="Verdana" panose="020B0604030504040204" pitchFamily="34" charset="0"/>
              </a:rPr>
              <a:t>našim</a:t>
            </a:r>
            <a:r>
              <a:rPr lang="en-US" altLang="el-GR" dirty="0">
                <a:ea typeface="Verdana" panose="020B0604030504040204" pitchFamily="34" charset="0"/>
              </a:rPr>
              <a:t> </a:t>
            </a:r>
            <a:r>
              <a:rPr lang="en-US" altLang="el-GR" dirty="0" err="1">
                <a:ea typeface="Verdana" panose="020B0604030504040204" pitchFamily="34" charset="0"/>
              </a:rPr>
              <a:t>vjerovanjima</a:t>
            </a:r>
            <a:r>
              <a:rPr lang="en-US" altLang="el-GR" dirty="0">
                <a:ea typeface="Verdana" panose="020B0604030504040204" pitchFamily="34" charset="0"/>
              </a:rPr>
              <a:t>, </a:t>
            </a:r>
            <a:r>
              <a:rPr lang="en-US" altLang="el-GR" dirty="0" err="1">
                <a:ea typeface="Verdana" panose="020B0604030504040204" pitchFamily="34" charset="0"/>
              </a:rPr>
              <a:t>postupcima</a:t>
            </a:r>
            <a:r>
              <a:rPr lang="en-US" altLang="el-GR" dirty="0">
                <a:ea typeface="Verdana" panose="020B0604030504040204" pitchFamily="34" charset="0"/>
              </a:rPr>
              <a:t> </a:t>
            </a:r>
            <a:r>
              <a:rPr lang="en-US" altLang="el-GR" dirty="0" err="1">
                <a:ea typeface="Verdana" panose="020B0604030504040204" pitchFamily="34" charset="0"/>
              </a:rPr>
              <a:t>i</a:t>
            </a:r>
            <a:r>
              <a:rPr lang="en-US" altLang="el-GR" dirty="0">
                <a:ea typeface="Verdana" panose="020B0604030504040204" pitchFamily="34" charset="0"/>
              </a:rPr>
              <a:t> </a:t>
            </a:r>
            <a:r>
              <a:rPr lang="en-US" altLang="el-GR" dirty="0" err="1">
                <a:ea typeface="Verdana" panose="020B0604030504040204" pitchFamily="34" charset="0"/>
              </a:rPr>
              <a:t>odlukama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Potrebni</a:t>
            </a:r>
            <a:r>
              <a:rPr lang="en-US" altLang="el-GR" dirty="0">
                <a:ea typeface="Verdana" panose="020B0604030504040204" pitchFamily="34" charset="0"/>
              </a:rPr>
              <a:t> </a:t>
            </a:r>
            <a:r>
              <a:rPr lang="en-US" altLang="el-GR" dirty="0" err="1">
                <a:ea typeface="Verdana" panose="020B0604030504040204" pitchFamily="34" charset="0"/>
              </a:rPr>
              <a:t>su</a:t>
            </a:r>
            <a:r>
              <a:rPr lang="en-US" altLang="el-GR" dirty="0">
                <a:ea typeface="Verdana" panose="020B0604030504040204" pitchFamily="34" charset="0"/>
              </a:rPr>
              <a:t> </a:t>
            </a:r>
            <a:r>
              <a:rPr lang="en-US" altLang="el-GR" dirty="0" err="1">
                <a:ea typeface="Verdana" panose="020B0604030504040204" pitchFamily="34" charset="0"/>
              </a:rPr>
              <a:t>etički</a:t>
            </a:r>
            <a:r>
              <a:rPr lang="en-US" altLang="el-GR" dirty="0">
                <a:ea typeface="Verdana" panose="020B0604030504040204" pitchFamily="34" charset="0"/>
              </a:rPr>
              <a:t> </a:t>
            </a:r>
            <a:r>
              <a:rPr lang="en-US" altLang="el-GR" dirty="0" err="1">
                <a:ea typeface="Verdana" panose="020B0604030504040204" pitchFamily="34" charset="0"/>
              </a:rPr>
              <a:t>standardi</a:t>
            </a:r>
            <a:r>
              <a:rPr lang="en-US" altLang="el-GR" dirty="0">
                <a:ea typeface="Verdana" panose="020B0604030504040204" pitchFamily="34" charset="0"/>
              </a:rPr>
              <a:t> </a:t>
            </a:r>
            <a:r>
              <a:rPr lang="en-US" altLang="el-GR" dirty="0" err="1">
                <a:ea typeface="Verdana" panose="020B0604030504040204" pitchFamily="34" charset="0"/>
              </a:rPr>
              <a:t>kako</a:t>
            </a:r>
            <a:r>
              <a:rPr lang="en-US" altLang="el-GR" dirty="0">
                <a:ea typeface="Verdana" panose="020B0604030504040204" pitchFamily="34" charset="0"/>
              </a:rPr>
              <a:t> bi se </a:t>
            </a:r>
            <a:r>
              <a:rPr lang="en-US" altLang="el-GR" dirty="0" err="1">
                <a:ea typeface="Verdana" panose="020B0604030504040204" pitchFamily="34" charset="0"/>
              </a:rPr>
              <a:t>osiguralo</a:t>
            </a:r>
            <a:r>
              <a:rPr lang="en-US" altLang="el-GR" dirty="0">
                <a:ea typeface="Verdana" panose="020B0604030504040204" pitchFamily="34" charset="0"/>
              </a:rPr>
              <a:t> da </a:t>
            </a:r>
            <a:r>
              <a:rPr lang="en-US" altLang="el-GR" dirty="0" err="1">
                <a:ea typeface="Verdana" panose="020B0604030504040204" pitchFamily="34" charset="0"/>
              </a:rPr>
              <a:t>donesene</a:t>
            </a:r>
            <a:r>
              <a:rPr lang="en-US" altLang="el-GR" dirty="0">
                <a:ea typeface="Verdana" panose="020B0604030504040204" pitchFamily="34" charset="0"/>
              </a:rPr>
              <a:t> </a:t>
            </a:r>
            <a:r>
              <a:rPr lang="en-US" altLang="el-GR" dirty="0" err="1">
                <a:ea typeface="Verdana" panose="020B0604030504040204" pitchFamily="34" charset="0"/>
              </a:rPr>
              <a:t>odluke</a:t>
            </a:r>
            <a:r>
              <a:rPr lang="en-US" altLang="el-GR" dirty="0">
                <a:ea typeface="Verdana" panose="020B0604030504040204" pitchFamily="34" charset="0"/>
              </a:rPr>
              <a:t> ne </a:t>
            </a:r>
            <a:r>
              <a:rPr lang="en-US" altLang="el-GR" dirty="0" err="1">
                <a:ea typeface="Verdana" panose="020B0604030504040204" pitchFamily="34" charset="0"/>
              </a:rPr>
              <a:t>budu</a:t>
            </a:r>
            <a:r>
              <a:rPr lang="en-US" altLang="el-GR" dirty="0">
                <a:ea typeface="Verdana" panose="020B0604030504040204" pitchFamily="34" charset="0"/>
              </a:rPr>
              <a:t> </a:t>
            </a:r>
            <a:r>
              <a:rPr lang="en-US" altLang="el-GR" dirty="0" err="1">
                <a:ea typeface="Verdana" panose="020B0604030504040204" pitchFamily="34" charset="0"/>
              </a:rPr>
              <a:t>narušene</a:t>
            </a:r>
            <a:r>
              <a:rPr lang="en-US" altLang="el-GR" dirty="0">
                <a:ea typeface="Verdana" panose="020B0604030504040204" pitchFamily="34" charset="0"/>
              </a:rPr>
              <a:t> </a:t>
            </a:r>
            <a:r>
              <a:rPr lang="en-US" altLang="el-GR" dirty="0" err="1">
                <a:ea typeface="Verdana" panose="020B0604030504040204" pitchFamily="34" charset="0"/>
              </a:rPr>
              <a:t>sukobom</a:t>
            </a:r>
            <a:r>
              <a:rPr lang="en-US" altLang="el-GR" dirty="0">
                <a:ea typeface="Verdana" panose="020B0604030504040204" pitchFamily="34" charset="0"/>
              </a:rPr>
              <a:t> </a:t>
            </a:r>
            <a:r>
              <a:rPr lang="en-US" altLang="el-GR" dirty="0" err="1">
                <a:ea typeface="Verdana" panose="020B0604030504040204" pitchFamily="34" charset="0"/>
              </a:rPr>
              <a:t>interesa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Sukob</a:t>
            </a:r>
            <a:r>
              <a:rPr lang="en-US" altLang="el-GR" dirty="0">
                <a:ea typeface="Verdana" panose="020B0604030504040204" pitchFamily="34" charset="0"/>
              </a:rPr>
              <a:t> </a:t>
            </a:r>
            <a:r>
              <a:rPr lang="en-US" altLang="el-GR" dirty="0" err="1">
                <a:ea typeface="Verdana" panose="020B0604030504040204" pitchFamily="34" charset="0"/>
              </a:rPr>
              <a:t>interesa</a:t>
            </a:r>
            <a:r>
              <a:rPr lang="en-US" altLang="el-GR" dirty="0">
                <a:ea typeface="Verdana" panose="020B0604030504040204" pitchFamily="34" charset="0"/>
              </a:rPr>
              <a:t> je </a:t>
            </a:r>
            <a:r>
              <a:rPr lang="en-US" altLang="el-GR" dirty="0" err="1">
                <a:ea typeface="Verdana" panose="020B0604030504040204" pitchFamily="34" charset="0"/>
              </a:rPr>
              <a:t>situacija</a:t>
            </a:r>
            <a:r>
              <a:rPr lang="en-US" altLang="el-GR" dirty="0">
                <a:ea typeface="Verdana" panose="020B0604030504040204" pitchFamily="34" charset="0"/>
              </a:rPr>
              <a:t> u </a:t>
            </a:r>
            <a:r>
              <a:rPr lang="en-US" altLang="el-GR" dirty="0" err="1">
                <a:ea typeface="Verdana" panose="020B0604030504040204" pitchFamily="34" charset="0"/>
              </a:rPr>
              <a:t>kojoj</a:t>
            </a:r>
            <a:r>
              <a:rPr lang="en-US" altLang="el-GR" dirty="0">
                <a:ea typeface="Verdana" panose="020B0604030504040204" pitchFamily="34" charset="0"/>
              </a:rPr>
              <a:t> </a:t>
            </a:r>
            <a:r>
              <a:rPr lang="en-US" altLang="el-GR" dirty="0" err="1">
                <a:ea typeface="Verdana" panose="020B0604030504040204" pitchFamily="34" charset="0"/>
              </a:rPr>
              <a:t>na</a:t>
            </a:r>
            <a:r>
              <a:rPr lang="en-US" altLang="el-GR" dirty="0">
                <a:ea typeface="Verdana" panose="020B0604030504040204" pitchFamily="34" charset="0"/>
              </a:rPr>
              <a:t> </a:t>
            </a:r>
            <a:r>
              <a:rPr lang="en-US" altLang="el-GR" dirty="0" err="1">
                <a:ea typeface="Verdana" panose="020B0604030504040204" pitchFamily="34" charset="0"/>
              </a:rPr>
              <a:t>odluke</a:t>
            </a:r>
            <a:r>
              <a:rPr lang="en-US" altLang="el-GR" dirty="0">
                <a:ea typeface="Verdana" panose="020B0604030504040204" pitchFamily="34" charset="0"/>
              </a:rPr>
              <a:t> </a:t>
            </a:r>
            <a:r>
              <a:rPr lang="en-US" altLang="el-GR" dirty="0" err="1">
                <a:ea typeface="Verdana" panose="020B0604030504040204" pitchFamily="34" charset="0"/>
              </a:rPr>
              <a:t>javnog</a:t>
            </a:r>
            <a:r>
              <a:rPr lang="en-US" altLang="el-GR" dirty="0">
                <a:ea typeface="Verdana" panose="020B0604030504040204" pitchFamily="34" charset="0"/>
              </a:rPr>
              <a:t> </a:t>
            </a:r>
            <a:r>
              <a:rPr lang="hr-BA" altLang="el-GR" dirty="0">
                <a:ea typeface="Verdana" panose="020B0604030504040204" pitchFamily="34" charset="0"/>
              </a:rPr>
              <a:t>službenika</a:t>
            </a:r>
            <a:r>
              <a:rPr lang="en-US" altLang="el-GR" dirty="0">
                <a:ea typeface="Verdana" panose="020B0604030504040204" pitchFamily="34" charset="0"/>
              </a:rPr>
              <a:t> </a:t>
            </a:r>
            <a:r>
              <a:rPr lang="en-US" altLang="el-GR" dirty="0" err="1">
                <a:ea typeface="Verdana" panose="020B0604030504040204" pitchFamily="34" charset="0"/>
              </a:rPr>
              <a:t>utiče</a:t>
            </a:r>
            <a:r>
              <a:rPr lang="en-US" altLang="el-GR" dirty="0">
                <a:ea typeface="Verdana" panose="020B0604030504040204" pitchFamily="34" charset="0"/>
              </a:rPr>
              <a:t> </a:t>
            </a:r>
            <a:r>
              <a:rPr lang="en-US" altLang="el-GR" dirty="0" err="1">
                <a:ea typeface="Verdana" panose="020B0604030504040204" pitchFamily="34" charset="0"/>
              </a:rPr>
              <a:t>njihov</a:t>
            </a:r>
            <a:r>
              <a:rPr lang="en-US" altLang="el-GR" dirty="0">
                <a:ea typeface="Verdana" panose="020B0604030504040204" pitchFamily="34" charset="0"/>
              </a:rPr>
              <a:t> </a:t>
            </a:r>
            <a:r>
              <a:rPr lang="en-US" altLang="el-GR" dirty="0" err="1">
                <a:ea typeface="Verdana" panose="020B0604030504040204" pitchFamily="34" charset="0"/>
              </a:rPr>
              <a:t>lični</a:t>
            </a:r>
            <a:r>
              <a:rPr lang="en-US" altLang="el-GR" dirty="0">
                <a:ea typeface="Verdana" panose="020B0604030504040204" pitchFamily="34" charset="0"/>
              </a:rPr>
              <a:t> </a:t>
            </a:r>
            <a:r>
              <a:rPr lang="en-US" altLang="el-GR" dirty="0" err="1">
                <a:ea typeface="Verdana" panose="020B0604030504040204" pitchFamily="34" charset="0"/>
              </a:rPr>
              <a:t>interes</a:t>
            </a:r>
            <a:endParaRPr lang="en-US" altLang="el-GR" dirty="0">
              <a:ea typeface="Verdana" panose="020B0604030504040204" pitchFamily="34" charset="0"/>
            </a:endParaRP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Neki</a:t>
            </a:r>
            <a:r>
              <a:rPr lang="en-US" altLang="el-GR" dirty="0">
                <a:ea typeface="Verdana" panose="020B0604030504040204" pitchFamily="34" charset="0"/>
              </a:rPr>
              <a:t> </a:t>
            </a:r>
            <a:r>
              <a:rPr lang="en-US" altLang="el-GR" dirty="0" err="1">
                <a:ea typeface="Verdana" panose="020B0604030504040204" pitchFamily="34" charset="0"/>
              </a:rPr>
              <a:t>primjeri</a:t>
            </a:r>
            <a:r>
              <a:rPr lang="en-US" altLang="el-GR" dirty="0">
                <a:ea typeface="Verdana" panose="020B0604030504040204" pitchFamily="34" charset="0"/>
              </a:rPr>
              <a:t> </a:t>
            </a:r>
            <a:r>
              <a:rPr lang="en-US" altLang="el-GR" dirty="0" err="1">
                <a:ea typeface="Verdana" panose="020B0604030504040204" pitchFamily="34" charset="0"/>
              </a:rPr>
              <a:t>neetičkog</a:t>
            </a:r>
            <a:r>
              <a:rPr lang="en-US" altLang="el-GR" dirty="0">
                <a:ea typeface="Verdana" panose="020B0604030504040204" pitchFamily="34" charset="0"/>
              </a:rPr>
              <a:t> </a:t>
            </a:r>
            <a:r>
              <a:rPr lang="en-US" altLang="el-GR" dirty="0" err="1">
                <a:ea typeface="Verdana" panose="020B0604030504040204" pitchFamily="34" charset="0"/>
              </a:rPr>
              <a:t>ponašanja</a:t>
            </a:r>
            <a:r>
              <a:rPr lang="en-US" altLang="el-GR" dirty="0">
                <a:ea typeface="Verdana" panose="020B0604030504040204" pitchFamily="34" charset="0"/>
              </a:rPr>
              <a:t> </a:t>
            </a:r>
            <a:r>
              <a:rPr lang="en-US" altLang="el-GR" dirty="0" err="1">
                <a:ea typeface="Verdana" panose="020B0604030504040204" pitchFamily="34" charset="0"/>
              </a:rPr>
              <a:t>uključuju</a:t>
            </a:r>
            <a:r>
              <a:rPr lang="en-US" altLang="el-GR" dirty="0">
                <a:ea typeface="Verdana" panose="020B0604030504040204" pitchFamily="34" charset="0"/>
              </a:rPr>
              <a:t> </a:t>
            </a:r>
            <a:r>
              <a:rPr lang="en-US" altLang="el-GR" dirty="0" err="1">
                <a:ea typeface="Verdana" panose="020B0604030504040204" pitchFamily="34" charset="0"/>
              </a:rPr>
              <a:t>sljedeće</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Otkrivanje</a:t>
            </a:r>
            <a:r>
              <a:rPr lang="en-US" altLang="el-GR" dirty="0">
                <a:ea typeface="Verdana" panose="020B0604030504040204" pitchFamily="34" charset="0"/>
              </a:rPr>
              <a:t> </a:t>
            </a:r>
            <a:r>
              <a:rPr lang="en-US" altLang="el-GR" dirty="0" err="1">
                <a:ea typeface="Verdana" panose="020B0604030504040204" pitchFamily="34" charset="0"/>
              </a:rPr>
              <a:t>povjerljivih</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unutrašnjih</a:t>
            </a:r>
            <a:r>
              <a:rPr lang="en-US" altLang="el-GR" dirty="0">
                <a:ea typeface="Verdana" panose="020B0604030504040204" pitchFamily="34" charset="0"/>
              </a:rPr>
              <a:t> </a:t>
            </a:r>
            <a:r>
              <a:rPr lang="en-US" altLang="el-GR" dirty="0" err="1">
                <a:ea typeface="Verdana" panose="020B0604030504040204" pitchFamily="34" charset="0"/>
              </a:rPr>
              <a:t>informacija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Rasprava</a:t>
            </a:r>
            <a:r>
              <a:rPr lang="en-US" altLang="el-GR" dirty="0">
                <a:ea typeface="Verdana" panose="020B0604030504040204" pitchFamily="34" charset="0"/>
              </a:rPr>
              <a:t> o </a:t>
            </a:r>
            <a:r>
              <a:rPr lang="en-US" altLang="el-GR" dirty="0" err="1">
                <a:ea typeface="Verdana" panose="020B0604030504040204" pitchFamily="34" charset="0"/>
              </a:rPr>
              <a:t>nabav</a:t>
            </a:r>
            <a:r>
              <a:rPr lang="hr-BA" altLang="el-GR" dirty="0">
                <a:ea typeface="Verdana" panose="020B0604030504040204" pitchFamily="34" charset="0"/>
              </a:rPr>
              <a:t>c</a:t>
            </a:r>
            <a:r>
              <a:rPr lang="en-US" altLang="el-GR" dirty="0" err="1">
                <a:ea typeface="Verdana" panose="020B0604030504040204" pitchFamily="34" charset="0"/>
              </a:rPr>
              <a:t>i</a:t>
            </a:r>
            <a:r>
              <a:rPr lang="en-US" altLang="el-GR" dirty="0">
                <a:ea typeface="Verdana" panose="020B0604030504040204" pitchFamily="34" charset="0"/>
              </a:rPr>
              <a:t> s </a:t>
            </a:r>
            <a:r>
              <a:rPr lang="en-US" altLang="el-GR" dirty="0" err="1">
                <a:ea typeface="Verdana" panose="020B0604030504040204" pitchFamily="34" charset="0"/>
              </a:rPr>
              <a:t>bilo</a:t>
            </a:r>
            <a:r>
              <a:rPr lang="en-US" altLang="el-GR" dirty="0">
                <a:ea typeface="Verdana" panose="020B0604030504040204" pitchFamily="34" charset="0"/>
              </a:rPr>
              <a:t> </a:t>
            </a:r>
            <a:r>
              <a:rPr lang="en-US" altLang="el-GR" dirty="0" err="1">
                <a:ea typeface="Verdana" panose="020B0604030504040204" pitchFamily="34" charset="0"/>
              </a:rPr>
              <a:t>kojim</a:t>
            </a:r>
            <a:r>
              <a:rPr lang="en-US" altLang="el-GR" dirty="0">
                <a:ea typeface="Verdana" panose="020B0604030504040204" pitchFamily="34" charset="0"/>
              </a:rPr>
              <a:t> </a:t>
            </a:r>
            <a:r>
              <a:rPr lang="en-US" altLang="el-GR" dirty="0" err="1">
                <a:ea typeface="Verdana" panose="020B0604030504040204" pitchFamily="34" charset="0"/>
              </a:rPr>
              <a:t>ponuđačem</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budućim</a:t>
            </a:r>
            <a:r>
              <a:rPr lang="en-US" altLang="el-GR" dirty="0">
                <a:ea typeface="Verdana" panose="020B0604030504040204" pitchFamily="34" charset="0"/>
              </a:rPr>
              <a:t> </a:t>
            </a:r>
            <a:r>
              <a:rPr lang="en-US" altLang="el-GR" dirty="0" err="1">
                <a:ea typeface="Verdana" panose="020B0604030504040204" pitchFamily="34" charset="0"/>
              </a:rPr>
              <a:t>ponuđačem</a:t>
            </a:r>
            <a:r>
              <a:rPr lang="en-US" altLang="el-GR" dirty="0">
                <a:ea typeface="Verdana" panose="020B0604030504040204" pitchFamily="34" charset="0"/>
              </a:rPr>
              <a:t> </a:t>
            </a:r>
            <a:r>
              <a:rPr lang="en-US" altLang="el-GR" dirty="0" err="1">
                <a:ea typeface="Verdana" panose="020B0604030504040204" pitchFamily="34" charset="0"/>
              </a:rPr>
              <a:t>izvan</a:t>
            </a:r>
            <a:r>
              <a:rPr lang="en-US" altLang="el-GR" dirty="0">
                <a:ea typeface="Verdana" panose="020B0604030504040204" pitchFamily="34" charset="0"/>
              </a:rPr>
              <a:t> </a:t>
            </a:r>
            <a:r>
              <a:rPr lang="en-US" altLang="el-GR" dirty="0" err="1">
                <a:ea typeface="Verdana" panose="020B0604030504040204" pitchFamily="34" charset="0"/>
              </a:rPr>
              <a:t>službenih</a:t>
            </a:r>
            <a:r>
              <a:rPr lang="en-US" altLang="el-GR" dirty="0">
                <a:ea typeface="Verdana" panose="020B0604030504040204" pitchFamily="34" charset="0"/>
              </a:rPr>
              <a:t> </a:t>
            </a:r>
            <a:r>
              <a:rPr lang="en-US" altLang="el-GR" dirty="0" err="1">
                <a:ea typeface="Verdana" panose="020B0604030504040204" pitchFamily="34" charset="0"/>
              </a:rPr>
              <a:t>pravila</a:t>
            </a:r>
            <a:r>
              <a:rPr lang="en-US" altLang="el-GR" dirty="0">
                <a:ea typeface="Verdana" panose="020B0604030504040204" pitchFamily="34" charset="0"/>
              </a:rPr>
              <a:t> </a:t>
            </a:r>
            <a:r>
              <a:rPr lang="en-US" altLang="el-GR" dirty="0" err="1">
                <a:ea typeface="Verdana" panose="020B0604030504040204" pitchFamily="34" charset="0"/>
              </a:rPr>
              <a:t>i</a:t>
            </a:r>
            <a:r>
              <a:rPr lang="en-US" altLang="el-GR" dirty="0">
                <a:ea typeface="Verdana" panose="020B0604030504040204" pitchFamily="34" charset="0"/>
              </a:rPr>
              <a:t> </a:t>
            </a:r>
            <a:r>
              <a:rPr lang="en-US" altLang="el-GR" dirty="0" err="1">
                <a:ea typeface="Verdana" panose="020B0604030504040204" pitchFamily="34" charset="0"/>
              </a:rPr>
              <a:t>postupaka</a:t>
            </a:r>
            <a:endParaRPr lang="en-US" altLang="el-GR" dirty="0">
              <a:ea typeface="Verdana" panose="020B0604030504040204" pitchFamily="34" charset="0"/>
            </a:endParaRP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Davanje</a:t>
            </a:r>
            <a:r>
              <a:rPr lang="en-US" altLang="el-GR" dirty="0">
                <a:ea typeface="Verdana" panose="020B0604030504040204" pitchFamily="34" charset="0"/>
              </a:rPr>
              <a:t> </a:t>
            </a:r>
            <a:r>
              <a:rPr lang="en-US" altLang="el-GR" dirty="0" err="1">
                <a:ea typeface="Verdana" panose="020B0604030504040204" pitchFamily="34" charset="0"/>
              </a:rPr>
              <a:t>favorita</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diskriminacije</a:t>
            </a:r>
            <a:r>
              <a:rPr lang="en-US" altLang="el-GR" dirty="0">
                <a:ea typeface="Verdana" panose="020B0604030504040204" pitchFamily="34" charset="0"/>
              </a:rPr>
              <a:t> </a:t>
            </a:r>
            <a:r>
              <a:rPr lang="en-US" altLang="el-GR" dirty="0" err="1">
                <a:ea typeface="Verdana" panose="020B0604030504040204" pitchFamily="34" charset="0"/>
              </a:rPr>
              <a:t>bilo</a:t>
            </a:r>
            <a:r>
              <a:rPr lang="en-US" altLang="el-GR" dirty="0">
                <a:ea typeface="Verdana" panose="020B0604030504040204" pitchFamily="34" charset="0"/>
              </a:rPr>
              <a:t> </a:t>
            </a:r>
            <a:r>
              <a:rPr lang="en-US" altLang="el-GR" dirty="0" err="1">
                <a:ea typeface="Verdana" panose="020B0604030504040204" pitchFamily="34" charset="0"/>
              </a:rPr>
              <a:t>kojem</a:t>
            </a:r>
            <a:r>
              <a:rPr lang="en-US" altLang="el-GR" dirty="0">
                <a:ea typeface="Verdana" panose="020B0604030504040204" pitchFamily="34" charset="0"/>
              </a:rPr>
              <a:t> </a:t>
            </a:r>
            <a:r>
              <a:rPr lang="en-US" altLang="el-GR" dirty="0" err="1">
                <a:ea typeface="Verdana" panose="020B0604030504040204" pitchFamily="34" charset="0"/>
              </a:rPr>
              <a:t>ponuđaču</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potencijalnom</a:t>
            </a:r>
            <a:r>
              <a:rPr lang="en-US" altLang="el-GR" dirty="0">
                <a:ea typeface="Verdana" panose="020B0604030504040204" pitchFamily="34" charset="0"/>
              </a:rPr>
              <a:t> </a:t>
            </a:r>
            <a:r>
              <a:rPr lang="en-US" altLang="el-GR" dirty="0" err="1">
                <a:ea typeface="Verdana" panose="020B0604030504040204" pitchFamily="34" charset="0"/>
              </a:rPr>
              <a:t>ponuđaču</a:t>
            </a:r>
            <a:r>
              <a:rPr lang="en-US" altLang="el-GR" dirty="0">
                <a:ea typeface="Verdana" panose="020B0604030504040204" pitchFamily="34" charset="0"/>
              </a:rPr>
              <a:t> u </a:t>
            </a:r>
            <a:r>
              <a:rPr lang="en-US" altLang="el-GR" dirty="0" err="1">
                <a:ea typeface="Verdana" panose="020B0604030504040204" pitchFamily="34" charset="0"/>
              </a:rPr>
              <a:t>izradi</a:t>
            </a:r>
            <a:r>
              <a:rPr lang="en-US" altLang="el-GR" dirty="0">
                <a:ea typeface="Verdana" panose="020B0604030504040204" pitchFamily="34" charset="0"/>
              </a:rPr>
              <a:t> </a:t>
            </a:r>
            <a:r>
              <a:rPr lang="en-US" altLang="el-GR" dirty="0" err="1">
                <a:ea typeface="Verdana" panose="020B0604030504040204" pitchFamily="34" charset="0"/>
              </a:rPr>
              <a:t>tehničkih</a:t>
            </a:r>
            <a:r>
              <a:rPr lang="en-US" altLang="el-GR" dirty="0">
                <a:ea typeface="Verdana" panose="020B0604030504040204" pitchFamily="34" charset="0"/>
              </a:rPr>
              <a:t> </a:t>
            </a:r>
            <a:r>
              <a:rPr lang="en-US" altLang="el-GR" dirty="0" err="1">
                <a:ea typeface="Verdana" panose="020B0604030504040204" pitchFamily="34" charset="0"/>
              </a:rPr>
              <a:t>specifikacija</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standarda</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evaluaciji</a:t>
            </a:r>
            <a:r>
              <a:rPr lang="en-US" altLang="el-GR" dirty="0">
                <a:ea typeface="Verdana" panose="020B0604030504040204" pitchFamily="34" charset="0"/>
              </a:rPr>
              <a:t> </a:t>
            </a:r>
            <a:r>
              <a:rPr lang="en-US" altLang="el-GR" dirty="0" err="1">
                <a:ea typeface="Verdana" panose="020B0604030504040204" pitchFamily="34" charset="0"/>
              </a:rPr>
              <a:t>ponuda</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Uništavanje</a:t>
            </a:r>
            <a:r>
              <a:rPr lang="en-US" altLang="el-GR" dirty="0">
                <a:ea typeface="Verdana" panose="020B0604030504040204" pitchFamily="34" charset="0"/>
              </a:rPr>
              <a:t>, </a:t>
            </a:r>
            <a:r>
              <a:rPr lang="en-US" altLang="el-GR" dirty="0" err="1">
                <a:ea typeface="Verdana" panose="020B0604030504040204" pitchFamily="34" charset="0"/>
              </a:rPr>
              <a:t>oštećivanje</a:t>
            </a:r>
            <a:r>
              <a:rPr lang="en-US" altLang="el-GR" dirty="0">
                <a:ea typeface="Verdana" panose="020B0604030504040204" pitchFamily="34" charset="0"/>
              </a:rPr>
              <a:t>, </a:t>
            </a:r>
            <a:r>
              <a:rPr lang="en-US" altLang="el-GR" dirty="0" err="1">
                <a:ea typeface="Verdana" panose="020B0604030504040204" pitchFamily="34" charset="0"/>
              </a:rPr>
              <a:t>skrivanje</a:t>
            </a:r>
            <a:r>
              <a:rPr lang="en-US" altLang="el-GR" dirty="0">
                <a:ea typeface="Verdana" panose="020B0604030504040204" pitchFamily="34" charset="0"/>
              </a:rPr>
              <a:t>, </a:t>
            </a:r>
            <a:r>
              <a:rPr lang="en-US" altLang="el-GR" dirty="0" err="1">
                <a:ea typeface="Verdana" panose="020B0604030504040204" pitchFamily="34" charset="0"/>
              </a:rPr>
              <a:t>uklanjanje</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nepravilna</a:t>
            </a:r>
            <a:r>
              <a:rPr lang="en-US" altLang="el-GR" dirty="0">
                <a:ea typeface="Verdana" panose="020B0604030504040204" pitchFamily="34" charset="0"/>
              </a:rPr>
              <a:t> </a:t>
            </a:r>
            <a:r>
              <a:rPr lang="en-US" altLang="el-GR" dirty="0" err="1">
                <a:ea typeface="Verdana" panose="020B0604030504040204" pitchFamily="34" charset="0"/>
              </a:rPr>
              <a:t>promjena</a:t>
            </a:r>
            <a:r>
              <a:rPr lang="en-US" altLang="el-GR" dirty="0">
                <a:ea typeface="Verdana" panose="020B0604030504040204" pitchFamily="34" charset="0"/>
              </a:rPr>
              <a:t> </a:t>
            </a:r>
            <a:r>
              <a:rPr lang="en-US" altLang="el-GR" dirty="0" err="1">
                <a:ea typeface="Verdana" panose="020B0604030504040204" pitchFamily="34" charset="0"/>
              </a:rPr>
              <a:t>bilo</a:t>
            </a:r>
            <a:r>
              <a:rPr lang="en-US" altLang="el-GR" dirty="0">
                <a:ea typeface="Verdana" panose="020B0604030504040204" pitchFamily="34" charset="0"/>
              </a:rPr>
              <a:t> </a:t>
            </a:r>
            <a:r>
              <a:rPr lang="en-US" altLang="el-GR" dirty="0" err="1">
                <a:ea typeface="Verdana" panose="020B0604030504040204" pitchFamily="34" charset="0"/>
              </a:rPr>
              <a:t>kojeg</a:t>
            </a:r>
            <a:r>
              <a:rPr lang="en-US" altLang="el-GR" dirty="0">
                <a:ea typeface="Verdana" panose="020B0604030504040204" pitchFamily="34" charset="0"/>
              </a:rPr>
              <a:t> </a:t>
            </a:r>
            <a:r>
              <a:rPr lang="en-US" altLang="el-GR" dirty="0" err="1">
                <a:ea typeface="Verdana" panose="020B0604030504040204" pitchFamily="34" charset="0"/>
              </a:rPr>
              <a:t>službenog</a:t>
            </a:r>
            <a:r>
              <a:rPr lang="en-US" altLang="el-GR" dirty="0">
                <a:ea typeface="Verdana" panose="020B0604030504040204" pitchFamily="34" charset="0"/>
              </a:rPr>
              <a:t> </a:t>
            </a:r>
            <a:r>
              <a:rPr lang="en-US" altLang="el-GR" dirty="0" err="1">
                <a:ea typeface="Verdana" panose="020B0604030504040204" pitchFamily="34" charset="0"/>
              </a:rPr>
              <a:t>dokumenta</a:t>
            </a:r>
            <a:r>
              <a:rPr lang="en-US" altLang="el-GR" dirty="0">
                <a:ea typeface="Verdana" panose="020B0604030504040204" pitchFamily="34" charset="0"/>
              </a:rPr>
              <a:t> o </a:t>
            </a:r>
            <a:r>
              <a:rPr lang="en-US" altLang="el-GR" dirty="0" err="1">
                <a:ea typeface="Verdana" panose="020B0604030504040204" pitchFamily="34" charset="0"/>
              </a:rPr>
              <a:t>nabavci</a:t>
            </a:r>
            <a:r>
              <a:rPr lang="en-US" altLang="el-GR" dirty="0">
                <a:ea typeface="Verdana" panose="020B0604030504040204" pitchFamily="34" charset="0"/>
              </a:rPr>
              <a:t>.</a:t>
            </a:r>
          </a:p>
          <a:p>
            <a:pPr marL="441325" indent="-441325">
              <a:spcBef>
                <a:spcPts val="600"/>
              </a:spcBef>
              <a:buClr>
                <a:schemeClr val="bg2"/>
              </a:buClr>
              <a:buSzPct val="75000"/>
              <a:buFont typeface="Wingdings" pitchFamily="2" charset="2"/>
              <a:buChar char="n"/>
            </a:pPr>
            <a:r>
              <a:rPr lang="en-US" altLang="el-GR" dirty="0" err="1">
                <a:ea typeface="Verdana" panose="020B0604030504040204" pitchFamily="34" charset="0"/>
              </a:rPr>
              <a:t>Prihvatanje</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traženje</a:t>
            </a:r>
            <a:r>
              <a:rPr lang="en-US" altLang="el-GR" dirty="0">
                <a:ea typeface="Verdana" panose="020B0604030504040204" pitchFamily="34" charset="0"/>
              </a:rPr>
              <a:t> </a:t>
            </a:r>
            <a:r>
              <a:rPr lang="en-US" altLang="el-GR" dirty="0" err="1">
                <a:ea typeface="Verdana" panose="020B0604030504040204" pitchFamily="34" charset="0"/>
              </a:rPr>
              <a:t>novca</a:t>
            </a:r>
            <a:r>
              <a:rPr lang="en-US" altLang="el-GR" dirty="0">
                <a:ea typeface="Verdana" panose="020B0604030504040204" pitchFamily="34" charset="0"/>
              </a:rPr>
              <a:t>, </a:t>
            </a:r>
            <a:r>
              <a:rPr lang="en-US" altLang="el-GR" dirty="0" err="1">
                <a:ea typeface="Verdana" panose="020B0604030504040204" pitchFamily="34" charset="0"/>
              </a:rPr>
              <a:t>putovanja</a:t>
            </a:r>
            <a:r>
              <a:rPr lang="en-US" altLang="el-GR" dirty="0">
                <a:ea typeface="Verdana" panose="020B0604030504040204" pitchFamily="34" charset="0"/>
              </a:rPr>
              <a:t>, </a:t>
            </a:r>
            <a:r>
              <a:rPr lang="en-US" altLang="el-GR" dirty="0" err="1">
                <a:ea typeface="Verdana" panose="020B0604030504040204" pitchFamily="34" charset="0"/>
              </a:rPr>
              <a:t>poklona</a:t>
            </a:r>
            <a:r>
              <a:rPr lang="en-US" altLang="el-GR" dirty="0">
                <a:ea typeface="Verdana" panose="020B0604030504040204" pitchFamily="34" charset="0"/>
              </a:rPr>
              <a:t>, </a:t>
            </a:r>
            <a:r>
              <a:rPr lang="en-US" altLang="el-GR" dirty="0" err="1">
                <a:ea typeface="Verdana" panose="020B0604030504040204" pitchFamily="34" charset="0"/>
              </a:rPr>
              <a:t>usluga</a:t>
            </a:r>
            <a:r>
              <a:rPr lang="en-US" altLang="el-GR" dirty="0">
                <a:ea typeface="Verdana" panose="020B0604030504040204" pitchFamily="34" charset="0"/>
              </a:rPr>
              <a:t>, </a:t>
            </a:r>
            <a:r>
              <a:rPr lang="en-US" altLang="el-GR" dirty="0" err="1">
                <a:ea typeface="Verdana" panose="020B0604030504040204" pitchFamily="34" charset="0"/>
              </a:rPr>
              <a:t>popusta</a:t>
            </a:r>
            <a:r>
              <a:rPr lang="en-US" altLang="el-GR" dirty="0">
                <a:ea typeface="Verdana" panose="020B0604030504040204" pitchFamily="34" charset="0"/>
              </a:rPr>
              <a:t> </a:t>
            </a:r>
            <a:r>
              <a:rPr lang="en-US" altLang="el-GR" dirty="0" err="1">
                <a:ea typeface="Verdana" panose="020B0604030504040204" pitchFamily="34" charset="0"/>
              </a:rPr>
              <a:t>ili</a:t>
            </a:r>
            <a:r>
              <a:rPr lang="en-US" altLang="el-GR" dirty="0">
                <a:ea typeface="Verdana" panose="020B0604030504040204" pitchFamily="34" charset="0"/>
              </a:rPr>
              <a:t> </a:t>
            </a:r>
            <a:r>
              <a:rPr lang="en-US" altLang="el-GR" dirty="0" err="1">
                <a:ea typeface="Verdana" panose="020B0604030504040204" pitchFamily="34" charset="0"/>
              </a:rPr>
              <a:t>bilo</a:t>
            </a:r>
            <a:r>
              <a:rPr lang="en-US" altLang="el-GR" dirty="0">
                <a:ea typeface="Verdana" panose="020B0604030504040204" pitchFamily="34" charset="0"/>
              </a:rPr>
              <a:t> </a:t>
            </a:r>
            <a:r>
              <a:rPr lang="en-US" altLang="el-GR" dirty="0" err="1">
                <a:ea typeface="Verdana" panose="020B0604030504040204" pitchFamily="34" charset="0"/>
              </a:rPr>
              <a:t>čega</a:t>
            </a:r>
            <a:r>
              <a:rPr lang="en-US" altLang="el-GR" dirty="0">
                <a:ea typeface="Verdana" panose="020B0604030504040204" pitchFamily="34" charset="0"/>
              </a:rPr>
              <a:t> od </a:t>
            </a:r>
            <a:r>
              <a:rPr lang="en-US" altLang="el-GR" dirty="0" err="1">
                <a:ea typeface="Verdana" panose="020B0604030504040204" pitchFamily="34" charset="0"/>
              </a:rPr>
              <a:t>materijalne</a:t>
            </a:r>
            <a:r>
              <a:rPr lang="en-US" altLang="el-GR" dirty="0">
                <a:ea typeface="Verdana" panose="020B0604030504040204" pitchFamily="34" charset="0"/>
              </a:rPr>
              <a:t> </a:t>
            </a:r>
            <a:r>
              <a:rPr lang="en-US" altLang="el-GR" dirty="0" err="1">
                <a:ea typeface="Verdana" panose="020B0604030504040204" pitchFamily="34" charset="0"/>
              </a:rPr>
              <a:t>vrijednosti</a:t>
            </a:r>
            <a:r>
              <a:rPr lang="en-US" altLang="el-GR" dirty="0">
                <a:ea typeface="Verdana" panose="020B0604030504040204" pitchFamily="34" charset="0"/>
              </a:rPr>
              <a:t>.</a:t>
            </a:r>
          </a:p>
        </p:txBody>
      </p:sp>
    </p:spTree>
    <p:extLst>
      <p:ext uri="{BB962C8B-B14F-4D97-AF65-F5344CB8AC3E}">
        <p14:creationId xmlns:p14="http://schemas.microsoft.com/office/powerpoint/2010/main" val="248868106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5"/>
          <p:cNvSpPr txBox="1">
            <a:spLocks noChangeArrowheads="1"/>
          </p:cNvSpPr>
          <p:nvPr/>
        </p:nvSpPr>
        <p:spPr bwMode="auto">
          <a:xfrm>
            <a:off x="3600000" y="2160000"/>
            <a:ext cx="5040000" cy="1477328"/>
          </a:xfrm>
          <a:prstGeom prst="rect">
            <a:avLst/>
          </a:prstGeom>
          <a:solidFill>
            <a:srgbClr val="FFFF66"/>
          </a:solidFill>
          <a:ln w="25400">
            <a:solidFill>
              <a:schemeClr val="tx1"/>
            </a:solidFill>
            <a:miter lim="800000"/>
            <a:headEnd/>
            <a:tailEnd/>
          </a:ln>
          <a:effectLst/>
        </p:spPr>
        <p:txBody>
          <a:bodyPr wrap="square"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3000" b="1" dirty="0" err="1">
                <a:latin typeface="Verdana" panose="020B0604030504040204" pitchFamily="34" charset="0"/>
                <a:ea typeface="Verdana" panose="020B0604030504040204" pitchFamily="34" charset="0"/>
                <a:cs typeface="Arial" charset="0"/>
              </a:rPr>
              <a:t>Revizija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javnih</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nabavki</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156405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836712"/>
            <a:ext cx="8280000" cy="5786199"/>
          </a:xfrm>
          <a:prstGeom prst="rect">
            <a:avLst/>
          </a:prstGeom>
        </p:spPr>
        <p:txBody>
          <a:bodyPr wrap="square">
            <a:spAutoFit/>
          </a:bodyPr>
          <a:lstStyle/>
          <a:p>
            <a:pPr lvl="0">
              <a:spcBef>
                <a:spcPts val="600"/>
              </a:spcBef>
              <a:spcAft>
                <a:spcPts val="0"/>
              </a:spcAft>
              <a:buClr>
                <a:srgbClr val="000000"/>
              </a:buClr>
              <a:buSzPts val="1200"/>
              <a:tabLst>
                <a:tab pos="257810" algn="l"/>
              </a:tabLst>
            </a:pPr>
            <a:r>
              <a:rPr lang="hr-BA" sz="1600" dirty="0">
                <a:ea typeface="Verdana" panose="020B0604030504040204" pitchFamily="34" charset="0"/>
                <a:cs typeface="Times New Roman" panose="02020603050405020304" pitchFamily="18" charset="0"/>
              </a:rPr>
              <a:t>AJN</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nezavisna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upravna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institucija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sjedištem</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Sarajevu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dvije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podružnice</a:t>
            </a:r>
            <a:r>
              <a:rPr lang="en-US" sz="1600" dirty="0">
                <a:ea typeface="Verdana" panose="020B0604030504040204" pitchFamily="34" charset="0"/>
                <a:cs typeface="Times New Roman" panose="02020603050405020304" pitchFamily="18" charset="0"/>
              </a:rPr>
              <a:t> u Banja Luci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Mostaru</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7810" algn="l"/>
              </a:tabLst>
            </a:pPr>
            <a:r>
              <a:rPr lang="en-US" sz="1600" dirty="0" err="1">
                <a:ea typeface="Verdana" panose="020B0604030504040204" pitchFamily="34" charset="0"/>
                <a:cs typeface="Times New Roman" panose="02020603050405020304" pitchFamily="18" charset="0"/>
              </a:rPr>
              <a:t>Uloga</a:t>
            </a:r>
            <a:r>
              <a:rPr lang="en-US" sz="1600" dirty="0">
                <a:ea typeface="Verdana" panose="020B0604030504040204" pitchFamily="34" charset="0"/>
                <a:cs typeface="Times New Roman" panose="02020603050405020304" pitchFamily="18" charset="0"/>
              </a:rPr>
              <a:t> AJN je da </a:t>
            </a:r>
            <a:r>
              <a:rPr lang="en-US" sz="1600" dirty="0" err="1">
                <a:ea typeface="Verdana" panose="020B0604030504040204" pitchFamily="34" charset="0"/>
                <a:cs typeface="Times New Roman" panose="02020603050405020304" pitchFamily="18" charset="0"/>
              </a:rPr>
              <a:t>osigura</a:t>
            </a:r>
            <a:r>
              <a:rPr lang="hr-BA" sz="1600" dirty="0">
                <a:ea typeface="Verdana" panose="020B0604030504040204" pitchFamily="34" charset="0"/>
                <a:cs typeface="Times New Roman" panose="02020603050405020304" pitchFamily="18" charset="0"/>
              </a:rPr>
              <a:t> pravilnu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provedbu</a:t>
            </a:r>
            <a:r>
              <a:rPr lang="en-US" sz="1600" dirty="0">
                <a:ea typeface="Verdana" panose="020B0604030504040204" pitchFamily="34" charset="0"/>
                <a:cs typeface="Times New Roman" panose="02020603050405020304" pitchFamily="18" charset="0"/>
              </a:rPr>
              <a:t> ZJN. </a:t>
            </a:r>
            <a:r>
              <a:rPr lang="en-US" sz="1600" dirty="0" err="1">
                <a:ea typeface="Verdana" panose="020B0604030504040204" pitchFamily="34" charset="0"/>
                <a:cs typeface="Times New Roman" panose="02020603050405020304" pitchFamily="18" charset="0"/>
              </a:rPr>
              <a:t>Njene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nadležnosti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su</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priprema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izrađuje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zakone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izrađuje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nacrte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izmjena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dopuna</a:t>
            </a:r>
            <a:r>
              <a:rPr lang="en-US" sz="1600" dirty="0">
                <a:ea typeface="Verdana" panose="020B0604030504040204" pitchFamily="34" charset="0"/>
                <a:cs typeface="Times New Roman" panose="02020603050405020304" pitchFamily="18" charset="0"/>
              </a:rPr>
              <a:t> ZJN-a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pratećih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provedbenih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propisa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svrhu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osiguranja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njihove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učinkovitosti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svrhovitosti</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hr-BA" sz="1600" dirty="0">
                <a:ea typeface="Verdana" panose="020B0604030504040204" pitchFamily="34" charset="0"/>
                <a:cs typeface="Times New Roman" panose="02020603050405020304" pitchFamily="18" charset="0"/>
              </a:rPr>
              <a:t>Unaprijeđenje znanja ugovornih organa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oblasti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nabavki</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objavljiva</a:t>
            </a:r>
            <a:r>
              <a:rPr lang="hr-BA" sz="1600" dirty="0">
                <a:ea typeface="Verdana" panose="020B0604030504040204" pitchFamily="34" charset="0"/>
                <a:cs typeface="Times New Roman" panose="02020603050405020304" pitchFamily="18" charset="0"/>
              </a:rPr>
              <a:t>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priručnik</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uput</a:t>
            </a:r>
            <a:r>
              <a:rPr lang="hr-BA" sz="1600" dirty="0">
                <a:ea typeface="Verdana" panose="020B0604030504040204" pitchFamily="34" charset="0"/>
                <a:cs typeface="Times New Roman" panose="02020603050405020304" pitchFamily="18" charset="0"/>
              </a:rPr>
              <a:t>stava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kao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sastavlja</a:t>
            </a:r>
            <a:r>
              <a:rPr lang="hr-BA" sz="1600" dirty="0">
                <a:ea typeface="Verdana" panose="020B0604030504040204" pitchFamily="34" charset="0"/>
                <a:cs typeface="Times New Roman" panose="02020603050405020304" pitchFamily="18" charset="0"/>
              </a:rPr>
              <a:t>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ažurira</a:t>
            </a:r>
            <a:r>
              <a:rPr lang="hr-BA" sz="1600" dirty="0">
                <a:ea typeface="Verdana" panose="020B0604030504040204" pitchFamily="34" charset="0"/>
                <a:cs typeface="Times New Roman" panose="02020603050405020304" pitchFamily="18" charset="0"/>
              </a:rPr>
              <a:t>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standardn</a:t>
            </a:r>
            <a:r>
              <a:rPr lang="hr-BA" sz="1600" dirty="0">
                <a:ea typeface="Verdana" panose="020B0604030504040204" pitchFamily="34" charset="0"/>
                <a:cs typeface="Times New Roman" panose="02020603050405020304" pitchFamily="18" charset="0"/>
              </a:rPr>
              <a:t>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obra</a:t>
            </a:r>
            <a:r>
              <a:rPr lang="hr-BA" sz="1600" dirty="0">
                <a:ea typeface="Verdana" panose="020B0604030504040204" pitchFamily="34" charset="0"/>
                <a:cs typeface="Times New Roman" panose="02020603050405020304" pitchFamily="18" charset="0"/>
              </a:rPr>
              <a:t>zaca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model</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skladu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odredbama</a:t>
            </a:r>
            <a:r>
              <a:rPr lang="en-US" sz="1600" dirty="0">
                <a:ea typeface="Verdana" panose="020B0604030504040204" pitchFamily="34" charset="0"/>
                <a:cs typeface="Times New Roman" panose="02020603050405020304" pitchFamily="18" charset="0"/>
              </a:rPr>
              <a:t> ZJN;</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pruž</a:t>
            </a:r>
            <a:r>
              <a:rPr lang="hr-BA" sz="1600" dirty="0">
                <a:ea typeface="Verdana" panose="020B0604030504040204" pitchFamily="34" charset="0"/>
                <a:cs typeface="Times New Roman" panose="02020603050405020304" pitchFamily="18" charset="0"/>
              </a:rPr>
              <a:t>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tehničk</a:t>
            </a:r>
            <a:r>
              <a:rPr lang="hr-BA" sz="1600" dirty="0">
                <a:ea typeface="Verdana" panose="020B0604030504040204" pitchFamily="34" charset="0"/>
                <a:cs typeface="Times New Roman" panose="02020603050405020304" pitchFamily="18" charset="0"/>
              </a:rPr>
              <a:t>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pomoć</a:t>
            </a:r>
            <a:r>
              <a:rPr lang="hr-BA" sz="1600" dirty="0">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dostav</a:t>
            </a:r>
            <a:r>
              <a:rPr lang="hr-BA" sz="1600" dirty="0">
                <a:ea typeface="Verdana" panose="020B0604030504040204" pitchFamily="34" charset="0"/>
                <a:cs typeface="Times New Roman" panose="02020603050405020304" pitchFamily="18" charset="0"/>
              </a:rPr>
              <a:t>ljanje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savjetodavn</a:t>
            </a:r>
            <a:r>
              <a:rPr lang="hr-BA" sz="1600" dirty="0">
                <a:ea typeface="Verdana" panose="020B0604030504040204" pitchFamily="34" charset="0"/>
                <a:cs typeface="Times New Roman" panose="02020603050405020304" pitchFamily="18" charset="0"/>
              </a:rPr>
              <a:t>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mišljenja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ugovornim</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organima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ponuđačima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uspostav</a:t>
            </a:r>
            <a:r>
              <a:rPr lang="hr-BA" sz="1600" dirty="0">
                <a:ea typeface="Verdana" panose="020B0604030504040204" pitchFamily="34" charset="0"/>
                <a:cs typeface="Times New Roman" panose="02020603050405020304" pitchFamily="18" charset="0"/>
              </a:rPr>
              <a:t>ljanje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sistema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praćenja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postupaka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ki</a:t>
            </a:r>
            <a:r>
              <a:rPr lang="en-US" sz="1600" dirty="0">
                <a:ea typeface="Verdana" panose="020B0604030504040204" pitchFamily="34" charset="0"/>
                <a:cs typeface="Times New Roman" panose="02020603050405020304" pitchFamily="18" charset="0"/>
              </a:rPr>
              <a:t> s </a:t>
            </a:r>
            <a:r>
              <a:rPr lang="en-US" sz="1600" dirty="0" err="1">
                <a:ea typeface="Verdana" panose="020B0604030504040204" pitchFamily="34" charset="0"/>
                <a:cs typeface="Times New Roman" panose="02020603050405020304" pitchFamily="18" charset="0"/>
              </a:rPr>
              <a:t>ciljem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edukacije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ugovornih organa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otklanjanja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nepravilnosti</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a:ea typeface="Verdana" panose="020B0604030504040204" pitchFamily="34" charset="0"/>
                <a:cs typeface="Times New Roman" panose="02020603050405020304" pitchFamily="18" charset="0"/>
              </a:rPr>
              <a:t>da </a:t>
            </a:r>
            <a:r>
              <a:rPr lang="en-US" sz="1600" dirty="0" err="1">
                <a:ea typeface="Verdana" panose="020B0604030504040204" pitchFamily="34" charset="0"/>
                <a:cs typeface="Times New Roman" panose="02020603050405020304" pitchFamily="18" charset="0"/>
              </a:rPr>
              <a:t>prikuplja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podatke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izvršava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analize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objavljuje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informacije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vezi</a:t>
            </a:r>
            <a:r>
              <a:rPr lang="en-US" sz="1600" dirty="0">
                <a:ea typeface="Verdana" panose="020B0604030504040204" pitchFamily="34" charset="0"/>
                <a:cs typeface="Times New Roman" panose="02020603050405020304" pitchFamily="18" charset="0"/>
              </a:rPr>
              <a:t> s </a:t>
            </a:r>
            <a:r>
              <a:rPr lang="hr-BA" sz="1600" dirty="0">
                <a:ea typeface="Verdana" panose="020B0604030504040204" pitchFamily="34" charset="0"/>
                <a:cs typeface="Times New Roman" panose="02020603050405020304" pitchFamily="18" charset="0"/>
              </a:rPr>
              <a:t>javnim nabavkama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razvi</a:t>
            </a:r>
            <a:r>
              <a:rPr lang="hr-BA" sz="1600" dirty="0">
                <a:ea typeface="Verdana" panose="020B0604030504040204" pitchFamily="34" charset="0"/>
                <a:cs typeface="Times New Roman" panose="02020603050405020304" pitchFamily="18" charset="0"/>
              </a:rPr>
              <a:t>janje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primijen</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promov</a:t>
            </a:r>
            <a:r>
              <a:rPr lang="hr-BA" sz="1600" dirty="0">
                <a:ea typeface="Verdana" panose="020B0604030504040204" pitchFamily="34" charset="0"/>
                <a:cs typeface="Times New Roman" panose="02020603050405020304" pitchFamily="18" charset="0"/>
              </a:rPr>
              <a:t>isanje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sistem</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e-</a:t>
            </a:r>
            <a:r>
              <a:rPr lang="en-US" sz="1600" dirty="0" err="1">
                <a:ea typeface="Verdana" panose="020B0604030504040204" pitchFamily="34" charset="0"/>
                <a:cs typeface="Times New Roman" panose="02020603050405020304" pitchFamily="18" charset="0"/>
              </a:rPr>
              <a:t>javnih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nabavki</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BiH</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hr-BA" sz="1600" dirty="0">
                <a:ea typeface="Verdana" panose="020B0604030504040204" pitchFamily="34" charset="0"/>
                <a:cs typeface="Times New Roman" panose="02020603050405020304" pitchFamily="18" charset="0"/>
              </a:rPr>
              <a:t>obučavanje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certificiranje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trener</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službenike</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javne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praćenje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njihov</a:t>
            </a:r>
            <a:r>
              <a:rPr lang="hr-BA" sz="1600" dirty="0">
                <a:ea typeface="Verdana" panose="020B0604030504040204" pitchFamily="34" charset="0"/>
                <a:cs typeface="Times New Roman" panose="02020603050405020304" pitchFamily="18" charset="0"/>
              </a:rPr>
              <a:t>og rada</a:t>
            </a:r>
            <a:r>
              <a:rPr lang="en-US" sz="1600" dirty="0">
                <a:ea typeface="Verdana" panose="020B0604030504040204" pitchFamily="34" charset="0"/>
                <a:cs typeface="Times New Roman" panose="02020603050405020304" pitchFamily="18" charset="0"/>
              </a:rPr>
              <a:t>;</a:t>
            </a:r>
          </a:p>
          <a:p>
            <a:pPr marL="285750" lvl="0" indent="-285750">
              <a:spcBef>
                <a:spcPts val="600"/>
              </a:spcBef>
              <a:spcAft>
                <a:spcPts val="0"/>
              </a:spcAft>
              <a:buClr>
                <a:srgbClr val="000000"/>
              </a:buClr>
              <a:buSzPts val="1200"/>
              <a:buFont typeface="Arial" panose="020B0604020202020204" pitchFamily="34" charset="0"/>
              <a:buChar char="•"/>
              <a:tabLst>
                <a:tab pos="257810" algn="l"/>
              </a:tabLst>
            </a:pPr>
            <a:r>
              <a:rPr lang="en-US" sz="1600" dirty="0" err="1">
                <a:ea typeface="Verdana" panose="020B0604030504040204" pitchFamily="34" charset="0"/>
                <a:cs typeface="Times New Roman" panose="02020603050405020304" pitchFamily="18" charset="0"/>
              </a:rPr>
              <a:t>izrađiva</a:t>
            </a:r>
            <a:r>
              <a:rPr lang="hr-BA" sz="1600" dirty="0">
                <a:ea typeface="Verdana" panose="020B0604030504040204" pitchFamily="34" charset="0"/>
                <a:cs typeface="Times New Roman" panose="02020603050405020304" pitchFamily="18" charset="0"/>
              </a:rPr>
              <a:t>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podno</a:t>
            </a:r>
            <a:r>
              <a:rPr lang="hr-BA" sz="1600" dirty="0">
                <a:ea typeface="Verdana" panose="020B0604030504040204" pitchFamily="34" charset="0"/>
                <a:cs typeface="Times New Roman" panose="02020603050405020304" pitchFamily="18" charset="0"/>
              </a:rPr>
              <a:t>šenje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godišnje</a:t>
            </a:r>
            <a:r>
              <a:rPr lang="hr-BA" sz="1600" dirty="0">
                <a:ea typeface="Verdana" panose="020B0604030504040204" pitchFamily="34" charset="0"/>
                <a:cs typeface="Times New Roman" panose="02020603050405020304" pitchFamily="18" charset="0"/>
              </a:rPr>
              <a:t>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izvještaj</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Vijeću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ministara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BiH</a:t>
            </a:r>
            <a:r>
              <a:rPr lang="en-US" sz="1600" dirty="0">
                <a:ea typeface="Verdana" panose="020B0604030504040204" pitchFamily="34" charset="0"/>
                <a:cs typeface="Times New Roman" panose="02020603050405020304" pitchFamily="18" charset="0"/>
              </a:rPr>
              <a:t>.</a:t>
            </a:r>
            <a:endParaRPr lang="el-GR" sz="1600" kern="0" dirty="0">
              <a:ea typeface="Verdana" panose="020B0604030504040204" pitchFamily="34" charset="0"/>
              <a:cs typeface="Verdana" panose="020B0604030504040204" pitchFamily="34" charset="0"/>
            </a:endParaRPr>
          </a:p>
        </p:txBody>
      </p:sp>
      <p:sp>
        <p:nvSpPr>
          <p:cNvPr id="3" name="Rectangle 7"/>
          <p:cNvSpPr>
            <a:spLocks noChangeArrowheads="1"/>
          </p:cNvSpPr>
          <p:nvPr/>
        </p:nvSpPr>
        <p:spPr bwMode="auto">
          <a:xfrm>
            <a:off x="432000" y="432000"/>
            <a:ext cx="8496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hr-BA" altLang="en-US" sz="2000" b="1" dirty="0"/>
              <a:t>Agencija za javne nabavke (AJN)</a:t>
            </a:r>
            <a:endParaRPr lang="el-GR" altLang="en-US" sz="2000" b="1" dirty="0"/>
          </a:p>
        </p:txBody>
      </p:sp>
      <p:sp>
        <p:nvSpPr>
          <p:cNvPr id="4" name="TextBox 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92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48912375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00" y="432000"/>
            <a:ext cx="52116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err="1">
                <a:solidFill>
                  <a:srgbClr val="000000"/>
                </a:solidFill>
              </a:rPr>
              <a:t>Svrha</a:t>
            </a:r>
            <a:r>
              <a:rPr lang="en-US" sz="2400" b="1" dirty="0">
                <a:solidFill>
                  <a:srgbClr val="000000"/>
                </a:solidFill>
              </a:rPr>
              <a:t> </a:t>
            </a:r>
            <a:r>
              <a:rPr lang="en-US" sz="2400" b="1" dirty="0" err="1">
                <a:solidFill>
                  <a:srgbClr val="000000"/>
                </a:solidFill>
              </a:rPr>
              <a:t>revizije</a:t>
            </a:r>
            <a:r>
              <a:rPr lang="en-US" sz="2400" b="1" dirty="0">
                <a:solidFill>
                  <a:srgbClr val="000000"/>
                </a:solidFill>
              </a:rPr>
              <a:t> </a:t>
            </a:r>
            <a:r>
              <a:rPr lang="en-US" sz="2400" b="1" dirty="0" err="1">
                <a:solidFill>
                  <a:srgbClr val="000000"/>
                </a:solidFill>
              </a:rPr>
              <a:t>javnih</a:t>
            </a:r>
            <a:r>
              <a:rPr lang="en-US" sz="2400" b="1" dirty="0">
                <a:solidFill>
                  <a:srgbClr val="000000"/>
                </a:solidFill>
              </a:rPr>
              <a:t> </a:t>
            </a:r>
            <a:r>
              <a:rPr lang="en-US" sz="2400" b="1" dirty="0" err="1">
                <a:solidFill>
                  <a:srgbClr val="000000"/>
                </a:solidFill>
              </a:rPr>
              <a:t>nabavki</a:t>
            </a:r>
            <a:endParaRPr lang="en-US" sz="2400" b="1" dirty="0">
              <a:solidFill>
                <a:srgbClr val="000000"/>
              </a:solidFill>
              <a:latin typeface="Verdana" pitchFamily="34" charset="0"/>
            </a:endParaRPr>
          </a:p>
        </p:txBody>
      </p:sp>
      <p:sp>
        <p:nvSpPr>
          <p:cNvPr id="5" name="Rectangle 4"/>
          <p:cNvSpPr/>
          <p:nvPr/>
        </p:nvSpPr>
        <p:spPr>
          <a:xfrm>
            <a:off x="432000" y="900000"/>
            <a:ext cx="8407200" cy="4585871"/>
          </a:xfrm>
          <a:prstGeom prst="rect">
            <a:avLst/>
          </a:prstGeom>
        </p:spPr>
        <p:txBody>
          <a:bodyPr wrap="square">
            <a:spAutoFit/>
          </a:bodyPr>
          <a:lstStyle/>
          <a:p>
            <a:pPr>
              <a:spcBef>
                <a:spcPts val="600"/>
              </a:spcBef>
            </a:pPr>
            <a:r>
              <a:rPr lang="en-US" dirty="0" err="1">
                <a:ea typeface="Verdana" panose="020B0604030504040204" pitchFamily="34" charset="0"/>
                <a:cs typeface="Verdana" panose="020B0604030504040204" pitchFamily="34" charset="0"/>
              </a:rPr>
              <a:t>Provjera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analiza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procjena</a:t>
            </a:r>
            <a:endParaRPr lang="en-US"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pridržavanje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pravnom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okviru</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svrsishodnost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prikladn</a:t>
            </a:r>
            <a:r>
              <a:rPr lang="hr-BA" dirty="0">
                <a:ea typeface="Verdana" panose="020B0604030504040204" pitchFamily="34" charset="0"/>
                <a:cs typeface="Verdana" panose="020B0604030504040204" pitchFamily="34" charset="0"/>
              </a:rPr>
              <a:t>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praktičn</a:t>
            </a:r>
            <a:r>
              <a:rPr lang="hr-BA" dirty="0">
                <a:ea typeface="Verdana" panose="020B0604030504040204" pitchFamily="34" charset="0"/>
                <a:cs typeface="Verdana" panose="020B0604030504040204" pitchFamily="34" charset="0"/>
              </a:rPr>
              <a:t>ost</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valjanost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logički i činjenično</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hr-BA" dirty="0">
                <a:ea typeface="Verdana" panose="020B0604030504040204" pitchFamily="34" charset="0"/>
                <a:cs typeface="Verdana" panose="020B0604030504040204" pitchFamily="34" charset="0"/>
              </a:rPr>
              <a:t>pravovremenost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ne </a:t>
            </a:r>
            <a:r>
              <a:rPr lang="en-US" dirty="0" err="1">
                <a:ea typeface="Verdana" panose="020B0604030504040204" pitchFamily="34" charset="0"/>
                <a:cs typeface="Verdana" panose="020B0604030504040204" pitchFamily="34" charset="0"/>
              </a:rPr>
              <a:t>samo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strogim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pridržavanjem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vremenskih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odredbi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pravnog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okvira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već</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provođenjem</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povoljnom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ili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korisnom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vremenu</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vezi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ciljem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endParaRPr lang="en-US"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ekonomičnost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Dokumentacija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gornje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analize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procjene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provedbe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k</a:t>
            </a:r>
            <a:r>
              <a:rPr lang="en-US" dirty="0">
                <a:ea typeface="Verdana" panose="020B0604030504040204" pitchFamily="34" charset="0"/>
                <a:cs typeface="Verdana" panose="020B0604030504040204" pitchFamily="34" charset="0"/>
              </a:rPr>
              <a:t>e, </a:t>
            </a:r>
            <a:r>
              <a:rPr lang="en-US" dirty="0" err="1">
                <a:ea typeface="Verdana" panose="020B0604030504040204" pitchFamily="34" charset="0"/>
                <a:cs typeface="Verdana" panose="020B0604030504040204" pitchFamily="34" charset="0"/>
              </a:rPr>
              <a:t>uključujući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identifikaciju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uzroka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otkrivenih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odstupanja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kršenja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nedostataka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Izrada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prijedloga</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uklanjanje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utvrđenih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odstupanja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zloupotreba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nedostataka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Praćenje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provedbe</a:t>
            </a:r>
            <a:r>
              <a:rPr lang="en-US" dirty="0">
                <a:ea typeface="Verdana" panose="020B0604030504040204" pitchFamily="34" charset="0"/>
                <a:cs typeface="Verdana" panose="020B0604030504040204" pitchFamily="34" charset="0"/>
              </a:rPr>
              <a:t> gore </a:t>
            </a:r>
            <a:r>
              <a:rPr lang="en-US" dirty="0" err="1">
                <a:ea typeface="Verdana" panose="020B0604030504040204" pitchFamily="34" charset="0"/>
                <a:cs typeface="Verdana" panose="020B0604030504040204" pitchFamily="34" charset="0"/>
              </a:rPr>
              <a:t>navedenih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prijedloga</a:t>
            </a:r>
            <a:r>
              <a:rPr lang="en-US" dirty="0">
                <a:ea typeface="Verdana" panose="020B0604030504040204" pitchFamily="34" charset="0"/>
                <a:cs typeface="Verdana" panose="020B0604030504040204" pitchFamily="34" charset="0"/>
              </a:rPr>
              <a:t>.</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078649"/>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24881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Vrste revizije</a:t>
            </a:r>
            <a:endParaRPr lang="en-US" sz="2400" b="1" dirty="0">
              <a:solidFill>
                <a:srgbClr val="000000"/>
              </a:solidFill>
              <a:latin typeface="Verdana" pitchFamily="34" charset="0"/>
            </a:endParaRPr>
          </a:p>
        </p:txBody>
      </p:sp>
      <p:sp>
        <p:nvSpPr>
          <p:cNvPr id="3" name="Rectangle 2"/>
          <p:cNvSpPr/>
          <p:nvPr/>
        </p:nvSpPr>
        <p:spPr>
          <a:xfrm>
            <a:off x="448430" y="1052736"/>
            <a:ext cx="8012623" cy="4524315"/>
          </a:xfrm>
          <a:prstGeom prst="rect">
            <a:avLst/>
          </a:prstGeom>
        </p:spPr>
        <p:txBody>
          <a:bodyPr wrap="square">
            <a:spAutoFit/>
          </a:bodyPr>
          <a:lstStyle/>
          <a:p>
            <a:r>
              <a:rPr lang="en-US" dirty="0" err="1"/>
              <a:t>Prema</a:t>
            </a:r>
            <a:r>
              <a:rPr lang="en-US" dirty="0"/>
              <a:t> </a:t>
            </a:r>
            <a:r>
              <a:rPr lang="en-US" dirty="0" err="1"/>
              <a:t>svojim</a:t>
            </a:r>
            <a:r>
              <a:rPr lang="en-US" dirty="0"/>
              <a:t> </a:t>
            </a:r>
            <a:r>
              <a:rPr lang="en-US" dirty="0" err="1"/>
              <a:t>ciljevima</a:t>
            </a:r>
            <a:r>
              <a:rPr lang="en-US" dirty="0"/>
              <a:t>, </a:t>
            </a:r>
            <a:r>
              <a:rPr lang="en-US" dirty="0" err="1"/>
              <a:t>revizija</a:t>
            </a:r>
            <a:r>
              <a:rPr lang="en-US" dirty="0"/>
              <a:t> </a:t>
            </a:r>
            <a:r>
              <a:rPr lang="en-US" dirty="0" err="1"/>
              <a:t>nabav</a:t>
            </a:r>
            <a:r>
              <a:rPr lang="hr-BA" dirty="0"/>
              <a:t>k</a:t>
            </a:r>
            <a:r>
              <a:rPr lang="en-US" dirty="0"/>
              <a:t>e </a:t>
            </a:r>
            <a:r>
              <a:rPr lang="en-US" dirty="0" err="1"/>
              <a:t>može</a:t>
            </a:r>
            <a:r>
              <a:rPr lang="en-US" dirty="0"/>
              <a:t> </a:t>
            </a:r>
            <a:r>
              <a:rPr lang="en-US" dirty="0" err="1"/>
              <a:t>biti</a:t>
            </a:r>
            <a:r>
              <a:rPr lang="en-US" dirty="0"/>
              <a:t> </a:t>
            </a:r>
            <a:r>
              <a:rPr lang="en-US" dirty="0" err="1"/>
              <a:t>dvije</a:t>
            </a:r>
            <a:r>
              <a:rPr lang="en-US" dirty="0"/>
              <a:t> </a:t>
            </a:r>
            <a:r>
              <a:rPr lang="en-US" dirty="0" err="1"/>
              <a:t>vrste</a:t>
            </a:r>
            <a:r>
              <a:rPr lang="en-US" dirty="0"/>
              <a:t>:</a:t>
            </a:r>
          </a:p>
          <a:p>
            <a:endParaRPr lang="en-US" dirty="0"/>
          </a:p>
          <a:p>
            <a:r>
              <a:rPr lang="hr-BA" dirty="0"/>
              <a:t>1. </a:t>
            </a:r>
            <a:r>
              <a:rPr lang="en-US" dirty="0" err="1"/>
              <a:t>Revizija</a:t>
            </a:r>
            <a:r>
              <a:rPr lang="en-US" dirty="0"/>
              <a:t> </a:t>
            </a:r>
            <a:r>
              <a:rPr lang="en-US" dirty="0" err="1"/>
              <a:t>usklađenosti</a:t>
            </a:r>
            <a:r>
              <a:rPr lang="en-US" dirty="0"/>
              <a:t>:</a:t>
            </a:r>
          </a:p>
          <a:p>
            <a:r>
              <a:rPr lang="en-US" dirty="0" err="1"/>
              <a:t>Kriteriji</a:t>
            </a:r>
            <a:r>
              <a:rPr lang="en-US" dirty="0"/>
              <a:t> za </a:t>
            </a:r>
            <a:r>
              <a:rPr lang="en-US" dirty="0" err="1"/>
              <a:t>usklađenost</a:t>
            </a:r>
            <a:r>
              <a:rPr lang="en-US" dirty="0"/>
              <a:t> </a:t>
            </a:r>
            <a:r>
              <a:rPr lang="en-US" dirty="0" err="1"/>
              <a:t>zasnivaju</a:t>
            </a:r>
            <a:r>
              <a:rPr lang="en-US" dirty="0"/>
              <a:t> se </a:t>
            </a:r>
            <a:r>
              <a:rPr lang="en-US" dirty="0" err="1"/>
              <a:t>na</a:t>
            </a:r>
            <a:r>
              <a:rPr lang="en-US" dirty="0"/>
              <a:t> </a:t>
            </a:r>
            <a:r>
              <a:rPr lang="en-US" dirty="0" err="1"/>
              <a:t>pravnom</a:t>
            </a:r>
            <a:r>
              <a:rPr lang="en-US" dirty="0"/>
              <a:t> </a:t>
            </a:r>
            <a:r>
              <a:rPr lang="en-US" dirty="0" err="1"/>
              <a:t>okviru</a:t>
            </a:r>
            <a:r>
              <a:rPr lang="en-US" dirty="0"/>
              <a:t> </a:t>
            </a:r>
            <a:r>
              <a:rPr lang="en-US" dirty="0" err="1"/>
              <a:t>koji</a:t>
            </a:r>
            <a:r>
              <a:rPr lang="en-US" dirty="0"/>
              <a:t> se </a:t>
            </a:r>
            <a:r>
              <a:rPr lang="en-US" dirty="0" err="1"/>
              <a:t>primjenjuje</a:t>
            </a:r>
            <a:r>
              <a:rPr lang="en-US" dirty="0"/>
              <a:t> </a:t>
            </a:r>
            <a:r>
              <a:rPr lang="en-US" dirty="0" err="1"/>
              <a:t>na</a:t>
            </a:r>
            <a:r>
              <a:rPr lang="en-US" dirty="0"/>
              <a:t> </a:t>
            </a:r>
            <a:r>
              <a:rPr lang="en-US" dirty="0" err="1"/>
              <a:t>određeno</a:t>
            </a:r>
            <a:r>
              <a:rPr lang="en-US" dirty="0"/>
              <a:t> </a:t>
            </a:r>
            <a:r>
              <a:rPr lang="hr-BA" dirty="0"/>
              <a:t>ugovorni organ </a:t>
            </a:r>
            <a:r>
              <a:rPr lang="en-US" dirty="0"/>
              <a:t>/ </a:t>
            </a:r>
            <a:r>
              <a:rPr lang="en-US" dirty="0" err="1"/>
              <a:t>državu</a:t>
            </a:r>
            <a:r>
              <a:rPr lang="en-US" dirty="0"/>
              <a:t>.</a:t>
            </a:r>
          </a:p>
          <a:p>
            <a:endParaRPr lang="en-US" dirty="0"/>
          </a:p>
          <a:p>
            <a:r>
              <a:rPr lang="en-US" dirty="0"/>
              <a:t>2. </a:t>
            </a:r>
            <a:r>
              <a:rPr lang="en-US" dirty="0" err="1"/>
              <a:t>Revizija</a:t>
            </a:r>
            <a:r>
              <a:rPr lang="en-US" dirty="0"/>
              <a:t> </a:t>
            </a:r>
            <a:r>
              <a:rPr lang="en-US" dirty="0" err="1"/>
              <a:t>performansi</a:t>
            </a:r>
            <a:r>
              <a:rPr lang="en-US" dirty="0"/>
              <a:t>:</a:t>
            </a:r>
          </a:p>
          <a:p>
            <a:r>
              <a:rPr lang="en-US" dirty="0" err="1"/>
              <a:t>Procijenite</a:t>
            </a:r>
            <a:r>
              <a:rPr lang="en-US" dirty="0"/>
              <a:t> da li je </a:t>
            </a:r>
            <a:r>
              <a:rPr lang="en-US" dirty="0" err="1"/>
              <a:t>slijedio</a:t>
            </a:r>
            <a:r>
              <a:rPr lang="en-US" dirty="0"/>
              <a:t> </a:t>
            </a:r>
            <a:r>
              <a:rPr lang="en-US" dirty="0" err="1"/>
              <a:t>postupak</a:t>
            </a:r>
            <a:r>
              <a:rPr lang="en-US" dirty="0"/>
              <a:t> </a:t>
            </a:r>
            <a:r>
              <a:rPr lang="en-US" dirty="0" err="1"/>
              <a:t>nabavke</a:t>
            </a:r>
            <a:r>
              <a:rPr lang="en-US" dirty="0"/>
              <a:t> </a:t>
            </a:r>
            <a:r>
              <a:rPr lang="en-US" dirty="0" err="1"/>
              <a:t>i</a:t>
            </a:r>
            <a:r>
              <a:rPr lang="en-US" dirty="0"/>
              <a:t> da li </a:t>
            </a:r>
            <a:r>
              <a:rPr lang="en-US" dirty="0" err="1"/>
              <a:t>donesene</a:t>
            </a:r>
            <a:r>
              <a:rPr lang="en-US" dirty="0"/>
              <a:t> </a:t>
            </a:r>
            <a:r>
              <a:rPr lang="en-US" dirty="0" err="1"/>
              <a:t>odluke</a:t>
            </a:r>
            <a:r>
              <a:rPr lang="en-US" dirty="0"/>
              <a:t> </a:t>
            </a:r>
            <a:r>
              <a:rPr lang="en-US" dirty="0" err="1"/>
              <a:t>ispunjavaju</a:t>
            </a:r>
            <a:r>
              <a:rPr lang="en-US" dirty="0"/>
              <a:t> </a:t>
            </a:r>
            <a:r>
              <a:rPr lang="en-US" dirty="0" err="1"/>
              <a:t>kriterije</a:t>
            </a:r>
            <a:r>
              <a:rPr lang="en-US" dirty="0"/>
              <a:t> „tri E“ - </a:t>
            </a:r>
            <a:r>
              <a:rPr lang="en-US" dirty="0" err="1"/>
              <a:t>ekonomičnost</a:t>
            </a:r>
            <a:r>
              <a:rPr lang="en-US" dirty="0"/>
              <a:t>, </a:t>
            </a:r>
            <a:r>
              <a:rPr lang="en-US" dirty="0" err="1"/>
              <a:t>efikasnost</a:t>
            </a:r>
            <a:r>
              <a:rPr lang="en-US" dirty="0"/>
              <a:t> </a:t>
            </a:r>
            <a:r>
              <a:rPr lang="en-US" dirty="0" err="1"/>
              <a:t>i</a:t>
            </a:r>
            <a:r>
              <a:rPr lang="en-US" dirty="0"/>
              <a:t> </a:t>
            </a:r>
            <a:r>
              <a:rPr lang="en-US" dirty="0" err="1"/>
              <a:t>efikasnost</a:t>
            </a:r>
            <a:r>
              <a:rPr lang="en-US" dirty="0"/>
              <a:t> (*).</a:t>
            </a:r>
          </a:p>
          <a:p>
            <a:endParaRPr lang="en-US" dirty="0"/>
          </a:p>
          <a:p>
            <a:endParaRPr lang="en-US" dirty="0"/>
          </a:p>
          <a:p>
            <a:endParaRPr lang="en-US" dirty="0"/>
          </a:p>
          <a:p>
            <a:endParaRPr lang="en-US" dirty="0"/>
          </a:p>
          <a:p>
            <a:endParaRPr lang="en-US" dirty="0"/>
          </a:p>
          <a:p>
            <a:r>
              <a:rPr lang="en-US" dirty="0"/>
              <a:t>* </a:t>
            </a:r>
            <a:r>
              <a:rPr lang="en-US" dirty="0" err="1"/>
              <a:t>Citirano</a:t>
            </a:r>
            <a:r>
              <a:rPr lang="en-US" dirty="0"/>
              <a:t> </a:t>
            </a:r>
            <a:r>
              <a:rPr lang="en-US" dirty="0" err="1"/>
              <a:t>iz</a:t>
            </a:r>
            <a:r>
              <a:rPr lang="en-US" dirty="0"/>
              <a:t> SIGMA-a - </a:t>
            </a:r>
            <a:r>
              <a:rPr lang="en-US" dirty="0" err="1"/>
              <a:t>Procjena</a:t>
            </a:r>
            <a:r>
              <a:rPr lang="en-US" dirty="0"/>
              <a:t> </a:t>
            </a:r>
            <a:r>
              <a:rPr lang="en-US" dirty="0" err="1"/>
              <a:t>nabavke</a:t>
            </a:r>
            <a:r>
              <a:rPr lang="en-US" dirty="0"/>
              <a:t> - </a:t>
            </a:r>
            <a:r>
              <a:rPr lang="en-US" dirty="0" err="1"/>
              <a:t>Kratki</a:t>
            </a:r>
            <a:r>
              <a:rPr lang="en-US" dirty="0"/>
              <a:t> </a:t>
            </a:r>
            <a:r>
              <a:rPr lang="en-US" dirty="0" err="1"/>
              <a:t>opis</a:t>
            </a:r>
            <a:r>
              <a:rPr lang="en-US" dirty="0"/>
              <a:t> 28</a:t>
            </a:r>
          </a:p>
        </p:txBody>
      </p:sp>
    </p:spTree>
    <p:extLst>
      <p:ext uri="{BB962C8B-B14F-4D97-AF65-F5344CB8AC3E}">
        <p14:creationId xmlns:p14="http://schemas.microsoft.com/office/powerpoint/2010/main" val="245404554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2925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Vrijeme revizije</a:t>
            </a:r>
            <a:endParaRPr lang="en-US" sz="2400" b="1" dirty="0">
              <a:solidFill>
                <a:srgbClr val="000000"/>
              </a:solidFill>
              <a:latin typeface="Verdana" pitchFamily="34" charset="0"/>
            </a:endParaRPr>
          </a:p>
        </p:txBody>
      </p:sp>
      <p:sp>
        <p:nvSpPr>
          <p:cNvPr id="3" name="Rectangle 2"/>
          <p:cNvSpPr/>
          <p:nvPr/>
        </p:nvSpPr>
        <p:spPr>
          <a:xfrm>
            <a:off x="663833" y="1295400"/>
            <a:ext cx="8407200" cy="1938992"/>
          </a:xfrm>
          <a:prstGeom prst="rect">
            <a:avLst/>
          </a:prstGeom>
        </p:spPr>
        <p:txBody>
          <a:bodyPr wrap="square">
            <a:spAutoFit/>
          </a:bodyPr>
          <a:lstStyle/>
          <a:p>
            <a:r>
              <a:rPr lang="en-US" sz="2400" dirty="0" err="1">
                <a:ea typeface="Verdana" panose="020B0604030504040204" pitchFamily="34" charset="0"/>
                <a:cs typeface="Verdana" panose="020B0604030504040204" pitchFamily="34" charset="0"/>
              </a:rPr>
              <a:t>Prema</a:t>
            </a:r>
            <a:r>
              <a:rPr lang="en-US" sz="2400" dirty="0">
                <a:ea typeface="Verdana" panose="020B0604030504040204" pitchFamily="34" charset="0"/>
                <a:cs typeface="Verdana" panose="020B0604030504040204" pitchFamily="34" charset="0"/>
              </a:rPr>
              <a:t> </a:t>
            </a:r>
            <a:r>
              <a:rPr lang="hr-BA" sz="2400" dirty="0">
                <a:ea typeface="Verdana" panose="020B0604030504040204" pitchFamily="34" charset="0"/>
                <a:cs typeface="Verdana" panose="020B0604030504040204" pitchFamily="34" charset="0"/>
              </a:rPr>
              <a:t>periodu održavanja,</a:t>
            </a:r>
            <a:r>
              <a:rPr lang="en-US" sz="2400" dirty="0">
                <a:ea typeface="Verdana" panose="020B0604030504040204" pitchFamily="34" charset="0"/>
                <a:cs typeface="Verdana" panose="020B0604030504040204" pitchFamily="34" charset="0"/>
              </a:rPr>
              <a:t> </a:t>
            </a:r>
            <a:r>
              <a:rPr lang="en-US" sz="2400" dirty="0" err="1">
                <a:ea typeface="Verdana" panose="020B0604030504040204" pitchFamily="34" charset="0"/>
                <a:cs typeface="Verdana" panose="020B0604030504040204" pitchFamily="34" charset="0"/>
              </a:rPr>
              <a:t>revizij</a:t>
            </a:r>
            <a:r>
              <a:rPr lang="hr-BA" sz="2400" dirty="0">
                <a:ea typeface="Verdana" panose="020B0604030504040204" pitchFamily="34" charset="0"/>
                <a:cs typeface="Verdana" panose="020B0604030504040204" pitchFamily="34" charset="0"/>
              </a:rPr>
              <a:t>a</a:t>
            </a:r>
            <a:r>
              <a:rPr lang="en-US" sz="2400" dirty="0">
                <a:ea typeface="Verdana" panose="020B0604030504040204" pitchFamily="34" charset="0"/>
                <a:cs typeface="Verdana" panose="020B0604030504040204" pitchFamily="34" charset="0"/>
              </a:rPr>
              <a:t> </a:t>
            </a:r>
            <a:r>
              <a:rPr lang="hr-BA" sz="2400" dirty="0">
                <a:ea typeface="Verdana" panose="020B0604030504040204" pitchFamily="34" charset="0"/>
                <a:cs typeface="Verdana" panose="020B0604030504040204" pitchFamily="34" charset="0"/>
              </a:rPr>
              <a:t>može biti</a:t>
            </a:r>
            <a:r>
              <a:rPr lang="en-US" sz="2400" dirty="0">
                <a:ea typeface="Verdana" panose="020B0604030504040204" pitchFamily="34" charset="0"/>
                <a:cs typeface="Verdana" panose="020B0604030504040204" pitchFamily="34" charset="0"/>
              </a:rPr>
              <a:t>:</a:t>
            </a:r>
          </a:p>
          <a:p>
            <a:endParaRPr lang="en-US" sz="24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hr-BA" sz="2400" dirty="0">
                <a:ea typeface="Verdana" panose="020B0604030504040204" pitchFamily="34" charset="0"/>
                <a:cs typeface="Verdana" panose="020B0604030504040204" pitchFamily="34" charset="0"/>
              </a:rPr>
              <a:t>Prethodna</a:t>
            </a:r>
            <a:endParaRPr lang="en-US" sz="24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400" dirty="0" err="1">
                <a:ea typeface="Verdana" panose="020B0604030504040204" pitchFamily="34" charset="0"/>
                <a:cs typeface="Verdana" panose="020B0604030504040204" pitchFamily="34" charset="0"/>
              </a:rPr>
              <a:t>Trenutna</a:t>
            </a:r>
            <a:endParaRPr lang="en-US" sz="2400" dirty="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hr-BA" sz="2400" dirty="0">
                <a:ea typeface="Verdana" panose="020B0604030504040204" pitchFamily="34" charset="0"/>
                <a:cs typeface="Verdana" panose="020B0604030504040204" pitchFamily="34" charset="0"/>
              </a:rPr>
              <a:t>Naknadna</a:t>
            </a:r>
            <a:endParaRPr lang="en-US"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24639422"/>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92" y="457200"/>
            <a:ext cx="3366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Prethodna</a:t>
            </a:r>
            <a:r>
              <a:rPr lang="fr-FR" sz="2400" b="1" dirty="0">
                <a:solidFill>
                  <a:srgbClr val="000000"/>
                </a:solidFill>
                <a:latin typeface="Verdana" pitchFamily="34" charset="0"/>
              </a:rPr>
              <a:t> </a:t>
            </a:r>
            <a:r>
              <a:rPr lang="hr-BA" sz="2400" b="1" dirty="0">
                <a:solidFill>
                  <a:srgbClr val="000000"/>
                </a:solidFill>
                <a:latin typeface="Verdana" pitchFamily="34" charset="0"/>
              </a:rPr>
              <a:t>revizija</a:t>
            </a:r>
            <a:endParaRPr lang="fr-FR" sz="2400" b="1" dirty="0">
              <a:solidFill>
                <a:srgbClr val="000000"/>
              </a:solidFill>
              <a:latin typeface="Verdana" pitchFamily="34" charset="0"/>
            </a:endParaRPr>
          </a:p>
        </p:txBody>
      </p:sp>
      <p:sp>
        <p:nvSpPr>
          <p:cNvPr id="3" name="Rectangle 2"/>
          <p:cNvSpPr/>
          <p:nvPr/>
        </p:nvSpPr>
        <p:spPr>
          <a:xfrm>
            <a:off x="432000" y="1008000"/>
            <a:ext cx="8483400" cy="4508927"/>
          </a:xfrm>
          <a:prstGeom prst="rect">
            <a:avLst/>
          </a:prstGeom>
        </p:spPr>
        <p:txBody>
          <a:bodyPr wrap="square">
            <a:spAutoFit/>
          </a:bodyPr>
          <a:lstStyle/>
          <a:p>
            <a:pPr>
              <a:spcBef>
                <a:spcPts val="600"/>
              </a:spcBef>
            </a:pPr>
            <a:r>
              <a:rPr lang="hr-BA" dirty="0">
                <a:ea typeface="Verdana" panose="020B0604030504040204" pitchFamily="34" charset="0"/>
                <a:cs typeface="Verdana" panose="020B0604030504040204" pitchFamily="34" charset="0"/>
              </a:rPr>
              <a:t>Prethodna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odnosi</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preliminarne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uvjete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zahtjeve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često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već</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postavljeni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početnoj</a:t>
            </a:r>
            <a:r>
              <a:rPr lang="en-US" dirty="0">
                <a:ea typeface="Verdana" panose="020B0604030504040204" pitchFamily="34" charset="0"/>
                <a:cs typeface="Verdana" panose="020B0604030504040204" pitchFamily="34" charset="0"/>
              </a:rPr>
              <a:t> t</a:t>
            </a:r>
            <a:r>
              <a:rPr lang="hr-BA" dirty="0">
                <a:ea typeface="Verdana" panose="020B0604030504040204" pitchFamily="34" charset="0"/>
                <a:cs typeface="Verdana" panose="020B0604030504040204" pitchFamily="34" charset="0"/>
              </a:rPr>
              <a:t>a</a:t>
            </a:r>
            <a:r>
              <a:rPr lang="en-US" dirty="0" err="1">
                <a:ea typeface="Verdana" panose="020B0604030504040204" pitchFamily="34" charset="0"/>
                <a:cs typeface="Verdana" panose="020B0604030504040204" pitchFamily="34" charset="0"/>
              </a:rPr>
              <a:t>čki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k</a:t>
            </a:r>
            <a:r>
              <a:rPr lang="en-US" dirty="0">
                <a:ea typeface="Verdana" panose="020B0604030504040204" pitchFamily="34" charset="0"/>
                <a:cs typeface="Verdana" panose="020B0604030504040204" pitchFamily="34" charset="0"/>
              </a:rPr>
              <a:t>e.</a:t>
            </a:r>
          </a:p>
          <a:p>
            <a:pPr>
              <a:spcBef>
                <a:spcPts val="600"/>
              </a:spcBef>
            </a:pPr>
            <a:r>
              <a:rPr lang="en-US" dirty="0" err="1">
                <a:ea typeface="Verdana" panose="020B0604030504040204" pitchFamily="34" charset="0"/>
                <a:cs typeface="Verdana" panose="020B0604030504040204" pitchFamily="34" charset="0"/>
              </a:rPr>
              <a:t>Cilj</a:t>
            </a:r>
            <a:r>
              <a:rPr lang="en-US" dirty="0">
                <a:ea typeface="Verdana" panose="020B0604030504040204" pitchFamily="34" charset="0"/>
                <a:cs typeface="Verdana" panose="020B0604030504040204" pitchFamily="34" charset="0"/>
              </a:rPr>
              <a:t> mu je proc</a:t>
            </a:r>
            <a:r>
              <a:rPr lang="hr-BA" dirty="0">
                <a:ea typeface="Verdana" panose="020B0604030504040204" pitchFamily="34" charset="0"/>
                <a:cs typeface="Verdana" panose="020B0604030504040204" pitchFamily="34" charset="0"/>
              </a:rPr>
              <a:t>j</a:t>
            </a:r>
            <a:r>
              <a:rPr lang="en-US" dirty="0" err="1">
                <a:ea typeface="Verdana" panose="020B0604030504040204" pitchFamily="34" charset="0"/>
                <a:cs typeface="Verdana" panose="020B0604030504040204" pitchFamily="34" charset="0"/>
              </a:rPr>
              <a:t>ena</a:t>
            </a:r>
            <a:endParaRPr lang="en-US"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ulazni</a:t>
            </a:r>
            <a:r>
              <a:rPr lang="hr-BA" dirty="0">
                <a:ea typeface="Verdana" panose="020B0604030504040204" pitchFamily="34" charset="0"/>
                <a:cs typeface="Verdana" panose="020B0604030504040204" pitchFamily="34" charset="0"/>
              </a:rPr>
              <a:t>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paramet</a:t>
            </a:r>
            <a:r>
              <a:rPr lang="hr-BA" dirty="0">
                <a:ea typeface="Verdana" panose="020B0604030504040204" pitchFamily="34" charset="0"/>
                <a:cs typeface="Verdana" panose="020B0604030504040204" pitchFamily="34" charset="0"/>
              </a:rPr>
              <a:t>ara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uslov</a:t>
            </a:r>
            <a:r>
              <a:rPr lang="hr-BA" dirty="0">
                <a:ea typeface="Verdana" panose="020B0604030504040204" pitchFamily="34" charset="0"/>
                <a:cs typeface="Verdana" panose="020B0604030504040204" pitchFamily="34" charset="0"/>
              </a:rPr>
              <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pretpostavljen</a:t>
            </a:r>
            <a:r>
              <a:rPr lang="hr-BA" dirty="0">
                <a:ea typeface="Verdana" panose="020B0604030504040204" pitchFamily="34" charset="0"/>
                <a:cs typeface="Verdana" panose="020B0604030504040204" pitchFamily="34" charset="0"/>
              </a:rPr>
              <a:t>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kontekst</a:t>
            </a:r>
            <a:r>
              <a:rPr lang="hr-BA" dirty="0">
                <a:ea typeface="Verdana" panose="020B0604030504040204" pitchFamily="34" charset="0"/>
                <a:cs typeface="Verdana" panose="020B0604030504040204" pitchFamily="34" charset="0"/>
              </a:rPr>
              <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njegovog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izvršenja</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hr-BA" dirty="0">
                <a:ea typeface="Verdana" panose="020B0604030504040204" pitchFamily="34" charset="0"/>
                <a:cs typeface="Verdana" panose="020B0604030504040204" pitchFamily="34" charset="0"/>
              </a:rPr>
              <a:t>p</a:t>
            </a:r>
            <a:r>
              <a:rPr lang="en-US" dirty="0" err="1">
                <a:ea typeface="Verdana" panose="020B0604030504040204" pitchFamily="34" charset="0"/>
                <a:cs typeface="Verdana" panose="020B0604030504040204" pitchFamily="34" charset="0"/>
              </a:rPr>
              <a:t>redviđen</a:t>
            </a:r>
            <a:r>
              <a:rPr lang="hr-BA" dirty="0">
                <a:ea typeface="Verdana" panose="020B0604030504040204" pitchFamily="34" charset="0"/>
                <a:cs typeface="Verdana" panose="020B0604030504040204" pitchFamily="34" charset="0"/>
              </a:rPr>
              <a:t>ih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projicirane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vrijednosti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uspješnosti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početka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bilo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kojeg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formalnog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k</a:t>
            </a:r>
            <a:r>
              <a:rPr lang="en-US" dirty="0">
                <a:ea typeface="Verdana" panose="020B0604030504040204" pitchFamily="34" charset="0"/>
                <a:cs typeface="Verdana" panose="020B0604030504040204" pitchFamily="34" charset="0"/>
              </a:rPr>
              <a:t>e, </a:t>
            </a:r>
            <a:r>
              <a:rPr lang="en-US" dirty="0" err="1">
                <a:ea typeface="Verdana" panose="020B0604030504040204" pitchFamily="34" charset="0"/>
                <a:cs typeface="Verdana" panose="020B0604030504040204" pitchFamily="34" charset="0"/>
              </a:rPr>
              <a:t>ocjenjujući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početne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uvjete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zahtjeve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parametre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izvršenja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omogućava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sprečavanje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nezakonitih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radnji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uklanjanje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nepažnje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grešaka</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fazi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pripreme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a:t>
            </a:r>
          </a:p>
          <a:p>
            <a:pPr>
              <a:spcBef>
                <a:spcPts val="600"/>
              </a:spcBef>
            </a:pPr>
            <a:r>
              <a:rPr lang="hr-BA" dirty="0">
                <a:ea typeface="Verdana" panose="020B0604030504040204" pitchFamily="34" charset="0"/>
                <a:cs typeface="Verdana" panose="020B0604030504040204" pitchFamily="34" charset="0"/>
              </a:rPr>
              <a:t>Prethodna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može</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provoditi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kako</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pogledu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cjelokupnog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k</a:t>
            </a:r>
            <a:r>
              <a:rPr lang="en-US" dirty="0">
                <a:ea typeface="Verdana" panose="020B0604030504040204" pitchFamily="34" charset="0"/>
                <a:cs typeface="Verdana" panose="020B0604030504040204" pitchFamily="34" charset="0"/>
              </a:rPr>
              <a:t>e, </a:t>
            </a:r>
            <a:r>
              <a:rPr lang="en-US" dirty="0" err="1">
                <a:ea typeface="Verdana" panose="020B0604030504040204" pitchFamily="34" charset="0"/>
                <a:cs typeface="Verdana" panose="020B0604030504040204" pitchFamily="34" charset="0"/>
              </a:rPr>
              <a:t>tako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pogledu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svakog</a:t>
            </a:r>
            <a:r>
              <a:rPr lang="en-US" dirty="0">
                <a:ea typeface="Verdana" panose="020B0604030504040204" pitchFamily="34" charset="0"/>
                <a:cs typeface="Verdana" panose="020B0604030504040204" pitchFamily="34" charset="0"/>
              </a:rPr>
              <a:t> od </a:t>
            </a:r>
            <a:r>
              <a:rPr lang="en-US" dirty="0" err="1">
                <a:ea typeface="Verdana" panose="020B0604030504040204" pitchFamily="34" charset="0"/>
                <a:cs typeface="Verdana" panose="020B0604030504040204" pitchFamily="34" charset="0"/>
              </a:rPr>
              <a:t>njegovih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elemenata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podprocesa</a:t>
            </a:r>
            <a:r>
              <a:rPr lang="en-US" dirty="0">
                <a:ea typeface="Verdana" panose="020B0604030504040204" pitchFamily="34" charset="0"/>
                <a:cs typeface="Verdana" panose="020B0604030504040204" pitchFamily="34" charset="0"/>
              </a:rPr>
              <a:t>).</a:t>
            </a:r>
          </a:p>
          <a:p>
            <a:pPr>
              <a:spcBef>
                <a:spcPts val="600"/>
              </a:spcBef>
            </a:pPr>
            <a:r>
              <a:rPr lang="en-US" dirty="0">
                <a:ea typeface="Verdana" panose="020B0604030504040204" pitchFamily="34" charset="0"/>
                <a:cs typeface="Verdana" panose="020B0604030504040204" pitchFamily="34" charset="0"/>
              </a:rPr>
              <a:t>Primer: </a:t>
            </a: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tenderske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dokumentacije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t>
            </a:r>
            <a:r>
              <a:rPr lang="hr-BA" dirty="0">
                <a:ea typeface="Verdana" panose="020B0604030504040204" pitchFamily="34" charset="0"/>
                <a:cs typeface="Verdana" panose="020B0604030504040204" pitchFamily="34" charset="0"/>
              </a:rPr>
              <a:t>ij</a:t>
            </a:r>
            <a:r>
              <a:rPr lang="en-US" dirty="0">
                <a:ea typeface="Verdana" panose="020B0604030504040204" pitchFamily="34" charset="0"/>
                <a:cs typeface="Verdana" panose="020B0604030504040204" pitchFamily="34" charset="0"/>
              </a:rPr>
              <a:t>e </a:t>
            </a:r>
            <a:r>
              <a:rPr lang="en-US" dirty="0" err="1">
                <a:ea typeface="Verdana" panose="020B0604030504040204" pitchFamily="34" charset="0"/>
                <a:cs typeface="Verdana" panose="020B0604030504040204" pitchFamily="34" charset="0"/>
              </a:rPr>
              <a:t>objavljivanja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tendera</a:t>
            </a:r>
            <a:r>
              <a:rPr lang="en-US" dirty="0">
                <a:ea typeface="Verdana" panose="020B0604030504040204" pitchFamily="34" charset="0"/>
                <a:cs typeface="Verdana" panose="020B0604030504040204" pitchFamily="34" charset="0"/>
              </a:rPr>
              <a:t>.</a:t>
            </a:r>
            <a:endParaRPr lang="en-US" dirty="0"/>
          </a:p>
        </p:txBody>
      </p:sp>
    </p:spTree>
    <p:extLst>
      <p:ext uri="{BB962C8B-B14F-4D97-AF65-F5344CB8AC3E}">
        <p14:creationId xmlns:p14="http://schemas.microsoft.com/office/powerpoint/2010/main" val="3028161442"/>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92" y="457200"/>
            <a:ext cx="314380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Trenutna revizija</a:t>
            </a:r>
            <a:endParaRPr lang="fr-FR" sz="2400" b="1" dirty="0">
              <a:solidFill>
                <a:srgbClr val="000000"/>
              </a:solidFill>
              <a:latin typeface="Verdana" pitchFamily="34" charset="0"/>
            </a:endParaRPr>
          </a:p>
        </p:txBody>
      </p:sp>
      <p:sp>
        <p:nvSpPr>
          <p:cNvPr id="3" name="Rectangle 2"/>
          <p:cNvSpPr/>
          <p:nvPr/>
        </p:nvSpPr>
        <p:spPr>
          <a:xfrm>
            <a:off x="432000" y="1008000"/>
            <a:ext cx="8314008" cy="3154710"/>
          </a:xfrm>
          <a:prstGeom prst="rect">
            <a:avLst/>
          </a:prstGeom>
        </p:spPr>
        <p:txBody>
          <a:bodyPr wrap="square">
            <a:spAutoFit/>
          </a:bodyPr>
          <a:lstStyle/>
          <a:p>
            <a:pPr>
              <a:spcBef>
                <a:spcPts val="600"/>
              </a:spcBef>
            </a:pPr>
            <a:r>
              <a:rPr lang="en-US" dirty="0" err="1">
                <a:ea typeface="Verdana" panose="020B0604030504040204" pitchFamily="34" charset="0"/>
                <a:cs typeface="Verdana" panose="020B0604030504040204" pitchFamily="34" charset="0"/>
              </a:rPr>
              <a:t>Trenutna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odnosi</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kontrolu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izvršenja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procjenu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njegovih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preliminarnih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Njegov</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glavni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cilj</a:t>
            </a:r>
            <a:r>
              <a:rPr lang="en-US" dirty="0">
                <a:ea typeface="Verdana" panose="020B0604030504040204" pitchFamily="34" charset="0"/>
                <a:cs typeface="Verdana" panose="020B0604030504040204" pitchFamily="34" charset="0"/>
              </a:rPr>
              <a:t> je </a:t>
            </a:r>
            <a:r>
              <a:rPr lang="en-US" dirty="0" err="1">
                <a:ea typeface="Verdana" panose="020B0604030504040204" pitchFamily="34" charset="0"/>
                <a:cs typeface="Verdana" panose="020B0604030504040204" pitchFamily="34" charset="0"/>
              </a:rPr>
              <a:t>nadgledanje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glavnog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praćenje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postupaka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Ugovarača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nadzor</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napretka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ispunjenja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uslova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ugovora</a:t>
            </a:r>
            <a:r>
              <a:rPr lang="en-US" dirty="0">
                <a:ea typeface="Verdana" panose="020B0604030504040204" pitchFamily="34" charset="0"/>
                <a:cs typeface="Verdana" panose="020B0604030504040204" pitchFamily="34" charset="0"/>
              </a:rPr>
              <a:t> o </a:t>
            </a:r>
            <a:r>
              <a:rPr lang="en-US" dirty="0" err="1">
                <a:ea typeface="Verdana" panose="020B0604030504040204" pitchFamily="34" charset="0"/>
                <a:cs typeface="Verdana" panose="020B0604030504040204" pitchFamily="34" charset="0"/>
              </a:rPr>
              <a:t>javnoj</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c</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Ishod</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tekuće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revizije</a:t>
            </a:r>
            <a:r>
              <a:rPr lang="en-US" dirty="0">
                <a:ea typeface="Verdana" panose="020B0604030504040204" pitchFamily="34" charset="0"/>
                <a:cs typeface="Verdana" panose="020B0604030504040204" pitchFamily="34" charset="0"/>
              </a:rPr>
              <a:t> je </a:t>
            </a:r>
            <a:r>
              <a:rPr lang="en-US" dirty="0" err="1">
                <a:ea typeface="Verdana" panose="020B0604030504040204" pitchFamily="34" charset="0"/>
                <a:cs typeface="Verdana" panose="020B0604030504040204" pitchFamily="34" charset="0"/>
              </a:rPr>
              <a:t>prikupljanje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cjelovitih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pravovremenih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informacija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omogućavaju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efikasno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upravljanje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resursima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financijskim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tokovima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regulacija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odstupanja</a:t>
            </a:r>
            <a:r>
              <a:rPr lang="en-US" dirty="0">
                <a:ea typeface="Verdana" panose="020B0604030504040204" pitchFamily="34" charset="0"/>
                <a:cs typeface="Verdana" panose="020B0604030504040204" pitchFamily="34" charset="0"/>
              </a:rPr>
              <a:t> od </a:t>
            </a:r>
            <a:r>
              <a:rPr lang="en-US" dirty="0" err="1">
                <a:ea typeface="Verdana" panose="020B0604030504040204" pitchFamily="34" charset="0"/>
                <a:cs typeface="Verdana" panose="020B0604030504040204" pitchFamily="34" charset="0"/>
              </a:rPr>
              <a:t>uobičajenog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tijeka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procesa</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svrhu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postizanja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utvrđenih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Ugovorom</a:t>
            </a:r>
            <a:r>
              <a:rPr lang="hr-BA" dirty="0">
                <a:ea typeface="Verdana" panose="020B0604030504040204" pitchFamily="34" charset="0"/>
                <a:cs typeface="Verdana" panose="020B0604030504040204" pitchFamily="34" charset="0"/>
              </a:rPr>
              <a:t>.</a:t>
            </a:r>
            <a:endParaRPr lang="en-US" sz="2000" dirty="0">
              <a:latin typeface="Verdana" panose="020B0604030504040204" pitchFamily="34" charset="0"/>
              <a:ea typeface="Verdana" panose="020B0604030504040204" pitchFamily="34" charset="0"/>
              <a:cs typeface="Verdana" panose="020B0604030504040204" pitchFamily="34" charset="0"/>
            </a:endParaRPr>
          </a:p>
          <a:p>
            <a:pPr>
              <a:spcBef>
                <a:spcPts val="600"/>
              </a:spcBef>
            </a:pPr>
            <a:endParaRPr lang="el-GR" sz="200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3"/>
          <p:cNvSpPr/>
          <p:nvPr/>
        </p:nvSpPr>
        <p:spPr>
          <a:xfrm>
            <a:off x="448992" y="4572000"/>
            <a:ext cx="8297016" cy="769441"/>
          </a:xfrm>
          <a:prstGeom prst="rect">
            <a:avLst/>
          </a:prstGeom>
        </p:spPr>
        <p:txBody>
          <a:bodyPr wrap="square">
            <a:spAutoFit/>
          </a:bodyPr>
          <a:lstStyle/>
          <a:p>
            <a:pPr>
              <a:spcBef>
                <a:spcPts val="600"/>
              </a:spcBef>
            </a:pPr>
            <a:r>
              <a:rPr lang="en-US" sz="2200" dirty="0" err="1"/>
              <a:t>Prethodn</a:t>
            </a:r>
            <a:r>
              <a:rPr lang="hr-BA" sz="2200" dirty="0"/>
              <a:t>a</a:t>
            </a:r>
            <a:r>
              <a:rPr lang="en-US" sz="2200" dirty="0"/>
              <a:t> </a:t>
            </a:r>
            <a:r>
              <a:rPr lang="en-US" sz="2200" dirty="0" err="1"/>
              <a:t>i</a:t>
            </a:r>
            <a:r>
              <a:rPr lang="en-US" sz="2200" dirty="0"/>
              <a:t> </a:t>
            </a:r>
            <a:r>
              <a:rPr lang="hr-BA" sz="2200" dirty="0"/>
              <a:t>trenutna</a:t>
            </a:r>
            <a:r>
              <a:rPr lang="en-US" sz="2200" dirty="0"/>
              <a:t> </a:t>
            </a:r>
            <a:r>
              <a:rPr lang="en-US" sz="2200" dirty="0" err="1"/>
              <a:t>revizij</a:t>
            </a:r>
            <a:r>
              <a:rPr lang="hr-BA" sz="2200" dirty="0"/>
              <a:t>a</a:t>
            </a:r>
            <a:r>
              <a:rPr lang="en-US" sz="2200" dirty="0"/>
              <a:t> se </a:t>
            </a:r>
            <a:r>
              <a:rPr lang="en-US" sz="2200" dirty="0" err="1"/>
              <a:t>često</a:t>
            </a:r>
            <a:r>
              <a:rPr lang="en-US" sz="2200" dirty="0"/>
              <a:t> </a:t>
            </a:r>
            <a:r>
              <a:rPr lang="en-US" sz="2200" dirty="0" err="1"/>
              <a:t>nazivaju</a:t>
            </a:r>
            <a:r>
              <a:rPr lang="en-US" sz="2200" dirty="0"/>
              <a:t> </a:t>
            </a:r>
            <a:r>
              <a:rPr lang="en-US" sz="2200" dirty="0" err="1"/>
              <a:t>revizijama</a:t>
            </a:r>
            <a:r>
              <a:rPr lang="en-US" sz="2200" dirty="0"/>
              <a:t> u </a:t>
            </a:r>
            <a:r>
              <a:rPr lang="en-US" sz="2200" dirty="0" err="1"/>
              <a:t>stvarnom</a:t>
            </a:r>
            <a:r>
              <a:rPr lang="en-US" sz="2200" dirty="0"/>
              <a:t> </a:t>
            </a:r>
            <a:r>
              <a:rPr lang="en-US" sz="2200" dirty="0" err="1"/>
              <a:t>vremenu</a:t>
            </a:r>
            <a:r>
              <a:rPr lang="en-US" sz="2200" dirty="0"/>
              <a:t>.</a:t>
            </a:r>
          </a:p>
        </p:txBody>
      </p:sp>
    </p:spTree>
    <p:extLst>
      <p:ext uri="{BB962C8B-B14F-4D97-AF65-F5344CB8AC3E}">
        <p14:creationId xmlns:p14="http://schemas.microsoft.com/office/powerpoint/2010/main" val="496823982"/>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80871"/>
            <a:ext cx="33105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Naknadna revizija</a:t>
            </a:r>
            <a:endParaRPr lang="fr-FR" sz="2400" b="1" dirty="0">
              <a:solidFill>
                <a:srgbClr val="000000"/>
              </a:solidFill>
              <a:latin typeface="Verdana" pitchFamily="34" charset="0"/>
            </a:endParaRPr>
          </a:p>
        </p:txBody>
      </p:sp>
      <p:sp>
        <p:nvSpPr>
          <p:cNvPr id="3" name="Rectangle 2"/>
          <p:cNvSpPr/>
          <p:nvPr/>
        </p:nvSpPr>
        <p:spPr>
          <a:xfrm>
            <a:off x="432000" y="1008000"/>
            <a:ext cx="8382000" cy="4201150"/>
          </a:xfrm>
          <a:prstGeom prst="rect">
            <a:avLst/>
          </a:prstGeom>
        </p:spPr>
        <p:txBody>
          <a:bodyPr wrap="square">
            <a:spAutoFit/>
          </a:bodyPr>
          <a:lstStyle/>
          <a:p>
            <a:pPr>
              <a:spcBef>
                <a:spcPts val="600"/>
              </a:spcBef>
            </a:pPr>
            <a:r>
              <a:rPr lang="en-US" dirty="0" err="1"/>
              <a:t>Naknadna</a:t>
            </a:r>
            <a:r>
              <a:rPr lang="en-US" dirty="0"/>
              <a:t> </a:t>
            </a:r>
            <a:r>
              <a:rPr lang="en-US" dirty="0" err="1"/>
              <a:t>revizija</a:t>
            </a:r>
            <a:r>
              <a:rPr lang="en-US" dirty="0"/>
              <a:t> </a:t>
            </a:r>
            <a:r>
              <a:rPr lang="en-US" dirty="0" err="1"/>
              <a:t>fokusirana</a:t>
            </a:r>
            <a:r>
              <a:rPr lang="en-US" dirty="0"/>
              <a:t> je </a:t>
            </a:r>
            <a:r>
              <a:rPr lang="en-US" dirty="0" err="1"/>
              <a:t>na</a:t>
            </a:r>
            <a:r>
              <a:rPr lang="en-US" dirty="0"/>
              <a:t> </a:t>
            </a:r>
            <a:r>
              <a:rPr lang="en-US" dirty="0" err="1"/>
              <a:t>procjenu</a:t>
            </a:r>
            <a:r>
              <a:rPr lang="en-US" dirty="0"/>
              <a:t> </a:t>
            </a:r>
            <a:r>
              <a:rPr lang="en-US" dirty="0" err="1"/>
              <a:t>rezultata</a:t>
            </a:r>
            <a:r>
              <a:rPr lang="en-US" dirty="0"/>
              <a:t> </a:t>
            </a:r>
            <a:r>
              <a:rPr lang="en-US" dirty="0" err="1"/>
              <a:t>procesa</a:t>
            </a:r>
            <a:r>
              <a:rPr lang="en-US" dirty="0"/>
              <a:t> </a:t>
            </a:r>
            <a:r>
              <a:rPr lang="en-US" dirty="0" err="1"/>
              <a:t>nabavke</a:t>
            </a:r>
            <a:r>
              <a:rPr lang="en-US" dirty="0"/>
              <a:t>. </a:t>
            </a:r>
            <a:r>
              <a:rPr lang="en-US" dirty="0" err="1"/>
              <a:t>Procjenjuje</a:t>
            </a:r>
            <a:r>
              <a:rPr lang="en-US" dirty="0"/>
              <a:t> </a:t>
            </a:r>
            <a:r>
              <a:rPr lang="en-US" dirty="0" err="1"/>
              <a:t>izlazne</a:t>
            </a:r>
            <a:r>
              <a:rPr lang="en-US" dirty="0"/>
              <a:t> </a:t>
            </a:r>
            <a:r>
              <a:rPr lang="en-US" dirty="0" err="1"/>
              <a:t>parametre</a:t>
            </a:r>
            <a:r>
              <a:rPr lang="en-US" dirty="0"/>
              <a:t> </a:t>
            </a:r>
            <a:r>
              <a:rPr lang="en-US" dirty="0" err="1"/>
              <a:t>postupka</a:t>
            </a:r>
            <a:r>
              <a:rPr lang="en-US" dirty="0"/>
              <a:t> </a:t>
            </a:r>
            <a:r>
              <a:rPr lang="en-US" dirty="0" err="1"/>
              <a:t>i</a:t>
            </a:r>
            <a:r>
              <a:rPr lang="en-US" dirty="0"/>
              <a:t>, </a:t>
            </a:r>
            <a:r>
              <a:rPr lang="en-US" dirty="0" err="1"/>
              <a:t>kao</a:t>
            </a:r>
            <a:r>
              <a:rPr lang="en-US" dirty="0"/>
              <a:t> </a:t>
            </a:r>
            <a:r>
              <a:rPr lang="en-US" dirty="0" err="1"/>
              <a:t>opće</a:t>
            </a:r>
            <a:r>
              <a:rPr lang="en-US" dirty="0"/>
              <a:t> </a:t>
            </a:r>
            <a:r>
              <a:rPr lang="en-US" dirty="0" err="1"/>
              <a:t>pravilo</a:t>
            </a:r>
            <a:r>
              <a:rPr lang="en-US" dirty="0"/>
              <a:t>, </a:t>
            </a:r>
            <a:r>
              <a:rPr lang="en-US" dirty="0" err="1"/>
              <a:t>više</a:t>
            </a:r>
            <a:r>
              <a:rPr lang="en-US" dirty="0"/>
              <a:t> </a:t>
            </a:r>
            <a:r>
              <a:rPr lang="en-US" dirty="0" err="1"/>
              <a:t>nema</a:t>
            </a:r>
            <a:r>
              <a:rPr lang="en-US" dirty="0"/>
              <a:t> </a:t>
            </a:r>
            <a:r>
              <a:rPr lang="en-US" dirty="0" err="1"/>
              <a:t>šanse</a:t>
            </a:r>
            <a:r>
              <a:rPr lang="en-US" dirty="0"/>
              <a:t> da </a:t>
            </a:r>
            <a:r>
              <a:rPr lang="en-US" dirty="0" err="1"/>
              <a:t>unesete</a:t>
            </a:r>
            <a:r>
              <a:rPr lang="en-US" dirty="0"/>
              <a:t> </a:t>
            </a:r>
            <a:r>
              <a:rPr lang="en-US" dirty="0" err="1"/>
              <a:t>nikakve</a:t>
            </a:r>
            <a:r>
              <a:rPr lang="en-US" dirty="0"/>
              <a:t> </a:t>
            </a:r>
            <a:r>
              <a:rPr lang="en-US" dirty="0" err="1"/>
              <a:t>korekcije</a:t>
            </a:r>
            <a:r>
              <a:rPr lang="en-US" dirty="0"/>
              <a:t>.</a:t>
            </a:r>
          </a:p>
          <a:p>
            <a:pPr>
              <a:spcBef>
                <a:spcPts val="600"/>
              </a:spcBef>
            </a:pPr>
            <a:r>
              <a:rPr lang="en-US" dirty="0"/>
              <a:t>U </a:t>
            </a:r>
            <a:r>
              <a:rPr lang="en-US" dirty="0" err="1"/>
              <a:t>okviru</a:t>
            </a:r>
            <a:r>
              <a:rPr lang="en-US" dirty="0"/>
              <a:t> </a:t>
            </a:r>
            <a:r>
              <a:rPr lang="hr-BA" dirty="0"/>
              <a:t>naknadne</a:t>
            </a:r>
            <a:r>
              <a:rPr lang="en-US" dirty="0"/>
              <a:t> </a:t>
            </a:r>
            <a:r>
              <a:rPr lang="en-US" dirty="0" err="1"/>
              <a:t>revizije</a:t>
            </a:r>
            <a:r>
              <a:rPr lang="en-US" dirty="0"/>
              <a:t>, </a:t>
            </a:r>
            <a:r>
              <a:rPr lang="en-US" dirty="0" err="1"/>
              <a:t>revizorima</a:t>
            </a:r>
            <a:r>
              <a:rPr lang="en-US" dirty="0"/>
              <a:t> se </a:t>
            </a:r>
            <a:r>
              <a:rPr lang="en-US" dirty="0" err="1"/>
              <a:t>daju</a:t>
            </a:r>
            <a:r>
              <a:rPr lang="en-US" dirty="0"/>
              <a:t> </a:t>
            </a:r>
            <a:r>
              <a:rPr lang="en-US" dirty="0" err="1"/>
              <a:t>široke</a:t>
            </a:r>
            <a:r>
              <a:rPr lang="en-US" dirty="0"/>
              <a:t> </a:t>
            </a:r>
            <a:r>
              <a:rPr lang="en-US" dirty="0" err="1"/>
              <a:t>ovlasti</a:t>
            </a:r>
            <a:r>
              <a:rPr lang="en-US" dirty="0"/>
              <a:t> za </a:t>
            </a:r>
            <a:r>
              <a:rPr lang="en-US" dirty="0" err="1"/>
              <a:t>sprečavanje</a:t>
            </a:r>
            <a:r>
              <a:rPr lang="en-US" dirty="0"/>
              <a:t> </a:t>
            </a:r>
            <a:r>
              <a:rPr lang="en-US" dirty="0" err="1"/>
              <a:t>provođenja</a:t>
            </a:r>
            <a:r>
              <a:rPr lang="en-US" dirty="0"/>
              <a:t> </a:t>
            </a:r>
            <a:r>
              <a:rPr lang="en-US" dirty="0" err="1"/>
              <a:t>operacija</a:t>
            </a:r>
            <a:r>
              <a:rPr lang="en-US" dirty="0"/>
              <a:t> </a:t>
            </a:r>
            <a:r>
              <a:rPr lang="en-US" dirty="0" err="1"/>
              <a:t>i</a:t>
            </a:r>
            <a:r>
              <a:rPr lang="en-US" dirty="0"/>
              <a:t> </a:t>
            </a:r>
            <a:r>
              <a:rPr lang="en-US" dirty="0" err="1"/>
              <a:t>zaustavljanje</a:t>
            </a:r>
            <a:r>
              <a:rPr lang="en-US" dirty="0"/>
              <a:t> </a:t>
            </a:r>
            <a:r>
              <a:rPr lang="en-US" dirty="0" err="1"/>
              <a:t>postupaka</a:t>
            </a:r>
            <a:r>
              <a:rPr lang="en-US" dirty="0"/>
              <a:t> </a:t>
            </a:r>
            <a:r>
              <a:rPr lang="en-US" dirty="0" err="1"/>
              <a:t>izvršenja</a:t>
            </a:r>
            <a:r>
              <a:rPr lang="en-US" dirty="0"/>
              <a:t> </a:t>
            </a:r>
            <a:r>
              <a:rPr lang="en-US" dirty="0" err="1"/>
              <a:t>javnog</a:t>
            </a:r>
            <a:r>
              <a:rPr lang="en-US" dirty="0"/>
              <a:t> </a:t>
            </a:r>
            <a:r>
              <a:rPr lang="en-US" dirty="0" err="1"/>
              <a:t>ugovora</a:t>
            </a:r>
            <a:r>
              <a:rPr lang="en-US" dirty="0"/>
              <a:t>, </a:t>
            </a:r>
            <a:r>
              <a:rPr lang="en-US" dirty="0" err="1"/>
              <a:t>ističući</a:t>
            </a:r>
            <a:r>
              <a:rPr lang="en-US" dirty="0"/>
              <a:t> </a:t>
            </a:r>
            <a:r>
              <a:rPr lang="en-US" dirty="0" err="1"/>
              <a:t>odgovornost</a:t>
            </a:r>
            <a:r>
              <a:rPr lang="en-US" dirty="0"/>
              <a:t> </a:t>
            </a:r>
            <a:r>
              <a:rPr lang="en-US" dirty="0" err="1"/>
              <a:t>odgovornih</a:t>
            </a:r>
            <a:r>
              <a:rPr lang="en-US" dirty="0"/>
              <a:t>; </a:t>
            </a:r>
            <a:r>
              <a:rPr lang="en-US" dirty="0" err="1"/>
              <a:t>i</a:t>
            </a:r>
            <a:r>
              <a:rPr lang="en-US" dirty="0"/>
              <a:t> </a:t>
            </a:r>
            <a:r>
              <a:rPr lang="en-US" dirty="0" err="1"/>
              <a:t>eventualno</a:t>
            </a:r>
            <a:r>
              <a:rPr lang="en-US" dirty="0"/>
              <a:t> </a:t>
            </a:r>
            <a:r>
              <a:rPr lang="en-US" dirty="0" err="1"/>
              <a:t>izricanje</a:t>
            </a:r>
            <a:r>
              <a:rPr lang="en-US" dirty="0"/>
              <a:t> </a:t>
            </a:r>
            <a:r>
              <a:rPr lang="en-US" dirty="0" err="1"/>
              <a:t>naknade</a:t>
            </a:r>
            <a:r>
              <a:rPr lang="en-US" dirty="0"/>
              <a:t> za </a:t>
            </a:r>
            <a:r>
              <a:rPr lang="en-US" dirty="0" err="1"/>
              <a:t>nastalu</a:t>
            </a:r>
            <a:r>
              <a:rPr lang="en-US" dirty="0"/>
              <a:t> </a:t>
            </a:r>
            <a:r>
              <a:rPr lang="en-US" dirty="0" err="1"/>
              <a:t>štetu</a:t>
            </a:r>
            <a:r>
              <a:rPr lang="en-US" dirty="0"/>
              <a:t> </a:t>
            </a:r>
            <a:r>
              <a:rPr lang="en-US" dirty="0" err="1"/>
              <a:t>kako</a:t>
            </a:r>
            <a:r>
              <a:rPr lang="en-US" dirty="0"/>
              <a:t> bi se </a:t>
            </a:r>
            <a:r>
              <a:rPr lang="en-US" dirty="0" err="1"/>
              <a:t>spriječilo</a:t>
            </a:r>
            <a:r>
              <a:rPr lang="en-US" dirty="0"/>
              <a:t> da se </a:t>
            </a:r>
            <a:r>
              <a:rPr lang="en-US" dirty="0" err="1"/>
              <a:t>kršenja</a:t>
            </a:r>
            <a:r>
              <a:rPr lang="en-US" dirty="0"/>
              <a:t> </a:t>
            </a:r>
            <a:r>
              <a:rPr lang="en-US" dirty="0" err="1"/>
              <a:t>ponove</a:t>
            </a:r>
            <a:r>
              <a:rPr lang="en-US" dirty="0"/>
              <a:t>.</a:t>
            </a:r>
          </a:p>
          <a:p>
            <a:pPr>
              <a:spcBef>
                <a:spcPts val="600"/>
              </a:spcBef>
            </a:pPr>
            <a:r>
              <a:rPr lang="en-US" dirty="0" err="1"/>
              <a:t>Revizor</a:t>
            </a:r>
            <a:r>
              <a:rPr lang="en-US" dirty="0"/>
              <a:t> u </a:t>
            </a:r>
            <a:r>
              <a:rPr lang="en-US" dirty="0" err="1"/>
              <a:t>naknadnoj</a:t>
            </a:r>
            <a:r>
              <a:rPr lang="en-US" dirty="0"/>
              <a:t> </a:t>
            </a:r>
            <a:r>
              <a:rPr lang="en-US" dirty="0" err="1"/>
              <a:t>reviziji</a:t>
            </a:r>
            <a:r>
              <a:rPr lang="en-US" dirty="0"/>
              <a:t> </a:t>
            </a:r>
            <a:r>
              <a:rPr lang="en-US" dirty="0" err="1"/>
              <a:t>ima</a:t>
            </a:r>
            <a:r>
              <a:rPr lang="en-US" dirty="0"/>
              <a:t> </a:t>
            </a:r>
            <a:r>
              <a:rPr lang="en-US" dirty="0" err="1"/>
              <a:t>neovisnu</a:t>
            </a:r>
            <a:r>
              <a:rPr lang="en-US" dirty="0"/>
              <a:t>, </a:t>
            </a:r>
            <a:r>
              <a:rPr lang="en-US" dirty="0" err="1"/>
              <a:t>vanjsku</a:t>
            </a:r>
            <a:r>
              <a:rPr lang="en-US" dirty="0"/>
              <a:t> </a:t>
            </a:r>
            <a:r>
              <a:rPr lang="en-US" dirty="0" err="1"/>
              <a:t>nadzornu</a:t>
            </a:r>
            <a:r>
              <a:rPr lang="en-US" dirty="0"/>
              <a:t> </a:t>
            </a:r>
            <a:r>
              <a:rPr lang="en-US" dirty="0" err="1"/>
              <a:t>ulogu</a:t>
            </a:r>
            <a:r>
              <a:rPr lang="en-US" dirty="0"/>
              <a:t>, </a:t>
            </a:r>
            <a:r>
              <a:rPr lang="en-US" dirty="0" err="1"/>
              <a:t>dok</a:t>
            </a:r>
            <a:r>
              <a:rPr lang="en-US" dirty="0"/>
              <a:t> u </a:t>
            </a:r>
            <a:r>
              <a:rPr lang="en-US" dirty="0" err="1"/>
              <a:t>trenutnoj</a:t>
            </a:r>
            <a:r>
              <a:rPr lang="en-US" dirty="0"/>
              <a:t> </a:t>
            </a:r>
            <a:r>
              <a:rPr lang="en-US" dirty="0" err="1"/>
              <a:t>i</a:t>
            </a:r>
            <a:r>
              <a:rPr lang="en-US" dirty="0"/>
              <a:t>, </a:t>
            </a:r>
            <a:r>
              <a:rPr lang="en-US" dirty="0" err="1"/>
              <a:t>posebno</a:t>
            </a:r>
            <a:r>
              <a:rPr lang="en-US" dirty="0"/>
              <a:t> </a:t>
            </a:r>
            <a:r>
              <a:rPr lang="hr-BA" dirty="0"/>
              <a:t>prethodnoj</a:t>
            </a:r>
            <a:r>
              <a:rPr lang="en-US" dirty="0"/>
              <a:t> </a:t>
            </a:r>
            <a:r>
              <a:rPr lang="en-US" dirty="0" err="1"/>
              <a:t>reviziji</a:t>
            </a:r>
            <a:r>
              <a:rPr lang="en-US" dirty="0"/>
              <a:t>, </a:t>
            </a:r>
            <a:r>
              <a:rPr lang="en-US" dirty="0" err="1"/>
              <a:t>revizor</a:t>
            </a:r>
            <a:r>
              <a:rPr lang="en-US" dirty="0"/>
              <a:t> </a:t>
            </a:r>
            <a:r>
              <a:rPr lang="en-US" dirty="0" err="1"/>
              <a:t>sve</a:t>
            </a:r>
            <a:r>
              <a:rPr lang="en-US" dirty="0"/>
              <a:t> </a:t>
            </a:r>
            <a:r>
              <a:rPr lang="en-US" dirty="0" err="1"/>
              <a:t>više</a:t>
            </a:r>
            <a:r>
              <a:rPr lang="en-US" dirty="0"/>
              <a:t> </a:t>
            </a:r>
            <a:r>
              <a:rPr lang="en-US" dirty="0" err="1"/>
              <a:t>djeluje</a:t>
            </a:r>
            <a:r>
              <a:rPr lang="en-US" dirty="0"/>
              <a:t> </a:t>
            </a:r>
            <a:r>
              <a:rPr lang="en-US" dirty="0" err="1"/>
              <a:t>kao</a:t>
            </a:r>
            <a:r>
              <a:rPr lang="en-US" dirty="0"/>
              <a:t> </a:t>
            </a:r>
            <a:r>
              <a:rPr lang="en-US" dirty="0" err="1"/>
              <a:t>sudionik</a:t>
            </a:r>
            <a:r>
              <a:rPr lang="en-US" dirty="0"/>
              <a:t> u </a:t>
            </a:r>
            <a:r>
              <a:rPr lang="en-US" dirty="0" err="1"/>
              <a:t>procesu</a:t>
            </a:r>
            <a:r>
              <a:rPr lang="en-US" dirty="0"/>
              <a:t> </a:t>
            </a:r>
            <a:r>
              <a:rPr lang="en-US" dirty="0" err="1"/>
              <a:t>uz</a:t>
            </a:r>
            <a:r>
              <a:rPr lang="en-US" dirty="0"/>
              <a:t> </a:t>
            </a:r>
            <a:r>
              <a:rPr lang="en-US" dirty="0" err="1"/>
              <a:t>mogućnost</a:t>
            </a:r>
            <a:r>
              <a:rPr lang="en-US" dirty="0"/>
              <a:t> </a:t>
            </a:r>
            <a:r>
              <a:rPr lang="en-US" dirty="0" err="1"/>
              <a:t>utjecaja</a:t>
            </a:r>
            <a:r>
              <a:rPr lang="en-US" dirty="0"/>
              <a:t> </a:t>
            </a:r>
            <a:r>
              <a:rPr lang="en-US" dirty="0" err="1"/>
              <a:t>na</a:t>
            </a:r>
            <a:r>
              <a:rPr lang="en-US" dirty="0"/>
              <a:t> </a:t>
            </a:r>
            <a:r>
              <a:rPr lang="en-US" dirty="0" err="1"/>
              <a:t>prirodu</a:t>
            </a:r>
            <a:r>
              <a:rPr lang="en-US" dirty="0"/>
              <a:t> </a:t>
            </a:r>
            <a:r>
              <a:rPr lang="en-US" dirty="0" err="1"/>
              <a:t>i</a:t>
            </a:r>
            <a:r>
              <a:rPr lang="en-US" dirty="0"/>
              <a:t> t</a:t>
            </a:r>
            <a:r>
              <a:rPr lang="hr-BA" dirty="0"/>
              <a:t>o</a:t>
            </a:r>
            <a:r>
              <a:rPr lang="en-US" dirty="0"/>
              <a:t>k </a:t>
            </a:r>
            <a:r>
              <a:rPr lang="hr-BA" dirty="0"/>
              <a:t>postupka.</a:t>
            </a:r>
            <a:endParaRPr lang="en-US" dirty="0"/>
          </a:p>
          <a:p>
            <a:pPr>
              <a:spcBef>
                <a:spcPts val="600"/>
              </a:spcBef>
            </a:pPr>
            <a:r>
              <a:rPr lang="hr-BA" dirty="0"/>
              <a:t>Naknadna</a:t>
            </a:r>
            <a:r>
              <a:rPr lang="en-US" dirty="0"/>
              <a:t> </a:t>
            </a:r>
            <a:r>
              <a:rPr lang="en-US" dirty="0" err="1"/>
              <a:t>revizija</a:t>
            </a:r>
            <a:r>
              <a:rPr lang="en-US" dirty="0"/>
              <a:t> </a:t>
            </a:r>
            <a:r>
              <a:rPr lang="en-US" dirty="0" err="1"/>
              <a:t>trenutno</a:t>
            </a:r>
            <a:r>
              <a:rPr lang="en-US" dirty="0"/>
              <a:t> je </a:t>
            </a:r>
            <a:r>
              <a:rPr lang="en-US" dirty="0" err="1"/>
              <a:t>glavni</a:t>
            </a:r>
            <a:r>
              <a:rPr lang="en-US" dirty="0"/>
              <a:t> </a:t>
            </a:r>
            <a:r>
              <a:rPr lang="en-US" dirty="0" err="1"/>
              <a:t>pristup</a:t>
            </a:r>
            <a:r>
              <a:rPr lang="en-US" dirty="0"/>
              <a:t> </a:t>
            </a:r>
            <a:r>
              <a:rPr lang="en-US" dirty="0" err="1"/>
              <a:t>koji</a:t>
            </a:r>
            <a:r>
              <a:rPr lang="en-US" dirty="0"/>
              <a:t> se </a:t>
            </a:r>
            <a:r>
              <a:rPr lang="en-US" dirty="0" err="1"/>
              <a:t>provodi</a:t>
            </a:r>
            <a:r>
              <a:rPr lang="en-US" dirty="0"/>
              <a:t> u </a:t>
            </a:r>
            <a:r>
              <a:rPr lang="en-US" dirty="0" err="1"/>
              <a:t>okviru</a:t>
            </a:r>
            <a:r>
              <a:rPr lang="en-US" dirty="0"/>
              <a:t> </a:t>
            </a:r>
            <a:r>
              <a:rPr lang="en-US" dirty="0" err="1"/>
              <a:t>revizije</a:t>
            </a:r>
            <a:r>
              <a:rPr lang="en-US" dirty="0"/>
              <a:t> </a:t>
            </a:r>
            <a:r>
              <a:rPr lang="en-US" dirty="0" err="1"/>
              <a:t>javnog</a:t>
            </a:r>
            <a:r>
              <a:rPr lang="en-US" dirty="0"/>
              <a:t> </a:t>
            </a:r>
            <a:r>
              <a:rPr lang="en-US" dirty="0" err="1"/>
              <a:t>sektora</a:t>
            </a:r>
            <a:r>
              <a:rPr lang="en-US" dirty="0"/>
              <a:t>.</a:t>
            </a:r>
          </a:p>
        </p:txBody>
      </p:sp>
    </p:spTree>
    <p:extLst>
      <p:ext uri="{BB962C8B-B14F-4D97-AF65-F5344CB8AC3E}">
        <p14:creationId xmlns:p14="http://schemas.microsoft.com/office/powerpoint/2010/main" val="154234657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4"/>
          <p:cNvSpPr>
            <a:spLocks noEditPoints="1"/>
          </p:cNvSpPr>
          <p:nvPr/>
        </p:nvSpPr>
        <p:spPr bwMode="gray">
          <a:xfrm>
            <a:off x="705300" y="1372085"/>
            <a:ext cx="7295700" cy="3970337"/>
          </a:xfrm>
          <a:custGeom>
            <a:avLst/>
            <a:gdLst>
              <a:gd name="T0" fmla="*/ 1092 w 2820"/>
              <a:gd name="T1" fmla="*/ 50 h 2912"/>
              <a:gd name="T2" fmla="*/ 822 w 2820"/>
              <a:gd name="T3" fmla="*/ 168 h 2912"/>
              <a:gd name="T4" fmla="*/ 594 w 2820"/>
              <a:gd name="T5" fmla="*/ 300 h 2912"/>
              <a:gd name="T6" fmla="*/ 406 w 2820"/>
              <a:gd name="T7" fmla="*/ 446 h 2912"/>
              <a:gd name="T8" fmla="*/ 254 w 2820"/>
              <a:gd name="T9" fmla="*/ 604 h 2912"/>
              <a:gd name="T10" fmla="*/ 140 w 2820"/>
              <a:gd name="T11" fmla="*/ 772 h 2912"/>
              <a:gd name="T12" fmla="*/ 60 w 2820"/>
              <a:gd name="T13" fmla="*/ 944 h 2912"/>
              <a:gd name="T14" fmla="*/ 14 w 2820"/>
              <a:gd name="T15" fmla="*/ 1122 h 2912"/>
              <a:gd name="T16" fmla="*/ 0 w 2820"/>
              <a:gd name="T17" fmla="*/ 1300 h 2912"/>
              <a:gd name="T18" fmla="*/ 18 w 2820"/>
              <a:gd name="T19" fmla="*/ 1476 h 2912"/>
              <a:gd name="T20" fmla="*/ 64 w 2820"/>
              <a:gd name="T21" fmla="*/ 1650 h 2912"/>
              <a:gd name="T22" fmla="*/ 138 w 2820"/>
              <a:gd name="T23" fmla="*/ 1818 h 2912"/>
              <a:gd name="T24" fmla="*/ 238 w 2820"/>
              <a:gd name="T25" fmla="*/ 1978 h 2912"/>
              <a:gd name="T26" fmla="*/ 364 w 2820"/>
              <a:gd name="T27" fmla="*/ 2126 h 2912"/>
              <a:gd name="T28" fmla="*/ 512 w 2820"/>
              <a:gd name="T29" fmla="*/ 2262 h 2912"/>
              <a:gd name="T30" fmla="*/ 684 w 2820"/>
              <a:gd name="T31" fmla="*/ 2382 h 2912"/>
              <a:gd name="T32" fmla="*/ 874 w 2820"/>
              <a:gd name="T33" fmla="*/ 2484 h 2912"/>
              <a:gd name="T34" fmla="*/ 1086 w 2820"/>
              <a:gd name="T35" fmla="*/ 2564 h 2912"/>
              <a:gd name="T36" fmla="*/ 1314 w 2820"/>
              <a:gd name="T37" fmla="*/ 2622 h 2912"/>
              <a:gd name="T38" fmla="*/ 1558 w 2820"/>
              <a:gd name="T39" fmla="*/ 2654 h 2912"/>
              <a:gd name="T40" fmla="*/ 1818 w 2820"/>
              <a:gd name="T41" fmla="*/ 2658 h 2912"/>
              <a:gd name="T42" fmla="*/ 2090 w 2820"/>
              <a:gd name="T43" fmla="*/ 2632 h 2912"/>
              <a:gd name="T44" fmla="*/ 2374 w 2820"/>
              <a:gd name="T45" fmla="*/ 2574 h 2912"/>
              <a:gd name="T46" fmla="*/ 2544 w 2820"/>
              <a:gd name="T47" fmla="*/ 2912 h 2912"/>
              <a:gd name="T48" fmla="*/ 1868 w 2820"/>
              <a:gd name="T49" fmla="*/ 1552 h 2912"/>
              <a:gd name="T50" fmla="*/ 1956 w 2820"/>
              <a:gd name="T51" fmla="*/ 1914 h 2912"/>
              <a:gd name="T52" fmla="*/ 1788 w 2820"/>
              <a:gd name="T53" fmla="*/ 1936 h 2912"/>
              <a:gd name="T54" fmla="*/ 1616 w 2820"/>
              <a:gd name="T55" fmla="*/ 1934 h 2912"/>
              <a:gd name="T56" fmla="*/ 1442 w 2820"/>
              <a:gd name="T57" fmla="*/ 1912 h 2912"/>
              <a:gd name="T58" fmla="*/ 1272 w 2820"/>
              <a:gd name="T59" fmla="*/ 1872 h 2912"/>
              <a:gd name="T60" fmla="*/ 1108 w 2820"/>
              <a:gd name="T61" fmla="*/ 1812 h 2912"/>
              <a:gd name="T62" fmla="*/ 952 w 2820"/>
              <a:gd name="T63" fmla="*/ 1736 h 2912"/>
              <a:gd name="T64" fmla="*/ 810 w 2820"/>
              <a:gd name="T65" fmla="*/ 1646 h 2912"/>
              <a:gd name="T66" fmla="*/ 684 w 2820"/>
              <a:gd name="T67" fmla="*/ 1542 h 2912"/>
              <a:gd name="T68" fmla="*/ 578 w 2820"/>
              <a:gd name="T69" fmla="*/ 1428 h 2912"/>
              <a:gd name="T70" fmla="*/ 494 w 2820"/>
              <a:gd name="T71" fmla="*/ 1304 h 2912"/>
              <a:gd name="T72" fmla="*/ 438 w 2820"/>
              <a:gd name="T73" fmla="*/ 1170 h 2912"/>
              <a:gd name="T74" fmla="*/ 410 w 2820"/>
              <a:gd name="T75" fmla="*/ 1032 h 2912"/>
              <a:gd name="T76" fmla="*/ 416 w 2820"/>
              <a:gd name="T77" fmla="*/ 888 h 2912"/>
              <a:gd name="T78" fmla="*/ 460 w 2820"/>
              <a:gd name="T79" fmla="*/ 742 h 2912"/>
              <a:gd name="T80" fmla="*/ 544 w 2820"/>
              <a:gd name="T81" fmla="*/ 592 h 2912"/>
              <a:gd name="T82" fmla="*/ 670 w 2820"/>
              <a:gd name="T83" fmla="*/ 444 h 2912"/>
              <a:gd name="T84" fmla="*/ 844 w 2820"/>
              <a:gd name="T85" fmla="*/ 298 h 2912"/>
              <a:gd name="T86" fmla="*/ 1070 w 2820"/>
              <a:gd name="T87" fmla="*/ 154 h 2912"/>
              <a:gd name="T88" fmla="*/ 1348 w 2820"/>
              <a:gd name="T89" fmla="*/ 16 h 2912"/>
              <a:gd name="T90" fmla="*/ 1244 w 2820"/>
              <a:gd name="T91" fmla="*/ 0 h 2912"/>
              <a:gd name="T92" fmla="*/ 2820 w 2820"/>
              <a:gd name="T93" fmla="*/ 1934 h 2912"/>
              <a:gd name="T94" fmla="*/ 2820 w 2820"/>
              <a:gd name="T95" fmla="*/ 193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820" h="2912">
                <a:moveTo>
                  <a:pt x="1244" y="0"/>
                </a:moveTo>
                <a:lnTo>
                  <a:pt x="1092" y="50"/>
                </a:lnTo>
                <a:lnTo>
                  <a:pt x="952" y="106"/>
                </a:lnTo>
                <a:lnTo>
                  <a:pt x="822" y="168"/>
                </a:lnTo>
                <a:lnTo>
                  <a:pt x="704" y="232"/>
                </a:lnTo>
                <a:lnTo>
                  <a:pt x="594" y="300"/>
                </a:lnTo>
                <a:lnTo>
                  <a:pt x="494" y="372"/>
                </a:lnTo>
                <a:lnTo>
                  <a:pt x="406" y="446"/>
                </a:lnTo>
                <a:lnTo>
                  <a:pt x="324" y="524"/>
                </a:lnTo>
                <a:lnTo>
                  <a:pt x="254" y="604"/>
                </a:lnTo>
                <a:lnTo>
                  <a:pt x="192" y="686"/>
                </a:lnTo>
                <a:lnTo>
                  <a:pt x="140" y="772"/>
                </a:lnTo>
                <a:lnTo>
                  <a:pt x="96" y="856"/>
                </a:lnTo>
                <a:lnTo>
                  <a:pt x="60" y="944"/>
                </a:lnTo>
                <a:lnTo>
                  <a:pt x="32" y="1032"/>
                </a:lnTo>
                <a:lnTo>
                  <a:pt x="14" y="1122"/>
                </a:lnTo>
                <a:lnTo>
                  <a:pt x="2" y="1210"/>
                </a:lnTo>
                <a:lnTo>
                  <a:pt x="0" y="1300"/>
                </a:lnTo>
                <a:lnTo>
                  <a:pt x="4" y="1388"/>
                </a:lnTo>
                <a:lnTo>
                  <a:pt x="18" y="1476"/>
                </a:lnTo>
                <a:lnTo>
                  <a:pt x="36" y="1564"/>
                </a:lnTo>
                <a:lnTo>
                  <a:pt x="64" y="1650"/>
                </a:lnTo>
                <a:lnTo>
                  <a:pt x="96" y="1736"/>
                </a:lnTo>
                <a:lnTo>
                  <a:pt x="138" y="1818"/>
                </a:lnTo>
                <a:lnTo>
                  <a:pt x="184" y="1900"/>
                </a:lnTo>
                <a:lnTo>
                  <a:pt x="238" y="1978"/>
                </a:lnTo>
                <a:lnTo>
                  <a:pt x="298" y="2054"/>
                </a:lnTo>
                <a:lnTo>
                  <a:pt x="364" y="2126"/>
                </a:lnTo>
                <a:lnTo>
                  <a:pt x="434" y="2196"/>
                </a:lnTo>
                <a:lnTo>
                  <a:pt x="512" y="2262"/>
                </a:lnTo>
                <a:lnTo>
                  <a:pt x="596" y="2324"/>
                </a:lnTo>
                <a:lnTo>
                  <a:pt x="684" y="2382"/>
                </a:lnTo>
                <a:lnTo>
                  <a:pt x="776" y="2436"/>
                </a:lnTo>
                <a:lnTo>
                  <a:pt x="874" y="2484"/>
                </a:lnTo>
                <a:lnTo>
                  <a:pt x="978" y="2526"/>
                </a:lnTo>
                <a:lnTo>
                  <a:pt x="1086" y="2564"/>
                </a:lnTo>
                <a:lnTo>
                  <a:pt x="1198" y="2596"/>
                </a:lnTo>
                <a:lnTo>
                  <a:pt x="1314" y="2622"/>
                </a:lnTo>
                <a:lnTo>
                  <a:pt x="1434" y="2642"/>
                </a:lnTo>
                <a:lnTo>
                  <a:pt x="1558" y="2654"/>
                </a:lnTo>
                <a:lnTo>
                  <a:pt x="1686" y="2660"/>
                </a:lnTo>
                <a:lnTo>
                  <a:pt x="1818" y="2658"/>
                </a:lnTo>
                <a:lnTo>
                  <a:pt x="1952" y="2650"/>
                </a:lnTo>
                <a:lnTo>
                  <a:pt x="2090" y="2632"/>
                </a:lnTo>
                <a:lnTo>
                  <a:pt x="2230" y="2608"/>
                </a:lnTo>
                <a:lnTo>
                  <a:pt x="2374" y="2574"/>
                </a:lnTo>
                <a:lnTo>
                  <a:pt x="2542" y="2912"/>
                </a:lnTo>
                <a:lnTo>
                  <a:pt x="2544" y="2912"/>
                </a:lnTo>
                <a:lnTo>
                  <a:pt x="2820" y="1934"/>
                </a:lnTo>
                <a:lnTo>
                  <a:pt x="1868" y="1552"/>
                </a:lnTo>
                <a:lnTo>
                  <a:pt x="2036" y="1894"/>
                </a:lnTo>
                <a:lnTo>
                  <a:pt x="1956" y="1914"/>
                </a:lnTo>
                <a:lnTo>
                  <a:pt x="1872" y="1928"/>
                </a:lnTo>
                <a:lnTo>
                  <a:pt x="1788" y="1936"/>
                </a:lnTo>
                <a:lnTo>
                  <a:pt x="1702" y="1938"/>
                </a:lnTo>
                <a:lnTo>
                  <a:pt x="1616" y="1934"/>
                </a:lnTo>
                <a:lnTo>
                  <a:pt x="1528" y="1926"/>
                </a:lnTo>
                <a:lnTo>
                  <a:pt x="1442" y="1912"/>
                </a:lnTo>
                <a:lnTo>
                  <a:pt x="1356" y="1894"/>
                </a:lnTo>
                <a:lnTo>
                  <a:pt x="1272" y="1872"/>
                </a:lnTo>
                <a:lnTo>
                  <a:pt x="1188" y="1844"/>
                </a:lnTo>
                <a:lnTo>
                  <a:pt x="1108" y="1812"/>
                </a:lnTo>
                <a:lnTo>
                  <a:pt x="1028" y="1776"/>
                </a:lnTo>
                <a:lnTo>
                  <a:pt x="952" y="1736"/>
                </a:lnTo>
                <a:lnTo>
                  <a:pt x="880" y="1692"/>
                </a:lnTo>
                <a:lnTo>
                  <a:pt x="810" y="1646"/>
                </a:lnTo>
                <a:lnTo>
                  <a:pt x="744" y="1596"/>
                </a:lnTo>
                <a:lnTo>
                  <a:pt x="684" y="1542"/>
                </a:lnTo>
                <a:lnTo>
                  <a:pt x="628" y="1486"/>
                </a:lnTo>
                <a:lnTo>
                  <a:pt x="578" y="1428"/>
                </a:lnTo>
                <a:lnTo>
                  <a:pt x="532" y="1366"/>
                </a:lnTo>
                <a:lnTo>
                  <a:pt x="494" y="1304"/>
                </a:lnTo>
                <a:lnTo>
                  <a:pt x="462" y="1238"/>
                </a:lnTo>
                <a:lnTo>
                  <a:pt x="438" y="1170"/>
                </a:lnTo>
                <a:lnTo>
                  <a:pt x="420" y="1102"/>
                </a:lnTo>
                <a:lnTo>
                  <a:pt x="410" y="1032"/>
                </a:lnTo>
                <a:lnTo>
                  <a:pt x="410" y="960"/>
                </a:lnTo>
                <a:lnTo>
                  <a:pt x="416" y="888"/>
                </a:lnTo>
                <a:lnTo>
                  <a:pt x="434" y="816"/>
                </a:lnTo>
                <a:lnTo>
                  <a:pt x="460" y="742"/>
                </a:lnTo>
                <a:lnTo>
                  <a:pt x="496" y="668"/>
                </a:lnTo>
                <a:lnTo>
                  <a:pt x="544" y="592"/>
                </a:lnTo>
                <a:lnTo>
                  <a:pt x="602" y="518"/>
                </a:lnTo>
                <a:lnTo>
                  <a:pt x="670" y="444"/>
                </a:lnTo>
                <a:lnTo>
                  <a:pt x="752" y="370"/>
                </a:lnTo>
                <a:lnTo>
                  <a:pt x="844" y="298"/>
                </a:lnTo>
                <a:lnTo>
                  <a:pt x="950" y="226"/>
                </a:lnTo>
                <a:lnTo>
                  <a:pt x="1070" y="154"/>
                </a:lnTo>
                <a:lnTo>
                  <a:pt x="1202" y="84"/>
                </a:lnTo>
                <a:lnTo>
                  <a:pt x="1348" y="16"/>
                </a:lnTo>
                <a:lnTo>
                  <a:pt x="1244" y="0"/>
                </a:lnTo>
                <a:lnTo>
                  <a:pt x="1244" y="0"/>
                </a:lnTo>
                <a:lnTo>
                  <a:pt x="1244" y="0"/>
                </a:lnTo>
                <a:close/>
                <a:moveTo>
                  <a:pt x="2820" y="1934"/>
                </a:moveTo>
                <a:lnTo>
                  <a:pt x="2820" y="1934"/>
                </a:lnTo>
                <a:lnTo>
                  <a:pt x="2820" y="1934"/>
                </a:lnTo>
                <a:close/>
              </a:path>
            </a:pathLst>
          </a:custGeom>
          <a:gradFill rotWithShape="1">
            <a:gsLst>
              <a:gs pos="0">
                <a:schemeClr val="accent2"/>
              </a:gs>
              <a:gs pos="100000">
                <a:schemeClr val="hlink"/>
              </a:gs>
            </a:gsLst>
            <a:lin ang="5400000" scaled="1"/>
          </a:gradFill>
          <a:ln>
            <a:noFill/>
          </a:ln>
          <a:effectLst>
            <a:outerShdw dist="206741" dir="8249373" algn="ctr" rotWithShape="0">
              <a:srgbClr val="000000">
                <a:alpha val="50000"/>
              </a:srgbClr>
            </a:outerShdw>
          </a:effectLst>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el-GR"/>
          </a:p>
        </p:txBody>
      </p:sp>
      <p:grpSp>
        <p:nvGrpSpPr>
          <p:cNvPr id="28" name="Group 27"/>
          <p:cNvGrpSpPr/>
          <p:nvPr/>
        </p:nvGrpSpPr>
        <p:grpSpPr>
          <a:xfrm>
            <a:off x="539552" y="1905000"/>
            <a:ext cx="1798048" cy="1728000"/>
            <a:chOff x="605428" y="2070256"/>
            <a:chExt cx="1798048" cy="1728000"/>
          </a:xfrm>
        </p:grpSpPr>
        <p:grpSp>
          <p:nvGrpSpPr>
            <p:cNvPr id="3" name="Group 11"/>
            <p:cNvGrpSpPr>
              <a:grpSpLocks noChangeAspect="1"/>
            </p:cNvGrpSpPr>
            <p:nvPr/>
          </p:nvGrpSpPr>
          <p:grpSpPr bwMode="auto">
            <a:xfrm>
              <a:off x="675476" y="2070256"/>
              <a:ext cx="1728000" cy="1728000"/>
              <a:chOff x="1610" y="1344"/>
              <a:chExt cx="2041" cy="2223"/>
            </a:xfrm>
          </p:grpSpPr>
          <p:sp>
            <p:nvSpPr>
              <p:cNvPr id="4" name="Oval 12"/>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5" name="Oval 13"/>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6" name="Oval 14"/>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7" name="Oval 15"/>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8" name="Oval 16"/>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grpSp>
        <p:sp>
          <p:nvSpPr>
            <p:cNvPr id="23" name="Rectangle 22"/>
            <p:cNvSpPr/>
            <p:nvPr/>
          </p:nvSpPr>
          <p:spPr>
            <a:xfrm>
              <a:off x="605428" y="2479730"/>
              <a:ext cx="1798048" cy="646331"/>
            </a:xfrm>
            <a:prstGeom prst="rect">
              <a:avLst/>
            </a:prstGeom>
          </p:spPr>
          <p:txBody>
            <a:bodyPr wrap="square">
              <a:spAutoFit/>
            </a:bodyPr>
            <a:lstStyle/>
            <a:p>
              <a:pPr algn="ctr"/>
              <a:r>
                <a:rPr lang="hr-BA" b="1" dirty="0"/>
                <a:t>Finansijska revizija</a:t>
              </a:r>
              <a:endParaRPr lang="fr-FR" b="1" dirty="0"/>
            </a:p>
          </p:txBody>
        </p:sp>
      </p:grpSp>
      <p:grpSp>
        <p:nvGrpSpPr>
          <p:cNvPr id="29" name="Group 28"/>
          <p:cNvGrpSpPr/>
          <p:nvPr/>
        </p:nvGrpSpPr>
        <p:grpSpPr>
          <a:xfrm>
            <a:off x="1979712" y="3581400"/>
            <a:ext cx="1983533" cy="1728000"/>
            <a:chOff x="1998613" y="3626480"/>
            <a:chExt cx="1983533" cy="1728000"/>
          </a:xfrm>
        </p:grpSpPr>
        <p:grpSp>
          <p:nvGrpSpPr>
            <p:cNvPr id="11" name="Group 11"/>
            <p:cNvGrpSpPr>
              <a:grpSpLocks noChangeAspect="1"/>
            </p:cNvGrpSpPr>
            <p:nvPr/>
          </p:nvGrpSpPr>
          <p:grpSpPr bwMode="auto">
            <a:xfrm>
              <a:off x="2228701" y="3626480"/>
              <a:ext cx="1728000" cy="1728000"/>
              <a:chOff x="1610" y="1344"/>
              <a:chExt cx="2041" cy="2223"/>
            </a:xfrm>
          </p:grpSpPr>
          <p:sp>
            <p:nvSpPr>
              <p:cNvPr id="12" name="Oval 12"/>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13" name="Oval 13"/>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14" name="Oval 14"/>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15" name="Oval 15"/>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16" name="Oval 16"/>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grpSp>
        <p:sp>
          <p:nvSpPr>
            <p:cNvPr id="26" name="Rectangle 25"/>
            <p:cNvSpPr/>
            <p:nvPr/>
          </p:nvSpPr>
          <p:spPr>
            <a:xfrm>
              <a:off x="1998613" y="3896741"/>
              <a:ext cx="1983533" cy="646331"/>
            </a:xfrm>
            <a:prstGeom prst="rect">
              <a:avLst/>
            </a:prstGeom>
          </p:spPr>
          <p:txBody>
            <a:bodyPr wrap="square">
              <a:spAutoFit/>
            </a:bodyPr>
            <a:lstStyle/>
            <a:p>
              <a:pPr algn="ctr"/>
              <a:r>
                <a:rPr lang="hr-BA" b="1" dirty="0"/>
                <a:t>Revizija usklađenosti</a:t>
              </a:r>
              <a:endParaRPr lang="en-US" b="1" dirty="0"/>
            </a:p>
          </p:txBody>
        </p:sp>
      </p:grpSp>
      <p:grpSp>
        <p:nvGrpSpPr>
          <p:cNvPr id="30" name="Group 29"/>
          <p:cNvGrpSpPr/>
          <p:nvPr/>
        </p:nvGrpSpPr>
        <p:grpSpPr>
          <a:xfrm>
            <a:off x="4568219" y="3875714"/>
            <a:ext cx="1823700" cy="1728000"/>
            <a:chOff x="4568219" y="3875714"/>
            <a:chExt cx="1823700" cy="1728000"/>
          </a:xfrm>
        </p:grpSpPr>
        <p:grpSp>
          <p:nvGrpSpPr>
            <p:cNvPr id="17" name="Group 11"/>
            <p:cNvGrpSpPr>
              <a:grpSpLocks noChangeAspect="1"/>
            </p:cNvGrpSpPr>
            <p:nvPr/>
          </p:nvGrpSpPr>
          <p:grpSpPr bwMode="auto">
            <a:xfrm>
              <a:off x="4568219" y="3875714"/>
              <a:ext cx="1728000" cy="1728000"/>
              <a:chOff x="1610" y="1344"/>
              <a:chExt cx="2041" cy="2223"/>
            </a:xfrm>
          </p:grpSpPr>
          <p:sp>
            <p:nvSpPr>
              <p:cNvPr id="18" name="Oval 12"/>
              <p:cNvSpPr>
                <a:spLocks noChangeArrowheads="1"/>
              </p:cNvSpPr>
              <p:nvPr/>
            </p:nvSpPr>
            <p:spPr bwMode="gray">
              <a:xfrm>
                <a:off x="1610" y="2704"/>
                <a:ext cx="2041" cy="863"/>
              </a:xfrm>
              <a:prstGeom prst="ellipse">
                <a:avLst/>
              </a:prstGeom>
              <a:gradFill rotWithShape="1">
                <a:gsLst>
                  <a:gs pos="0">
                    <a:srgbClr val="000000">
                      <a:alpha val="52000"/>
                    </a:srgbClr>
                  </a:gs>
                  <a:gs pos="100000">
                    <a:srgbClr val="000000">
                      <a:gamma/>
                      <a:shade val="0"/>
                      <a:invGamma/>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19" name="Oval 13"/>
              <p:cNvSpPr>
                <a:spLocks noChangeArrowheads="1"/>
              </p:cNvSpPr>
              <p:nvPr/>
            </p:nvSpPr>
            <p:spPr bwMode="gray">
              <a:xfrm>
                <a:off x="1701" y="1344"/>
                <a:ext cx="1859" cy="1859"/>
              </a:xfrm>
              <a:prstGeom prst="ellipse">
                <a:avLst/>
              </a:prstGeom>
              <a:gradFill rotWithShape="1">
                <a:gsLst>
                  <a:gs pos="0">
                    <a:srgbClr val="D6E1E2">
                      <a:gamma/>
                      <a:shade val="46275"/>
                      <a:invGamma/>
                    </a:srgbClr>
                  </a:gs>
                  <a:gs pos="100000">
                    <a:srgbClr val="D6E1E2"/>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20" name="Oval 14"/>
              <p:cNvSpPr>
                <a:spLocks noChangeArrowheads="1"/>
              </p:cNvSpPr>
              <p:nvPr/>
            </p:nvSpPr>
            <p:spPr bwMode="gray">
              <a:xfrm>
                <a:off x="1725" y="1354"/>
                <a:ext cx="1814" cy="1814"/>
              </a:xfrm>
              <a:prstGeom prst="ellipse">
                <a:avLst/>
              </a:prstGeom>
              <a:gradFill rotWithShape="1">
                <a:gsLst>
                  <a:gs pos="0">
                    <a:srgbClr val="D6E1E2">
                      <a:alpha val="0"/>
                    </a:srgbClr>
                  </a:gs>
                  <a:gs pos="100000">
                    <a:srgbClr val="D6E1E2">
                      <a:gamma/>
                      <a:tint val="34902"/>
                      <a:invGamma/>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21" name="Oval 15"/>
              <p:cNvSpPr>
                <a:spLocks noChangeArrowheads="1"/>
              </p:cNvSpPr>
              <p:nvPr/>
            </p:nvSpPr>
            <p:spPr bwMode="gray">
              <a:xfrm>
                <a:off x="1744" y="1372"/>
                <a:ext cx="1726" cy="1695"/>
              </a:xfrm>
              <a:prstGeom prst="ellipse">
                <a:avLst/>
              </a:prstGeom>
              <a:gradFill rotWithShape="1">
                <a:gsLst>
                  <a:gs pos="0">
                    <a:srgbClr val="D6E1E2">
                      <a:gamma/>
                      <a:shade val="79216"/>
                      <a:invGamma/>
                    </a:srgbClr>
                  </a:gs>
                  <a:gs pos="100000">
                    <a:srgbClr val="D6E1E2">
                      <a:alpha val="4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sp>
            <p:nvSpPr>
              <p:cNvPr id="22" name="Oval 16"/>
              <p:cNvSpPr>
                <a:spLocks noChangeArrowheads="1"/>
              </p:cNvSpPr>
              <p:nvPr/>
            </p:nvSpPr>
            <p:spPr bwMode="gray">
              <a:xfrm>
                <a:off x="1844" y="1420"/>
                <a:ext cx="1535" cy="1375"/>
              </a:xfrm>
              <a:prstGeom prst="ellipse">
                <a:avLst/>
              </a:prstGeom>
              <a:gradFill rotWithShape="1">
                <a:gsLst>
                  <a:gs pos="0">
                    <a:srgbClr val="D6E1E2">
                      <a:gamma/>
                      <a:tint val="0"/>
                      <a:invGamma/>
                    </a:srgbClr>
                  </a:gs>
                  <a:gs pos="100000">
                    <a:srgbClr val="D6E1E2">
                      <a:alpha val="3800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l-GR"/>
              </a:p>
            </p:txBody>
          </p:sp>
        </p:grpSp>
        <p:sp>
          <p:nvSpPr>
            <p:cNvPr id="27" name="Rectangle 26"/>
            <p:cNvSpPr/>
            <p:nvPr/>
          </p:nvSpPr>
          <p:spPr>
            <a:xfrm>
              <a:off x="4595023" y="4310752"/>
              <a:ext cx="1796896" cy="646331"/>
            </a:xfrm>
            <a:prstGeom prst="rect">
              <a:avLst/>
            </a:prstGeom>
          </p:spPr>
          <p:txBody>
            <a:bodyPr wrap="square">
              <a:spAutoFit/>
            </a:bodyPr>
            <a:lstStyle/>
            <a:p>
              <a:pPr algn="ctr"/>
              <a:r>
                <a:rPr lang="hr-BA" b="1" dirty="0"/>
                <a:t>Revizija performansi</a:t>
              </a:r>
              <a:endParaRPr lang="en-US" b="1" dirty="0"/>
            </a:p>
          </p:txBody>
        </p:sp>
      </p:grpSp>
    </p:spTree>
    <p:extLst>
      <p:ext uri="{BB962C8B-B14F-4D97-AF65-F5344CB8AC3E}">
        <p14:creationId xmlns:p14="http://schemas.microsoft.com/office/powerpoint/2010/main" val="1618042164"/>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441" y="480871"/>
            <a:ext cx="353013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Finansijska revizija</a:t>
            </a:r>
            <a:endParaRPr lang="fr-FR" sz="2400" b="1" dirty="0">
              <a:solidFill>
                <a:srgbClr val="000000"/>
              </a:solidFill>
              <a:latin typeface="Verdana" pitchFamily="34" charset="0"/>
            </a:endParaRPr>
          </a:p>
        </p:txBody>
      </p:sp>
      <p:sp>
        <p:nvSpPr>
          <p:cNvPr id="3" name="Rectangle 2"/>
          <p:cNvSpPr/>
          <p:nvPr/>
        </p:nvSpPr>
        <p:spPr>
          <a:xfrm>
            <a:off x="432000" y="1008000"/>
            <a:ext cx="8390759" cy="3016210"/>
          </a:xfrm>
          <a:prstGeom prst="rect">
            <a:avLst/>
          </a:prstGeom>
        </p:spPr>
        <p:txBody>
          <a:bodyPr wrap="square">
            <a:spAutoFit/>
          </a:bodyPr>
          <a:lstStyle/>
          <a:p>
            <a:pPr>
              <a:spcBef>
                <a:spcPts val="600"/>
              </a:spcBef>
            </a:pPr>
            <a:r>
              <a:rPr lang="en-US" sz="2000" dirty="0" err="1">
                <a:ea typeface="Verdana" panose="020B0604030504040204" pitchFamily="34" charset="0"/>
                <a:cs typeface="Verdana" panose="020B0604030504040204" pitchFamily="34" charset="0"/>
              </a:rPr>
              <a:t>Finansijska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revizija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teži</a:t>
            </a:r>
            <a:r>
              <a:rPr lang="en-US" sz="2000" dirty="0">
                <a:ea typeface="Verdana" panose="020B0604030504040204" pitchFamily="34" charset="0"/>
                <a:cs typeface="Verdana" panose="020B0604030504040204" pitchFamily="34" charset="0"/>
              </a:rPr>
              <a:t> da </a:t>
            </a:r>
            <a:r>
              <a:rPr lang="en-US" sz="2000" dirty="0" err="1">
                <a:ea typeface="Verdana" panose="020B0604030504040204" pitchFamily="34" charset="0"/>
                <a:cs typeface="Verdana" panose="020B0604030504040204" pitchFamily="34" charset="0"/>
              </a:rPr>
              <a:t>utvrdi</a:t>
            </a:r>
            <a:r>
              <a:rPr lang="en-US" sz="2000" dirty="0">
                <a:ea typeface="Verdana" panose="020B0604030504040204" pitchFamily="34" charset="0"/>
                <a:cs typeface="Verdana" panose="020B0604030504040204" pitchFamily="34" charset="0"/>
              </a:rPr>
              <a:t> </a:t>
            </a:r>
            <a:endParaRPr lang="hr-BA" sz="2000" dirty="0">
              <a:ea typeface="Verdana" panose="020B0604030504040204" pitchFamily="34" charset="0"/>
              <a:cs typeface="Verdana" panose="020B0604030504040204" pitchFamily="34" charset="0"/>
            </a:endParaRPr>
          </a:p>
          <a:p>
            <a:pPr marL="342900" indent="-342900">
              <a:spcBef>
                <a:spcPts val="600"/>
              </a:spcBef>
              <a:buFont typeface="Arial" panose="020B0604020202020204" pitchFamily="34" charset="0"/>
              <a:buChar char="•"/>
            </a:pPr>
            <a:r>
              <a:rPr lang="en-US" sz="2000" dirty="0">
                <a:ea typeface="Verdana" panose="020B0604030504040204" pitchFamily="34" charset="0"/>
                <a:cs typeface="Verdana" panose="020B0604030504040204" pitchFamily="34" charset="0"/>
              </a:rPr>
              <a:t>da li</a:t>
            </a:r>
            <a:r>
              <a:rPr lang="hr-BA"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na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strani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Ugovara</a:t>
            </a:r>
            <a:r>
              <a:rPr lang="hr-BA" sz="2000" dirty="0">
                <a:ea typeface="Verdana" panose="020B0604030504040204" pitchFamily="34" charset="0"/>
                <a:cs typeface="Verdana" panose="020B0604030504040204" pitchFamily="34" charset="0"/>
              </a:rPr>
              <a:t>ča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budžet</a:t>
            </a:r>
            <a:r>
              <a:rPr lang="en-US" sz="2000" dirty="0">
                <a:ea typeface="Verdana" panose="020B0604030504040204" pitchFamily="34" charset="0"/>
                <a:cs typeface="Verdana" panose="020B0604030504040204" pitchFamily="34" charset="0"/>
              </a:rPr>
              <a:t> za </a:t>
            </a:r>
            <a:r>
              <a:rPr lang="en-US" sz="2000" dirty="0" err="1">
                <a:ea typeface="Verdana" panose="020B0604030504040204" pitchFamily="34" charset="0"/>
                <a:cs typeface="Verdana" panose="020B0604030504040204" pitchFamily="34" charset="0"/>
              </a:rPr>
              <a:t>nabavljenu</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robu</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usluge</a:t>
            </a:r>
            <a:r>
              <a:rPr lang="hr-BA" sz="2000" dirty="0">
                <a:ea typeface="Verdana" panose="020B0604030504040204" pitchFamily="34" charset="0"/>
                <a:cs typeface="Verdana" panose="020B0604030504040204" pitchFamily="34" charset="0"/>
              </a:rPr>
              <a:t> ili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radov</a:t>
            </a:r>
            <a:r>
              <a:rPr lang="hr-BA" sz="2000" dirty="0">
                <a:ea typeface="Verdana" panose="020B0604030504040204" pitchFamily="34" charset="0"/>
                <a:cs typeface="Verdana" panose="020B0604030504040204" pitchFamily="34" charset="0"/>
              </a:rPr>
              <a:t>e je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dostupan</a:t>
            </a:r>
            <a:r>
              <a:rPr lang="en-US" sz="2000" dirty="0">
                <a:ea typeface="Verdana" panose="020B0604030504040204" pitchFamily="34" charset="0"/>
                <a:cs typeface="Verdana" panose="020B0604030504040204" pitchFamily="34" charset="0"/>
              </a:rPr>
              <a:t> u </a:t>
            </a:r>
            <a:r>
              <a:rPr lang="en-US" sz="2000" dirty="0" err="1">
                <a:ea typeface="Verdana" panose="020B0604030504040204" pitchFamily="34" charset="0"/>
                <a:cs typeface="Verdana" panose="020B0604030504040204" pitchFamily="34" charset="0"/>
              </a:rPr>
              <a:t>ispravnim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proračunskim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linijama</a:t>
            </a:r>
            <a:r>
              <a:rPr lang="en-US" sz="2000" dirty="0">
                <a:ea typeface="Verdana" panose="020B0604030504040204" pitchFamily="34" charset="0"/>
                <a:cs typeface="Verdana" panose="020B0604030504040204" pitchFamily="34" charset="0"/>
              </a:rPr>
              <a:t> </a:t>
            </a:r>
            <a:r>
              <a:rPr lang="hr-BA" sz="2000" dirty="0">
                <a:ea typeface="Verdana" panose="020B0604030504040204" pitchFamily="34" charset="0"/>
                <a:cs typeface="Verdana" panose="020B0604030504040204" pitchFamily="34" charset="0"/>
              </a:rPr>
              <a:t>organa</a:t>
            </a:r>
            <a:r>
              <a:rPr lang="en-US" sz="2000" dirty="0">
                <a:ea typeface="Verdana" panose="020B0604030504040204" pitchFamily="34" charset="0"/>
                <a:cs typeface="Verdana" panose="020B0604030504040204" pitchFamily="34" charset="0"/>
              </a:rPr>
              <a:t>, a </a:t>
            </a:r>
            <a:r>
              <a:rPr lang="en-US" sz="2000" dirty="0" err="1">
                <a:ea typeface="Verdana" panose="020B0604030504040204" pitchFamily="34" charset="0"/>
                <a:cs typeface="Verdana" panose="020B0604030504040204" pitchFamily="34" charset="0"/>
              </a:rPr>
              <a:t>tačno</a:t>
            </a:r>
            <a:r>
              <a:rPr lang="en-US" sz="2000" dirty="0">
                <a:ea typeface="Verdana" panose="020B0604030504040204" pitchFamily="34" charset="0"/>
                <a:cs typeface="Verdana" panose="020B0604030504040204" pitchFamily="34" charset="0"/>
              </a:rPr>
              <a:t> je </a:t>
            </a:r>
            <a:r>
              <a:rPr lang="en-US" sz="2000" dirty="0" err="1">
                <a:ea typeface="Verdana" panose="020B0604030504040204" pitchFamily="34" charset="0"/>
                <a:cs typeface="Verdana" panose="020B0604030504040204" pitchFamily="34" charset="0"/>
              </a:rPr>
              <a:t>raspo</a:t>
            </a:r>
            <a:r>
              <a:rPr lang="hr-BA" sz="2000" dirty="0">
                <a:ea typeface="Verdana" panose="020B0604030504040204" pitchFamily="34" charset="0"/>
                <a:cs typeface="Verdana" panose="020B0604030504040204" pitchFamily="34" charset="0"/>
              </a:rPr>
              <a:t>ređen</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tokom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trajanja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nabavljenog</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ugovora</a:t>
            </a:r>
            <a:r>
              <a:rPr lang="en-US" sz="2000" dirty="0">
                <a:ea typeface="Verdana" panose="020B0604030504040204" pitchFamily="34" charset="0"/>
                <a:cs typeface="Verdana" panose="020B0604030504040204" pitchFamily="34" charset="0"/>
              </a:rPr>
              <a:t>,</a:t>
            </a:r>
          </a:p>
          <a:p>
            <a:pPr marL="342900" indent="-342900">
              <a:spcBef>
                <a:spcPts val="600"/>
              </a:spcBef>
              <a:buFont typeface="Arial" panose="020B0604020202020204" pitchFamily="34" charset="0"/>
              <a:buChar char="•"/>
            </a:pPr>
            <a:r>
              <a:rPr lang="hr-BA" sz="2000" dirty="0">
                <a:ea typeface="Verdana" panose="020B0604030504040204" pitchFamily="34" charset="0"/>
                <a:cs typeface="Verdana" panose="020B0604030504040204" pitchFamily="34" charset="0"/>
              </a:rPr>
              <a:t>da li su </a:t>
            </a:r>
            <a:r>
              <a:rPr lang="en-US" sz="2000" dirty="0" err="1">
                <a:ea typeface="Verdana" panose="020B0604030504040204" pitchFamily="34" charset="0"/>
                <a:cs typeface="Verdana" panose="020B0604030504040204" pitchFamily="34" charset="0"/>
              </a:rPr>
              <a:t>na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strani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ponuđača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financijske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informacije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predstavljene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ocjenjene</a:t>
            </a:r>
            <a:r>
              <a:rPr lang="en-US" sz="2000" dirty="0">
                <a:ea typeface="Verdana" panose="020B0604030504040204" pitchFamily="34" charset="0"/>
                <a:cs typeface="Verdana" panose="020B0604030504040204" pitchFamily="34" charset="0"/>
              </a:rPr>
              <a:t> u </a:t>
            </a:r>
            <a:r>
              <a:rPr lang="en-US" sz="2000" dirty="0" err="1">
                <a:ea typeface="Verdana" panose="020B0604030504040204" pitchFamily="34" charset="0"/>
                <a:cs typeface="Verdana" panose="020B0604030504040204" pitchFamily="34" charset="0"/>
              </a:rPr>
              <a:t>skladu</a:t>
            </a:r>
            <a:r>
              <a:rPr lang="en-US" sz="2000" dirty="0">
                <a:ea typeface="Verdana" panose="020B0604030504040204" pitchFamily="34" charset="0"/>
                <a:cs typeface="Verdana" panose="020B0604030504040204" pitchFamily="34" charset="0"/>
              </a:rPr>
              <a:t> s </a:t>
            </a:r>
            <a:r>
              <a:rPr lang="en-US" sz="2000" dirty="0" err="1">
                <a:ea typeface="Verdana" panose="020B0604030504040204" pitchFamily="34" charset="0"/>
                <a:cs typeface="Verdana" panose="020B0604030504040204" pitchFamily="34" charset="0"/>
              </a:rPr>
              <a:t>važećim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financijskim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izvještavanjem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regulatornim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okvirom</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a:t>
            </a:r>
            <a:r>
              <a:rPr lang="en-US" sz="2000" dirty="0">
                <a:ea typeface="Verdana" panose="020B0604030504040204" pitchFamily="34" charset="0"/>
                <a:cs typeface="Verdana" panose="020B0604030504040204" pitchFamily="34" charset="0"/>
              </a:rPr>
              <a:t> bez </a:t>
            </a:r>
            <a:r>
              <a:rPr lang="en-US" sz="2000" dirty="0" err="1">
                <a:ea typeface="Verdana" panose="020B0604030504040204" pitchFamily="34" charset="0"/>
                <a:cs typeface="Verdana" panose="020B0604030504040204" pitchFamily="34" charset="0"/>
              </a:rPr>
              <a:t>značajnih</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pogrešnih</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iskaza</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zbog</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prevare</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ili</a:t>
            </a:r>
            <a:r>
              <a:rPr lang="en-US" sz="2000" dirty="0">
                <a:ea typeface="Verdana" panose="020B0604030504040204" pitchFamily="34" charset="0"/>
                <a:cs typeface="Verdana" panose="020B0604030504040204" pitchFamily="34" charset="0"/>
              </a:rPr>
              <a:t> </a:t>
            </a:r>
            <a:r>
              <a:rPr lang="en-US" sz="2000" dirty="0" err="1">
                <a:ea typeface="Verdana" panose="020B0604030504040204" pitchFamily="34" charset="0"/>
                <a:cs typeface="Verdana" panose="020B0604030504040204" pitchFamily="34" charset="0"/>
              </a:rPr>
              <a:t>greške</a:t>
            </a:r>
            <a:r>
              <a:rPr lang="en-US" sz="2000" dirty="0">
                <a:ea typeface="Verdana" panose="020B0604030504040204" pitchFamily="34" charset="0"/>
                <a:cs typeface="Verdana" panose="020B0604030504040204" pitchFamily="34" charset="0"/>
              </a:rPr>
              <a:t>.</a:t>
            </a:r>
            <a:endParaRPr lang="el-GR" dirty="0"/>
          </a:p>
        </p:txBody>
      </p:sp>
    </p:spTree>
    <p:extLst>
      <p:ext uri="{BB962C8B-B14F-4D97-AF65-F5344CB8AC3E}">
        <p14:creationId xmlns:p14="http://schemas.microsoft.com/office/powerpoint/2010/main" val="85122477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8992" y="457200"/>
            <a:ext cx="38603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Revizija usklađenosti</a:t>
            </a:r>
            <a:endParaRPr lang="fr-FR" sz="2400" b="1" dirty="0">
              <a:solidFill>
                <a:srgbClr val="000000"/>
              </a:solidFill>
              <a:latin typeface="Verdana" pitchFamily="34" charset="0"/>
            </a:endParaRPr>
          </a:p>
        </p:txBody>
      </p:sp>
      <p:sp>
        <p:nvSpPr>
          <p:cNvPr id="3" name="Rectangle 2"/>
          <p:cNvSpPr/>
          <p:nvPr/>
        </p:nvSpPr>
        <p:spPr>
          <a:xfrm>
            <a:off x="432000" y="1008000"/>
            <a:ext cx="8314008" cy="3323987"/>
          </a:xfrm>
          <a:prstGeom prst="rect">
            <a:avLst/>
          </a:prstGeom>
        </p:spPr>
        <p:txBody>
          <a:bodyPr wrap="square">
            <a:spAutoFit/>
          </a:bodyPr>
          <a:lstStyle/>
          <a:p>
            <a:pPr>
              <a:spcBef>
                <a:spcPts val="600"/>
              </a:spcBef>
            </a:pPr>
            <a:r>
              <a:rPr lang="en-US" dirty="0"/>
              <a:t>"</a:t>
            </a:r>
            <a:r>
              <a:rPr lang="en-US" dirty="0" err="1"/>
              <a:t>Revizija</a:t>
            </a:r>
            <a:r>
              <a:rPr lang="en-US" dirty="0"/>
              <a:t> </a:t>
            </a:r>
            <a:r>
              <a:rPr lang="en-US" dirty="0" err="1"/>
              <a:t>usklađenosti</a:t>
            </a:r>
            <a:r>
              <a:rPr lang="en-US" dirty="0"/>
              <a:t>" </a:t>
            </a:r>
            <a:r>
              <a:rPr lang="en-US" dirty="0" err="1"/>
              <a:t>potvrđuje</a:t>
            </a:r>
            <a:r>
              <a:rPr lang="en-US" dirty="0"/>
              <a:t> </a:t>
            </a:r>
            <a:r>
              <a:rPr lang="en-US" dirty="0" err="1"/>
              <a:t>zakonitost</a:t>
            </a:r>
            <a:r>
              <a:rPr lang="en-US" dirty="0"/>
              <a:t> </a:t>
            </a:r>
            <a:r>
              <a:rPr lang="en-US" dirty="0" err="1"/>
              <a:t>i</a:t>
            </a:r>
            <a:r>
              <a:rPr lang="en-US" dirty="0"/>
              <a:t> </a:t>
            </a:r>
            <a:r>
              <a:rPr lang="en-US" dirty="0" err="1"/>
              <a:t>ispravnost</a:t>
            </a:r>
            <a:r>
              <a:rPr lang="en-US" dirty="0"/>
              <a:t> </a:t>
            </a:r>
            <a:r>
              <a:rPr lang="en-US" dirty="0" err="1"/>
              <a:t>izvedenih</a:t>
            </a:r>
            <a:r>
              <a:rPr lang="en-US" dirty="0"/>
              <a:t> </a:t>
            </a:r>
            <a:r>
              <a:rPr lang="hr-BA" dirty="0"/>
              <a:t>radnji</a:t>
            </a:r>
            <a:r>
              <a:rPr lang="en-US" dirty="0"/>
              <a:t>, a </a:t>
            </a:r>
            <a:r>
              <a:rPr lang="en-US" dirty="0" err="1"/>
              <a:t>ponekad</a:t>
            </a:r>
            <a:r>
              <a:rPr lang="en-US" dirty="0"/>
              <a:t> </a:t>
            </a:r>
            <a:r>
              <a:rPr lang="en-US" dirty="0" err="1"/>
              <a:t>i</a:t>
            </a:r>
            <a:r>
              <a:rPr lang="en-US" dirty="0"/>
              <a:t> </a:t>
            </a:r>
            <a:r>
              <a:rPr lang="en-US" dirty="0" err="1"/>
              <a:t>potvrđuje</a:t>
            </a:r>
            <a:r>
              <a:rPr lang="en-US" dirty="0"/>
              <a:t> da </a:t>
            </a:r>
            <a:r>
              <a:rPr lang="en-US" dirty="0" err="1"/>
              <a:t>su</a:t>
            </a:r>
            <a:r>
              <a:rPr lang="en-US" dirty="0"/>
              <a:t> </a:t>
            </a:r>
            <a:r>
              <a:rPr lang="en-US" dirty="0" err="1"/>
              <a:t>postignuti</a:t>
            </a:r>
            <a:r>
              <a:rPr lang="en-US" dirty="0"/>
              <a:t> </a:t>
            </a:r>
            <a:r>
              <a:rPr lang="en-US" dirty="0" err="1"/>
              <a:t>glavni</a:t>
            </a:r>
            <a:r>
              <a:rPr lang="en-US" dirty="0"/>
              <a:t> </a:t>
            </a:r>
            <a:r>
              <a:rPr lang="en-US" dirty="0" err="1"/>
              <a:t>ciljevi</a:t>
            </a:r>
            <a:r>
              <a:rPr lang="en-US" dirty="0"/>
              <a:t>, a </a:t>
            </a:r>
            <a:r>
              <a:rPr lang="en-US" dirty="0" err="1"/>
              <a:t>usluge</a:t>
            </a:r>
            <a:r>
              <a:rPr lang="en-US" dirty="0"/>
              <a:t>, </a:t>
            </a:r>
            <a:r>
              <a:rPr lang="en-US" dirty="0" err="1"/>
              <a:t>radovi</a:t>
            </a:r>
            <a:r>
              <a:rPr lang="en-US" dirty="0"/>
              <a:t> </a:t>
            </a:r>
            <a:r>
              <a:rPr lang="en-US" dirty="0" err="1"/>
              <a:t>ili</a:t>
            </a:r>
            <a:r>
              <a:rPr lang="en-US" dirty="0"/>
              <a:t> robe </a:t>
            </a:r>
            <a:r>
              <a:rPr lang="en-US" dirty="0" err="1"/>
              <a:t>isporučene</a:t>
            </a:r>
            <a:r>
              <a:rPr lang="en-US" dirty="0"/>
              <a:t>, </a:t>
            </a:r>
            <a:r>
              <a:rPr lang="en-US" dirty="0" err="1"/>
              <a:t>izvedene</a:t>
            </a:r>
            <a:r>
              <a:rPr lang="en-US" dirty="0"/>
              <a:t> </a:t>
            </a:r>
            <a:r>
              <a:rPr lang="en-US" dirty="0" err="1"/>
              <a:t>ili</a:t>
            </a:r>
            <a:r>
              <a:rPr lang="en-US" dirty="0"/>
              <a:t> </a:t>
            </a:r>
            <a:r>
              <a:rPr lang="en-US" dirty="0" err="1"/>
              <a:t>isporučene</a:t>
            </a:r>
            <a:r>
              <a:rPr lang="en-US" dirty="0"/>
              <a:t> </a:t>
            </a:r>
            <a:r>
              <a:rPr lang="en-US" dirty="0" err="1"/>
              <a:t>na</a:t>
            </a:r>
            <a:r>
              <a:rPr lang="en-US" dirty="0"/>
              <a:t> </a:t>
            </a:r>
            <a:r>
              <a:rPr lang="en-US" dirty="0" err="1"/>
              <a:t>visokoj</a:t>
            </a:r>
            <a:r>
              <a:rPr lang="en-US" dirty="0"/>
              <a:t> </a:t>
            </a:r>
            <a:r>
              <a:rPr lang="en-US" dirty="0" err="1"/>
              <a:t>razini</a:t>
            </a:r>
            <a:r>
              <a:rPr lang="en-US" dirty="0"/>
              <a:t> </a:t>
            </a:r>
            <a:r>
              <a:rPr lang="en-US" dirty="0" err="1"/>
              <a:t>kvalitete</a:t>
            </a:r>
            <a:r>
              <a:rPr lang="en-US" dirty="0"/>
              <a:t>.</a:t>
            </a:r>
          </a:p>
          <a:p>
            <a:pPr>
              <a:spcBef>
                <a:spcPts val="600"/>
              </a:spcBef>
            </a:pPr>
            <a:endParaRPr lang="en-US" dirty="0"/>
          </a:p>
          <a:p>
            <a:pPr>
              <a:spcBef>
                <a:spcPts val="600"/>
              </a:spcBef>
            </a:pPr>
            <a:r>
              <a:rPr lang="en-US" dirty="0" err="1"/>
              <a:t>Revizija</a:t>
            </a:r>
            <a:r>
              <a:rPr lang="en-US" dirty="0"/>
              <a:t> </a:t>
            </a:r>
            <a:r>
              <a:rPr lang="en-US" dirty="0" err="1"/>
              <a:t>usklađenosti</a:t>
            </a:r>
            <a:r>
              <a:rPr lang="en-US" dirty="0"/>
              <a:t> </a:t>
            </a:r>
            <a:r>
              <a:rPr lang="en-US" dirty="0" err="1"/>
              <a:t>usredotočena</a:t>
            </a:r>
            <a:r>
              <a:rPr lang="en-US" dirty="0"/>
              <a:t> je </a:t>
            </a:r>
            <a:r>
              <a:rPr lang="en-US" dirty="0" err="1"/>
              <a:t>na</a:t>
            </a:r>
            <a:r>
              <a:rPr lang="en-US" dirty="0"/>
              <a:t> to da li je </a:t>
            </a:r>
            <a:r>
              <a:rPr lang="en-US" dirty="0" err="1"/>
              <a:t>određena</a:t>
            </a:r>
            <a:r>
              <a:rPr lang="en-US" dirty="0"/>
              <a:t> </a:t>
            </a:r>
            <a:r>
              <a:rPr lang="en-US" dirty="0" err="1"/>
              <a:t>aktivnost</a:t>
            </a:r>
            <a:r>
              <a:rPr lang="en-US" dirty="0"/>
              <a:t> u </a:t>
            </a:r>
            <a:r>
              <a:rPr lang="en-US" dirty="0" err="1"/>
              <a:t>svakom</a:t>
            </a:r>
            <a:r>
              <a:rPr lang="en-US" dirty="0"/>
              <a:t> </a:t>
            </a:r>
            <a:r>
              <a:rPr lang="en-US" dirty="0" err="1"/>
              <a:t>pogledu</a:t>
            </a:r>
            <a:r>
              <a:rPr lang="en-US" dirty="0"/>
              <a:t> </a:t>
            </a:r>
            <a:r>
              <a:rPr lang="hr-BA" dirty="0"/>
              <a:t>u skladu sa</a:t>
            </a:r>
            <a:r>
              <a:rPr lang="en-US" dirty="0"/>
              <a:t> </a:t>
            </a:r>
            <a:r>
              <a:rPr lang="en-US" dirty="0" err="1"/>
              <a:t>pravilima</a:t>
            </a:r>
            <a:r>
              <a:rPr lang="en-US" dirty="0"/>
              <a:t>, </a:t>
            </a:r>
            <a:r>
              <a:rPr lang="en-US" dirty="0" err="1"/>
              <a:t>zakonima</a:t>
            </a:r>
            <a:r>
              <a:rPr lang="en-US" dirty="0"/>
              <a:t> </a:t>
            </a:r>
            <a:r>
              <a:rPr lang="en-US" dirty="0" err="1"/>
              <a:t>i</a:t>
            </a:r>
            <a:r>
              <a:rPr lang="en-US" dirty="0"/>
              <a:t> </a:t>
            </a:r>
            <a:r>
              <a:rPr lang="en-US" dirty="0" err="1"/>
              <a:t>propisima</a:t>
            </a:r>
            <a:r>
              <a:rPr lang="en-US" dirty="0"/>
              <a:t>, </a:t>
            </a:r>
            <a:r>
              <a:rPr lang="en-US" dirty="0" err="1"/>
              <a:t>proračunskim</a:t>
            </a:r>
            <a:r>
              <a:rPr lang="en-US" dirty="0"/>
              <a:t> </a:t>
            </a:r>
            <a:r>
              <a:rPr lang="en-US" dirty="0" err="1"/>
              <a:t>rješenjima</a:t>
            </a:r>
            <a:r>
              <a:rPr lang="en-US" dirty="0"/>
              <a:t>, </a:t>
            </a:r>
            <a:r>
              <a:rPr lang="en-US" dirty="0" err="1"/>
              <a:t>politici</a:t>
            </a:r>
            <a:r>
              <a:rPr lang="en-US" dirty="0"/>
              <a:t>, </a:t>
            </a:r>
            <a:r>
              <a:rPr lang="en-US" dirty="0" err="1"/>
              <a:t>utvrđenim</a:t>
            </a:r>
            <a:r>
              <a:rPr lang="en-US" dirty="0"/>
              <a:t> </a:t>
            </a:r>
            <a:r>
              <a:rPr lang="en-US" dirty="0" err="1"/>
              <a:t>kodeksima</a:t>
            </a:r>
            <a:r>
              <a:rPr lang="en-US" dirty="0"/>
              <a:t>, </a:t>
            </a:r>
            <a:r>
              <a:rPr lang="en-US" dirty="0" err="1"/>
              <a:t>dogovorenim</a:t>
            </a:r>
            <a:r>
              <a:rPr lang="en-US" dirty="0"/>
              <a:t> </a:t>
            </a:r>
            <a:r>
              <a:rPr lang="en-US" dirty="0" err="1"/>
              <a:t>uvjetima</a:t>
            </a:r>
            <a:r>
              <a:rPr lang="en-US" dirty="0"/>
              <a:t> </a:t>
            </a:r>
            <a:r>
              <a:rPr lang="en-US" dirty="0" err="1"/>
              <a:t>ili</a:t>
            </a:r>
            <a:r>
              <a:rPr lang="en-US" dirty="0"/>
              <a:t> </a:t>
            </a:r>
            <a:r>
              <a:rPr lang="en-US" dirty="0" err="1"/>
              <a:t>općim</a:t>
            </a:r>
            <a:r>
              <a:rPr lang="en-US" dirty="0"/>
              <a:t> </a:t>
            </a:r>
            <a:r>
              <a:rPr lang="en-US" dirty="0" err="1"/>
              <a:t>načelima</a:t>
            </a:r>
            <a:r>
              <a:rPr lang="en-US" dirty="0"/>
              <a:t> </a:t>
            </a:r>
            <a:r>
              <a:rPr lang="en-US" dirty="0" err="1"/>
              <a:t>koji</a:t>
            </a:r>
            <a:r>
              <a:rPr lang="en-US" dirty="0"/>
              <a:t> </a:t>
            </a:r>
            <a:r>
              <a:rPr lang="en-US" dirty="0" err="1"/>
              <a:t>reguliraju</a:t>
            </a:r>
            <a:r>
              <a:rPr lang="en-US" dirty="0"/>
              <a:t> </a:t>
            </a:r>
            <a:r>
              <a:rPr lang="en-US" dirty="0" err="1"/>
              <a:t>dobre</a:t>
            </a:r>
            <a:r>
              <a:rPr lang="en-US" dirty="0"/>
              <a:t> </a:t>
            </a:r>
            <a:r>
              <a:rPr lang="en-US" dirty="0" err="1"/>
              <a:t>javne</a:t>
            </a:r>
            <a:r>
              <a:rPr lang="en-US" dirty="0"/>
              <a:t> </a:t>
            </a:r>
            <a:r>
              <a:rPr lang="en-US" dirty="0" err="1"/>
              <a:t>nabav</a:t>
            </a:r>
            <a:r>
              <a:rPr lang="hr-BA" dirty="0"/>
              <a:t>k</a:t>
            </a:r>
            <a:r>
              <a:rPr lang="en-US" dirty="0"/>
              <a:t>e </a:t>
            </a:r>
            <a:r>
              <a:rPr lang="en-US" dirty="0" err="1"/>
              <a:t>i</a:t>
            </a:r>
            <a:r>
              <a:rPr lang="en-US" dirty="0"/>
              <a:t> </a:t>
            </a:r>
            <a:r>
              <a:rPr lang="en-US" dirty="0" err="1"/>
              <a:t>standarde</a:t>
            </a:r>
            <a:r>
              <a:rPr lang="en-US" dirty="0"/>
              <a:t> </a:t>
            </a:r>
            <a:r>
              <a:rPr lang="en-US" dirty="0" err="1"/>
              <a:t>upravljanja</a:t>
            </a:r>
            <a:r>
              <a:rPr lang="en-US" dirty="0"/>
              <a:t> </a:t>
            </a:r>
            <a:r>
              <a:rPr lang="en-US" dirty="0" err="1"/>
              <a:t>finan</a:t>
            </a:r>
            <a:r>
              <a:rPr lang="hr-BA" dirty="0"/>
              <a:t>s</a:t>
            </a:r>
            <a:r>
              <a:rPr lang="en-US" dirty="0" err="1"/>
              <a:t>ijskim</a:t>
            </a:r>
            <a:r>
              <a:rPr lang="en-US" dirty="0"/>
              <a:t> </a:t>
            </a:r>
            <a:r>
              <a:rPr lang="en-US" dirty="0" err="1"/>
              <a:t>sredstvima</a:t>
            </a:r>
            <a:r>
              <a:rPr lang="en-US" dirty="0"/>
              <a:t>, </a:t>
            </a:r>
            <a:r>
              <a:rPr lang="en-US" dirty="0" err="1"/>
              <a:t>kao</a:t>
            </a:r>
            <a:r>
              <a:rPr lang="en-US" dirty="0"/>
              <a:t> </a:t>
            </a:r>
            <a:r>
              <a:rPr lang="en-US" dirty="0" err="1"/>
              <a:t>i</a:t>
            </a:r>
            <a:r>
              <a:rPr lang="en-US" dirty="0"/>
              <a:t> </a:t>
            </a:r>
            <a:r>
              <a:rPr lang="en-US" dirty="0" err="1"/>
              <a:t>ponašanje</a:t>
            </a:r>
            <a:r>
              <a:rPr lang="en-US" dirty="0"/>
              <a:t> </a:t>
            </a:r>
            <a:r>
              <a:rPr lang="en-US" dirty="0" err="1"/>
              <a:t>javnih</a:t>
            </a:r>
            <a:r>
              <a:rPr lang="en-US" dirty="0"/>
              <a:t> </a:t>
            </a:r>
            <a:r>
              <a:rPr lang="en-US" dirty="0" err="1"/>
              <a:t>službenika</a:t>
            </a:r>
            <a:r>
              <a:rPr lang="en-US" dirty="0"/>
              <a:t>.</a:t>
            </a:r>
            <a:endParaRPr 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75746460"/>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63060"/>
            <a:ext cx="38651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400" b="1" dirty="0">
                <a:solidFill>
                  <a:srgbClr val="000000"/>
                </a:solidFill>
                <a:latin typeface="Verdana" pitchFamily="34" charset="0"/>
              </a:rPr>
              <a:t>Revizija performanse</a:t>
            </a:r>
            <a:endParaRPr lang="fr-FR" sz="2400" b="1" dirty="0">
              <a:solidFill>
                <a:srgbClr val="000000"/>
              </a:solidFill>
              <a:latin typeface="Verdana" pitchFamily="34" charset="0"/>
            </a:endParaRPr>
          </a:p>
        </p:txBody>
      </p:sp>
      <p:sp>
        <p:nvSpPr>
          <p:cNvPr id="3" name="Rectangle 2"/>
          <p:cNvSpPr/>
          <p:nvPr/>
        </p:nvSpPr>
        <p:spPr>
          <a:xfrm>
            <a:off x="457200" y="1066800"/>
            <a:ext cx="8382000" cy="4985980"/>
          </a:xfrm>
          <a:prstGeom prst="rect">
            <a:avLst/>
          </a:prstGeom>
        </p:spPr>
        <p:txBody>
          <a:bodyPr wrap="square">
            <a:spAutoFit/>
          </a:bodyPr>
          <a:lstStyle/>
          <a:p>
            <a:pPr>
              <a:spcBef>
                <a:spcPts val="600"/>
              </a:spcBef>
            </a:pP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performansi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usredotočena</a:t>
            </a:r>
            <a:r>
              <a:rPr lang="en-US" dirty="0">
                <a:ea typeface="Verdana" panose="020B0604030504040204" pitchFamily="34" charset="0"/>
                <a:cs typeface="Verdana" panose="020B0604030504040204" pitchFamily="34" charset="0"/>
              </a:rPr>
              <a:t> je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to da li je </a:t>
            </a:r>
            <a:r>
              <a:rPr lang="en-US" dirty="0" err="1">
                <a:ea typeface="Verdana" panose="020B0604030504040204" pitchFamily="34" charset="0"/>
                <a:cs typeface="Verdana" panose="020B0604030504040204" pitchFamily="34" charset="0"/>
              </a:rPr>
              <a:t>aktivnost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izvedena</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skladu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principima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ekonomičnosti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efikasnosti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efektivnosti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da li </a:t>
            </a:r>
            <a:r>
              <a:rPr lang="en-US" dirty="0" err="1">
                <a:ea typeface="Verdana" panose="020B0604030504040204" pitchFamily="34" charset="0"/>
                <a:cs typeface="Verdana" panose="020B0604030504040204" pitchFamily="34" charset="0"/>
              </a:rPr>
              <a:t>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prostora</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poboljšanje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Stoga</a:t>
            </a:r>
            <a:r>
              <a:rPr lang="en-US" dirty="0">
                <a:ea typeface="Verdana" panose="020B0604030504040204" pitchFamily="34" charset="0"/>
                <a:cs typeface="Verdana" panose="020B0604030504040204" pitchFamily="34" charset="0"/>
              </a:rPr>
              <a:t> je </a:t>
            </a:r>
            <a:r>
              <a:rPr lang="en-US" dirty="0" err="1">
                <a:ea typeface="Verdana" panose="020B0604030504040204" pitchFamily="34" charset="0"/>
                <a:cs typeface="Verdana" panose="020B0604030504040204" pitchFamily="34" charset="0"/>
              </a:rPr>
              <a:t>princip</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revizije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performansi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definiran</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temeljnim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metodološkim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konceptom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vrijednosti</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novac</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tj</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k</a:t>
            </a:r>
            <a:r>
              <a:rPr lang="en-US" dirty="0" err="1">
                <a:ea typeface="Verdana" panose="020B0604030504040204" pitchFamily="34" charset="0"/>
                <a:cs typeface="Verdana" panose="020B0604030504040204" pitchFamily="34" charset="0"/>
              </a:rPr>
              <a:t>orelacije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nastalih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postignutih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povezanih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drvenim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elementima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iznad</a:t>
            </a:r>
            <a:r>
              <a:rPr lang="en-US" dirty="0">
                <a:ea typeface="Verdana" panose="020B0604030504040204" pitchFamily="34" charset="0"/>
                <a:cs typeface="Verdana" panose="020B0604030504040204" pitchFamily="34" charset="0"/>
              </a:rPr>
              <a:t> (3E):</a:t>
            </a:r>
          </a:p>
          <a:p>
            <a:pPr>
              <a:spcBef>
                <a:spcPts val="600"/>
              </a:spcBef>
            </a:pPr>
            <a:endParaRPr lang="en-US"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Ekonomi</a:t>
            </a:r>
            <a:r>
              <a:rPr lang="hr-BA" dirty="0">
                <a:ea typeface="Verdana" panose="020B0604030504040204" pitchFamily="34" charset="0"/>
                <a:cs typeface="Verdana" panose="020B0604030504040204" pitchFamily="34" charset="0"/>
              </a:rPr>
              <a:t>čnost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procjena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iznosa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podrazumijeva</a:t>
            </a:r>
            <a:r>
              <a:rPr lang="en-US" dirty="0">
                <a:ea typeface="Verdana" panose="020B0604030504040204" pitchFamily="34" charset="0"/>
                <a:cs typeface="Verdana" panose="020B0604030504040204" pitchFamily="34" charset="0"/>
              </a:rPr>
              <a:t> ne </a:t>
            </a:r>
            <a:r>
              <a:rPr lang="en-US" dirty="0" err="1">
                <a:ea typeface="Verdana" panose="020B0604030504040204" pitchFamily="34" charset="0"/>
                <a:cs typeface="Verdana" panose="020B0604030504040204" pitchFamily="34" charset="0"/>
              </a:rPr>
              <a:t>smanjenje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već</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njihovo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razumno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iskorištavanje</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Efikasnost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omjer</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nastalih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dobivenih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a:t>
            </a:r>
          </a:p>
          <a:p>
            <a:pPr marL="285750" indent="-285750">
              <a:spcBef>
                <a:spcPts val="600"/>
              </a:spcBef>
              <a:buFont typeface="Arial" panose="020B0604020202020204" pitchFamily="34" charset="0"/>
              <a:buChar char="•"/>
            </a:pPr>
            <a:r>
              <a:rPr lang="en-US" dirty="0" err="1">
                <a:ea typeface="Verdana" panose="020B0604030504040204" pitchFamily="34" charset="0"/>
                <a:cs typeface="Verdana" panose="020B0604030504040204" pitchFamily="34" charset="0"/>
              </a:rPr>
              <a:t>Efikasnost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proc</a:t>
            </a:r>
            <a:r>
              <a:rPr lang="hr-BA">
                <a:ea typeface="Verdana" panose="020B0604030504040204" pitchFamily="34" charset="0"/>
                <a:cs typeface="Verdana" panose="020B0604030504040204" pitchFamily="34" charset="0"/>
              </a:rPr>
              <a:t>j</a:t>
            </a:r>
            <a:r>
              <a:rPr lang="en-US">
                <a:ea typeface="Verdana" panose="020B0604030504040204" pitchFamily="34" charset="0"/>
                <a:cs typeface="Verdana" panose="020B0604030504040204" pitchFamily="34" charset="0"/>
              </a:rPr>
              <a:t>ena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podudaranja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dobijenih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rezultata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postavljenim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ciljevima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postavljenim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kriterijumima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željenom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ishodu</a:t>
            </a:r>
            <a:r>
              <a:rPr lang="en-US" dirty="0">
                <a:ea typeface="Verdana" panose="020B0604030504040204" pitchFamily="34" charset="0"/>
                <a:cs typeface="Verdana" panose="020B0604030504040204" pitchFamily="34" charset="0"/>
              </a:rPr>
              <a:t>.</a:t>
            </a:r>
          </a:p>
          <a:p>
            <a:pPr>
              <a:spcBef>
                <a:spcPts val="600"/>
              </a:spcBef>
            </a:pPr>
            <a:endParaRPr lang="en-US" dirty="0">
              <a:ea typeface="Verdana" panose="020B0604030504040204" pitchFamily="34" charset="0"/>
              <a:cs typeface="Verdana" panose="020B0604030504040204" pitchFamily="34" charset="0"/>
            </a:endParaRPr>
          </a:p>
          <a:p>
            <a:pPr>
              <a:spcBef>
                <a:spcPts val="600"/>
              </a:spcBef>
            </a:pPr>
            <a:r>
              <a:rPr lang="en-US" dirty="0" err="1">
                <a:ea typeface="Verdana" panose="020B0604030504040204" pitchFamily="34" charset="0"/>
                <a:cs typeface="Verdana" panose="020B0604030504040204" pitchFamily="34" charset="0"/>
              </a:rPr>
              <a:t>Revizija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performansi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također</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želi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dokumentirati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odstupanja</a:t>
            </a:r>
            <a:r>
              <a:rPr lang="en-US" dirty="0">
                <a:ea typeface="Verdana" panose="020B0604030504040204" pitchFamily="34" charset="0"/>
                <a:cs typeface="Verdana" panose="020B0604030504040204" pitchFamily="34" charset="0"/>
              </a:rPr>
              <a:t> u gore </a:t>
            </a:r>
            <a:r>
              <a:rPr lang="en-US" dirty="0" err="1">
                <a:ea typeface="Verdana" panose="020B0604030504040204" pitchFamily="34" charset="0"/>
                <a:cs typeface="Verdana" panose="020B0604030504040204" pitchFamily="34" charset="0"/>
              </a:rPr>
              <a:t>navedenim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elementima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pružiti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preporuke</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poboljšanje</a:t>
            </a:r>
            <a:r>
              <a:rPr lang="en-US" dirty="0">
                <a:ea typeface="Verdana" panose="020B0604030504040204" pitchFamily="34" charset="0"/>
                <a:cs typeface="Verdana" panose="020B0604030504040204" pitchFamily="34" charset="0"/>
              </a:rPr>
              <a:t>.</a:t>
            </a:r>
            <a:endParaRPr lang="el-GR"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6190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hr-BA" altLang="en-US" sz="2000" b="1" dirty="0"/>
              <a:t>Ured za razmatranje žalbi (URŽ)</a:t>
            </a:r>
            <a:endParaRPr lang="el-GR" altLang="en-US"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93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4985980"/>
          </a:xfrm>
          <a:prstGeom prst="rect">
            <a:avLst/>
          </a:prstGeom>
        </p:spPr>
        <p:txBody>
          <a:bodyPr wrap="square">
            <a:spAutoFit/>
          </a:bodyPr>
          <a:lstStyle/>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 je </a:t>
            </a:r>
            <a:r>
              <a:rPr lang="en-US" sz="1600" dirty="0" err="1">
                <a:ea typeface="Verdana" panose="020B0604030504040204" pitchFamily="34" charset="0"/>
                <a:cs typeface="Times New Roman" panose="02020603050405020304" pitchFamily="18" charset="0"/>
              </a:rPr>
              <a:t>nezavisna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autonomna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institucija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sjedištem</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Sarajevu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dvije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podružnice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Banj</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Luci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Mostaru</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ima</a:t>
            </a:r>
            <a:r>
              <a:rPr lang="en-US" sz="1600" dirty="0">
                <a:ea typeface="Verdana" panose="020B0604030504040204" pitchFamily="34" charset="0"/>
                <a:cs typeface="Times New Roman" panose="02020603050405020304" pitchFamily="18" charset="0"/>
              </a:rPr>
              <a:t> 17 </a:t>
            </a:r>
            <a:r>
              <a:rPr lang="en-US" sz="1600" dirty="0" err="1">
                <a:ea typeface="Verdana" panose="020B0604030504040204" pitchFamily="34" charset="0"/>
                <a:cs typeface="Times New Roman" panose="02020603050405020304" pitchFamily="18" charset="0"/>
              </a:rPr>
              <a:t>članova</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Sjedište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-a u </a:t>
            </a:r>
            <a:r>
              <a:rPr lang="en-US" sz="1600" dirty="0" err="1">
                <a:ea typeface="Verdana" panose="020B0604030504040204" pitchFamily="34" charset="0"/>
                <a:cs typeface="Times New Roman" panose="02020603050405020304" pitchFamily="18" charset="0"/>
              </a:rPr>
              <a:t>Sarajevu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sedam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članova</a:t>
            </a:r>
            <a:r>
              <a:rPr lang="en-US" sz="1600" dirty="0">
                <a:ea typeface="Verdana" panose="020B0604030504040204" pitchFamily="34" charset="0"/>
                <a:cs typeface="Times New Roman" panose="02020603050405020304" pitchFamily="18" charset="0"/>
              </a:rPr>
              <a:t>, 2 </a:t>
            </a:r>
            <a:r>
              <a:rPr lang="en-US" sz="1600" dirty="0" err="1">
                <a:ea typeface="Verdana" panose="020B0604030504040204" pitchFamily="34" charset="0"/>
                <a:cs typeface="Times New Roman" panose="02020603050405020304" pitchFamily="18" charset="0"/>
              </a:rPr>
              <a:t>iz</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Republike</a:t>
            </a:r>
            <a:r>
              <a:rPr lang="en-US" sz="1600" dirty="0">
                <a:ea typeface="Verdana" panose="020B0604030504040204" pitchFamily="34" charset="0"/>
                <a:cs typeface="Times New Roman" panose="02020603050405020304" pitchFamily="18" charset="0"/>
              </a:rPr>
              <a:t> Srpske, 4 </a:t>
            </a:r>
            <a:r>
              <a:rPr lang="en-US" sz="1600" dirty="0" err="1">
                <a:ea typeface="Verdana" panose="020B0604030504040204" pitchFamily="34" charset="0"/>
                <a:cs typeface="Times New Roman" panose="02020603050405020304" pitchFamily="18" charset="0"/>
              </a:rPr>
              <a:t>iz</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Federacije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Bosne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Hercegovine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te</a:t>
            </a:r>
            <a:r>
              <a:rPr lang="en-US" sz="1600" dirty="0">
                <a:ea typeface="Verdana" panose="020B0604030504040204" pitchFamily="34" charset="0"/>
                <a:cs typeface="Times New Roman" panose="02020603050405020304" pitchFamily="18" charset="0"/>
              </a:rPr>
              <a:t> 1 </a:t>
            </a:r>
            <a:r>
              <a:rPr lang="en-US" sz="1600" dirty="0" err="1">
                <a:ea typeface="Verdana" panose="020B0604030504040204" pitchFamily="34" charset="0"/>
                <a:cs typeface="Times New Roman" panose="02020603050405020304" pitchFamily="18" charset="0"/>
              </a:rPr>
              <a:t>iz</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jednog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drugog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entiteta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naizmjenično</a:t>
            </a:r>
            <a:r>
              <a:rPr lang="en-US" sz="1600" dirty="0">
                <a:ea typeface="Verdana" panose="020B0604030504040204" pitchFamily="34" charset="0"/>
                <a:cs typeface="Times New Roman" panose="02020603050405020304" pitchFamily="18" charset="0"/>
              </a:rPr>
              <a:t>. Tri </a:t>
            </a:r>
            <a:r>
              <a:rPr lang="hr-BA" sz="1600" dirty="0">
                <a:ea typeface="Verdana" panose="020B0604030504040204" pitchFamily="34" charset="0"/>
                <a:cs typeface="Times New Roman" panose="02020603050405020304" pitchFamily="18" charset="0"/>
              </a:rPr>
              <a:t>člana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među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kojima</a:t>
            </a:r>
            <a:r>
              <a:rPr lang="hr-BA" sz="1600" dirty="0">
                <a:ea typeface="Verdana" panose="020B0604030504040204" pitchFamily="34" charset="0"/>
                <a:cs typeface="Times New Roman" panose="02020603050405020304" pitchFamily="18" charset="0"/>
              </a:rPr>
              <a:t> 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predsedavajući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ima</a:t>
            </a:r>
            <a:r>
              <a:rPr lang="hr-BA" sz="1600" dirty="0">
                <a:ea typeface="Verdana" panose="020B0604030504040204" pitchFamily="34" charset="0"/>
                <a:cs typeface="Times New Roman" panose="02020603050405020304" pitchFamily="18" charset="0"/>
              </a:rPr>
              <a:t>ju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pravnu</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naobrazobu</a:t>
            </a:r>
            <a:r>
              <a:rPr lang="en-US" sz="1600" dirty="0">
                <a:ea typeface="Verdana" panose="020B0604030504040204" pitchFamily="34" charset="0"/>
                <a:cs typeface="Times New Roman" panose="02020603050405020304" pitchFamily="18" charset="0"/>
              </a:rPr>
              <a:t>, a </a:t>
            </a:r>
            <a:r>
              <a:rPr lang="en-US" sz="1600" dirty="0" err="1">
                <a:ea typeface="Verdana" panose="020B0604030504040204" pitchFamily="34" charset="0"/>
                <a:cs typeface="Times New Roman" panose="02020603050405020304" pitchFamily="18" charset="0"/>
              </a:rPr>
              <a:t>ostali</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oblastima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izgradnje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radova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nabavki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transporta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ili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strateškog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upravljanja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poslovanjem</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Poslovnice</a:t>
            </a:r>
            <a:r>
              <a:rPr lang="en-US" sz="1600" dirty="0">
                <a:ea typeface="Verdana" panose="020B0604030504040204" pitchFamily="34" charset="0"/>
                <a:cs typeface="Times New Roman" panose="02020603050405020304" pitchFamily="18" charset="0"/>
              </a:rPr>
              <a:t> u Banja Luci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Mostaru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imaju</a:t>
            </a:r>
            <a:r>
              <a:rPr lang="en-US" sz="1600" dirty="0">
                <a:ea typeface="Verdana" panose="020B0604030504040204" pitchFamily="34" charset="0"/>
                <a:cs typeface="Times New Roman" panose="02020603050405020304" pitchFamily="18" charset="0"/>
              </a:rPr>
              <a:t> po pet </a:t>
            </a:r>
            <a:r>
              <a:rPr lang="en-US" sz="1600" dirty="0" err="1">
                <a:ea typeface="Verdana" panose="020B0604030504040204" pitchFamily="34" charset="0"/>
                <a:cs typeface="Times New Roman" panose="02020603050405020304" pitchFamily="18" charset="0"/>
              </a:rPr>
              <a:t>članova</a:t>
            </a:r>
            <a:r>
              <a:rPr lang="en-US" sz="1600" dirty="0">
                <a:ea typeface="Verdana" panose="020B0604030504040204" pitchFamily="34" charset="0"/>
                <a:cs typeface="Times New Roman" panose="02020603050405020304" pitchFamily="18" charset="0"/>
              </a:rPr>
              <a:t>, po 3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pravnom</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naobrazbom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2 u </a:t>
            </a:r>
            <a:r>
              <a:rPr lang="en-US" sz="1600" dirty="0" err="1">
                <a:ea typeface="Verdana" panose="020B0604030504040204" pitchFamily="34" charset="0"/>
                <a:cs typeface="Times New Roman" panose="02020603050405020304" pitchFamily="18" charset="0"/>
              </a:rPr>
              <a:t>oblastima</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izgradnje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a:t>
            </a:r>
            <a:r>
              <a:rPr lang="hr-BA" sz="1600" dirty="0">
                <a:ea typeface="Verdana" panose="020B0604030504040204" pitchFamily="34" charset="0"/>
                <a:cs typeface="Times New Roman" panose="02020603050405020304" pitchFamily="18" charset="0"/>
              </a:rPr>
              <a:t>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transporta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strateškog</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upravljanja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poslovanjem</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URŽ </a:t>
            </a:r>
            <a:r>
              <a:rPr lang="en-US" sz="1600" dirty="0" err="1">
                <a:ea typeface="Verdana" panose="020B0604030504040204" pitchFamily="34" charset="0"/>
                <a:cs typeface="Times New Roman" panose="02020603050405020304" pitchFamily="18" charset="0"/>
              </a:rPr>
              <a:t>odlučuje</a:t>
            </a:r>
            <a:r>
              <a:rPr lang="en-US" sz="1600" dirty="0">
                <a:ea typeface="Verdana" panose="020B0604030504040204" pitchFamily="34" charset="0"/>
                <a:cs typeface="Times New Roman" panose="02020603050405020304" pitchFamily="18" charset="0"/>
              </a:rPr>
              <a:t> o </a:t>
            </a:r>
            <a:r>
              <a:rPr lang="en-US" sz="1600" dirty="0" err="1">
                <a:ea typeface="Verdana" panose="020B0604030504040204" pitchFamily="34" charset="0"/>
                <a:cs typeface="Times New Roman" panose="02020603050405020304" pitchFamily="18" charset="0"/>
              </a:rPr>
              <a:t>žalbama</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postupcima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javnih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ki</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sjedištem</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Sarajevu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donosi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odluke</a:t>
            </a:r>
            <a:r>
              <a:rPr lang="en-US" sz="1600" dirty="0">
                <a:ea typeface="Verdana" panose="020B0604030504040204" pitchFamily="34" charset="0"/>
                <a:cs typeface="Times New Roman" panose="02020603050405020304" pitchFamily="18" charset="0"/>
              </a:rPr>
              <a:t> u </a:t>
            </a:r>
            <a:r>
              <a:rPr lang="hr-BA" sz="1600" dirty="0">
                <a:ea typeface="Verdana" panose="020B0604030504040204" pitchFamily="34" charset="0"/>
                <a:cs typeface="Times New Roman" panose="02020603050405020304" pitchFamily="18" charset="0"/>
              </a:rPr>
              <a:t>žalbenim </a:t>
            </a:r>
            <a:r>
              <a:rPr lang="en-US" sz="1600" dirty="0" err="1">
                <a:ea typeface="Verdana" panose="020B0604030504040204" pitchFamily="34" charset="0"/>
                <a:cs typeface="Times New Roman" panose="02020603050405020304" pitchFamily="18" charset="0"/>
              </a:rPr>
              <a:t>postupcima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vrijednosti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 </a:t>
            </a:r>
            <a:r>
              <a:rPr lang="en-US" sz="1600" dirty="0" err="1">
                <a:ea typeface="Verdana" panose="020B0604030504040204" pitchFamily="34" charset="0"/>
                <a:cs typeface="Times New Roman" panose="02020603050405020304" pitchFamily="18" charset="0"/>
              </a:rPr>
              <a:t>veće</a:t>
            </a:r>
            <a:r>
              <a:rPr lang="en-US" sz="1600" dirty="0">
                <a:ea typeface="Verdana" panose="020B0604030504040204" pitchFamily="34" charset="0"/>
                <a:cs typeface="Times New Roman" panose="02020603050405020304" pitchFamily="18" charset="0"/>
              </a:rPr>
              <a:t> od 800.000,00 KM, </a:t>
            </a:r>
            <a:r>
              <a:rPr lang="en-US" sz="1600" dirty="0" err="1">
                <a:ea typeface="Verdana" panose="020B0604030504040204" pitchFamily="34" charset="0"/>
                <a:cs typeface="Times New Roman" panose="02020603050405020304" pitchFamily="18" charset="0"/>
              </a:rPr>
              <a:t>kao</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za </a:t>
            </a:r>
            <a:r>
              <a:rPr lang="en-US" sz="1600" dirty="0" err="1">
                <a:ea typeface="Verdana" panose="020B0604030504040204" pitchFamily="34" charset="0"/>
                <a:cs typeface="Times New Roman" panose="02020603050405020304" pitchFamily="18" charset="0"/>
              </a:rPr>
              <a:t>sve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nabavke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institucija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BiH</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Distrikta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Brčko</a:t>
            </a:r>
            <a:r>
              <a:rPr lang="en-US" sz="1600" dirty="0">
                <a:ea typeface="Verdana" panose="020B0604030504040204" pitchFamily="34" charset="0"/>
                <a:cs typeface="Times New Roman" panose="02020603050405020304" pitchFamily="18" charset="0"/>
              </a:rPr>
              <a:t>.</a:t>
            </a:r>
          </a:p>
          <a:p>
            <a:pPr lvl="0">
              <a:spcBef>
                <a:spcPts val="600"/>
              </a:spcBef>
              <a:spcAft>
                <a:spcPts val="0"/>
              </a:spcAft>
              <a:buClr>
                <a:srgbClr val="000000"/>
              </a:buClr>
              <a:buSzPts val="1200"/>
              <a:tabLst>
                <a:tab pos="256540" algn="l"/>
              </a:tabLst>
            </a:pPr>
            <a:r>
              <a:rPr lang="en-US" sz="1600" dirty="0" err="1">
                <a:ea typeface="Verdana" panose="020B0604030504040204" pitchFamily="34" charset="0"/>
                <a:cs typeface="Times New Roman" panose="02020603050405020304" pitchFamily="18" charset="0"/>
              </a:rPr>
              <a:t>Podružnice</a:t>
            </a:r>
            <a:r>
              <a:rPr lang="en-US" sz="1600" dirty="0">
                <a:ea typeface="Verdana" panose="020B0604030504040204" pitchFamily="34" charset="0"/>
                <a:cs typeface="Times New Roman" panose="02020603050405020304" pitchFamily="18" charset="0"/>
              </a:rPr>
              <a:t> </a:t>
            </a:r>
            <a:r>
              <a:rPr lang="hr-BA" sz="1600" dirty="0">
                <a:ea typeface="Verdana" panose="020B0604030504040204" pitchFamily="34" charset="0"/>
                <a:cs typeface="Times New Roman" panose="02020603050405020304" pitchFamily="18" charset="0"/>
              </a:rPr>
              <a:t>URŽ-</a:t>
            </a:r>
            <a:r>
              <a:rPr lang="en-US" sz="1600" dirty="0">
                <a:ea typeface="Verdana" panose="020B0604030504040204" pitchFamily="34" charset="0"/>
                <a:cs typeface="Times New Roman" panose="02020603050405020304" pitchFamily="18" charset="0"/>
              </a:rPr>
              <a:t>a u </a:t>
            </a:r>
            <a:r>
              <a:rPr lang="en-US" sz="1600" dirty="0" err="1">
                <a:ea typeface="Verdana" panose="020B0604030504040204" pitchFamily="34" charset="0"/>
                <a:cs typeface="Times New Roman" panose="02020603050405020304" pitchFamily="18" charset="0"/>
              </a:rPr>
              <a:t>Banj</a:t>
            </a:r>
            <a:r>
              <a:rPr lang="hr-BA" sz="1600" dirty="0">
                <a:ea typeface="Verdana" panose="020B0604030504040204" pitchFamily="34" charset="0"/>
                <a:cs typeface="Times New Roman" panose="02020603050405020304" pitchFamily="18" charset="0"/>
              </a:rPr>
              <a:t>a</a:t>
            </a:r>
            <a:r>
              <a:rPr lang="en-US" sz="1600" dirty="0">
                <a:ea typeface="Verdana" panose="020B0604030504040204" pitchFamily="34" charset="0"/>
                <a:cs typeface="Times New Roman" panose="02020603050405020304" pitchFamily="18" charset="0"/>
              </a:rPr>
              <a:t> Luci </a:t>
            </a:r>
            <a:r>
              <a:rPr lang="en-US" sz="1600" dirty="0" err="1">
                <a:ea typeface="Verdana" panose="020B0604030504040204" pitchFamily="34" charset="0"/>
                <a:cs typeface="Times New Roman" panose="02020603050405020304" pitchFamily="18" charset="0"/>
              </a:rPr>
              <a: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Mostaru</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donose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odluke</a:t>
            </a:r>
            <a:r>
              <a:rPr lang="en-US" sz="1600" dirty="0">
                <a:ea typeface="Verdana" panose="020B0604030504040204" pitchFamily="34" charset="0"/>
                <a:cs typeface="Times New Roman" panose="02020603050405020304" pitchFamily="18" charset="0"/>
              </a:rPr>
              <a:t> u</a:t>
            </a:r>
            <a:r>
              <a:rPr lang="hr-BA" sz="1600" dirty="0">
                <a:ea typeface="Verdana" panose="020B0604030504040204" pitchFamily="34" charset="0"/>
                <a:cs typeface="Times New Roman" panose="02020603050405020304" pitchFamily="18" charset="0"/>
              </a:rPr>
              <a:t> žalbenim</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postupcima</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vrijednosti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nabav</a:t>
            </a:r>
            <a:r>
              <a:rPr lang="hr-BA" sz="1600" dirty="0">
                <a:ea typeface="Verdana" panose="020B0604030504040204" pitchFamily="34" charset="0"/>
                <a:cs typeface="Times New Roman" panose="02020603050405020304" pitchFamily="18" charset="0"/>
              </a:rPr>
              <a:t>k</a:t>
            </a:r>
            <a:r>
              <a:rPr lang="en-US" sz="1600" dirty="0">
                <a:ea typeface="Verdana" panose="020B0604030504040204" pitchFamily="34" charset="0"/>
                <a:cs typeface="Times New Roman" panose="02020603050405020304" pitchFamily="18" charset="0"/>
              </a:rPr>
              <a:t>e </a:t>
            </a:r>
            <a:r>
              <a:rPr lang="en-US" sz="1600" dirty="0" err="1">
                <a:ea typeface="Verdana" panose="020B0604030504040204" pitchFamily="34" charset="0"/>
                <a:cs typeface="Times New Roman" panose="02020603050405020304" pitchFamily="18" charset="0"/>
              </a:rPr>
              <a:t>ispod</a:t>
            </a:r>
            <a:r>
              <a:rPr lang="en-US" sz="1600" dirty="0">
                <a:ea typeface="Verdana" panose="020B0604030504040204" pitchFamily="34" charset="0"/>
                <a:cs typeface="Times New Roman" panose="02020603050405020304" pitchFamily="18" charset="0"/>
              </a:rPr>
              <a:t> 800.000,00 KM za </a:t>
            </a:r>
            <a:r>
              <a:rPr lang="hr-BA" sz="1600" dirty="0">
                <a:ea typeface="Verdana" panose="020B0604030504040204" pitchFamily="34" charset="0"/>
                <a:cs typeface="Times New Roman" panose="02020603050405020304" pitchFamily="18" charset="0"/>
              </a:rPr>
              <a:t>ugovorne organe</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uspostavljene</a:t>
            </a:r>
            <a:r>
              <a:rPr lang="en-US" sz="1600" dirty="0">
                <a:ea typeface="Verdana" panose="020B0604030504040204" pitchFamily="34" charset="0"/>
                <a:cs typeface="Times New Roman" panose="02020603050405020304" pitchFamily="18" charset="0"/>
              </a:rPr>
              <a:t> u </a:t>
            </a:r>
            <a:r>
              <a:rPr lang="en-US" sz="1600" dirty="0" err="1">
                <a:ea typeface="Verdana" panose="020B0604030504040204" pitchFamily="34" charset="0"/>
                <a:cs typeface="Times New Roman" panose="02020603050405020304" pitchFamily="18" charset="0"/>
              </a:rPr>
              <a:t>njihovoj</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oblasti</a:t>
            </a:r>
            <a:r>
              <a:rPr lang="en-US" sz="1600" dirty="0">
                <a:ea typeface="Verdana" panose="020B0604030504040204" pitchFamily="34" charset="0"/>
                <a:cs typeface="Times New Roman" panose="02020603050405020304" pitchFamily="18" charset="0"/>
              </a:rPr>
              <a:t> </a:t>
            </a:r>
            <a:r>
              <a:rPr lang="en-US" sz="1600" dirty="0" err="1">
                <a:ea typeface="Verdana" panose="020B0604030504040204" pitchFamily="34" charset="0"/>
                <a:cs typeface="Times New Roman" panose="02020603050405020304" pitchFamily="18" charset="0"/>
              </a:rPr>
              <a:t>nadležnosti</a:t>
            </a:r>
            <a:r>
              <a:rPr lang="en-US" sz="1600" dirty="0">
                <a:ea typeface="Verdana" panose="020B0604030504040204" pitchFamily="34" charset="0"/>
                <a:cs typeface="Times New Roman" panose="02020603050405020304" pitchFamily="18" charset="0"/>
              </a:rPr>
              <a:t>.</a:t>
            </a:r>
            <a:endParaRPr lang="el-GR" sz="1600"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27653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ChangeArrowheads="1"/>
          </p:cNvSpPr>
          <p:nvPr/>
        </p:nvSpPr>
        <p:spPr bwMode="auto">
          <a:xfrm>
            <a:off x="2657949" y="3695532"/>
            <a:ext cx="6480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r" eaLnBrk="1" fontAlgn="base" hangingPunct="1">
              <a:spcBef>
                <a:spcPct val="0"/>
              </a:spcBef>
              <a:spcAft>
                <a:spcPct val="0"/>
              </a:spcAft>
            </a:pPr>
            <a:r>
              <a:rPr lang="hr-BA" altLang="en-US" sz="2800" b="1" dirty="0">
                <a:solidFill>
                  <a:srgbClr val="FFFFFF"/>
                </a:solidFill>
                <a:latin typeface="Arial" charset="0"/>
                <a:cs typeface="Arial" charset="0"/>
              </a:rPr>
              <a:t>Pojam javnih nabavki</a:t>
            </a:r>
            <a:endParaRPr lang="el-GR" altLang="en-US" sz="2800" b="1" dirty="0">
              <a:solidFill>
                <a:srgbClr val="FFFFFF"/>
              </a:solidFill>
              <a:latin typeface="Arial" charset="0"/>
              <a:cs typeface="Arial" charset="0"/>
            </a:endParaRPr>
          </a:p>
        </p:txBody>
      </p:sp>
    </p:spTree>
    <p:extLst>
      <p:ext uri="{BB962C8B-B14F-4D97-AF65-F5344CB8AC3E}">
        <p14:creationId xmlns:p14="http://schemas.microsoft.com/office/powerpoint/2010/main" val="487950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Grp="1" noChangeArrowheads="1"/>
          </p:cNvSpPr>
          <p:nvPr>
            <p:ph type="title" idx="4294967295"/>
          </p:nvPr>
        </p:nvSpPr>
        <p:spPr>
          <a:xfrm>
            <a:off x="432000" y="432000"/>
            <a:ext cx="8229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US" altLang="el-GR" sz="2000" b="1" kern="1200" dirty="0" err="1">
                <a:latin typeface="Verdana" pitchFamily="34" charset="0"/>
                <a:ea typeface="+mn-ea"/>
                <a:cs typeface="+mn-cs"/>
              </a:rPr>
              <a:t>Elementi</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postupka</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javne</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nabav</a:t>
            </a:r>
            <a:r>
              <a:rPr lang="hr-BA" altLang="el-GR" sz="2000" b="1" kern="1200" dirty="0">
                <a:latin typeface="Verdana" pitchFamily="34" charset="0"/>
                <a:ea typeface="+mn-ea"/>
                <a:cs typeface="+mn-cs"/>
              </a:rPr>
              <a:t>k</a:t>
            </a:r>
            <a:r>
              <a:rPr lang="en-US" altLang="el-GR" sz="2000" b="1" kern="1200" dirty="0">
                <a:latin typeface="Verdana" pitchFamily="34" charset="0"/>
                <a:ea typeface="+mn-ea"/>
                <a:cs typeface="+mn-cs"/>
              </a:rPr>
              <a:t>e </a:t>
            </a:r>
            <a:r>
              <a:rPr lang="en-US" altLang="el-GR" sz="2000" b="1" kern="1200" dirty="0" err="1">
                <a:latin typeface="Verdana" pitchFamily="34" charset="0"/>
                <a:ea typeface="+mn-ea"/>
                <a:cs typeface="+mn-cs"/>
              </a:rPr>
              <a:t>i</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pitanja</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na</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koja</a:t>
            </a:r>
            <a:r>
              <a:rPr lang="en-US" altLang="el-GR" sz="2000" b="1" kern="1200" dirty="0">
                <a:latin typeface="Verdana" pitchFamily="34" charset="0"/>
                <a:ea typeface="+mn-ea"/>
                <a:cs typeface="+mn-cs"/>
              </a:rPr>
              <a:t> je </a:t>
            </a:r>
            <a:r>
              <a:rPr lang="en-US" altLang="el-GR" sz="2000" b="1" kern="1200" dirty="0" err="1">
                <a:latin typeface="Verdana" pitchFamily="34" charset="0"/>
                <a:ea typeface="+mn-ea"/>
                <a:cs typeface="+mn-cs"/>
              </a:rPr>
              <a:t>potrebno</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odgovoriti</a:t>
            </a:r>
            <a:r>
              <a:rPr lang="en-US" altLang="el-GR" sz="2000" b="1" kern="1200" dirty="0">
                <a:latin typeface="Verdana" pitchFamily="34" charset="0"/>
                <a:ea typeface="+mn-ea"/>
                <a:cs typeface="+mn-cs"/>
              </a:rPr>
              <a:t> u </a:t>
            </a:r>
            <a:r>
              <a:rPr lang="en-US" altLang="el-GR" sz="2000" b="1" kern="1200" dirty="0" err="1">
                <a:latin typeface="Verdana" pitchFamily="34" charset="0"/>
                <a:ea typeface="+mn-ea"/>
                <a:cs typeface="+mn-cs"/>
              </a:rPr>
              <a:t>svakoj</a:t>
            </a:r>
            <a:r>
              <a:rPr lang="en-US" altLang="el-GR" sz="2000" b="1" kern="1200" dirty="0">
                <a:latin typeface="Verdana" pitchFamily="34" charset="0"/>
                <a:ea typeface="+mn-ea"/>
                <a:cs typeface="+mn-cs"/>
              </a:rPr>
              <a:t> </a:t>
            </a:r>
            <a:r>
              <a:rPr lang="en-US" altLang="el-GR" sz="2000" b="1" kern="1200" dirty="0" err="1">
                <a:latin typeface="Verdana" pitchFamily="34" charset="0"/>
                <a:ea typeface="+mn-ea"/>
                <a:cs typeface="+mn-cs"/>
              </a:rPr>
              <a:t>fazi</a:t>
            </a:r>
            <a:endParaRPr lang="el-GR" altLang="el-GR" sz="2000" b="1" kern="1200" dirty="0">
              <a:latin typeface="Verdana" pitchFamily="34" charset="0"/>
              <a:ea typeface="+mn-ea"/>
              <a:cs typeface="+mn-cs"/>
            </a:endParaRPr>
          </a:p>
        </p:txBody>
      </p:sp>
      <p:sp>
        <p:nvSpPr>
          <p:cNvPr id="24" name="Text Box 7"/>
          <p:cNvSpPr txBox="1">
            <a:spLocks noChangeArrowheads="1"/>
          </p:cNvSpPr>
          <p:nvPr/>
        </p:nvSpPr>
        <p:spPr bwMode="auto">
          <a:xfrm>
            <a:off x="432000" y="2687346"/>
            <a:ext cx="1983432" cy="738664"/>
          </a:xfrm>
          <a:prstGeom prst="rect">
            <a:avLst/>
          </a:prstGeom>
          <a:solidFill>
            <a:srgbClr val="CCFF33"/>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it-IT" altLang="el-GR" sz="1400" b="1" dirty="0">
                <a:latin typeface="Verdana" panose="020B0604030504040204" pitchFamily="34" charset="0"/>
                <a:ea typeface="Verdana" panose="020B0604030504040204" pitchFamily="34" charset="0"/>
                <a:cs typeface="Arial" charset="0"/>
              </a:rPr>
              <a:t>Da li nabav</a:t>
            </a:r>
            <a:r>
              <a:rPr lang="hr-BA" altLang="el-GR" sz="1400" b="1" dirty="0">
                <a:latin typeface="Verdana" panose="020B0604030504040204" pitchFamily="34" charset="0"/>
                <a:ea typeface="Verdana" panose="020B0604030504040204" pitchFamily="34" charset="0"/>
                <a:cs typeface="Arial" charset="0"/>
              </a:rPr>
              <a:t>k</a:t>
            </a:r>
            <a:r>
              <a:rPr lang="it-IT" altLang="el-GR" sz="1400" b="1" dirty="0">
                <a:latin typeface="Verdana" panose="020B0604030504040204" pitchFamily="34" charset="0"/>
                <a:ea typeface="Verdana" panose="020B0604030504040204" pitchFamily="34" charset="0"/>
                <a:cs typeface="Arial" charset="0"/>
              </a:rPr>
              <a:t>a spada u </a:t>
            </a:r>
            <a:r>
              <a:rPr lang="hr-BA" altLang="el-GR" sz="1400" b="1" dirty="0">
                <a:latin typeface="Verdana" panose="020B0604030504040204" pitchFamily="34" charset="0"/>
                <a:ea typeface="Verdana" panose="020B0604030504040204" pitchFamily="34" charset="0"/>
                <a:cs typeface="Arial" charset="0"/>
              </a:rPr>
              <a:t>nadležnost</a:t>
            </a:r>
            <a:r>
              <a:rPr lang="it-IT" altLang="el-GR" sz="1400" b="1" dirty="0">
                <a:latin typeface="Verdana" panose="020B0604030504040204" pitchFamily="34" charset="0"/>
                <a:ea typeface="Verdana" panose="020B0604030504040204" pitchFamily="34" charset="0"/>
                <a:cs typeface="Arial" charset="0"/>
              </a:rPr>
              <a:t> </a:t>
            </a:r>
            <a:r>
              <a:rPr lang="hr-BA" altLang="el-GR" sz="1400" b="1" dirty="0">
                <a:latin typeface="Verdana" panose="020B0604030504040204" pitchFamily="34" charset="0"/>
                <a:ea typeface="Verdana" panose="020B0604030504040204" pitchFamily="34" charset="0"/>
                <a:cs typeface="Arial" charset="0"/>
              </a:rPr>
              <a:t>ZJN?</a:t>
            </a:r>
            <a:endParaRPr lang="el-GR" altLang="el-GR" sz="1400" b="1" dirty="0">
              <a:latin typeface="Verdana" panose="020B0604030504040204" pitchFamily="34" charset="0"/>
              <a:ea typeface="Verdana" panose="020B0604030504040204" pitchFamily="34" charset="0"/>
              <a:cs typeface="Arial" charset="0"/>
            </a:endParaRPr>
          </a:p>
        </p:txBody>
      </p:sp>
      <p:sp>
        <p:nvSpPr>
          <p:cNvPr id="26" name="Text Box 9"/>
          <p:cNvSpPr txBox="1">
            <a:spLocks noChangeArrowheads="1"/>
          </p:cNvSpPr>
          <p:nvPr/>
        </p:nvSpPr>
        <p:spPr bwMode="auto">
          <a:xfrm>
            <a:off x="2670576" y="2687346"/>
            <a:ext cx="1758950" cy="738664"/>
          </a:xfrm>
          <a:prstGeom prst="rect">
            <a:avLst/>
          </a:prstGeom>
          <a:solidFill>
            <a:srgbClr val="66CCF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1400" b="1" dirty="0">
                <a:latin typeface="Verdana" panose="020B0604030504040204" pitchFamily="34" charset="0"/>
                <a:ea typeface="Verdana" panose="020B0604030504040204" pitchFamily="34" charset="0"/>
                <a:cs typeface="Arial" charset="0"/>
              </a:rPr>
              <a:t>Koji postupak nabavke se provodi?</a:t>
            </a:r>
            <a:endParaRPr lang="el-GR" altLang="el-GR" sz="1400" b="1" dirty="0">
              <a:latin typeface="Verdana" panose="020B0604030504040204" pitchFamily="34" charset="0"/>
              <a:ea typeface="Verdana" panose="020B0604030504040204" pitchFamily="34" charset="0"/>
              <a:cs typeface="Arial" charset="0"/>
            </a:endParaRPr>
          </a:p>
        </p:txBody>
      </p:sp>
      <p:sp>
        <p:nvSpPr>
          <p:cNvPr id="28" name="Text Box 11"/>
          <p:cNvSpPr txBox="1">
            <a:spLocks noChangeArrowheads="1"/>
          </p:cNvSpPr>
          <p:nvPr/>
        </p:nvSpPr>
        <p:spPr bwMode="auto">
          <a:xfrm>
            <a:off x="421914" y="3602562"/>
            <a:ext cx="1758950" cy="1169551"/>
          </a:xfrm>
          <a:prstGeom prst="rect">
            <a:avLst/>
          </a:prstGeom>
          <a:solidFill>
            <a:srgbClr val="FFCC00"/>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latin typeface="Verdana" panose="020B0604030504040204" pitchFamily="34" charset="0"/>
                <a:ea typeface="Verdana" panose="020B0604030504040204" pitchFamily="34" charset="0"/>
                <a:cs typeface="Arial" charset="0"/>
              </a:rPr>
              <a:t>Kako</a:t>
            </a:r>
            <a:r>
              <a:rPr lang="en-US" altLang="el-GR" sz="1400" b="1" dirty="0">
                <a:latin typeface="Verdana" panose="020B0604030504040204" pitchFamily="34" charset="0"/>
                <a:ea typeface="Verdana" panose="020B0604030504040204" pitchFamily="34" charset="0"/>
                <a:cs typeface="Arial" charset="0"/>
              </a:rPr>
              <a:t> se </a:t>
            </a:r>
            <a:r>
              <a:rPr lang="en-US" altLang="el-GR" sz="1400" b="1" dirty="0" err="1">
                <a:latin typeface="Verdana" panose="020B0604030504040204" pitchFamily="34" charset="0"/>
                <a:ea typeface="Verdana" panose="020B0604030504040204" pitchFamily="34" charset="0"/>
                <a:cs typeface="Arial" charset="0"/>
              </a:rPr>
              <a:t>sastavlja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tenderska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dokumentacija</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30" name="Text Box 13"/>
          <p:cNvSpPr txBox="1">
            <a:spLocks noChangeArrowheads="1"/>
          </p:cNvSpPr>
          <p:nvPr/>
        </p:nvSpPr>
        <p:spPr bwMode="auto">
          <a:xfrm>
            <a:off x="6619730" y="2687346"/>
            <a:ext cx="1785938" cy="954000"/>
          </a:xfrm>
          <a:prstGeom prst="rect">
            <a:avLst/>
          </a:prstGeom>
          <a:solidFill>
            <a:srgbClr val="FF99CC"/>
          </a:solidFill>
          <a:ln w="25400">
            <a:solidFill>
              <a:schemeClr val="tx1"/>
            </a:solidFill>
            <a:miter lim="800000"/>
            <a:headEnd/>
            <a:tailEnd/>
          </a:ln>
          <a:effectLst/>
        </p:spPr>
        <p:txBody>
          <a:bodyPr anchor="ctr" anchorCtr="1">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a:latin typeface="Verdana" panose="020B0604030504040204" pitchFamily="34" charset="0"/>
                <a:ea typeface="Verdana" panose="020B0604030504040204" pitchFamily="34" charset="0"/>
                <a:cs typeface="Arial" charset="0"/>
              </a:rPr>
              <a:t>Koji </a:t>
            </a:r>
            <a:r>
              <a:rPr lang="en-US" altLang="el-GR" sz="1400" b="1" dirty="0" err="1">
                <a:latin typeface="Verdana" panose="020B0604030504040204" pitchFamily="34" charset="0"/>
                <a:ea typeface="Verdana" panose="020B0604030504040204" pitchFamily="34" charset="0"/>
                <a:cs typeface="Arial" charset="0"/>
              </a:rPr>
              <a:t>su</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zaht</a:t>
            </a:r>
            <a:r>
              <a:rPr lang="hr-BA" altLang="el-GR" sz="1400" b="1" dirty="0">
                <a:latin typeface="Verdana" panose="020B0604030504040204" pitchFamily="34" charset="0"/>
                <a:ea typeface="Verdana" panose="020B0604030504040204" pitchFamily="34" charset="0"/>
                <a:cs typeface="Arial" charset="0"/>
              </a:rPr>
              <a:t>j</a:t>
            </a:r>
            <a:r>
              <a:rPr lang="en-US" altLang="el-GR" sz="1400" b="1" dirty="0" err="1">
                <a:latin typeface="Verdana" panose="020B0604030504040204" pitchFamily="34" charset="0"/>
                <a:ea typeface="Verdana" panose="020B0604030504040204" pitchFamily="34" charset="0"/>
                <a:cs typeface="Arial" charset="0"/>
              </a:rPr>
              <a:t>evi</a:t>
            </a:r>
            <a:r>
              <a:rPr lang="en-US" altLang="el-GR" sz="1400" b="1" dirty="0">
                <a:latin typeface="Verdana" panose="020B0604030504040204" pitchFamily="34" charset="0"/>
                <a:ea typeface="Verdana" panose="020B0604030504040204" pitchFamily="34" charset="0"/>
                <a:cs typeface="Arial" charset="0"/>
              </a:rPr>
              <a:t> za </a:t>
            </a:r>
            <a:r>
              <a:rPr lang="en-US" altLang="el-GR" sz="1400" b="1" dirty="0" err="1">
                <a:latin typeface="Verdana" panose="020B0604030504040204" pitchFamily="34" charset="0"/>
                <a:ea typeface="Verdana" panose="020B0604030504040204" pitchFamily="34" charset="0"/>
                <a:cs typeface="Arial" charset="0"/>
              </a:rPr>
              <a:t>objavljivanje</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32" name="Text Box 15"/>
          <p:cNvSpPr txBox="1">
            <a:spLocks noChangeArrowheads="1"/>
          </p:cNvSpPr>
          <p:nvPr/>
        </p:nvSpPr>
        <p:spPr bwMode="auto">
          <a:xfrm>
            <a:off x="4703890" y="2687346"/>
            <a:ext cx="1797287" cy="954107"/>
          </a:xfrm>
          <a:prstGeom prst="rect">
            <a:avLst/>
          </a:prstGeom>
          <a:solidFill>
            <a:srgbClr val="FFFF66"/>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a:latin typeface="Verdana" panose="020B0604030504040204" pitchFamily="34" charset="0"/>
                <a:ea typeface="Verdana" panose="020B0604030504040204" pitchFamily="34" charset="0"/>
                <a:cs typeface="Arial" charset="0"/>
              </a:rPr>
              <a:t>Koji </a:t>
            </a:r>
            <a:r>
              <a:rPr lang="en-US" altLang="el-GR" sz="1400" b="1" dirty="0" err="1">
                <a:latin typeface="Verdana" panose="020B0604030504040204" pitchFamily="34" charset="0"/>
                <a:ea typeface="Verdana" panose="020B0604030504040204" pitchFamily="34" charset="0"/>
                <a:cs typeface="Arial" charset="0"/>
              </a:rPr>
              <a:t>kriteriji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će</a:t>
            </a:r>
            <a:r>
              <a:rPr lang="en-US" altLang="el-GR" sz="1400" b="1" dirty="0">
                <a:latin typeface="Verdana" panose="020B0604030504040204" pitchFamily="34" charset="0"/>
                <a:ea typeface="Verdana" panose="020B0604030504040204" pitchFamily="34" charset="0"/>
                <a:cs typeface="Arial" charset="0"/>
              </a:rPr>
              <a:t> se </a:t>
            </a:r>
            <a:r>
              <a:rPr lang="en-US" altLang="el-GR" sz="1400" b="1" dirty="0" err="1">
                <a:latin typeface="Verdana" panose="020B0604030504040204" pitchFamily="34" charset="0"/>
                <a:ea typeface="Verdana" panose="020B0604030504040204" pitchFamily="34" charset="0"/>
                <a:cs typeface="Arial" charset="0"/>
              </a:rPr>
              <a:t>koristiti</a:t>
            </a:r>
            <a:r>
              <a:rPr lang="en-US" altLang="el-GR" sz="1400" b="1" dirty="0">
                <a:latin typeface="Verdana" panose="020B0604030504040204" pitchFamily="34" charset="0"/>
                <a:ea typeface="Verdana" panose="020B0604030504040204" pitchFamily="34" charset="0"/>
                <a:cs typeface="Arial" charset="0"/>
              </a:rPr>
              <a:t> za </a:t>
            </a:r>
            <a:r>
              <a:rPr lang="en-US" altLang="el-GR" sz="1400" b="1" dirty="0" err="1">
                <a:latin typeface="Verdana" panose="020B0604030504040204" pitchFamily="34" charset="0"/>
                <a:ea typeface="Verdana" panose="020B0604030504040204" pitchFamily="34" charset="0"/>
                <a:cs typeface="Arial" charset="0"/>
              </a:rPr>
              <a:t>izbor</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najbolje</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ponude</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35" name="Text Box 19"/>
          <p:cNvSpPr txBox="1">
            <a:spLocks noChangeArrowheads="1"/>
          </p:cNvSpPr>
          <p:nvPr/>
        </p:nvSpPr>
        <p:spPr bwMode="auto">
          <a:xfrm>
            <a:off x="2338039" y="3801643"/>
            <a:ext cx="1641475" cy="954107"/>
          </a:xfrm>
          <a:prstGeom prst="rect">
            <a:avLst/>
          </a:prstGeom>
          <a:solidFill>
            <a:srgbClr val="9FFF9F"/>
          </a:solidFill>
          <a:ln w="25400">
            <a:solidFill>
              <a:schemeClr val="tx1"/>
            </a:solidFill>
            <a:miter lim="800000"/>
            <a:headEnd/>
            <a:tailEnd/>
          </a:ln>
          <a:effec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1400" b="1" dirty="0">
                <a:latin typeface="Verdana" panose="020B0604030504040204" pitchFamily="34" charset="0"/>
                <a:ea typeface="Verdana" panose="020B0604030504040204" pitchFamily="34" charset="0"/>
                <a:cs typeface="Arial" charset="0"/>
              </a:rPr>
              <a:t>Kako se primljene ponude ocjenjuju?</a:t>
            </a:r>
            <a:endParaRPr lang="el-GR" altLang="el-GR" sz="1400" b="1" dirty="0">
              <a:latin typeface="Verdana" panose="020B0604030504040204" pitchFamily="34" charset="0"/>
              <a:ea typeface="Verdana" panose="020B0604030504040204" pitchFamily="34" charset="0"/>
              <a:cs typeface="Arial" charset="0"/>
            </a:endParaRPr>
          </a:p>
        </p:txBody>
      </p:sp>
      <p:sp>
        <p:nvSpPr>
          <p:cNvPr id="4" name="Rectangle 3"/>
          <p:cNvSpPr/>
          <p:nvPr/>
        </p:nvSpPr>
        <p:spPr>
          <a:xfrm>
            <a:off x="432000" y="1556792"/>
            <a:ext cx="2541115" cy="738664"/>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l-PL" altLang="el-GR" sz="1400" b="1" dirty="0">
                <a:ea typeface="Verdana" panose="020B0604030504040204" pitchFamily="34" charset="0"/>
              </a:rPr>
              <a:t>Odluka o pokretanju postupka UO - Da li započeti nabavku?</a:t>
            </a:r>
            <a:endParaRPr lang="el-GR" sz="1400" b="1" dirty="0">
              <a:ea typeface="Verdana" panose="020B0604030504040204" pitchFamily="34" charset="0"/>
            </a:endParaRPr>
          </a:p>
        </p:txBody>
      </p:sp>
      <p:sp>
        <p:nvSpPr>
          <p:cNvPr id="40" name="Text Box 11"/>
          <p:cNvSpPr txBox="1">
            <a:spLocks noChangeArrowheads="1"/>
          </p:cNvSpPr>
          <p:nvPr/>
        </p:nvSpPr>
        <p:spPr bwMode="auto">
          <a:xfrm>
            <a:off x="3447593" y="1560912"/>
            <a:ext cx="1797287" cy="954107"/>
          </a:xfrm>
          <a:prstGeom prst="rect">
            <a:avLst/>
          </a:prstGeom>
          <a:solidFill>
            <a:srgbClr val="FFCC00"/>
          </a:solidFill>
          <a:ln w="25400">
            <a:solidFill>
              <a:schemeClr val="tx1"/>
            </a:solidFill>
            <a:miter lim="800000"/>
            <a:headEnd/>
            <a:tailEnd/>
          </a:ln>
          <a:effec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ts val="0"/>
              </a:spcBef>
              <a:buClrTx/>
              <a:buSzTx/>
              <a:buFontTx/>
              <a:buNone/>
            </a:pPr>
            <a:r>
              <a:rPr lang="en-US" altLang="el-GR" sz="1400" b="1" dirty="0" err="1">
                <a:latin typeface="Verdana" panose="020B0604030504040204" pitchFamily="34" charset="0"/>
                <a:ea typeface="Verdana" panose="020B0604030504040204" pitchFamily="34" charset="0"/>
                <a:cs typeface="Arial" charset="0"/>
              </a:rPr>
              <a:t>Kako</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nabaviti</a:t>
            </a:r>
            <a:r>
              <a:rPr lang="en-US" altLang="el-GR" sz="14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1400" b="1" dirty="0" err="1">
                <a:latin typeface="Verdana" panose="020B0604030504040204" pitchFamily="34" charset="0"/>
                <a:ea typeface="Verdana" panose="020B0604030504040204" pitchFamily="34" charset="0"/>
                <a:cs typeface="Arial" charset="0"/>
              </a:rPr>
              <a:t>Šta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nabaviti</a:t>
            </a:r>
            <a:r>
              <a:rPr lang="en-US" altLang="el-GR" sz="14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1400" b="1" dirty="0" err="1">
                <a:latin typeface="Verdana" panose="020B0604030504040204" pitchFamily="34" charset="0"/>
                <a:ea typeface="Verdana" panose="020B0604030504040204" pitchFamily="34" charset="0"/>
                <a:cs typeface="Arial" charset="0"/>
              </a:rPr>
              <a:t>Koliko</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nabaviti</a:t>
            </a:r>
            <a:r>
              <a:rPr lang="en-US" altLang="el-GR" sz="14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1400" b="1" dirty="0" err="1">
                <a:latin typeface="Verdana" panose="020B0604030504040204" pitchFamily="34" charset="0"/>
                <a:ea typeface="Verdana" panose="020B0604030504040204" pitchFamily="34" charset="0"/>
                <a:cs typeface="Arial" charset="0"/>
              </a:rPr>
              <a:t>Kada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nabaviti</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42" name="Text Box 11"/>
          <p:cNvSpPr txBox="1">
            <a:spLocks noChangeArrowheads="1"/>
          </p:cNvSpPr>
          <p:nvPr/>
        </p:nvSpPr>
        <p:spPr bwMode="auto">
          <a:xfrm>
            <a:off x="5738579" y="1565032"/>
            <a:ext cx="2667089" cy="954107"/>
          </a:xfrm>
          <a:prstGeom prst="rect">
            <a:avLst/>
          </a:prstGeom>
          <a:solidFill>
            <a:srgbClr val="9FFF9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ts val="0"/>
              </a:spcBef>
              <a:buClrTx/>
              <a:buSzTx/>
              <a:buFontTx/>
              <a:buNone/>
            </a:pPr>
            <a:r>
              <a:rPr lang="en-US" altLang="el-GR" sz="1400" b="1" dirty="0">
                <a:latin typeface="Verdana" panose="020B0604030504040204" pitchFamily="34" charset="0"/>
                <a:ea typeface="Verdana" panose="020B0604030504040204" pitchFamily="34" charset="0"/>
                <a:cs typeface="Arial" charset="0"/>
              </a:rPr>
              <a:t>Koji </a:t>
            </a:r>
            <a:r>
              <a:rPr lang="en-US" altLang="el-GR" sz="1400" b="1" dirty="0" err="1">
                <a:latin typeface="Verdana" panose="020B0604030504040204" pitchFamily="34" charset="0"/>
                <a:ea typeface="Verdana" panose="020B0604030504040204" pitchFamily="34" charset="0"/>
                <a:cs typeface="Arial" charset="0"/>
              </a:rPr>
              <a:t>sektori</a:t>
            </a:r>
            <a:r>
              <a:rPr lang="hr-BA" altLang="el-GR" sz="1400" b="1" dirty="0">
                <a:latin typeface="Verdana" panose="020B0604030504040204" pitchFamily="34" charset="0"/>
                <a:ea typeface="Verdana" panose="020B0604030504040204" pitchFamily="34" charset="0"/>
                <a:cs typeface="Arial" charset="0"/>
              </a:rPr>
              <a:t> tržišta</a:t>
            </a:r>
            <a:r>
              <a:rPr lang="en-US" altLang="el-GR" sz="14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1400" b="1" dirty="0" err="1">
                <a:latin typeface="Verdana" panose="020B0604030504040204" pitchFamily="34" charset="0"/>
                <a:ea typeface="Verdana" panose="020B0604030504040204" pitchFamily="34" charset="0"/>
                <a:cs typeface="Arial" charset="0"/>
              </a:rPr>
              <a:t>Kako</a:t>
            </a:r>
            <a:r>
              <a:rPr lang="en-US" altLang="el-GR" sz="1400" b="1" dirty="0">
                <a:latin typeface="Verdana" panose="020B0604030504040204" pitchFamily="34" charset="0"/>
                <a:ea typeface="Verdana" panose="020B0604030504040204" pitchFamily="34" charset="0"/>
                <a:cs typeface="Arial" charset="0"/>
              </a:rPr>
              <a:t> je </a:t>
            </a:r>
            <a:r>
              <a:rPr lang="en-US" altLang="el-GR" sz="1400" b="1" dirty="0" err="1">
                <a:latin typeface="Verdana" panose="020B0604030504040204" pitchFamily="34" charset="0"/>
                <a:ea typeface="Verdana" panose="020B0604030504040204" pitchFamily="34" charset="0"/>
                <a:cs typeface="Arial" charset="0"/>
              </a:rPr>
              <a:t>kategorizirana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nabavka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Kako</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ponuđači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gledaju</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a:t>
            </a:r>
            <a:r>
              <a:rPr lang="en-US" altLang="el-GR" sz="1400" b="1" dirty="0">
                <a:latin typeface="Verdana" panose="020B0604030504040204" pitchFamily="34" charset="0"/>
                <a:ea typeface="Verdana" panose="020B0604030504040204" pitchFamily="34" charset="0"/>
                <a:cs typeface="Arial" charset="0"/>
              </a:rPr>
              <a:t> </a:t>
            </a:r>
            <a:r>
              <a:rPr lang="hr-BA" altLang="el-GR" sz="1400" b="1" dirty="0">
                <a:latin typeface="Verdana" panose="020B0604030504040204" pitchFamily="34" charset="0"/>
                <a:ea typeface="Verdana" panose="020B0604030504040204" pitchFamily="34" charset="0"/>
                <a:cs typeface="Arial" charset="0"/>
              </a:rPr>
              <a:t>UO</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43" name="Text Box 9"/>
          <p:cNvSpPr txBox="1">
            <a:spLocks noChangeArrowheads="1"/>
          </p:cNvSpPr>
          <p:nvPr/>
        </p:nvSpPr>
        <p:spPr bwMode="auto">
          <a:xfrm>
            <a:off x="4136690" y="3818006"/>
            <a:ext cx="1758950" cy="954107"/>
          </a:xfrm>
          <a:prstGeom prst="rect">
            <a:avLst/>
          </a:prstGeom>
          <a:solidFill>
            <a:srgbClr val="66CCF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err="1">
                <a:latin typeface="Verdana" panose="020B0604030504040204" pitchFamily="34" charset="0"/>
                <a:ea typeface="Verdana" panose="020B0604030504040204" pitchFamily="34" charset="0"/>
                <a:cs typeface="Arial" charset="0"/>
              </a:rPr>
              <a:t>Kako</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će</a:t>
            </a:r>
            <a:r>
              <a:rPr lang="en-US" altLang="el-GR" sz="1400" b="1" dirty="0">
                <a:latin typeface="Verdana" panose="020B0604030504040204" pitchFamily="34" charset="0"/>
                <a:ea typeface="Verdana" panose="020B0604030504040204" pitchFamily="34" charset="0"/>
                <a:cs typeface="Arial" charset="0"/>
              </a:rPr>
              <a:t> se </a:t>
            </a:r>
            <a:r>
              <a:rPr lang="en-US" altLang="el-GR" sz="1400" b="1" dirty="0" err="1">
                <a:latin typeface="Verdana" panose="020B0604030504040204" pitchFamily="34" charset="0"/>
                <a:ea typeface="Verdana" panose="020B0604030504040204" pitchFamily="34" charset="0"/>
                <a:cs typeface="Arial" charset="0"/>
              </a:rPr>
              <a:t>zaključiti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postupak</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nabavke</a:t>
            </a:r>
            <a:r>
              <a:rPr lang="en-US" altLang="el-GR" sz="1400" b="1" dirty="0">
                <a:latin typeface="Verdana" panose="020B0604030504040204" pitchFamily="34" charset="0"/>
                <a:ea typeface="Verdana" panose="020B0604030504040204" pitchFamily="34" charset="0"/>
                <a:cs typeface="Arial" charset="0"/>
              </a:rPr>
              <a:t>?</a:t>
            </a:r>
            <a:endParaRPr lang="el-GR" altLang="el-GR" sz="1400" b="1" dirty="0">
              <a:latin typeface="Verdana" panose="020B0604030504040204" pitchFamily="34" charset="0"/>
              <a:ea typeface="Verdana" panose="020B0604030504040204" pitchFamily="34" charset="0"/>
              <a:cs typeface="Arial" charset="0"/>
            </a:endParaRPr>
          </a:p>
        </p:txBody>
      </p:sp>
      <p:sp>
        <p:nvSpPr>
          <p:cNvPr id="13" name="Text Box 15"/>
          <p:cNvSpPr txBox="1">
            <a:spLocks noChangeArrowheads="1"/>
          </p:cNvSpPr>
          <p:nvPr/>
        </p:nvSpPr>
        <p:spPr bwMode="auto">
          <a:xfrm>
            <a:off x="6116121" y="3789040"/>
            <a:ext cx="2289547" cy="738664"/>
          </a:xfrm>
          <a:prstGeom prst="rect">
            <a:avLst/>
          </a:prstGeom>
          <a:solidFill>
            <a:srgbClr val="FFFF66"/>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pl-PL" altLang="el-GR" sz="1400" b="1" dirty="0">
                <a:latin typeface="Verdana" panose="020B0604030504040204" pitchFamily="34" charset="0"/>
                <a:ea typeface="Verdana" panose="020B0604030504040204" pitchFamily="34" charset="0"/>
                <a:cs typeface="Arial" charset="0"/>
              </a:rPr>
              <a:t>Koja je pravna zaštita dostupna u javnim nabavkama?</a:t>
            </a:r>
            <a:endParaRPr lang="el-GR" altLang="el-GR" sz="1400" b="1" dirty="0">
              <a:latin typeface="Verdana" panose="020B0604030504040204" pitchFamily="34" charset="0"/>
              <a:ea typeface="Verdana" panose="020B0604030504040204" pitchFamily="34" charset="0"/>
              <a:cs typeface="Arial" charset="0"/>
            </a:endParaRPr>
          </a:p>
        </p:txBody>
      </p:sp>
      <p:sp>
        <p:nvSpPr>
          <p:cNvPr id="14" name="Text Box 7"/>
          <p:cNvSpPr txBox="1">
            <a:spLocks noChangeArrowheads="1"/>
          </p:cNvSpPr>
          <p:nvPr/>
        </p:nvSpPr>
        <p:spPr bwMode="auto">
          <a:xfrm>
            <a:off x="413668" y="4919700"/>
            <a:ext cx="7992000" cy="307777"/>
          </a:xfrm>
          <a:prstGeom prst="rect">
            <a:avLst/>
          </a:prstGeom>
          <a:solidFill>
            <a:srgbClr val="CCFF33"/>
          </a:solidFill>
          <a:ln w="25400">
            <a:solidFill>
              <a:schemeClr val="tx1"/>
            </a:solidFill>
            <a:miter lim="800000"/>
            <a:headEnd/>
            <a:tailEnd/>
          </a:ln>
          <a:effectLst/>
        </p:spPr>
        <p:txBody>
          <a:bodyPr wrap="none">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400" b="1" dirty="0">
                <a:latin typeface="Verdana" panose="020B0604030504040204" pitchFamily="34" charset="0"/>
                <a:ea typeface="Verdana" panose="020B0604030504040204" pitchFamily="34" charset="0"/>
                <a:cs typeface="Arial" charset="0"/>
              </a:rPr>
              <a:t>Upravljanje ugovorom</a:t>
            </a:r>
            <a:endParaRPr lang="el-GR" altLang="el-GR" sz="14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3131905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600000" y="2016000"/>
            <a:ext cx="5040560" cy="1569660"/>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pl-PL" altLang="el-GR" sz="3200" b="1" dirty="0">
                <a:ea typeface="Verdana" panose="020B0604030504040204" pitchFamily="34" charset="0"/>
              </a:rPr>
              <a:t>Odluka o pokretanju postupka UO - Da li započeti nabavku?</a:t>
            </a:r>
            <a:endParaRPr lang="el-GR" sz="3200" b="1" dirty="0">
              <a:ea typeface="Verdana" panose="020B0604030504040204" pitchFamily="34" charset="0"/>
            </a:endParaRPr>
          </a:p>
        </p:txBody>
      </p:sp>
    </p:spTree>
    <p:extLst>
      <p:ext uri="{BB962C8B-B14F-4D97-AF65-F5344CB8AC3E}">
        <p14:creationId xmlns:p14="http://schemas.microsoft.com/office/powerpoint/2010/main" val="248468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3392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sz="2000" b="1" dirty="0"/>
              <a:t>Planiranje nabavke</a:t>
            </a:r>
            <a:endParaRPr lang="el-GR" sz="2000" b="1" dirty="0"/>
          </a:p>
        </p:txBody>
      </p:sp>
      <p:sp>
        <p:nvSpPr>
          <p:cNvPr id="3" name="Rectangle 2"/>
          <p:cNvSpPr/>
          <p:nvPr/>
        </p:nvSpPr>
        <p:spPr>
          <a:xfrm>
            <a:off x="432000" y="900000"/>
            <a:ext cx="8280000" cy="5339923"/>
          </a:xfrm>
          <a:prstGeom prst="rect">
            <a:avLst/>
          </a:prstGeom>
        </p:spPr>
        <p:txBody>
          <a:bodyPr wrap="square">
            <a:spAutoFit/>
          </a:bodyPr>
          <a:lstStyle/>
          <a:p>
            <a:pPr algn="just">
              <a:spcBef>
                <a:spcPts val="600"/>
              </a:spcBef>
            </a:pPr>
            <a:r>
              <a:rPr lang="en-US" dirty="0" err="1">
                <a:solidFill>
                  <a:srgbClr val="000000"/>
                </a:solidFill>
                <a:ea typeface="Verdana" panose="020B0604030504040204" pitchFamily="34" charset="0"/>
                <a:cs typeface="Verdana" panose="020B0604030504040204" pitchFamily="34" charset="0"/>
              </a:rPr>
              <a:t>Planiranje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defini</a:t>
            </a:r>
            <a:r>
              <a:rPr lang="hr-BA" dirty="0">
                <a:solidFill>
                  <a:srgbClr val="000000"/>
                </a:solidFill>
                <a:ea typeface="Verdana" panose="020B0604030504040204" pitchFamily="34" charset="0"/>
                <a:cs typeface="Verdana" panose="020B0604030504040204" pitchFamily="34" charset="0"/>
              </a:rPr>
              <a:t>s</a:t>
            </a:r>
            <a:r>
              <a:rPr lang="en-US" dirty="0" err="1">
                <a:solidFill>
                  <a:srgbClr val="000000"/>
                </a:solidFill>
                <a:ea typeface="Verdana" panose="020B0604030504040204" pitchFamily="34" charset="0"/>
                <a:cs typeface="Verdana" panose="020B0604030504040204" pitchFamily="34" charset="0"/>
              </a:rPr>
              <a:t>ano</a:t>
            </a:r>
            <a:r>
              <a:rPr lang="hr-BA" dirty="0">
                <a:solidFill>
                  <a:srgbClr val="000000"/>
                </a:solidFill>
                <a:ea typeface="Verdana" panose="020B0604030504040204" pitchFamily="34" charset="0"/>
                <a:cs typeface="Verdana" panose="020B0604030504040204" pitchFamily="34" charset="0"/>
              </a:rPr>
              <a:t> je kao:</a:t>
            </a:r>
          </a:p>
          <a:p>
            <a:pPr marL="285750" indent="-285750" algn="just">
              <a:spcBef>
                <a:spcPts val="600"/>
              </a:spcBef>
              <a:buFont typeface="Arial" panose="020B0604020202020204" pitchFamily="34" charset="0"/>
              <a:buChar char="•"/>
            </a:pP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postupak</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organi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koriste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planiranje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aktivnosti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ugovaranja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kupovine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određeni</a:t>
            </a:r>
            <a:r>
              <a:rPr lang="en-US" kern="0" dirty="0">
                <a:ea typeface="Verdana" panose="020B0604030504040204" pitchFamily="34" charset="0"/>
                <a:cs typeface="Verdana" panose="020B0604030504040204" pitchFamily="34" charset="0"/>
              </a:rPr>
              <a:t> period </a:t>
            </a:r>
            <a:r>
              <a:rPr lang="hr-BA" kern="0" dirty="0">
                <a:ea typeface="Verdana" panose="020B0604030504040204" pitchFamily="34" charset="0"/>
                <a:cs typeface="Verdana" panose="020B0604030504040204" pitchFamily="34" charset="0"/>
              </a:rPr>
              <a:t>(</a:t>
            </a:r>
            <a:r>
              <a:rPr lang="en-US" kern="0" dirty="0" err="1">
                <a:ea typeface="Verdana" panose="020B0604030504040204" pitchFamily="34" charset="0"/>
                <a:cs typeface="Verdana" panose="020B0604030504040204" pitchFamily="34" charset="0"/>
              </a:rPr>
              <a:t>Godišnji</a:t>
            </a:r>
            <a:r>
              <a:rPr lang="en-US" kern="0" dirty="0">
                <a:ea typeface="Verdana" panose="020B0604030504040204" pitchFamily="34" charset="0"/>
                <a:cs typeface="Verdana" panose="020B0604030504040204" pitchFamily="34" charset="0"/>
              </a:rPr>
              <a:t> plan </a:t>
            </a:r>
            <a:r>
              <a:rPr lang="en-US" kern="0" dirty="0" err="1">
                <a:ea typeface="Verdana" panose="020B0604030504040204" pitchFamily="34" charset="0"/>
                <a:cs typeface="Verdana" panose="020B0604030504040204" pitchFamily="34" charset="0"/>
              </a:rPr>
              <a:t>nabavki</a:t>
            </a:r>
            <a:r>
              <a:rPr lang="hr-BA" kern="0" dirty="0">
                <a:ea typeface="Verdana" panose="020B0604030504040204" pitchFamily="34" charset="0"/>
                <a:cs typeface="Verdana" panose="020B0604030504040204" pitchFamily="34" charset="0"/>
              </a:rPr>
              <a:t>)</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i</a:t>
            </a:r>
          </a:p>
          <a:p>
            <a:pPr marL="285750" indent="-285750" algn="just">
              <a:spcBef>
                <a:spcPts val="600"/>
              </a:spcBef>
              <a:buFont typeface="Arial" panose="020B0604020202020204" pitchFamily="34" charset="0"/>
              <a:buChar char="•"/>
            </a:pPr>
            <a:r>
              <a:rPr lang="en-US" kern="0" dirty="0">
                <a:ea typeface="Verdana" panose="020B0604030504040204" pitchFamily="34" charset="0"/>
                <a:cs typeface="Verdana" panose="020B0604030504040204" pitchFamily="34" charset="0"/>
              </a:rPr>
              <a:t>plan za </a:t>
            </a:r>
            <a:r>
              <a:rPr lang="en-US" kern="0" dirty="0" err="1">
                <a:ea typeface="Verdana" panose="020B0604030504040204" pitchFamily="34" charset="0"/>
                <a:cs typeface="Verdana" panose="020B0604030504040204" pitchFamily="34" charset="0"/>
              </a:rPr>
              <a:t>kup</a:t>
            </a:r>
            <a:r>
              <a:rPr lang="hr-BA" kern="0" dirty="0">
                <a:ea typeface="Verdana" panose="020B0604030504040204" pitchFamily="34" charset="0"/>
                <a:cs typeface="Verdana" panose="020B0604030504040204" pitchFamily="34" charset="0"/>
              </a:rPr>
              <a:t>ovinu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određenog</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zahtjeva</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a:t>
            </a:r>
            <a:r>
              <a:rPr lang="en-US" kern="0" dirty="0" err="1">
                <a:ea typeface="Verdana" panose="020B0604030504040204" pitchFamily="34" charset="0"/>
                <a:cs typeface="Verdana" panose="020B0604030504040204" pitchFamily="34" charset="0"/>
              </a:rPr>
              <a:t>Projekt</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određeni</a:t>
            </a:r>
            <a:r>
              <a:rPr lang="en-US" kern="0" dirty="0">
                <a:ea typeface="Verdana" panose="020B0604030504040204" pitchFamily="34" charset="0"/>
                <a:cs typeface="Verdana" panose="020B0604030504040204" pitchFamily="34" charset="0"/>
              </a:rPr>
              <a:t> plan </a:t>
            </a:r>
            <a:r>
              <a:rPr lang="en-US" kern="0" dirty="0" err="1">
                <a:ea typeface="Verdana" panose="020B0604030504040204" pitchFamily="34" charset="0"/>
                <a:cs typeface="Verdana" panose="020B0604030504040204" pitchFamily="34" charset="0"/>
              </a:rPr>
              <a:t>nabavke</a:t>
            </a:r>
            <a:r>
              <a:rPr lang="hr-BA" kern="0" dirty="0">
                <a:ea typeface="Verdana" panose="020B0604030504040204" pitchFamily="34" charset="0"/>
                <a:cs typeface="Verdana" panose="020B0604030504040204" pitchFamily="34" charset="0"/>
              </a:rPr>
              <a:t>)</a:t>
            </a:r>
            <a:r>
              <a:rPr lang="en-US"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algn="just">
              <a:spcBef>
                <a:spcPts val="600"/>
              </a:spcBef>
            </a:pPr>
            <a:endParaRPr lang="hr-BA" kern="0" dirty="0">
              <a:ea typeface="Verdana" panose="020B0604030504040204" pitchFamily="34" charset="0"/>
              <a:cs typeface="Verdana" panose="020B0604030504040204" pitchFamily="34" charset="0"/>
            </a:endParaRPr>
          </a:p>
          <a:p>
            <a:pPr algn="just">
              <a:spcBef>
                <a:spcPts val="600"/>
              </a:spcBef>
            </a:pPr>
            <a:r>
              <a:rPr lang="en-US" dirty="0">
                <a:solidFill>
                  <a:srgbClr val="000000"/>
                </a:solidFill>
                <a:ea typeface="Verdana" panose="020B0604030504040204" pitchFamily="34" charset="0"/>
                <a:cs typeface="Verdana" panose="020B0604030504040204" pitchFamily="34" charset="0"/>
              </a:rPr>
              <a:t>Da bi </a:t>
            </a:r>
            <a:r>
              <a:rPr lang="en-US" dirty="0" err="1">
                <a:solidFill>
                  <a:srgbClr val="000000"/>
                </a:solidFill>
                <a:ea typeface="Verdana" panose="020B0604030504040204" pitchFamily="34" charset="0"/>
                <a:cs typeface="Verdana" panose="020B0604030504040204" pitchFamily="34" charset="0"/>
              </a:rPr>
              <a:t>postigli</a:t>
            </a:r>
            <a:r>
              <a:rPr lang="hr-BA" dirty="0">
                <a:solidFill>
                  <a:srgbClr val="000000"/>
                </a:solidFill>
                <a:ea typeface="Verdana" panose="020B0604030504040204" pitchFamily="34" charset="0"/>
                <a:cs typeface="Verdana" panose="020B0604030504040204" pitchFamily="34" charset="0"/>
              </a:rPr>
              <a:t> suštinu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obje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definicije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službenici</a:t>
            </a:r>
            <a:r>
              <a:rPr lang="en-US" dirty="0">
                <a:solidFill>
                  <a:srgbClr val="000000"/>
                </a:solidFill>
                <a:ea typeface="Verdana" panose="020B0604030504040204" pitchFamily="34" charset="0"/>
                <a:cs typeface="Verdana" panose="020B0604030504040204" pitchFamily="34" charset="0"/>
              </a:rPr>
              <a:t> za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a:t>
            </a:r>
            <a:r>
              <a:rPr lang="en-US" dirty="0">
                <a:solidFill>
                  <a:srgbClr val="000000"/>
                </a:solidFill>
                <a:ea typeface="Verdana" panose="020B0604030504040204" pitchFamily="34" charset="0"/>
                <a:cs typeface="Verdana" panose="020B0604030504040204" pitchFamily="34" charset="0"/>
              </a:rPr>
              <a:t>u </a:t>
            </a:r>
            <a:r>
              <a:rPr lang="en-US" dirty="0" err="1">
                <a:solidFill>
                  <a:srgbClr val="000000"/>
                </a:solidFill>
                <a:ea typeface="Verdana" panose="020B0604030504040204" pitchFamily="34" charset="0"/>
                <a:cs typeface="Verdana" panose="020B0604030504040204" pitchFamily="34" charset="0"/>
              </a:rPr>
              <a:t>moraju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biti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usko</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povezani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sa</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službenicima za izvršenje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budžeta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odjelima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korisnika</a:t>
            </a:r>
            <a:r>
              <a:rPr lang="en-US" dirty="0">
                <a:solidFill>
                  <a:srgbClr val="000000"/>
                </a:solidFill>
                <a:ea typeface="Verdana" panose="020B0604030504040204" pitchFamily="34" charset="0"/>
                <a:cs typeface="Verdana" panose="020B0604030504040204" pitchFamily="34" charset="0"/>
              </a:rPr>
              <a:t>.</a:t>
            </a:r>
            <a:endParaRPr lang="hr-BA" dirty="0">
              <a:solidFill>
                <a:srgbClr val="000000"/>
              </a:solidFill>
              <a:ea typeface="Verdana" panose="020B0604030504040204" pitchFamily="34" charset="0"/>
              <a:cs typeface="Verdana" panose="020B0604030504040204" pitchFamily="34" charset="0"/>
            </a:endParaRPr>
          </a:p>
          <a:p>
            <a:pPr algn="just">
              <a:spcBef>
                <a:spcPts val="600"/>
              </a:spcBef>
            </a:pPr>
            <a:endParaRPr lang="en-US" dirty="0">
              <a:solidFill>
                <a:srgbClr val="000000"/>
              </a:solidFill>
              <a:ea typeface="Verdana" panose="020B0604030504040204" pitchFamily="34" charset="0"/>
              <a:cs typeface="Verdana" panose="020B0604030504040204" pitchFamily="34" charset="0"/>
            </a:endParaRPr>
          </a:p>
          <a:p>
            <a:pPr algn="just">
              <a:spcBef>
                <a:spcPts val="600"/>
              </a:spcBef>
            </a:pPr>
            <a:r>
              <a:rPr lang="en-US" dirty="0">
                <a:solidFill>
                  <a:srgbClr val="000000"/>
                </a:solidFill>
                <a:ea typeface="Verdana" panose="020B0604030504040204" pitchFamily="34" charset="0"/>
                <a:cs typeface="Verdana" panose="020B0604030504040204" pitchFamily="34" charset="0"/>
              </a:rPr>
              <a:t>U </a:t>
            </a:r>
            <a:r>
              <a:rPr lang="en-US" dirty="0" err="1">
                <a:solidFill>
                  <a:srgbClr val="000000"/>
                </a:solidFill>
                <a:ea typeface="Verdana" panose="020B0604030504040204" pitchFamily="34" charset="0"/>
                <a:cs typeface="Verdana" panose="020B0604030504040204" pitchFamily="34" charset="0"/>
              </a:rPr>
              <a:t>članu</a:t>
            </a:r>
            <a:r>
              <a:rPr lang="en-US" dirty="0">
                <a:solidFill>
                  <a:srgbClr val="000000"/>
                </a:solidFill>
                <a:ea typeface="Verdana" panose="020B0604030504040204" pitchFamily="34" charset="0"/>
                <a:cs typeface="Verdana" panose="020B0604030504040204" pitchFamily="34" charset="0"/>
              </a:rPr>
              <a:t> 17. ZJN-a, </a:t>
            </a:r>
            <a:r>
              <a:rPr lang="en-US" dirty="0" err="1">
                <a:solidFill>
                  <a:srgbClr val="000000"/>
                </a:solidFill>
                <a:ea typeface="Verdana" panose="020B0604030504040204" pitchFamily="34" charset="0"/>
                <a:cs typeface="Verdana" panose="020B0604030504040204" pitchFamily="34" charset="0"/>
              </a:rPr>
              <a:t>uključivanje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postupka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u Plan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a </a:t>
            </a:r>
            <a:r>
              <a:rPr lang="en-US" dirty="0" err="1">
                <a:solidFill>
                  <a:srgbClr val="000000"/>
                </a:solidFill>
                <a:ea typeface="Verdana" panose="020B0604030504040204" pitchFamily="34" charset="0"/>
                <a:cs typeface="Verdana" panose="020B0604030504040204" pitchFamily="34" charset="0"/>
              </a:rPr>
              <a:t>samim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tim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postojanje</a:t>
            </a:r>
            <a:r>
              <a:rPr lang="en-US" dirty="0">
                <a:solidFill>
                  <a:srgbClr val="000000"/>
                </a:solidFill>
                <a:ea typeface="Verdana" panose="020B0604030504040204" pitchFamily="34" charset="0"/>
                <a:cs typeface="Verdana" panose="020B0604030504040204" pitchFamily="34" charset="0"/>
              </a:rPr>
              <a:t> Plana </a:t>
            </a:r>
            <a:r>
              <a:rPr lang="en-US" dirty="0" err="1">
                <a:solidFill>
                  <a:srgbClr val="000000"/>
                </a:solidFill>
                <a:ea typeface="Verdana" panose="020B0604030504040204" pitchFamily="34" charset="0"/>
                <a:cs typeface="Verdana" panose="020B0604030504040204" pitchFamily="34" charset="0"/>
              </a:rPr>
              <a:t>nabavki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preduvjet</a:t>
            </a:r>
            <a:r>
              <a:rPr lang="en-US" dirty="0">
                <a:solidFill>
                  <a:srgbClr val="000000"/>
                </a:solidFill>
                <a:ea typeface="Verdana" panose="020B0604030504040204" pitchFamily="34" charset="0"/>
                <a:cs typeface="Verdana" panose="020B0604030504040204" pitchFamily="34" charset="0"/>
              </a:rPr>
              <a:t> je </a:t>
            </a:r>
            <a:r>
              <a:rPr lang="en-US" dirty="0" err="1">
                <a:solidFill>
                  <a:srgbClr val="000000"/>
                </a:solidFill>
                <a:ea typeface="Verdana" panose="020B0604030504040204" pitchFamily="34" charset="0"/>
                <a:cs typeface="Verdana" panose="020B0604030504040204" pitchFamily="34" charset="0"/>
              </a:rPr>
              <a:t>bilo</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javne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a:t>
            </a:r>
            <a:r>
              <a:rPr lang="en-US" dirty="0">
                <a:solidFill>
                  <a:srgbClr val="000000"/>
                </a:solidFill>
                <a:ea typeface="Verdana" panose="020B0604030504040204" pitchFamily="34" charset="0"/>
                <a:cs typeface="Verdana" panose="020B0604030504040204" pitchFamily="34" charset="0"/>
              </a:rPr>
              <a:t>e.</a:t>
            </a:r>
          </a:p>
          <a:p>
            <a:pPr algn="just">
              <a:spcBef>
                <a:spcPts val="600"/>
              </a:spcBef>
            </a:pPr>
            <a:r>
              <a:rPr lang="en-US" dirty="0" err="1">
                <a:solidFill>
                  <a:srgbClr val="000000"/>
                </a:solidFill>
                <a:ea typeface="Verdana" panose="020B0604030504040204" pitchFamily="34" charset="0"/>
                <a:cs typeface="Verdana" panose="020B0604030504040204" pitchFamily="34" charset="0"/>
              </a:rPr>
              <a:t>Ipak</a:t>
            </a:r>
            <a:r>
              <a:rPr lang="en-US" dirty="0">
                <a:solidFill>
                  <a:srgbClr val="000000"/>
                </a:solidFill>
                <a:ea typeface="Verdana" panose="020B0604030504040204" pitchFamily="34" charset="0"/>
                <a:cs typeface="Verdana" panose="020B0604030504040204" pitchFamily="34" charset="0"/>
              </a:rPr>
              <a:t>, ZJN u </a:t>
            </a:r>
            <a:r>
              <a:rPr lang="en-US" dirty="0" err="1">
                <a:solidFill>
                  <a:srgbClr val="000000"/>
                </a:solidFill>
                <a:ea typeface="Verdana" panose="020B0604030504040204" pitchFamily="34" charset="0"/>
                <a:cs typeface="Verdana" panose="020B0604030504040204" pitchFamily="34" charset="0"/>
              </a:rPr>
              <a:t>gornjem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članu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omogućava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ugovornom</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organu</a:t>
            </a:r>
            <a:r>
              <a:rPr lang="en-US" dirty="0">
                <a:solidFill>
                  <a:srgbClr val="000000"/>
                </a:solidFill>
                <a:ea typeface="Verdana" panose="020B0604030504040204" pitchFamily="34" charset="0"/>
                <a:cs typeface="Verdana" panose="020B0604030504040204" pitchFamily="34" charset="0"/>
              </a:rPr>
              <a:t> da </a:t>
            </a:r>
            <a:r>
              <a:rPr lang="en-US" dirty="0" err="1">
                <a:solidFill>
                  <a:srgbClr val="000000"/>
                </a:solidFill>
                <a:ea typeface="Verdana" panose="020B0604030504040204" pitchFamily="34" charset="0"/>
                <a:cs typeface="Verdana" panose="020B0604030504040204" pitchFamily="34" charset="0"/>
              </a:rPr>
              <a:t>pokrene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a:t>
            </a:r>
            <a:r>
              <a:rPr lang="en-US" dirty="0">
                <a:solidFill>
                  <a:srgbClr val="000000"/>
                </a:solidFill>
                <a:ea typeface="Verdana" panose="020B0604030504040204" pitchFamily="34" charset="0"/>
                <a:cs typeface="Verdana" panose="020B0604030504040204" pitchFamily="34" charset="0"/>
              </a:rPr>
              <a:t>u, </a:t>
            </a:r>
            <a:r>
              <a:rPr lang="en-US" dirty="0" err="1">
                <a:solidFill>
                  <a:srgbClr val="000000"/>
                </a:solidFill>
                <a:ea typeface="Verdana" panose="020B0604030504040204" pitchFamily="34" charset="0"/>
                <a:cs typeface="Verdana" panose="020B0604030504040204" pitchFamily="34" charset="0"/>
              </a:rPr>
              <a:t>nakon</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posebne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odluke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čak</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ako</a:t>
            </a:r>
            <a:r>
              <a:rPr lang="en-US" dirty="0">
                <a:solidFill>
                  <a:srgbClr val="000000"/>
                </a:solidFill>
                <a:ea typeface="Verdana" panose="020B0604030504040204" pitchFamily="34" charset="0"/>
                <a:cs typeface="Verdana" panose="020B0604030504040204" pitchFamily="34" charset="0"/>
              </a:rPr>
              <a:t> to </a:t>
            </a:r>
            <a:r>
              <a:rPr lang="en-US" dirty="0" err="1">
                <a:solidFill>
                  <a:srgbClr val="000000"/>
                </a:solidFill>
                <a:ea typeface="Verdana" panose="020B0604030504040204" pitchFamily="34" charset="0"/>
                <a:cs typeface="Verdana" panose="020B0604030504040204" pitchFamily="34" charset="0"/>
              </a:rPr>
              <a:t>nije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predviđeno</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P</a:t>
            </a:r>
            <a:r>
              <a:rPr lang="en-US" dirty="0" err="1">
                <a:solidFill>
                  <a:srgbClr val="000000"/>
                </a:solidFill>
                <a:ea typeface="Verdana" panose="020B0604030504040204" pitchFamily="34" charset="0"/>
                <a:cs typeface="Verdana" panose="020B0604030504040204" pitchFamily="34" charset="0"/>
              </a:rPr>
              <a:t>lanom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a:t>
            </a:r>
            <a:endParaRPr lang="en-US" dirty="0">
              <a:ea typeface="Verdana" panose="020B0604030504040204" pitchFamily="34" charset="0"/>
              <a:cs typeface="Verdana" panose="020B0604030504040204" pitchFamily="34" charset="0"/>
            </a:endParaRPr>
          </a:p>
        </p:txBody>
      </p:sp>
      <p:sp>
        <p:nvSpPr>
          <p:cNvPr id="7" name="TextBox 6"/>
          <p:cNvSpPr txBox="1"/>
          <p:nvPr/>
        </p:nvSpPr>
        <p:spPr>
          <a:xfrm>
            <a:off x="755576" y="124223"/>
            <a:ext cx="1636987"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17 of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1625021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5833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sz="2000" b="1" dirty="0"/>
              <a:t>Godišnje planiranje nabavki</a:t>
            </a:r>
            <a:endParaRPr lang="en-US" sz="2000" b="1" dirty="0"/>
          </a:p>
        </p:txBody>
      </p:sp>
      <p:sp>
        <p:nvSpPr>
          <p:cNvPr id="3" name="Rectangle 2"/>
          <p:cNvSpPr/>
          <p:nvPr/>
        </p:nvSpPr>
        <p:spPr>
          <a:xfrm>
            <a:off x="432000" y="900000"/>
            <a:ext cx="8280000" cy="3016210"/>
          </a:xfrm>
          <a:prstGeom prst="rect">
            <a:avLst/>
          </a:prstGeom>
        </p:spPr>
        <p:txBody>
          <a:bodyPr wrap="square">
            <a:spAutoFit/>
          </a:bodyPr>
          <a:lstStyle/>
          <a:p>
            <a:pPr algn="just">
              <a:spcBef>
                <a:spcPts val="600"/>
              </a:spcBef>
            </a:pPr>
            <a:r>
              <a:rPr lang="en-US" dirty="0" err="1">
                <a:solidFill>
                  <a:srgbClr val="000000"/>
                </a:solidFill>
                <a:ea typeface="Verdana" panose="020B0604030504040204" pitchFamily="34" charset="0"/>
                <a:cs typeface="Verdana" panose="020B0604030504040204" pitchFamily="34" charset="0"/>
              </a:rPr>
              <a:t>Godišnje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planiranje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nabavki</a:t>
            </a:r>
            <a:r>
              <a:rPr lang="en-US" dirty="0">
                <a:solidFill>
                  <a:srgbClr val="000000"/>
                </a:solidFill>
                <a:ea typeface="Verdana" panose="020B0604030504040204" pitchFamily="34" charset="0"/>
                <a:cs typeface="Verdana" panose="020B0604030504040204" pitchFamily="34" charset="0"/>
              </a:rPr>
              <a:t> je </a:t>
            </a:r>
            <a:r>
              <a:rPr lang="en-US" b="1" dirty="0" err="1">
                <a:solidFill>
                  <a:srgbClr val="000000"/>
                </a:solidFill>
                <a:ea typeface="Verdana" panose="020B0604030504040204" pitchFamily="34" charset="0"/>
                <a:cs typeface="Verdana" panose="020B0604030504040204" pitchFamily="34" charset="0"/>
              </a:rPr>
              <a:t>ključna</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funkcija</a:t>
            </a:r>
            <a:r>
              <a:rPr lang="en-US" b="1" dirty="0">
                <a:solidFill>
                  <a:srgbClr val="000000"/>
                </a:solidFill>
                <a:ea typeface="Verdana" panose="020B0604030504040204" pitchFamily="34" charset="0"/>
                <a:cs typeface="Verdana" panose="020B0604030504040204" pitchFamily="34" charset="0"/>
              </a:rPr>
              <a:t> u </a:t>
            </a:r>
            <a:r>
              <a:rPr lang="hr-BA" b="1" dirty="0">
                <a:solidFill>
                  <a:srgbClr val="000000"/>
                </a:solidFill>
                <a:ea typeface="Verdana" panose="020B0604030504040204" pitchFamily="34" charset="0"/>
                <a:cs typeface="Verdana" panose="020B0604030504040204" pitchFamily="34" charset="0"/>
              </a:rPr>
              <a:t>organima</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javnog</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sektora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Njegov</a:t>
            </a:r>
            <a:r>
              <a:rPr lang="en-US" dirty="0">
                <a:solidFill>
                  <a:srgbClr val="000000"/>
                </a:solidFill>
                <a:ea typeface="Verdana" panose="020B0604030504040204" pitchFamily="34" charset="0"/>
                <a:cs typeface="Verdana" panose="020B0604030504040204" pitchFamily="34" charset="0"/>
              </a:rPr>
              <a:t> je </a:t>
            </a:r>
            <a:r>
              <a:rPr lang="en-US" dirty="0" err="1">
                <a:solidFill>
                  <a:srgbClr val="000000"/>
                </a:solidFill>
                <a:ea typeface="Verdana" panose="020B0604030504040204" pitchFamily="34" charset="0"/>
                <a:cs typeface="Verdana" panose="020B0604030504040204" pitchFamily="34" charset="0"/>
              </a:rPr>
              <a:t>cilj</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pružiti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ugovornim</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organima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kontinuitet</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inputa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kako</a:t>
            </a:r>
            <a:r>
              <a:rPr lang="en-US" dirty="0">
                <a:solidFill>
                  <a:srgbClr val="000000"/>
                </a:solidFill>
                <a:ea typeface="Verdana" panose="020B0604030504040204" pitchFamily="34" charset="0"/>
                <a:cs typeface="Verdana" panose="020B0604030504040204" pitchFamily="34" charset="0"/>
              </a:rPr>
              <a:t> bi mu se </a:t>
            </a:r>
            <a:r>
              <a:rPr lang="en-US" dirty="0" err="1">
                <a:solidFill>
                  <a:srgbClr val="000000"/>
                </a:solidFill>
                <a:ea typeface="Verdana" panose="020B0604030504040204" pitchFamily="34" charset="0"/>
                <a:cs typeface="Verdana" panose="020B0604030504040204" pitchFamily="34" charset="0"/>
              </a:rPr>
              <a:t>omogućilo</a:t>
            </a:r>
            <a:r>
              <a:rPr lang="en-US" dirty="0">
                <a:solidFill>
                  <a:srgbClr val="000000"/>
                </a:solidFill>
                <a:ea typeface="Verdana" panose="020B0604030504040204" pitchFamily="34" charset="0"/>
                <a:cs typeface="Verdana" panose="020B0604030504040204" pitchFamily="34" charset="0"/>
              </a:rPr>
              <a:t> da </a:t>
            </a:r>
            <a:r>
              <a:rPr lang="en-US" dirty="0" err="1">
                <a:solidFill>
                  <a:srgbClr val="000000"/>
                </a:solidFill>
                <a:ea typeface="Verdana" panose="020B0604030504040204" pitchFamily="34" charset="0"/>
                <a:cs typeface="Verdana" panose="020B0604030504040204" pitchFamily="34" charset="0"/>
              </a:rPr>
              <a:t>postigne</a:t>
            </a:r>
            <a:r>
              <a:rPr lang="hr-BA" dirty="0">
                <a:solidFill>
                  <a:srgbClr val="000000"/>
                </a:solidFill>
                <a:ea typeface="Verdana" panose="020B0604030504040204" pitchFamily="34" charset="0"/>
                <a:cs typeface="Verdana" panose="020B0604030504040204" pitchFamily="34" charset="0"/>
              </a:rPr>
              <a:t> svoje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strateške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ciljeve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prema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svojoj</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Strategiji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a:t>
            </a:r>
            <a:r>
              <a:rPr lang="en-US" dirty="0">
                <a:solidFill>
                  <a:srgbClr val="000000"/>
                </a:solidFill>
                <a:ea typeface="Verdana" panose="020B0604030504040204" pitchFamily="34" charset="0"/>
                <a:cs typeface="Verdana" panose="020B0604030504040204" pitchFamily="34" charset="0"/>
              </a:rPr>
              <a:t>e).</a:t>
            </a:r>
            <a:endParaRPr lang="hr-BA" dirty="0">
              <a:solidFill>
                <a:srgbClr val="000000"/>
              </a:solidFill>
              <a:ea typeface="Verdana" panose="020B0604030504040204" pitchFamily="34" charset="0"/>
              <a:cs typeface="Verdana" panose="020B0604030504040204" pitchFamily="34" charset="0"/>
            </a:endParaRPr>
          </a:p>
          <a:p>
            <a:pPr algn="just">
              <a:spcBef>
                <a:spcPts val="600"/>
              </a:spcBef>
            </a:pPr>
            <a:r>
              <a:rPr lang="en-US" dirty="0">
                <a:solidFill>
                  <a:srgbClr val="000000"/>
                </a:solidFill>
                <a:ea typeface="Verdana" panose="020B0604030504040204" pitchFamily="34" charset="0"/>
                <a:cs typeface="Verdana" panose="020B0604030504040204" pitchFamily="34" charset="0"/>
              </a:rPr>
              <a:t> </a:t>
            </a:r>
          </a:p>
          <a:p>
            <a:pPr algn="just">
              <a:spcBef>
                <a:spcPts val="600"/>
              </a:spcBef>
            </a:pPr>
            <a:r>
              <a:rPr lang="en-US" dirty="0" err="1">
                <a:solidFill>
                  <a:srgbClr val="000000"/>
                </a:solidFill>
                <a:ea typeface="Verdana" panose="020B0604030504040204" pitchFamily="34" charset="0"/>
                <a:cs typeface="Verdana" panose="020B0604030504040204" pitchFamily="34" charset="0"/>
              </a:rPr>
              <a:t>Odnosi</a:t>
            </a:r>
            <a:r>
              <a:rPr lang="en-US" dirty="0">
                <a:solidFill>
                  <a:srgbClr val="000000"/>
                </a:solidFill>
                <a:ea typeface="Verdana" panose="020B0604030504040204" pitchFamily="34" charset="0"/>
                <a:cs typeface="Verdana" panose="020B0604030504040204" pitchFamily="34" charset="0"/>
              </a:rPr>
              <a:t> se </a:t>
            </a:r>
            <a:r>
              <a:rPr lang="en-US" dirty="0" err="1">
                <a:solidFill>
                  <a:srgbClr val="000000"/>
                </a:solidFill>
                <a:ea typeface="Verdana" panose="020B0604030504040204" pitchFamily="34" charset="0"/>
                <a:cs typeface="Verdana" panose="020B0604030504040204" pitchFamily="34" charset="0"/>
              </a:rPr>
              <a:t>na</a:t>
            </a:r>
            <a:r>
              <a:rPr lang="en-US" dirty="0">
                <a:solidFill>
                  <a:srgbClr val="000000"/>
                </a:solidFill>
                <a:ea typeface="Verdana" panose="020B0604030504040204" pitchFamily="34" charset="0"/>
                <a:cs typeface="Verdana" panose="020B0604030504040204" pitchFamily="34" charset="0"/>
              </a:rPr>
              <a:t> </a:t>
            </a:r>
            <a:r>
              <a:rPr lang="hr-BA" b="1" dirty="0">
                <a:solidFill>
                  <a:srgbClr val="000000"/>
                </a:solidFill>
                <a:ea typeface="Verdana" panose="020B0604030504040204" pitchFamily="34" charset="0"/>
                <a:cs typeface="Verdana" panose="020B0604030504040204" pitchFamily="34" charset="0"/>
              </a:rPr>
              <a:t>raspored</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aktivnosti</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obrade</a:t>
            </a:r>
            <a:r>
              <a:rPr lang="en-US" b="1" dirty="0">
                <a:solidFill>
                  <a:srgbClr val="000000"/>
                </a:solidFill>
                <a:ea typeface="Verdana" panose="020B0604030504040204" pitchFamily="34" charset="0"/>
                <a:cs typeface="Verdana" panose="020B0604030504040204" pitchFamily="34" charset="0"/>
              </a:rPr>
              <a:t> </a:t>
            </a:r>
            <a:r>
              <a:rPr lang="en-US" b="1" dirty="0" err="1">
                <a:solidFill>
                  <a:srgbClr val="000000"/>
                </a:solidFill>
                <a:ea typeface="Verdana" panose="020B0604030504040204" pitchFamily="34" charset="0"/>
                <a:cs typeface="Verdana" panose="020B0604030504040204" pitchFamily="34" charset="0"/>
              </a:rPr>
              <a:t>nabavki</a:t>
            </a:r>
            <a:r>
              <a:rPr lang="en-US" b="1" dirty="0">
                <a:solidFill>
                  <a:srgbClr val="000000"/>
                </a:solidFill>
                <a:ea typeface="Verdana" panose="020B0604030504040204" pitchFamily="34" charset="0"/>
                <a:cs typeface="Verdana" panose="020B0604030504040204" pitchFamily="34" charset="0"/>
              </a:rPr>
              <a:t> </a:t>
            </a:r>
            <a:r>
              <a:rPr lang="en-US" dirty="0">
                <a:solidFill>
                  <a:srgbClr val="000000"/>
                </a:solidFill>
                <a:ea typeface="Verdana" panose="020B0604030504040204" pitchFamily="34" charset="0"/>
                <a:cs typeface="Verdana" panose="020B0604030504040204" pitchFamily="34" charset="0"/>
              </a:rPr>
              <a:t>od </a:t>
            </a:r>
            <a:r>
              <a:rPr lang="en-US" dirty="0" err="1">
                <a:solidFill>
                  <a:srgbClr val="000000"/>
                </a:solidFill>
                <a:ea typeface="Verdana" panose="020B0604030504040204" pitchFamily="34" charset="0"/>
                <a:cs typeface="Verdana" panose="020B0604030504040204" pitchFamily="34" charset="0"/>
              </a:rPr>
              <a:t>strane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ugovornog</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organa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način</a:t>
            </a:r>
            <a:r>
              <a:rPr lang="hr-BA" dirty="0">
                <a:solidFill>
                  <a:srgbClr val="000000"/>
                </a:solidFill>
                <a:ea typeface="Verdana" panose="020B0604030504040204" pitchFamily="34" charset="0"/>
                <a:cs typeface="Verdana" panose="020B0604030504040204" pitchFamily="34" charset="0"/>
              </a:rPr>
              <a:t> 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koji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ih</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raspodjeljuje</a:t>
            </a:r>
            <a:r>
              <a:rPr lang="en-US" dirty="0">
                <a:solidFill>
                  <a:srgbClr val="000000"/>
                </a:solidFill>
                <a:ea typeface="Verdana" panose="020B0604030504040204" pitchFamily="34" charset="0"/>
                <a:cs typeface="Verdana" panose="020B0604030504040204" pitchFamily="34" charset="0"/>
              </a:rPr>
              <a:t> u </a:t>
            </a:r>
            <a:r>
              <a:rPr lang="en-US" dirty="0" err="1">
                <a:solidFill>
                  <a:srgbClr val="000000"/>
                </a:solidFill>
                <a:ea typeface="Verdana" panose="020B0604030504040204" pitchFamily="34" charset="0"/>
                <a:cs typeface="Verdana" panose="020B0604030504040204" pitchFamily="34" charset="0"/>
              </a:rPr>
              <a:t>godišnjem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kalendaru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kako</a:t>
            </a:r>
            <a:r>
              <a:rPr lang="en-US" dirty="0">
                <a:solidFill>
                  <a:srgbClr val="000000"/>
                </a:solidFill>
                <a:ea typeface="Verdana" panose="020B0604030504040204" pitchFamily="34" charset="0"/>
                <a:cs typeface="Verdana" panose="020B0604030504040204" pitchFamily="34" charset="0"/>
              </a:rPr>
              <a:t> bi se </a:t>
            </a:r>
            <a:r>
              <a:rPr lang="en-US" dirty="0" err="1">
                <a:solidFill>
                  <a:srgbClr val="000000"/>
                </a:solidFill>
                <a:ea typeface="Verdana" panose="020B0604030504040204" pitchFamily="34" charset="0"/>
                <a:cs typeface="Verdana" panose="020B0604030504040204" pitchFamily="34" charset="0"/>
              </a:rPr>
              <a:t>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vrijeme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zadovoljile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njegove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potrebe</a:t>
            </a:r>
            <a:r>
              <a:rPr lang="en-US" dirty="0">
                <a:solidFill>
                  <a:srgbClr val="000000"/>
                </a:solidFill>
                <a:ea typeface="Verdana" panose="020B0604030504040204" pitchFamily="34" charset="0"/>
                <a:cs typeface="Verdana" panose="020B0604030504040204" pitchFamily="34" charset="0"/>
              </a:rPr>
              <a:t> za </a:t>
            </a:r>
            <a:r>
              <a:rPr lang="en-US" dirty="0" err="1">
                <a:solidFill>
                  <a:srgbClr val="000000"/>
                </a:solidFill>
                <a:ea typeface="Verdana" panose="020B0604030504040204" pitchFamily="34" charset="0"/>
                <a:cs typeface="Verdana" panose="020B0604030504040204" pitchFamily="34" charset="0"/>
              </a:rPr>
              <a:t>nabavkama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također</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uzimajući</a:t>
            </a:r>
            <a:r>
              <a:rPr lang="en-US" dirty="0">
                <a:solidFill>
                  <a:srgbClr val="000000"/>
                </a:solidFill>
                <a:ea typeface="Verdana" panose="020B0604030504040204" pitchFamily="34" charset="0"/>
                <a:cs typeface="Verdana" panose="020B0604030504040204" pitchFamily="34" charset="0"/>
              </a:rPr>
              <a:t> u </a:t>
            </a:r>
            <a:r>
              <a:rPr lang="en-US" dirty="0" err="1">
                <a:solidFill>
                  <a:srgbClr val="000000"/>
                </a:solidFill>
                <a:ea typeface="Verdana" panose="020B0604030504040204" pitchFamily="34" charset="0"/>
                <a:cs typeface="Verdana" panose="020B0604030504040204" pitchFamily="34" charset="0"/>
              </a:rPr>
              <a:t>obzir</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kapacitet</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raspoloživost</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osoblja</a:t>
            </a:r>
            <a:r>
              <a:rPr lang="en-US" dirty="0">
                <a:solidFill>
                  <a:srgbClr val="000000"/>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525936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4298027" y="2016000"/>
            <a:ext cx="3643946" cy="1938992"/>
          </a:xfrm>
          <a:prstGeom prst="rect">
            <a:avLst/>
          </a:prstGeom>
          <a:solidFill>
            <a:srgbClr val="FFCC00"/>
          </a:solidFill>
          <a:ln w="25400">
            <a:solidFill>
              <a:schemeClr val="tx1"/>
            </a:solidFill>
            <a:miter lim="800000"/>
            <a:headEnd/>
            <a:tailEnd/>
          </a:ln>
          <a:effectLst/>
        </p:spPr>
        <p:txBody>
          <a:bodyPr wrap="non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Kako</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nabaviti</a:t>
            </a:r>
            <a:r>
              <a:rPr lang="en-US" altLang="el-GR" sz="30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Šta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nabaviti</a:t>
            </a:r>
            <a:r>
              <a:rPr lang="en-US" altLang="el-GR" sz="30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Koliko</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nabaviti</a:t>
            </a:r>
            <a:r>
              <a:rPr lang="en-US" altLang="el-GR" sz="30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Kada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nabaviti</a:t>
            </a:r>
            <a:r>
              <a:rPr lang="en-US" altLang="el-GR" sz="3000" b="1" dirty="0">
                <a:latin typeface="Verdana" panose="020B0604030504040204" pitchFamily="34" charset="0"/>
                <a:ea typeface="Verdana" panose="020B0604030504040204" pitchFamily="34" charset="0"/>
                <a:cs typeface="Arial" charset="0"/>
              </a:rPr>
              <a:t>?</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620892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17829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000" b="1" dirty="0"/>
              <a:t>Projekt ili posebno planiranje nabavke</a:t>
            </a:r>
            <a:endParaRPr lang="en-US" sz="2000" b="1" dirty="0"/>
          </a:p>
        </p:txBody>
      </p:sp>
      <p:sp>
        <p:nvSpPr>
          <p:cNvPr id="3" name="Rectangle 3"/>
          <p:cNvSpPr txBox="1">
            <a:spLocks noChangeArrowheads="1"/>
          </p:cNvSpPr>
          <p:nvPr/>
        </p:nvSpPr>
        <p:spPr>
          <a:xfrm>
            <a:off x="432000" y="900000"/>
            <a:ext cx="8280000" cy="4154984"/>
          </a:xfrm>
          <a:prstGeom prst="rect">
            <a:avLst/>
          </a:prstGeom>
          <a:solidFill>
            <a:schemeClr val="bg1"/>
          </a:solidFill>
        </p:spPr>
        <p:txBody>
          <a:bodyPr>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a:spcBef>
                <a:spcPts val="600"/>
              </a:spcBef>
              <a:buFont typeface="Monotype Sorts" pitchFamily="2" charset="2"/>
              <a:buNone/>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Projekt</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ili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posebno</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planiranje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nabavke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uključuje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identifikaciju</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koji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način</a:t>
            </a:r>
            <a:r>
              <a:rPr lang="en-US" altLang="el-GR" sz="1800" kern="0" dirty="0">
                <a:latin typeface="Verdana" panose="020B0604030504040204" pitchFamily="34" charset="0"/>
                <a:ea typeface="Verdana" panose="020B0604030504040204" pitchFamily="34" charset="0"/>
                <a:cs typeface="Verdana" panose="020B0604030504040204" pitchFamily="34" charset="0"/>
              </a:rPr>
              <a:t> se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ugovorni</a:t>
            </a:r>
            <a:r>
              <a:rPr lang="en-US" altLang="el-GR" sz="1800" kern="0" dirty="0">
                <a:latin typeface="Verdana" panose="020B0604030504040204" pitchFamily="34" charset="0"/>
                <a:ea typeface="Verdana" panose="020B0604030504040204" pitchFamily="34" charset="0"/>
                <a:cs typeface="Verdana" panose="020B0604030504040204" pitchFamily="34" charset="0"/>
              </a:rPr>
              <a:t> organ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najbolje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može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zadovoljiti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nabavkom</a:t>
            </a:r>
            <a:r>
              <a:rPr lang="en-US" altLang="el-GR" sz="1800" kern="0" dirty="0">
                <a:latin typeface="Verdana" panose="020B0604030504040204" pitchFamily="34" charset="0"/>
                <a:ea typeface="Verdana" panose="020B0604030504040204" pitchFamily="34" charset="0"/>
                <a:cs typeface="Verdana" panose="020B0604030504040204" pitchFamily="34" charset="0"/>
              </a:rPr>
              <a:t> robe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ili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usluga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ili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izvođenjem</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radova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koristeći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svoje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resurse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unutar</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izvan</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UO</a:t>
            </a:r>
            <a:r>
              <a:rPr lang="en-US" altLang="el-GR" sz="1800" kern="0" dirty="0">
                <a:latin typeface="Verdana" panose="020B0604030504040204" pitchFamily="34" charset="0"/>
                <a:ea typeface="Verdana" panose="020B0604030504040204" pitchFamily="34" charset="0"/>
                <a:cs typeface="Verdana" panose="020B0604030504040204" pitchFamily="34" charset="0"/>
              </a:rPr>
              <a:t>). To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uključuje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odlučivanje</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altLang="el-GR" sz="1800" kern="0" dirty="0">
                <a:latin typeface="Verdana" panose="020B0604030504040204" pitchFamily="34" charset="0"/>
                <a:ea typeface="Verdana" panose="020B0604030504040204" pitchFamily="34" charset="0"/>
                <a:cs typeface="Verdana" panose="020B0604030504040204" pitchFamily="34" charset="0"/>
              </a:rPr>
              <a:t>Da li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nabaviti</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Kako</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nabaviti</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Šta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nabaviti</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Koliko</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nabaviti</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algn="just">
              <a:spcBef>
                <a:spcPts val="60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Kada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nabaviti</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a:p>
            <a:pPr marL="0" indent="0" algn="just">
              <a:spcBef>
                <a:spcPts val="600"/>
              </a:spcBef>
              <a:buFont typeface="Monotype Sorts" pitchFamily="2" charset="2"/>
              <a:buNone/>
            </a:pPr>
            <a:r>
              <a:rPr lang="hr-BA" altLang="el-GR" sz="1800" kern="0" dirty="0">
                <a:latin typeface="Verdana" panose="020B0604030504040204" pitchFamily="34" charset="0"/>
                <a:ea typeface="Verdana" panose="020B0604030504040204" pitchFamily="34" charset="0"/>
                <a:cs typeface="Verdana" panose="020B0604030504040204" pitchFamily="34" charset="0"/>
              </a:rPr>
              <a:t>Projekat p</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laniranj</a:t>
            </a:r>
            <a:r>
              <a:rPr lang="hr-BA" altLang="el-GR" sz="1800" kern="0" dirty="0">
                <a:latin typeface="Verdana" panose="020B0604030504040204" pitchFamily="34" charset="0"/>
                <a:ea typeface="Verdana" panose="020B0604030504040204" pitchFamily="34" charset="0"/>
                <a:cs typeface="Verdana" panose="020B0604030504040204" pitchFamily="34" charset="0"/>
              </a:rPr>
              <a:t>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nabavki</a:t>
            </a:r>
            <a:r>
              <a:rPr lang="en-US" altLang="el-GR" sz="1800" kern="0" dirty="0">
                <a:latin typeface="Verdana" panose="020B0604030504040204" pitchFamily="34" charset="0"/>
                <a:ea typeface="Verdana" panose="020B0604030504040204" pitchFamily="34" charset="0"/>
                <a:cs typeface="Verdana" panose="020B0604030504040204" pitchFamily="34" charset="0"/>
              </a:rPr>
              <a:t> je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bitna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kreativna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procedura</a:t>
            </a:r>
            <a:r>
              <a:rPr lang="en-US" altLang="el-GR" sz="1800" kern="0" dirty="0">
                <a:latin typeface="Verdana" panose="020B0604030504040204" pitchFamily="34" charset="0"/>
                <a:ea typeface="Verdana" panose="020B0604030504040204" pitchFamily="34" charset="0"/>
                <a:cs typeface="Verdana" panose="020B0604030504040204" pitchFamily="34" charset="0"/>
              </a:rPr>
              <a:t>. To je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postupak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koji</a:t>
            </a:r>
            <a:r>
              <a:rPr lang="en-US" altLang="el-GR" sz="1800" kern="0" dirty="0">
                <a:latin typeface="Verdana" panose="020B0604030504040204" pitchFamily="34" charset="0"/>
                <a:ea typeface="Verdana" panose="020B0604030504040204" pitchFamily="34" charset="0"/>
                <a:cs typeface="Verdana" panose="020B0604030504040204" pitchFamily="34" charset="0"/>
              </a:rPr>
              <a:t> se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rijetko</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eksternalizira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snažno</a:t>
            </a:r>
            <a:r>
              <a:rPr lang="en-US" altLang="el-GR" sz="1800" kern="0" dirty="0">
                <a:latin typeface="Verdana" panose="020B0604030504040204" pitchFamily="34" charset="0"/>
                <a:ea typeface="Verdana" panose="020B0604030504040204" pitchFamily="34" charset="0"/>
                <a:cs typeface="Verdana" panose="020B0604030504040204" pitchFamily="34" charset="0"/>
              </a:rPr>
              <a:t> je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povezan</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cjelokupnim</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zadacima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planiranja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budžeta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organizacije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javnog</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sektora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UO</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040447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83884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sz="2000" b="1" dirty="0"/>
              <a:t>Izazovi koje je potrebno riješiti</a:t>
            </a:r>
            <a:endParaRPr lang="en-US" sz="2000" b="1" dirty="0"/>
          </a:p>
        </p:txBody>
      </p:sp>
      <p:sp>
        <p:nvSpPr>
          <p:cNvPr id="3" name="Rectangle 2"/>
          <p:cNvSpPr/>
          <p:nvPr/>
        </p:nvSpPr>
        <p:spPr>
          <a:xfrm>
            <a:off x="432000" y="900000"/>
            <a:ext cx="8280000" cy="3677930"/>
          </a:xfrm>
          <a:prstGeom prst="rect">
            <a:avLst/>
          </a:prstGeom>
        </p:spPr>
        <p:txBody>
          <a:bodyPr wrap="square">
            <a:spAutoFit/>
          </a:bodyPr>
          <a:lstStyle/>
          <a:p>
            <a:pPr marL="357188" lvl="1" indent="-342900" eaLnBrk="0" hangingPunct="0">
              <a:spcBef>
                <a:spcPts val="600"/>
              </a:spcBef>
              <a:buSzPct val="100000"/>
              <a:buFont typeface="Wingdings" pitchFamily="2" charset="2"/>
              <a:buChar char="n"/>
            </a:pPr>
            <a:r>
              <a:rPr lang="hr-BA" kern="0" dirty="0">
                <a:ea typeface="Verdana" panose="020B0604030504040204" pitchFamily="34" charset="0"/>
                <a:cs typeface="Verdana" panose="020B0604030504040204" pitchFamily="34" charset="0"/>
              </a:rPr>
              <a:t>Održavanje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troškov</a:t>
            </a:r>
            <a:r>
              <a:rPr lang="hr-BA" kern="0" dirty="0">
                <a:ea typeface="Verdana" panose="020B0604030504040204" pitchFamily="34" charset="0"/>
                <a:cs typeface="Verdana" panose="020B0604030504040204" pitchFamily="34" charset="0"/>
              </a:rPr>
              <a:t>a</a:t>
            </a:r>
            <a:r>
              <a:rPr lang="en-US" kern="0" dirty="0">
                <a:ea typeface="Verdana" panose="020B0604030504040204" pitchFamily="34" charset="0"/>
                <a:cs typeface="Verdana" panose="020B0604030504040204" pitchFamily="34" charset="0"/>
              </a:rPr>
              <a:t> pod </a:t>
            </a:r>
            <a:r>
              <a:rPr lang="en-US" kern="0" dirty="0" err="1">
                <a:ea typeface="Verdana" panose="020B0604030504040204" pitchFamily="34" charset="0"/>
                <a:cs typeface="Verdana" panose="020B0604030504040204" pitchFamily="34" charset="0"/>
              </a:rPr>
              <a:t>nadzorom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suočavanje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rastućim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pritiscima</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za smanjivanje troškova</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Udovoljavanje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potrebi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bržeg</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donošenja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odluka</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Prilagođavanje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tehnologiji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koja</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brzo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mijenja</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Upravljanje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sve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složenijom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strukturom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lanca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snabdijevanja</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Prilagođavanje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kraćih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životnih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ciklusa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proizvoda</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Ublažavanje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rizika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povezanih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složenim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mehanizmima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nabavke</a:t>
            </a:r>
            <a:endParaRPr lang="hr-BA" kern="0" dirty="0">
              <a:ea typeface="Verdana" panose="020B0604030504040204" pitchFamily="34" charset="0"/>
              <a:cs typeface="Verdana" panose="020B0604030504040204" pitchFamily="34" charset="0"/>
            </a:endParaRPr>
          </a:p>
          <a:p>
            <a:pPr marL="14288" lvl="1" eaLnBrk="0" hangingPunct="0">
              <a:spcBef>
                <a:spcPts val="600"/>
              </a:spcBef>
              <a:buSzPct val="100000"/>
            </a:pPr>
            <a:endParaRPr lang="en-US" kern="0" dirty="0">
              <a:ea typeface="Verdana" panose="020B0604030504040204" pitchFamily="34" charset="0"/>
              <a:cs typeface="Verdana" panose="020B0604030504040204" pitchFamily="34" charset="0"/>
            </a:endParaRPr>
          </a:p>
          <a:p>
            <a:pPr algn="just" eaLnBrk="0" hangingPunct="0">
              <a:spcBef>
                <a:spcPts val="600"/>
              </a:spcBef>
              <a:buClr>
                <a:schemeClr val="bg2"/>
              </a:buClr>
              <a:buSzPct val="75000"/>
            </a:pPr>
            <a:r>
              <a:rPr lang="en-US" b="1" kern="0" dirty="0" err="1">
                <a:solidFill>
                  <a:srgbClr val="FF0000"/>
                </a:solidFill>
                <a:ea typeface="Verdana" panose="020B0604030504040204" pitchFamily="34" charset="0"/>
                <a:cs typeface="Verdana" panose="020B0604030504040204" pitchFamily="34" charset="0"/>
              </a:rPr>
              <a:t>Planiranje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nabavki</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odražava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ishod</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Strategije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nabavke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koja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definiše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način</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koji</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će</a:t>
            </a:r>
            <a:r>
              <a:rPr lang="en-US" b="1" kern="0" dirty="0">
                <a:solidFill>
                  <a:srgbClr val="FF0000"/>
                </a:solidFill>
                <a:ea typeface="Verdana" panose="020B0604030504040204" pitchFamily="34" charset="0"/>
                <a:cs typeface="Verdana" panose="020B0604030504040204" pitchFamily="34" charset="0"/>
              </a:rPr>
              <a:t> </a:t>
            </a:r>
            <a:r>
              <a:rPr lang="hr-BA" b="1" kern="0" dirty="0">
                <a:solidFill>
                  <a:srgbClr val="FF0000"/>
                </a:solidFill>
                <a:ea typeface="Verdana" panose="020B0604030504040204" pitchFamily="34" charset="0"/>
                <a:cs typeface="Verdana" panose="020B0604030504040204" pitchFamily="34" charset="0"/>
              </a:rPr>
              <a:t>ugovorni organ </a:t>
            </a:r>
            <a:r>
              <a:rPr lang="en-US" b="1" kern="0" dirty="0" err="1">
                <a:solidFill>
                  <a:srgbClr val="FF0000"/>
                </a:solidFill>
                <a:ea typeface="Verdana" panose="020B0604030504040204" pitchFamily="34" charset="0"/>
                <a:cs typeface="Verdana" panose="020B0604030504040204" pitchFamily="34" charset="0"/>
              </a:rPr>
              <a:t>odgovoriti</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ove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izazove</a:t>
            </a:r>
            <a:r>
              <a:rPr lang="en-US" b="1" kern="0" dirty="0">
                <a:solidFill>
                  <a:srgbClr val="FF0000"/>
                </a:solidFill>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78058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37561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Zašto planirati nabavku?</a:t>
            </a:r>
            <a:endParaRPr lang="en-US" sz="2000" b="1" dirty="0"/>
          </a:p>
        </p:txBody>
      </p:sp>
      <p:sp>
        <p:nvSpPr>
          <p:cNvPr id="3" name="Rectangle 2"/>
          <p:cNvSpPr/>
          <p:nvPr/>
        </p:nvSpPr>
        <p:spPr>
          <a:xfrm>
            <a:off x="432000" y="900000"/>
            <a:ext cx="8280000" cy="4431983"/>
          </a:xfrm>
          <a:prstGeom prst="rect">
            <a:avLst/>
          </a:prstGeom>
        </p:spPr>
        <p:txBody>
          <a:bodyPr wrap="square">
            <a:spAutoFit/>
          </a:bodyPr>
          <a:lstStyle/>
          <a:p>
            <a:pPr algn="just">
              <a:spcBef>
                <a:spcPts val="600"/>
              </a:spcBef>
            </a:pPr>
            <a:r>
              <a:rPr lang="en-US" dirty="0">
                <a:solidFill>
                  <a:srgbClr val="000000"/>
                </a:solidFill>
                <a:ea typeface="Verdana" panose="020B0604030504040204" pitchFamily="34" charset="0"/>
                <a:cs typeface="Verdana" panose="020B0604030504040204" pitchFamily="34" charset="0"/>
              </a:rPr>
              <a:t>Harvey Mackay(*) </a:t>
            </a:r>
            <a:r>
              <a:rPr lang="hr-BA" dirty="0">
                <a:solidFill>
                  <a:srgbClr val="000000"/>
                </a:solidFill>
                <a:ea typeface="Verdana" panose="020B0604030504040204" pitchFamily="34" charset="0"/>
                <a:cs typeface="Verdana" panose="020B0604030504040204" pitchFamily="34" charset="0"/>
              </a:rPr>
              <a:t>je rekao:</a:t>
            </a:r>
            <a:endParaRPr lang="en-US" dirty="0">
              <a:solidFill>
                <a:srgbClr val="000000"/>
              </a:solidFill>
              <a:ea typeface="Verdana" panose="020B0604030504040204" pitchFamily="34" charset="0"/>
              <a:cs typeface="Verdana" panose="020B0604030504040204" pitchFamily="34" charset="0"/>
            </a:endParaRPr>
          </a:p>
          <a:p>
            <a:pPr algn="just">
              <a:spcBef>
                <a:spcPts val="600"/>
              </a:spcBef>
            </a:pPr>
            <a:endParaRPr lang="en-US" dirty="0">
              <a:solidFill>
                <a:srgbClr val="000000"/>
              </a:solidFill>
              <a:ea typeface="Verdana" panose="020B0604030504040204" pitchFamily="34" charset="0"/>
              <a:cs typeface="Verdana" panose="020B0604030504040204" pitchFamily="34" charset="0"/>
            </a:endParaRPr>
          </a:p>
          <a:p>
            <a:pPr algn="just">
              <a:spcBef>
                <a:spcPts val="600"/>
              </a:spcBef>
            </a:pPr>
            <a:r>
              <a:rPr lang="en-US" b="1" dirty="0">
                <a:solidFill>
                  <a:srgbClr val="000000"/>
                </a:solidFill>
                <a:ea typeface="Verdana" panose="020B0604030504040204" pitchFamily="34" charset="0"/>
                <a:cs typeface="Verdana" panose="020B0604030504040204" pitchFamily="34" charset="0"/>
              </a:rPr>
              <a:t>“</a:t>
            </a:r>
            <a:r>
              <a:rPr lang="en-US" b="1" dirty="0" err="1">
                <a:solidFill>
                  <a:srgbClr val="000000"/>
                </a:solidFill>
                <a:ea typeface="Verdana" panose="020B0604030504040204" pitchFamily="34" charset="0"/>
                <a:cs typeface="Verdana" panose="020B0604030504040204" pitchFamily="34" charset="0"/>
              </a:rPr>
              <a:t>Neuspjesi</a:t>
            </a:r>
            <a:r>
              <a:rPr lang="en-US" b="1" dirty="0">
                <a:solidFill>
                  <a:srgbClr val="000000"/>
                </a:solidFill>
                <a:ea typeface="Verdana" panose="020B0604030504040204" pitchFamily="34" charset="0"/>
                <a:cs typeface="Verdana" panose="020B0604030504040204" pitchFamily="34" charset="0"/>
              </a:rPr>
              <a:t> ne </a:t>
            </a:r>
            <a:r>
              <a:rPr lang="en-US" b="1" dirty="0" err="1">
                <a:solidFill>
                  <a:srgbClr val="000000"/>
                </a:solidFill>
                <a:ea typeface="Verdana" panose="020B0604030504040204" pitchFamily="34" charset="0"/>
                <a:cs typeface="Verdana" panose="020B0604030504040204" pitchFamily="34" charset="0"/>
              </a:rPr>
              <a:t>planiraju</a:t>
            </a:r>
            <a:r>
              <a:rPr lang="en-US" b="1" dirty="0">
                <a:solidFill>
                  <a:srgbClr val="000000"/>
                </a:solidFill>
                <a:ea typeface="Verdana" panose="020B0604030504040204" pitchFamily="34" charset="0"/>
                <a:cs typeface="Verdana" panose="020B0604030504040204" pitchFamily="34" charset="0"/>
              </a:rPr>
              <a:t> </a:t>
            </a:r>
            <a:r>
              <a:rPr lang="hr-BA" b="1" dirty="0">
                <a:solidFill>
                  <a:srgbClr val="000000"/>
                </a:solidFill>
                <a:ea typeface="Verdana" panose="020B0604030504040204" pitchFamily="34" charset="0"/>
                <a:cs typeface="Verdana" panose="020B0604030504040204" pitchFamily="34" charset="0"/>
              </a:rPr>
              <a:t>da ne uspiju, oni </a:t>
            </a:r>
            <a:r>
              <a:rPr lang="en-US" b="1" dirty="0">
                <a:solidFill>
                  <a:srgbClr val="000000"/>
                </a:solidFill>
                <a:ea typeface="Verdana" panose="020B0604030504040204" pitchFamily="34" charset="0"/>
                <a:cs typeface="Verdana" panose="020B0604030504040204" pitchFamily="34" charset="0"/>
              </a:rPr>
              <a:t>ne </a:t>
            </a:r>
            <a:r>
              <a:rPr lang="hr-BA" b="1" dirty="0">
                <a:solidFill>
                  <a:srgbClr val="000000"/>
                </a:solidFill>
                <a:ea typeface="Verdana" panose="020B0604030504040204" pitchFamily="34" charset="0"/>
                <a:cs typeface="Verdana" panose="020B0604030504040204" pitchFamily="34" charset="0"/>
              </a:rPr>
              <a:t>uspiju da planiraju</a:t>
            </a:r>
            <a:r>
              <a:rPr lang="en-US" b="1" dirty="0">
                <a:solidFill>
                  <a:srgbClr val="000000"/>
                </a:solidFill>
                <a:ea typeface="Verdana" panose="020B0604030504040204" pitchFamily="34" charset="0"/>
                <a:cs typeface="Verdana" panose="020B0604030504040204" pitchFamily="34" charset="0"/>
              </a:rPr>
              <a:t>.</a:t>
            </a:r>
            <a:r>
              <a:rPr lang="hr-BA" b="1" dirty="0">
                <a:solidFill>
                  <a:srgbClr val="000000"/>
                </a:solidFill>
                <a:ea typeface="Verdana" panose="020B0604030504040204" pitchFamily="34" charset="0"/>
                <a:cs typeface="Verdana" panose="020B0604030504040204" pitchFamily="34" charset="0"/>
              </a:rPr>
              <a:t>”</a:t>
            </a:r>
            <a:endParaRPr lang="en-US" b="1" dirty="0">
              <a:solidFill>
                <a:srgbClr val="000000"/>
              </a:solidFill>
              <a:ea typeface="Verdana" panose="020B0604030504040204" pitchFamily="34" charset="0"/>
              <a:cs typeface="Verdana" panose="020B0604030504040204" pitchFamily="34" charset="0"/>
            </a:endParaRPr>
          </a:p>
          <a:p>
            <a:pPr algn="just">
              <a:spcBef>
                <a:spcPts val="600"/>
              </a:spcBef>
            </a:pPr>
            <a:endParaRPr lang="en-US" b="1" dirty="0">
              <a:solidFill>
                <a:srgbClr val="000000"/>
              </a:solidFill>
              <a:ea typeface="Verdana" panose="020B0604030504040204" pitchFamily="34" charset="0"/>
              <a:cs typeface="Verdana" panose="020B0604030504040204" pitchFamily="34" charset="0"/>
            </a:endParaRPr>
          </a:p>
          <a:p>
            <a:pPr algn="just">
              <a:spcBef>
                <a:spcPts val="600"/>
              </a:spcBef>
            </a:pPr>
            <a:r>
              <a:rPr lang="en-US" dirty="0" err="1">
                <a:solidFill>
                  <a:srgbClr val="000000"/>
                </a:solidFill>
                <a:ea typeface="Verdana" panose="020B0604030504040204" pitchFamily="34" charset="0"/>
                <a:cs typeface="Verdana" panose="020B0604030504040204" pitchFamily="34" charset="0"/>
              </a:rPr>
              <a:t>Planiranje</a:t>
            </a:r>
            <a:r>
              <a:rPr lang="en-US" dirty="0">
                <a:solidFill>
                  <a:srgbClr val="000000"/>
                </a:solidFill>
                <a:ea typeface="Verdana" panose="020B0604030504040204" pitchFamily="34" charset="0"/>
                <a:cs typeface="Verdana" panose="020B0604030504040204" pitchFamily="34" charset="0"/>
              </a:rPr>
              <a:t> je </a:t>
            </a:r>
            <a:r>
              <a:rPr lang="en-US" dirty="0" err="1">
                <a:solidFill>
                  <a:srgbClr val="000000"/>
                </a:solidFill>
                <a:ea typeface="Verdana" panose="020B0604030504040204" pitchFamily="34" charset="0"/>
                <a:cs typeface="Verdana" panose="020B0604030504040204" pitchFamily="34" charset="0"/>
              </a:rPr>
              <a:t>važan</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dio</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aktivnosti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Količina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poduzetog</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planiranja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karakterizira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dobr</a:t>
            </a:r>
            <a:r>
              <a:rPr lang="hr-BA" dirty="0">
                <a:solidFill>
                  <a:srgbClr val="000000"/>
                </a:solidFill>
                <a:ea typeface="Verdana" panose="020B0604030504040204" pitchFamily="34" charset="0"/>
                <a:cs typeface="Verdana" panose="020B0604030504040204" pitchFamily="34" charset="0"/>
              </a:rPr>
              <a:t>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ku</a:t>
            </a:r>
            <a:r>
              <a:rPr lang="en-US" dirty="0">
                <a:solidFill>
                  <a:srgbClr val="000000"/>
                </a:solidFill>
                <a:ea typeface="Verdana" panose="020B0604030504040204" pitchFamily="34" charset="0"/>
                <a:cs typeface="Verdana" panose="020B0604030504040204" pitchFamily="34" charset="0"/>
              </a:rPr>
              <a:t>.</a:t>
            </a:r>
          </a:p>
          <a:p>
            <a:pPr algn="just">
              <a:spcBef>
                <a:spcPts val="600"/>
              </a:spcBef>
            </a:pPr>
            <a:r>
              <a:rPr lang="en-US" dirty="0">
                <a:solidFill>
                  <a:srgbClr val="000000"/>
                </a:solidFill>
                <a:ea typeface="Verdana" panose="020B0604030504040204" pitchFamily="34" charset="0"/>
                <a:cs typeface="Verdana" panose="020B0604030504040204" pitchFamily="34" charset="0"/>
              </a:rPr>
              <a:t>Plan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je </a:t>
            </a:r>
            <a:r>
              <a:rPr lang="en-US" dirty="0" err="1">
                <a:solidFill>
                  <a:srgbClr val="000000"/>
                </a:solidFill>
                <a:ea typeface="Verdana" panose="020B0604030504040204" pitchFamily="34" charset="0"/>
                <a:cs typeface="Verdana" panose="020B0604030504040204" pitchFamily="34" charset="0"/>
              </a:rPr>
              <a:t>zahtje</a:t>
            </a:r>
            <a:r>
              <a:rPr lang="hr-BA" dirty="0">
                <a:solidFill>
                  <a:srgbClr val="000000"/>
                </a:solidFill>
                <a:ea typeface="Verdana" panose="020B0604030504040204" pitchFamily="34" charset="0"/>
                <a:cs typeface="Verdana" panose="020B0604030504040204" pitchFamily="34" charset="0"/>
              </a:rPr>
              <a:t>v</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većine </a:t>
            </a:r>
            <a:r>
              <a:rPr lang="en-US" dirty="0" err="1">
                <a:solidFill>
                  <a:srgbClr val="000000"/>
                </a:solidFill>
                <a:ea typeface="Verdana" panose="020B0604030504040204" pitchFamily="34" charset="0"/>
                <a:cs typeface="Verdana" panose="020B0604030504040204" pitchFamily="34" charset="0"/>
              </a:rPr>
              <a:t>zakona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propisa</a:t>
            </a:r>
            <a:r>
              <a:rPr lang="en-US" dirty="0">
                <a:solidFill>
                  <a:srgbClr val="000000"/>
                </a:solidFill>
                <a:ea typeface="Verdana" panose="020B0604030504040204" pitchFamily="34" charset="0"/>
                <a:cs typeface="Verdana" panose="020B0604030504040204" pitchFamily="34" charset="0"/>
              </a:rPr>
              <a:t> o </a:t>
            </a:r>
            <a:r>
              <a:rPr lang="en-US" dirty="0" err="1">
                <a:solidFill>
                  <a:srgbClr val="000000"/>
                </a:solidFill>
                <a:ea typeface="Verdana" panose="020B0604030504040204" pitchFamily="34" charset="0"/>
                <a:cs typeface="Verdana" panose="020B0604030504040204" pitchFamily="34" charset="0"/>
              </a:rPr>
              <a:t>javnim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nabavkama</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sistem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javnih</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ki</a:t>
            </a:r>
            <a:r>
              <a:rPr lang="en-US" dirty="0">
                <a:solidFill>
                  <a:srgbClr val="000000"/>
                </a:solidFill>
                <a:ea typeface="Verdana" panose="020B0604030504040204" pitchFamily="34" charset="0"/>
                <a:cs typeface="Verdana" panose="020B0604030504040204" pitchFamily="34" charset="0"/>
              </a:rPr>
              <a:t> u </a:t>
            </a:r>
            <a:r>
              <a:rPr lang="en-US" dirty="0" err="1">
                <a:solidFill>
                  <a:srgbClr val="000000"/>
                </a:solidFill>
                <a:ea typeface="Verdana" panose="020B0604030504040204" pitchFamily="34" charset="0"/>
                <a:cs typeface="Verdana" panose="020B0604030504040204" pitchFamily="34" charset="0"/>
              </a:rPr>
              <a:t>BiH</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uključuje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planiranje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kao</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uvjet</a:t>
            </a:r>
            <a:r>
              <a:rPr lang="en-US" dirty="0">
                <a:solidFill>
                  <a:srgbClr val="000000"/>
                </a:solidFill>
                <a:ea typeface="Verdana" panose="020B0604030504040204" pitchFamily="34" charset="0"/>
                <a:cs typeface="Verdana" panose="020B0604030504040204" pitchFamily="34" charset="0"/>
              </a:rPr>
              <a:t> za </a:t>
            </a:r>
            <a:r>
              <a:rPr lang="en-US" dirty="0" err="1">
                <a:solidFill>
                  <a:srgbClr val="000000"/>
                </a:solidFill>
                <a:ea typeface="Verdana" panose="020B0604030504040204" pitchFamily="34" charset="0"/>
                <a:cs typeface="Verdana" panose="020B0604030504040204" pitchFamily="34" charset="0"/>
              </a:rPr>
              <a:t>početak</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postupka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javne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čl</a:t>
            </a:r>
            <a:r>
              <a:rPr lang="en-US" dirty="0">
                <a:solidFill>
                  <a:srgbClr val="000000"/>
                </a:solidFill>
                <a:ea typeface="Verdana" panose="020B0604030504040204" pitchFamily="34" charset="0"/>
                <a:cs typeface="Verdana" panose="020B0604030504040204" pitchFamily="34" charset="0"/>
              </a:rPr>
              <a:t>. 17. ZJN).</a:t>
            </a:r>
          </a:p>
          <a:p>
            <a:pPr algn="just">
              <a:spcBef>
                <a:spcPts val="600"/>
              </a:spcBef>
            </a:pPr>
            <a:r>
              <a:rPr lang="en-US" dirty="0">
                <a:solidFill>
                  <a:srgbClr val="000000"/>
                </a:solidFill>
                <a:ea typeface="Verdana" panose="020B0604030504040204" pitchFamily="34" charset="0"/>
                <a:cs typeface="Verdana" panose="020B0604030504040204" pitchFamily="34" charset="0"/>
              </a:rPr>
              <a:t>U </a:t>
            </a:r>
            <a:r>
              <a:rPr lang="en-US" dirty="0" err="1">
                <a:solidFill>
                  <a:srgbClr val="000000"/>
                </a:solidFill>
                <a:ea typeface="Verdana" panose="020B0604030504040204" pitchFamily="34" charset="0"/>
                <a:cs typeface="Verdana" panose="020B0604030504040204" pitchFamily="34" charset="0"/>
              </a:rPr>
              <a:t>idealnom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slučaju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službenici</a:t>
            </a:r>
            <a:r>
              <a:rPr lang="en-US" dirty="0">
                <a:solidFill>
                  <a:srgbClr val="000000"/>
                </a:solidFill>
                <a:ea typeface="Verdana" panose="020B0604030504040204" pitchFamily="34" charset="0"/>
                <a:cs typeface="Verdana" panose="020B0604030504040204" pitchFamily="34" charset="0"/>
              </a:rPr>
              <a:t> za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korisnički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proračunski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odjeli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uključit</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će</a:t>
            </a:r>
            <a:r>
              <a:rPr lang="en-US" dirty="0">
                <a:solidFill>
                  <a:srgbClr val="000000"/>
                </a:solidFill>
                <a:ea typeface="Verdana" panose="020B0604030504040204" pitchFamily="34" charset="0"/>
                <a:cs typeface="Verdana" panose="020B0604030504040204" pitchFamily="34" charset="0"/>
              </a:rPr>
              <a:t> se u </a:t>
            </a:r>
            <a:r>
              <a:rPr lang="en-US" dirty="0" err="1">
                <a:solidFill>
                  <a:srgbClr val="000000"/>
                </a:solidFill>
                <a:ea typeface="Verdana" panose="020B0604030504040204" pitchFamily="34" charset="0"/>
                <a:cs typeface="Verdana" panose="020B0604030504040204" pitchFamily="34" charset="0"/>
              </a:rPr>
              <a:t>planiranje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a:t>
            </a:r>
            <a:r>
              <a:rPr lang="hr-BA" dirty="0">
                <a:solidFill>
                  <a:srgbClr val="000000"/>
                </a:solidFill>
                <a:ea typeface="Verdana" panose="020B0604030504040204" pitchFamily="34" charset="0"/>
                <a:cs typeface="Verdana" panose="020B0604030504040204" pitchFamily="34" charset="0"/>
              </a:rPr>
              <a:t>k</a:t>
            </a:r>
            <a:r>
              <a:rPr lang="en-US" dirty="0">
                <a:solidFill>
                  <a:srgbClr val="000000"/>
                </a:solidFill>
                <a:ea typeface="Verdana" panose="020B0604030504040204" pitchFamily="34" charset="0"/>
                <a:cs typeface="Verdana" panose="020B0604030504040204" pitchFamily="34" charset="0"/>
              </a:rPr>
              <a:t>e u </a:t>
            </a:r>
            <a:r>
              <a:rPr lang="en-US" dirty="0" err="1">
                <a:solidFill>
                  <a:srgbClr val="000000"/>
                </a:solidFill>
                <a:ea typeface="Verdana" panose="020B0604030504040204" pitchFamily="34" charset="0"/>
                <a:cs typeface="Verdana" panose="020B0604030504040204" pitchFamily="34" charset="0"/>
              </a:rPr>
              <a:t>ranoj</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fazi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proračunskog</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ciklusa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gdje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odjeli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identificiraju</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svoje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potrebe</a:t>
            </a:r>
            <a:r>
              <a:rPr lang="en-US" dirty="0">
                <a:solidFill>
                  <a:srgbClr val="000000"/>
                </a:solidFill>
                <a:ea typeface="Verdana" panose="020B0604030504040204" pitchFamily="34" charset="0"/>
                <a:cs typeface="Verdana" panose="020B0604030504040204" pitchFamily="34" charset="0"/>
              </a:rPr>
              <a:t> u </a:t>
            </a:r>
            <a:r>
              <a:rPr lang="en-US" dirty="0" err="1">
                <a:solidFill>
                  <a:srgbClr val="000000"/>
                </a:solidFill>
                <a:ea typeface="Verdana" panose="020B0604030504040204" pitchFamily="34" charset="0"/>
                <a:cs typeface="Verdana" panose="020B0604030504040204" pitchFamily="34" charset="0"/>
              </a:rPr>
              <a:t>odgovarajućoj</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budžetskoj</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godini</a:t>
            </a:r>
            <a:r>
              <a:rPr lang="en-US" dirty="0">
                <a:solidFill>
                  <a:srgbClr val="000000"/>
                </a:solidFill>
                <a:ea typeface="Verdana" panose="020B0604030504040204" pitchFamily="34" charset="0"/>
                <a:cs typeface="Verdana" panose="020B0604030504040204" pitchFamily="34" charset="0"/>
              </a:rPr>
              <a:t>.</a:t>
            </a:r>
            <a:endParaRPr lang="en-US" dirty="0">
              <a:ea typeface="Verdana" panose="020B0604030504040204" pitchFamily="34" charset="0"/>
              <a:cs typeface="Verdana" panose="020B0604030504040204" pitchFamily="34" charset="0"/>
            </a:endParaRPr>
          </a:p>
        </p:txBody>
      </p:sp>
      <p:sp>
        <p:nvSpPr>
          <p:cNvPr id="4" name="Rectangle 3"/>
          <p:cNvSpPr/>
          <p:nvPr/>
        </p:nvSpPr>
        <p:spPr>
          <a:xfrm>
            <a:off x="179512" y="6165304"/>
            <a:ext cx="8208912" cy="584775"/>
          </a:xfrm>
          <a:prstGeom prst="rect">
            <a:avLst/>
          </a:prstGeom>
          <a:solidFill>
            <a:schemeClr val="bg1"/>
          </a:solidFill>
        </p:spPr>
        <p:txBody>
          <a:bodyPr wrap="square">
            <a:spAutoFit/>
          </a:bodyPr>
          <a:lstStyle/>
          <a:p>
            <a:r>
              <a:rPr lang="en-US" sz="1600" b="1" dirty="0">
                <a:solidFill>
                  <a:srgbClr val="252525"/>
                </a:solidFill>
                <a:latin typeface="Arial" panose="020B0604020202020204" pitchFamily="34" charset="0"/>
              </a:rPr>
              <a:t>(*) Harvey Mackay</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rođen</a:t>
            </a:r>
            <a:r>
              <a:rPr lang="en-US" sz="1600" dirty="0">
                <a:solidFill>
                  <a:srgbClr val="252525"/>
                </a:solidFill>
                <a:latin typeface="Arial" panose="020B0604020202020204" pitchFamily="34" charset="0"/>
              </a:rPr>
              <a:t> 1932.) je</a:t>
            </a:r>
            <a:r>
              <a:rPr lang="hr-BA" sz="1600" dirty="0">
                <a:solidFill>
                  <a:srgbClr val="252525"/>
                </a:solidFill>
                <a:latin typeface="Arial" panose="020B0604020202020204" pitchFamily="34" charset="0"/>
              </a:rPr>
              <a:t> bio</a:t>
            </a:r>
            <a:r>
              <a:rPr lang="en-US" sz="1600" dirty="0">
                <a:solidFill>
                  <a:srgbClr val="252525"/>
                </a:solidFill>
                <a:latin typeface="Arial" panose="020B0604020202020204" pitchFamily="34" charset="0"/>
              </a:rPr>
              <a:t> </a:t>
            </a:r>
            <a:r>
              <a:rPr lang="hr-BA" sz="1600" dirty="0">
                <a:solidFill>
                  <a:srgbClr val="252525"/>
                </a:solidFill>
                <a:latin typeface="Arial" panose="020B0604020202020204" pitchFamily="34" charset="0"/>
              </a:rPr>
              <a:t>privrednik</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i</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autor</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bestseler</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knjiga</a:t>
            </a:r>
            <a:r>
              <a:rPr lang="en-US" sz="1600" dirty="0">
                <a:solidFill>
                  <a:srgbClr val="252525"/>
                </a:solidFill>
                <a:latin typeface="Arial" panose="020B0604020202020204" pitchFamily="34" charset="0"/>
              </a:rPr>
              <a:t> o </a:t>
            </a:r>
            <a:r>
              <a:rPr lang="en-US" sz="1600" dirty="0" err="1">
                <a:solidFill>
                  <a:srgbClr val="252525"/>
                </a:solidFill>
                <a:latin typeface="Arial" panose="020B0604020202020204" pitchFamily="34" charset="0"/>
              </a:rPr>
              <a:t>upravljanju</a:t>
            </a:r>
            <a:r>
              <a:rPr lang="en-US" sz="1600" dirty="0">
                <a:solidFill>
                  <a:srgbClr val="252525"/>
                </a:solidFill>
                <a:latin typeface="Arial" panose="020B0604020202020204" pitchFamily="34" charset="0"/>
              </a:rPr>
              <a:t> </a:t>
            </a:r>
            <a:r>
              <a:rPr lang="en-US" sz="1600" dirty="0" err="1">
                <a:solidFill>
                  <a:srgbClr val="252525"/>
                </a:solidFill>
                <a:latin typeface="Arial" panose="020B0604020202020204" pitchFamily="34" charset="0"/>
              </a:rPr>
              <a:t>poslovanjem</a:t>
            </a:r>
            <a:r>
              <a:rPr lang="hr-BA" sz="1600" dirty="0">
                <a:solidFill>
                  <a:srgbClr val="252525"/>
                </a:solidFill>
                <a:latin typeface="Arial" panose="020B0604020202020204" pitchFamily="34" charset="0"/>
              </a:rPr>
              <a:t>.</a:t>
            </a:r>
            <a:endParaRPr lang="en-US" sz="1600" dirty="0"/>
          </a:p>
        </p:txBody>
      </p:sp>
    </p:spTree>
    <p:extLst>
      <p:ext uri="{BB962C8B-B14F-4D97-AF65-F5344CB8AC3E}">
        <p14:creationId xmlns:p14="http://schemas.microsoft.com/office/powerpoint/2010/main" val="934354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42300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err="1"/>
              <a:t>Prednosti</a:t>
            </a:r>
            <a:r>
              <a:rPr lang="en-US" sz="2000" b="1" dirty="0"/>
              <a:t> </a:t>
            </a:r>
            <a:r>
              <a:rPr lang="en-US" sz="2000" b="1" dirty="0" err="1"/>
              <a:t>planiranja</a:t>
            </a:r>
            <a:r>
              <a:rPr lang="en-US" sz="2000" b="1" dirty="0"/>
              <a:t> </a:t>
            </a:r>
            <a:r>
              <a:rPr lang="en-US" sz="2000" b="1" dirty="0" err="1"/>
              <a:t>nabavke</a:t>
            </a:r>
            <a:endParaRPr lang="en-US" sz="2000" b="1" dirty="0"/>
          </a:p>
        </p:txBody>
      </p:sp>
      <p:sp>
        <p:nvSpPr>
          <p:cNvPr id="3" name="Rectangle 2"/>
          <p:cNvSpPr/>
          <p:nvPr/>
        </p:nvSpPr>
        <p:spPr>
          <a:xfrm>
            <a:off x="432000" y="900000"/>
            <a:ext cx="8280000" cy="3447098"/>
          </a:xfrm>
          <a:prstGeom prst="rect">
            <a:avLst/>
          </a:prstGeom>
        </p:spPr>
        <p:txBody>
          <a:bodyPr wrap="square">
            <a:spAutoFit/>
          </a:bodyPr>
          <a:lstStyle/>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Veze</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uspostavljaju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između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korisničke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jedinice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jedinice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finan</a:t>
            </a:r>
            <a:r>
              <a:rPr lang="hr-BA" kern="0" dirty="0">
                <a:ea typeface="Verdana" panose="020B0604030504040204" pitchFamily="34" charset="0"/>
                <a:cs typeface="Verdana" panose="020B0604030504040204" pitchFamily="34" charset="0"/>
              </a:rPr>
              <a:t>s</a:t>
            </a:r>
            <a:r>
              <a:rPr lang="en-US" kern="0" dirty="0" err="1">
                <a:ea typeface="Verdana" panose="020B0604030504040204" pitchFamily="34" charset="0"/>
                <a:cs typeface="Verdana" panose="020B0604030504040204" pitchFamily="34" charset="0"/>
              </a:rPr>
              <a:t>iranje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jedinice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a:t>
            </a:r>
            <a:r>
              <a:rPr lang="en-US" kern="0" dirty="0">
                <a:ea typeface="Verdana" panose="020B0604030504040204" pitchFamily="34" charset="0"/>
                <a:cs typeface="Verdana" panose="020B0604030504040204" pitchFamily="34" charset="0"/>
              </a:rPr>
              <a:t>u od </a:t>
            </a:r>
            <a:r>
              <a:rPr lang="en-US" kern="0" dirty="0" err="1">
                <a:ea typeface="Verdana" panose="020B0604030504040204" pitchFamily="34" charset="0"/>
                <a:cs typeface="Verdana" panose="020B0604030504040204" pitchFamily="34" charset="0"/>
              </a:rPr>
              <a:t>najranijeg</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konstatovanja</a:t>
            </a:r>
            <a:r>
              <a:rPr lang="en-US" kern="0" dirty="0">
                <a:ea typeface="Verdana" panose="020B0604030504040204" pitchFamily="34" charset="0"/>
                <a:cs typeface="Verdana" panose="020B0604030504040204" pitchFamily="34" charset="0"/>
              </a:rPr>
              <a:t> da </a:t>
            </a:r>
            <a:r>
              <a:rPr lang="en-US" kern="0" dirty="0" err="1">
                <a:ea typeface="Verdana" panose="020B0604030504040204" pitchFamily="34" charset="0"/>
                <a:cs typeface="Verdana" panose="020B0604030504040204" pitchFamily="34" charset="0"/>
              </a:rPr>
              <a:t>postoji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zahtjev</a:t>
            </a:r>
            <a:r>
              <a:rPr lang="en-US" kern="0" dirty="0">
                <a:ea typeface="Verdana" panose="020B0604030504040204" pitchFamily="34" charset="0"/>
                <a:cs typeface="Verdana" panose="020B0604030504040204" pitchFamily="34" charset="0"/>
              </a:rPr>
              <a:t>/</a:t>
            </a:r>
            <a:r>
              <a:rPr lang="en-US" kern="0" dirty="0" err="1">
                <a:ea typeface="Verdana" panose="020B0604030504040204" pitchFamily="34" charset="0"/>
                <a:cs typeface="Verdana" panose="020B0604030504040204" pitchFamily="34" charset="0"/>
              </a:rPr>
              <a:t>potreba</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Ekonomija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razmjera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postiže</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objedinjavanjem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zahtjeva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različitih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područja</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Nema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iznenađenja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kada</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zaht</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evi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manifestiraju</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kasnijim</a:t>
            </a:r>
            <a:r>
              <a:rPr lang="en-US" kern="0" dirty="0">
                <a:ea typeface="Verdana" panose="020B0604030504040204" pitchFamily="34" charset="0"/>
                <a:cs typeface="Verdana" panose="020B0604030504040204" pitchFamily="34" charset="0"/>
              </a:rPr>
              <a:t> m</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esecima</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Svako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može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efikasnije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planirati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zakazati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resurse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narednu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godinu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endParaRPr lang="en-US" kern="0" dirty="0">
              <a:ea typeface="Verdana" panose="020B0604030504040204" pitchFamily="34" charset="0"/>
              <a:cs typeface="Verdana" panose="020B0604030504040204" pitchFamily="34" charset="0"/>
            </a:endParaRPr>
          </a:p>
          <a:p>
            <a:pPr marL="357188" lvl="1" indent="-342900" eaLnBrk="0" hangingPunct="0">
              <a:spcBef>
                <a:spcPts val="600"/>
              </a:spcBef>
              <a:buSzPct val="100000"/>
              <a:buFont typeface="Wingdings" pitchFamily="2" charset="2"/>
              <a:buChar char="n"/>
            </a:pPr>
            <a:r>
              <a:rPr lang="en-US" kern="0" dirty="0">
                <a:ea typeface="Verdana" panose="020B0604030504040204" pitchFamily="34" charset="0"/>
                <a:cs typeface="Verdana" panose="020B0604030504040204" pitchFamily="34" charset="0"/>
              </a:rPr>
              <a:t>Plan </a:t>
            </a:r>
            <a:r>
              <a:rPr lang="en-US" kern="0" dirty="0" err="1">
                <a:ea typeface="Verdana" panose="020B0604030504040204" pitchFamily="34" charset="0"/>
                <a:cs typeface="Verdana" panose="020B0604030504040204" pitchFamily="34" charset="0"/>
              </a:rPr>
              <a:t>nabavke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povezan</a:t>
            </a:r>
            <a:r>
              <a:rPr lang="en-US" kern="0" dirty="0">
                <a:ea typeface="Verdana" panose="020B0604030504040204" pitchFamily="34" charset="0"/>
                <a:cs typeface="Verdana" panose="020B0604030504040204" pitchFamily="34" charset="0"/>
              </a:rPr>
              <a:t> je s </a:t>
            </a:r>
            <a:r>
              <a:rPr lang="en-US" kern="0" dirty="0" err="1">
                <a:ea typeface="Verdana" panose="020B0604030504040204" pitchFamily="34" charset="0"/>
                <a:cs typeface="Verdana" panose="020B0604030504040204" pitchFamily="34" charset="0"/>
              </a:rPr>
              <a:t>nacionalnim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planovima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strateškim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planom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naručioca</a:t>
            </a:r>
            <a:r>
              <a:rPr lang="en-US" kern="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56389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66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000" b="1" dirty="0" err="1"/>
              <a:t>Posl</a:t>
            </a:r>
            <a:r>
              <a:rPr lang="hr-BA" sz="2000" b="1" dirty="0"/>
              <a:t>j</a:t>
            </a:r>
            <a:r>
              <a:rPr lang="en-US" sz="2000" b="1" dirty="0" err="1"/>
              <a:t>edice</a:t>
            </a:r>
            <a:r>
              <a:rPr lang="en-US" sz="2000" b="1" dirty="0"/>
              <a:t> ne </a:t>
            </a:r>
            <a:r>
              <a:rPr lang="en-US" sz="2000" b="1" dirty="0" err="1"/>
              <a:t>planiranja</a:t>
            </a:r>
            <a:r>
              <a:rPr lang="en-US" sz="2000" b="1" dirty="0"/>
              <a:t> </a:t>
            </a:r>
            <a:r>
              <a:rPr lang="en-US" sz="2000" b="1" dirty="0" err="1"/>
              <a:t>nabavk</a:t>
            </a:r>
            <a:r>
              <a:rPr lang="hr-BA" sz="2000" b="1" dirty="0"/>
              <a:t>i </a:t>
            </a:r>
            <a:endParaRPr lang="en-US" sz="2000" b="1" dirty="0"/>
          </a:p>
        </p:txBody>
      </p:sp>
      <p:sp>
        <p:nvSpPr>
          <p:cNvPr id="3" name="Rectangle 2"/>
          <p:cNvSpPr/>
          <p:nvPr/>
        </p:nvSpPr>
        <p:spPr>
          <a:xfrm>
            <a:off x="432000" y="1260000"/>
            <a:ext cx="8280000" cy="5062924"/>
          </a:xfrm>
          <a:prstGeom prst="rect">
            <a:avLst/>
          </a:prstGeom>
        </p:spPr>
        <p:txBody>
          <a:bodyPr wrap="square">
            <a:spAutoFit/>
          </a:bodyPr>
          <a:lstStyle/>
          <a:p>
            <a:pPr marL="357188" lvl="1" indent="-342900" eaLnBrk="0" hangingPunct="0">
              <a:spcBef>
                <a:spcPts val="600"/>
              </a:spcBef>
              <a:buSzPct val="100000"/>
              <a:buFont typeface="Wingdings" pitchFamily="2" charset="2"/>
              <a:buChar char="n"/>
            </a:pPr>
            <a:r>
              <a:rPr lang="hr-BA" kern="0" dirty="0">
                <a:ea typeface="Verdana" panose="020B0604030504040204" pitchFamily="34" charset="0"/>
                <a:cs typeface="Verdana" panose="020B0604030504040204" pitchFamily="34" charset="0"/>
              </a:rPr>
              <a:t>Odjel </a:t>
            </a:r>
            <a:r>
              <a:rPr lang="en-US" kern="0" dirty="0">
                <a:ea typeface="Verdana" panose="020B0604030504040204" pitchFamily="34" charset="0"/>
                <a:cs typeface="Verdana" panose="020B0604030504040204" pitchFamily="34" charset="0"/>
              </a:rPr>
              <a:t>za </a:t>
            </a:r>
            <a:r>
              <a:rPr lang="en-US" kern="0" dirty="0" err="1">
                <a:ea typeface="Verdana" panose="020B0604030504040204" pitchFamily="34" charset="0"/>
                <a:cs typeface="Verdana" panose="020B0604030504040204" pitchFamily="34" charset="0"/>
              </a:rPr>
              <a:t>finan</a:t>
            </a:r>
            <a:r>
              <a:rPr lang="hr-BA" kern="0" dirty="0">
                <a:ea typeface="Verdana" panose="020B0604030504040204" pitchFamily="34" charset="0"/>
                <a:cs typeface="Verdana" panose="020B0604030504040204" pitchFamily="34" charset="0"/>
              </a:rPr>
              <a:t>s</a:t>
            </a:r>
            <a:r>
              <a:rPr lang="en-US" kern="0" dirty="0" err="1">
                <a:ea typeface="Verdana" panose="020B0604030504040204" pitchFamily="34" charset="0"/>
                <a:cs typeface="Verdana" panose="020B0604030504040204" pitchFamily="34" charset="0"/>
              </a:rPr>
              <a:t>ije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tim</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a:t>
            </a:r>
            <a:r>
              <a:rPr lang="en-US" kern="0" dirty="0">
                <a:ea typeface="Verdana" panose="020B0604030504040204" pitchFamily="34" charset="0"/>
                <a:cs typeface="Verdana" panose="020B0604030504040204" pitchFamily="34" charset="0"/>
              </a:rPr>
              <a:t>u </a:t>
            </a:r>
            <a:r>
              <a:rPr lang="en-US" kern="0" dirty="0" err="1">
                <a:ea typeface="Verdana" panose="020B0604030504040204" pitchFamily="34" charset="0"/>
                <a:cs typeface="Verdana" panose="020B0604030504040204" pitchFamily="34" charset="0"/>
              </a:rPr>
              <a:t>radili</a:t>
            </a:r>
            <a:r>
              <a:rPr lang="en-US" kern="0" dirty="0">
                <a:ea typeface="Verdana" panose="020B0604030504040204" pitchFamily="34" charset="0"/>
                <a:cs typeface="Verdana" panose="020B0604030504040204" pitchFamily="34" charset="0"/>
              </a:rPr>
              <a:t> bi </a:t>
            </a:r>
            <a:r>
              <a:rPr lang="hr-BA" kern="0" dirty="0">
                <a:ea typeface="Verdana" panose="020B0604030504040204" pitchFamily="34" charset="0"/>
                <a:cs typeface="Verdana" panose="020B0604030504040204" pitchFamily="34" charset="0"/>
              </a:rPr>
              <a:t>izolovano, </a:t>
            </a:r>
            <a:r>
              <a:rPr lang="en-US" kern="0" dirty="0" err="1">
                <a:ea typeface="Verdana" panose="020B0604030504040204" pitchFamily="34" charset="0"/>
                <a:cs typeface="Verdana" panose="020B0604030504040204" pitchFamily="34" charset="0"/>
              </a:rPr>
              <a:t>nesvjesni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potreb</a:t>
            </a:r>
            <a:r>
              <a:rPr lang="hr-BA" kern="0" dirty="0">
                <a:ea typeface="Verdana" panose="020B0604030504040204" pitchFamily="34" charset="0"/>
                <a:cs typeface="Verdana" panose="020B0604030504040204" pitchFamily="34" charset="0"/>
              </a:rPr>
              <a:t>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jedni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drugih</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Zahtjevi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koje</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bi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primio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tim</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a:t>
            </a:r>
            <a:r>
              <a:rPr lang="en-US" kern="0" dirty="0">
                <a:ea typeface="Verdana" panose="020B0604030504040204" pitchFamily="34" charset="0"/>
                <a:cs typeface="Verdana" panose="020B0604030504040204" pitchFamily="34" charset="0"/>
              </a:rPr>
              <a:t>u </a:t>
            </a:r>
            <a:r>
              <a:rPr lang="en-US" kern="0" dirty="0" err="1">
                <a:ea typeface="Verdana" panose="020B0604030504040204" pitchFamily="34" charset="0"/>
                <a:cs typeface="Verdana" panose="020B0604030504040204" pitchFamily="34" charset="0"/>
              </a:rPr>
              <a:t>bil</a:t>
            </a:r>
            <a:r>
              <a:rPr lang="hr-BA" kern="0" dirty="0">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bi </a:t>
            </a:r>
            <a:r>
              <a:rPr lang="hr-BA" kern="0" dirty="0">
                <a:ea typeface="Verdana" panose="020B0604030504040204" pitchFamily="34" charset="0"/>
                <a:cs typeface="Verdana" panose="020B0604030504040204" pitchFamily="34" charset="0"/>
              </a:rPr>
              <a:t>neočekivani</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koja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nije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moguće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unaprijed</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planirati</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Službenici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uključeni</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a:t>
            </a:r>
            <a:r>
              <a:rPr lang="en-US" kern="0" dirty="0">
                <a:ea typeface="Verdana" panose="020B0604030504040204" pitchFamily="34" charset="0"/>
                <a:cs typeface="Verdana" panose="020B0604030504040204" pitchFamily="34" charset="0"/>
              </a:rPr>
              <a:t>u </a:t>
            </a:r>
            <a:r>
              <a:rPr lang="en-US" kern="0" dirty="0" err="1">
                <a:ea typeface="Verdana" panose="020B0604030504040204" pitchFamily="34" charset="0"/>
                <a:cs typeface="Verdana" panose="020B0604030504040204" pitchFamily="34" charset="0"/>
              </a:rPr>
              <a:t>propustili</a:t>
            </a:r>
            <a:r>
              <a:rPr lang="en-US" kern="0" dirty="0">
                <a:ea typeface="Verdana" panose="020B0604030504040204" pitchFamily="34" charset="0"/>
                <a:cs typeface="Verdana" panose="020B0604030504040204" pitchFamily="34" charset="0"/>
              </a:rPr>
              <a:t> bi </a:t>
            </a:r>
            <a:r>
              <a:rPr lang="en-US" kern="0" dirty="0" err="1">
                <a:ea typeface="Verdana" panose="020B0604030504040204" pitchFamily="34" charset="0"/>
                <a:cs typeface="Verdana" panose="020B0604030504040204" pitchFamily="34" charset="0"/>
              </a:rPr>
              <a:t>informacije</a:t>
            </a:r>
            <a:r>
              <a:rPr lang="en-US" kern="0" dirty="0">
                <a:ea typeface="Verdana" panose="020B0604030504040204" pitchFamily="34" charset="0"/>
                <a:cs typeface="Verdana" panose="020B0604030504040204" pitchFamily="34" charset="0"/>
              </a:rPr>
              <a:t> o </a:t>
            </a:r>
            <a:r>
              <a:rPr lang="en-US" kern="0" dirty="0" err="1">
                <a:ea typeface="Verdana" panose="020B0604030504040204" pitchFamily="34" charset="0"/>
                <a:cs typeface="Verdana" panose="020B0604030504040204" pitchFamily="34" charset="0"/>
              </a:rPr>
              <a:t>potencijalnim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zahtjevima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jer</a:t>
            </a:r>
            <a:r>
              <a:rPr lang="en-US" kern="0" dirty="0">
                <a:ea typeface="Verdana" panose="020B0604030504040204" pitchFamily="34" charset="0"/>
                <a:cs typeface="Verdana" panose="020B0604030504040204" pitchFamily="34" charset="0"/>
              </a:rPr>
              <a:t> ne bi </a:t>
            </a:r>
            <a:r>
              <a:rPr lang="en-US" kern="0" dirty="0" err="1">
                <a:ea typeface="Verdana" panose="020B0604030504040204" pitchFamily="34" charset="0"/>
                <a:cs typeface="Verdana" panose="020B0604030504040204" pitchFamily="34" charset="0"/>
              </a:rPr>
              <a:t>znali</a:t>
            </a:r>
            <a:r>
              <a:rPr lang="en-US" kern="0" dirty="0">
                <a:ea typeface="Verdana" panose="020B0604030504040204" pitchFamily="34" charset="0"/>
                <a:cs typeface="Verdana" panose="020B0604030504040204" pitchFamily="34" charset="0"/>
              </a:rPr>
              <a:t> da </a:t>
            </a:r>
            <a:r>
              <a:rPr lang="en-US" kern="0" dirty="0" err="1">
                <a:ea typeface="Verdana" panose="020B0604030504040204" pitchFamily="34" charset="0"/>
                <a:cs typeface="Verdana" panose="020B0604030504040204" pitchFamily="34" charset="0"/>
              </a:rPr>
              <a:t>postoje</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Ekonomija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razmjera</a:t>
            </a:r>
            <a:r>
              <a:rPr lang="en-US" kern="0" dirty="0">
                <a:ea typeface="Verdana" panose="020B0604030504040204" pitchFamily="34" charset="0"/>
                <a:cs typeface="Verdana" panose="020B0604030504040204" pitchFamily="34" charset="0"/>
              </a:rPr>
              <a:t> bi se </a:t>
            </a:r>
            <a:r>
              <a:rPr lang="en-US" kern="0" dirty="0" err="1">
                <a:ea typeface="Verdana" panose="020B0604030504040204" pitchFamily="34" charset="0"/>
                <a:cs typeface="Verdana" panose="020B0604030504040204" pitchFamily="34" charset="0"/>
              </a:rPr>
              <a:t>izgubila</a:t>
            </a:r>
            <a:r>
              <a:rPr lang="hr-BA"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jer</a:t>
            </a:r>
            <a:r>
              <a:rPr lang="en-US" kern="0" dirty="0">
                <a:ea typeface="Verdana" panose="020B0604030504040204" pitchFamily="34" charset="0"/>
                <a:cs typeface="Verdana" panose="020B0604030504040204" pitchFamily="34" charset="0"/>
              </a:rPr>
              <a:t> bi se </a:t>
            </a:r>
            <a:r>
              <a:rPr lang="en-US" kern="0" dirty="0" err="1">
                <a:ea typeface="Verdana" panose="020B0604030504040204" pitchFamily="34" charset="0"/>
                <a:cs typeface="Verdana" panose="020B0604030504040204" pitchFamily="34" charset="0"/>
              </a:rPr>
              <a:t>zahtjevi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različitih</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odjela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obrađivali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odvojeno</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Zahtjevi</a:t>
            </a:r>
            <a:r>
              <a:rPr lang="en-US" kern="0" dirty="0">
                <a:ea typeface="Verdana" panose="020B0604030504040204" pitchFamily="34" charset="0"/>
                <a:cs typeface="Verdana" panose="020B0604030504040204" pitchFamily="34" charset="0"/>
              </a:rPr>
              <a:t> se ne bi </a:t>
            </a:r>
            <a:r>
              <a:rPr lang="en-US" kern="0" dirty="0" err="1">
                <a:ea typeface="Verdana" panose="020B0604030504040204" pitchFamily="34" charset="0"/>
                <a:cs typeface="Verdana" panose="020B0604030504040204" pitchFamily="34" charset="0"/>
              </a:rPr>
              <a:t>podudarali</a:t>
            </a:r>
            <a:r>
              <a:rPr lang="en-US" kern="0" dirty="0">
                <a:ea typeface="Verdana" panose="020B0604030504040204" pitchFamily="34" charset="0"/>
                <a:cs typeface="Verdana" panose="020B0604030504040204" pitchFamily="34" charset="0"/>
              </a:rPr>
              <a:t> s </a:t>
            </a:r>
            <a:r>
              <a:rPr lang="en-US" kern="0" dirty="0" err="1">
                <a:ea typeface="Verdana" panose="020B0604030504040204" pitchFamily="34" charset="0"/>
                <a:cs typeface="Verdana" panose="020B0604030504040204" pitchFamily="34" charset="0"/>
              </a:rPr>
              <a:t>tržištem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tako</a:t>
            </a:r>
            <a:r>
              <a:rPr lang="en-US" kern="0" dirty="0">
                <a:ea typeface="Verdana" panose="020B0604030504040204" pitchFamily="34" charset="0"/>
                <a:cs typeface="Verdana" panose="020B0604030504040204" pitchFamily="34" charset="0"/>
              </a:rPr>
              <a:t> se ne </a:t>
            </a:r>
            <a:r>
              <a:rPr lang="en-US" kern="0" dirty="0" err="1">
                <a:ea typeface="Verdana" panose="020B0604030504040204" pitchFamily="34" charset="0"/>
                <a:cs typeface="Verdana" panose="020B0604030504040204" pitchFamily="34" charset="0"/>
              </a:rPr>
              <a:t>mogu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postići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bolji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dogovori</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err="1">
                <a:ea typeface="Verdana" panose="020B0604030504040204" pitchFamily="34" charset="0"/>
                <a:cs typeface="Verdana" panose="020B0604030504040204" pitchFamily="34" charset="0"/>
              </a:rPr>
              <a:t>Planiranje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resursa</a:t>
            </a:r>
            <a:r>
              <a:rPr lang="en-US" kern="0" dirty="0">
                <a:ea typeface="Verdana" panose="020B0604030504040204" pitchFamily="34" charset="0"/>
                <a:cs typeface="Verdana" panose="020B0604030504040204" pitchFamily="34" charset="0"/>
              </a:rPr>
              <a:t> bi </a:t>
            </a:r>
            <a:r>
              <a:rPr lang="en-US" kern="0" dirty="0" err="1">
                <a:ea typeface="Verdana" panose="020B0604030504040204" pitchFamily="34" charset="0"/>
                <a:cs typeface="Verdana" panose="020B0604030504040204" pitchFamily="34" charset="0"/>
              </a:rPr>
              <a:t>bilo</a:t>
            </a:r>
            <a:r>
              <a:rPr lang="hr-BA"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teško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Periodična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indikativna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obav</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eštenja</a:t>
            </a:r>
            <a:r>
              <a:rPr lang="en-US" kern="0" dirty="0">
                <a:ea typeface="Verdana" panose="020B0604030504040204" pitchFamily="34" charset="0"/>
                <a:cs typeface="Verdana" panose="020B0604030504040204" pitchFamily="34" charset="0"/>
              </a:rPr>
              <a:t> se</a:t>
            </a:r>
            <a:r>
              <a:rPr lang="hr-BA" kern="0" dirty="0">
                <a:ea typeface="Verdana" panose="020B0604030504040204" pitchFamily="34" charset="0"/>
                <a:cs typeface="Verdana" panose="020B0604030504040204" pitchFamily="34" charset="0"/>
              </a:rPr>
              <a:t> </a:t>
            </a:r>
            <a:r>
              <a:rPr lang="en-US" kern="0" dirty="0">
                <a:ea typeface="Verdana" panose="020B0604030504040204" pitchFamily="34" charset="0"/>
                <a:cs typeface="Verdana" panose="020B0604030504040204" pitchFamily="34" charset="0"/>
              </a:rPr>
              <a:t>ne bi </a:t>
            </a:r>
            <a:r>
              <a:rPr lang="en-US" kern="0" dirty="0" err="1">
                <a:ea typeface="Verdana" panose="020B0604030504040204" pitchFamily="34" charset="0"/>
                <a:cs typeface="Verdana" panose="020B0604030504040204" pitchFamily="34" charset="0"/>
              </a:rPr>
              <a:t>objavljivala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tako</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jednostavno</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a:ea typeface="Verdana" panose="020B0604030504040204" pitchFamily="34" charset="0"/>
                <a:cs typeface="Verdana" panose="020B0604030504040204" pitchFamily="34" charset="0"/>
              </a:rPr>
              <a:t>S</a:t>
            </a:r>
            <a:r>
              <a:rPr lang="hr-BA" kern="0" dirty="0">
                <a:ea typeface="Verdana" panose="020B0604030504040204" pitchFamily="34" charset="0"/>
                <a:cs typeface="Verdana" panose="020B0604030504040204" pitchFamily="34" charset="0"/>
              </a:rPr>
              <a:t>a</a:t>
            </a:r>
            <a:r>
              <a:rPr lang="en-US" kern="0" dirty="0" err="1">
                <a:ea typeface="Verdana" panose="020B0604030504040204" pitchFamily="34" charset="0"/>
                <a:cs typeface="Verdana" panose="020B0604030504040204" pitchFamily="34" charset="0"/>
              </a:rPr>
              <a:t>radnja</a:t>
            </a:r>
            <a:r>
              <a:rPr lang="en-US" kern="0" dirty="0">
                <a:ea typeface="Verdana" panose="020B0604030504040204" pitchFamily="34" charset="0"/>
                <a:cs typeface="Verdana" panose="020B0604030504040204" pitchFamily="34" charset="0"/>
              </a:rPr>
              <a:t> s</a:t>
            </a:r>
            <a:r>
              <a:rPr lang="hr-BA" kern="0" dirty="0">
                <a:ea typeface="Verdana" panose="020B0604030504040204" pitchFamily="34" charset="0"/>
                <a:cs typeface="Verdana" panose="020B0604030504040204" pitchFamily="34" charset="0"/>
              </a:rPr>
              <a:t>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drugim</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ugovornim organima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bila</a:t>
            </a:r>
            <a:r>
              <a:rPr lang="en-US" kern="0" dirty="0">
                <a:ea typeface="Verdana" panose="020B0604030504040204" pitchFamily="34" charset="0"/>
                <a:cs typeface="Verdana" panose="020B0604030504040204" pitchFamily="34" charset="0"/>
              </a:rPr>
              <a:t> bi </a:t>
            </a:r>
            <a:r>
              <a:rPr lang="en-US" kern="0" dirty="0" err="1">
                <a:ea typeface="Verdana" panose="020B0604030504040204" pitchFamily="34" charset="0"/>
                <a:cs typeface="Verdana" panose="020B0604030504040204" pitchFamily="34" charset="0"/>
              </a:rPr>
              <a:t>teža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jer</a:t>
            </a:r>
            <a:r>
              <a:rPr lang="en-US" kern="0" dirty="0">
                <a:ea typeface="Verdana" panose="020B0604030504040204" pitchFamily="34" charset="0"/>
                <a:cs typeface="Verdana" panose="020B0604030504040204" pitchFamily="34" charset="0"/>
              </a:rPr>
              <a:t> bi </a:t>
            </a:r>
            <a:r>
              <a:rPr lang="en-US" kern="0" dirty="0" err="1">
                <a:ea typeface="Verdana" panose="020B0604030504040204" pitchFamily="34" charset="0"/>
                <a:cs typeface="Verdana" panose="020B0604030504040204" pitchFamily="34" charset="0"/>
              </a:rPr>
              <a:t>vidljivost</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budućih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potreba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bila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ograničena</a:t>
            </a:r>
            <a:r>
              <a:rPr lang="en-US" kern="0" dirty="0">
                <a:ea typeface="Verdana" panose="020B0604030504040204" pitchFamily="34" charset="0"/>
                <a:cs typeface="Verdana" panose="020B0604030504040204" pitchFamily="34" charset="0"/>
              </a:rPr>
              <a:t>;</a:t>
            </a:r>
          </a:p>
          <a:p>
            <a:pPr marL="357188" lvl="1" indent="-342900" eaLnBrk="0" hangingPunct="0">
              <a:spcBef>
                <a:spcPts val="600"/>
              </a:spcBef>
              <a:buSzPct val="100000"/>
              <a:buFont typeface="Wingdings" pitchFamily="2" charset="2"/>
              <a:buChar char="n"/>
            </a:pPr>
            <a:r>
              <a:rPr lang="en-US" kern="0" dirty="0">
                <a:ea typeface="Verdana" panose="020B0604030504040204" pitchFamily="34" charset="0"/>
                <a:cs typeface="Verdana" panose="020B0604030504040204" pitchFamily="34" charset="0"/>
              </a:rPr>
              <a:t>Ne bi </a:t>
            </a:r>
            <a:r>
              <a:rPr lang="en-US" kern="0" dirty="0" err="1">
                <a:ea typeface="Verdana" panose="020B0604030504040204" pitchFamily="34" charset="0"/>
                <a:cs typeface="Verdana" panose="020B0604030504040204" pitchFamily="34" charset="0"/>
              </a:rPr>
              <a:t>postojao</a:t>
            </a:r>
            <a:r>
              <a:rPr lang="en-US" kern="0" dirty="0">
                <a:ea typeface="Verdana" panose="020B0604030504040204" pitchFamily="34" charset="0"/>
                <a:cs typeface="Verdana" panose="020B0604030504040204" pitchFamily="34" charset="0"/>
              </a:rPr>
              <a:t> plan </a:t>
            </a:r>
            <a:r>
              <a:rPr lang="en-US" kern="0" dirty="0" err="1">
                <a:ea typeface="Verdana" panose="020B0604030504040204" pitchFamily="34" charset="0"/>
                <a:cs typeface="Verdana" panose="020B0604030504040204" pitchFamily="34" charset="0"/>
              </a:rPr>
              <a:t>nabavke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povezan</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strateškim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planom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naručitelja</a:t>
            </a:r>
            <a:r>
              <a:rPr lang="en-US" kern="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033464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522288" y="4072423"/>
            <a:ext cx="8153400"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7896225" algn="r"/>
              </a:tabLst>
              <a:defRPr>
                <a:solidFill>
                  <a:schemeClr val="tx1"/>
                </a:solidFill>
                <a:latin typeface="Verdana" pitchFamily="34" charset="0"/>
              </a:defRPr>
            </a:lvl1pPr>
            <a:lvl2pPr marL="742950" indent="-285750" eaLnBrk="0" hangingPunct="0">
              <a:tabLst>
                <a:tab pos="7896225" algn="r"/>
              </a:tabLst>
              <a:defRPr>
                <a:solidFill>
                  <a:schemeClr val="tx1"/>
                </a:solidFill>
                <a:latin typeface="Verdana" pitchFamily="34" charset="0"/>
              </a:defRPr>
            </a:lvl2pPr>
            <a:lvl3pPr marL="1143000" indent="-228600" eaLnBrk="0" hangingPunct="0">
              <a:tabLst>
                <a:tab pos="7896225" algn="r"/>
              </a:tabLst>
              <a:defRPr>
                <a:solidFill>
                  <a:schemeClr val="tx1"/>
                </a:solidFill>
                <a:latin typeface="Verdana" pitchFamily="34" charset="0"/>
              </a:defRPr>
            </a:lvl3pPr>
            <a:lvl4pPr marL="1600200" indent="-228600" eaLnBrk="0" hangingPunct="0">
              <a:tabLst>
                <a:tab pos="7896225" algn="r"/>
              </a:tabLst>
              <a:defRPr>
                <a:solidFill>
                  <a:schemeClr val="tx1"/>
                </a:solidFill>
                <a:latin typeface="Verdana" pitchFamily="34" charset="0"/>
              </a:defRPr>
            </a:lvl4pPr>
            <a:lvl5pPr marL="2057400" indent="-228600" eaLnBrk="0" hangingPunct="0">
              <a:tabLst>
                <a:tab pos="7896225" algn="r"/>
              </a:tabLst>
              <a:defRPr>
                <a:solidFill>
                  <a:schemeClr val="tx1"/>
                </a:solidFill>
                <a:latin typeface="Verdana" pitchFamily="34" charset="0"/>
              </a:defRPr>
            </a:lvl5pPr>
            <a:lvl6pPr marL="2514600" indent="-228600" eaLnBrk="0" fontAlgn="base" hangingPunct="0">
              <a:spcBef>
                <a:spcPct val="0"/>
              </a:spcBef>
              <a:spcAft>
                <a:spcPct val="0"/>
              </a:spcAft>
              <a:tabLst>
                <a:tab pos="7896225" algn="r"/>
              </a:tabLst>
              <a:defRPr>
                <a:solidFill>
                  <a:schemeClr val="tx1"/>
                </a:solidFill>
                <a:latin typeface="Verdana" pitchFamily="34" charset="0"/>
              </a:defRPr>
            </a:lvl6pPr>
            <a:lvl7pPr marL="2971800" indent="-228600" eaLnBrk="0" fontAlgn="base" hangingPunct="0">
              <a:spcBef>
                <a:spcPct val="0"/>
              </a:spcBef>
              <a:spcAft>
                <a:spcPct val="0"/>
              </a:spcAft>
              <a:tabLst>
                <a:tab pos="7896225" algn="r"/>
              </a:tabLst>
              <a:defRPr>
                <a:solidFill>
                  <a:schemeClr val="tx1"/>
                </a:solidFill>
                <a:latin typeface="Verdana" pitchFamily="34" charset="0"/>
              </a:defRPr>
            </a:lvl7pPr>
            <a:lvl8pPr marL="3429000" indent="-228600" eaLnBrk="0" fontAlgn="base" hangingPunct="0">
              <a:spcBef>
                <a:spcPct val="0"/>
              </a:spcBef>
              <a:spcAft>
                <a:spcPct val="0"/>
              </a:spcAft>
              <a:tabLst>
                <a:tab pos="7896225" algn="r"/>
              </a:tabLst>
              <a:defRPr>
                <a:solidFill>
                  <a:schemeClr val="tx1"/>
                </a:solidFill>
                <a:latin typeface="Verdana" pitchFamily="34" charset="0"/>
              </a:defRPr>
            </a:lvl8pPr>
            <a:lvl9pPr marL="3886200" indent="-228600" eaLnBrk="0" fontAlgn="base" hangingPunct="0">
              <a:spcBef>
                <a:spcPct val="0"/>
              </a:spcBef>
              <a:spcAft>
                <a:spcPct val="0"/>
              </a:spcAft>
              <a:tabLst>
                <a:tab pos="7896225" algn="r"/>
              </a:tabLst>
              <a:defRPr>
                <a:solidFill>
                  <a:schemeClr val="tx1"/>
                </a:solidFill>
                <a:latin typeface="Verdana" pitchFamily="34" charset="0"/>
              </a:defRPr>
            </a:lvl9pPr>
          </a:lstStyle>
          <a:p>
            <a:pPr eaLnBrk="1" hangingPunct="1"/>
            <a:r>
              <a:rPr lang="pl-PL" altLang="en-US" sz="2000" b="1" dirty="0"/>
              <a:t>„Druženje je početak; držanje zajedno je napredak; zajednički rad je uspjeh. „</a:t>
            </a:r>
          </a:p>
          <a:p>
            <a:pPr algn="r" eaLnBrk="1" hangingPunct="1"/>
            <a:r>
              <a:rPr lang="en-US" altLang="en-US" dirty="0"/>
              <a:t>Henry Ford</a:t>
            </a:r>
          </a:p>
          <a:p>
            <a:pPr eaLnBrk="1" hangingPunct="1"/>
            <a:endParaRPr lang="en-US" altLang="en-US" dirty="0"/>
          </a:p>
          <a:p>
            <a:pPr eaLnBrk="1" hangingPunct="1"/>
            <a:r>
              <a:rPr lang="en-US" altLang="en-US" dirty="0" err="1"/>
              <a:t>Profesionalce</a:t>
            </a:r>
            <a:r>
              <a:rPr lang="en-US" altLang="en-US" dirty="0"/>
              <a:t> u </a:t>
            </a:r>
            <a:r>
              <a:rPr lang="en-US" altLang="en-US" dirty="0" err="1"/>
              <a:t>javnim</a:t>
            </a:r>
            <a:r>
              <a:rPr lang="en-US" altLang="en-US" dirty="0"/>
              <a:t> </a:t>
            </a:r>
            <a:r>
              <a:rPr lang="en-US" altLang="en-US" dirty="0" err="1"/>
              <a:t>nabavkama</a:t>
            </a:r>
            <a:r>
              <a:rPr lang="en-US" altLang="en-US" dirty="0"/>
              <a:t> </a:t>
            </a:r>
            <a:r>
              <a:rPr lang="en-US" altLang="en-US" dirty="0" err="1"/>
              <a:t>treba</a:t>
            </a:r>
            <a:r>
              <a:rPr lang="en-US" altLang="en-US" dirty="0"/>
              <a:t> </a:t>
            </a:r>
            <a:r>
              <a:rPr lang="en-US" altLang="en-US" dirty="0" err="1"/>
              <a:t>motivi</a:t>
            </a:r>
            <a:r>
              <a:rPr lang="hr-BA" altLang="en-US" dirty="0"/>
              <a:t>s</a:t>
            </a:r>
            <a:r>
              <a:rPr lang="en-US" altLang="en-US" dirty="0" err="1"/>
              <a:t>ati</a:t>
            </a:r>
            <a:r>
              <a:rPr lang="en-US" altLang="en-US" dirty="0"/>
              <a:t> da </a:t>
            </a:r>
            <a:r>
              <a:rPr lang="en-US" altLang="en-US" dirty="0" err="1"/>
              <a:t>sarađuju</a:t>
            </a:r>
            <a:r>
              <a:rPr lang="en-US" altLang="en-US" dirty="0"/>
              <a:t> u </a:t>
            </a:r>
            <a:r>
              <a:rPr lang="en-US" altLang="en-US" dirty="0" err="1"/>
              <a:t>svim</a:t>
            </a:r>
            <a:r>
              <a:rPr lang="en-US" altLang="en-US" dirty="0"/>
              <a:t> </a:t>
            </a:r>
            <a:r>
              <a:rPr lang="en-US" altLang="en-US" dirty="0" err="1"/>
              <a:t>organima</a:t>
            </a:r>
            <a:r>
              <a:rPr lang="en-US" altLang="en-US" dirty="0"/>
              <a:t> za </a:t>
            </a:r>
            <a:r>
              <a:rPr lang="en-US" altLang="en-US" dirty="0" err="1"/>
              <a:t>koje</a:t>
            </a:r>
            <a:r>
              <a:rPr lang="en-US" altLang="en-US" dirty="0"/>
              <a:t> </a:t>
            </a:r>
            <a:r>
              <a:rPr lang="en-US" altLang="en-US" dirty="0" err="1"/>
              <a:t>rade</a:t>
            </a:r>
            <a:r>
              <a:rPr lang="en-US" altLang="en-US" dirty="0"/>
              <a:t>. </a:t>
            </a:r>
            <a:r>
              <a:rPr lang="en-US" altLang="en-US" dirty="0" err="1"/>
              <a:t>Dijeljenje</a:t>
            </a:r>
            <a:r>
              <a:rPr lang="en-US" altLang="en-US" dirty="0"/>
              <a:t> </a:t>
            </a:r>
            <a:r>
              <a:rPr lang="en-US" altLang="en-US" dirty="0" err="1"/>
              <a:t>resursa</a:t>
            </a:r>
            <a:r>
              <a:rPr lang="en-US" altLang="en-US" dirty="0"/>
              <a:t> </a:t>
            </a:r>
            <a:r>
              <a:rPr lang="en-US" altLang="en-US" dirty="0" err="1"/>
              <a:t>doprinosi</a:t>
            </a:r>
            <a:r>
              <a:rPr lang="en-US" altLang="en-US" dirty="0"/>
              <a:t> </a:t>
            </a:r>
            <a:r>
              <a:rPr lang="en-US" altLang="en-US" dirty="0" err="1"/>
              <a:t>uspješnom</a:t>
            </a:r>
            <a:r>
              <a:rPr lang="en-US" altLang="en-US" dirty="0"/>
              <a:t> </a:t>
            </a:r>
            <a:r>
              <a:rPr lang="en-US" altLang="en-US" dirty="0" err="1"/>
              <a:t>procesu</a:t>
            </a:r>
            <a:r>
              <a:rPr lang="en-US" altLang="en-US" dirty="0"/>
              <a:t> </a:t>
            </a:r>
            <a:r>
              <a:rPr lang="en-US" altLang="en-US" dirty="0" err="1"/>
              <a:t>kupovine</a:t>
            </a:r>
            <a:r>
              <a:rPr lang="en-US" altLang="en-US" dirty="0"/>
              <a:t>.</a:t>
            </a:r>
          </a:p>
        </p:txBody>
      </p:sp>
      <p:sp>
        <p:nvSpPr>
          <p:cNvPr id="3" name="Rectangle 6"/>
          <p:cNvSpPr>
            <a:spLocks noChangeArrowheads="1"/>
          </p:cNvSpPr>
          <p:nvPr/>
        </p:nvSpPr>
        <p:spPr bwMode="auto">
          <a:xfrm>
            <a:off x="522288" y="764704"/>
            <a:ext cx="8153400"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tabLst>
                <a:tab pos="7896225" algn="r"/>
              </a:tabLst>
              <a:defRPr>
                <a:solidFill>
                  <a:schemeClr val="tx1"/>
                </a:solidFill>
                <a:latin typeface="Verdana" pitchFamily="34" charset="0"/>
              </a:defRPr>
            </a:lvl1pPr>
            <a:lvl2pPr marL="742950" indent="-285750" eaLnBrk="0" hangingPunct="0">
              <a:tabLst>
                <a:tab pos="7896225" algn="r"/>
              </a:tabLst>
              <a:defRPr>
                <a:solidFill>
                  <a:schemeClr val="tx1"/>
                </a:solidFill>
                <a:latin typeface="Verdana" pitchFamily="34" charset="0"/>
              </a:defRPr>
            </a:lvl2pPr>
            <a:lvl3pPr marL="1143000" indent="-228600" eaLnBrk="0" hangingPunct="0">
              <a:tabLst>
                <a:tab pos="7896225" algn="r"/>
              </a:tabLst>
              <a:defRPr>
                <a:solidFill>
                  <a:schemeClr val="tx1"/>
                </a:solidFill>
                <a:latin typeface="Verdana" pitchFamily="34" charset="0"/>
              </a:defRPr>
            </a:lvl3pPr>
            <a:lvl4pPr marL="1600200" indent="-228600" eaLnBrk="0" hangingPunct="0">
              <a:tabLst>
                <a:tab pos="7896225" algn="r"/>
              </a:tabLst>
              <a:defRPr>
                <a:solidFill>
                  <a:schemeClr val="tx1"/>
                </a:solidFill>
                <a:latin typeface="Verdana" pitchFamily="34" charset="0"/>
              </a:defRPr>
            </a:lvl4pPr>
            <a:lvl5pPr marL="2057400" indent="-228600" eaLnBrk="0" hangingPunct="0">
              <a:tabLst>
                <a:tab pos="7896225" algn="r"/>
              </a:tabLst>
              <a:defRPr>
                <a:solidFill>
                  <a:schemeClr val="tx1"/>
                </a:solidFill>
                <a:latin typeface="Verdana" pitchFamily="34" charset="0"/>
              </a:defRPr>
            </a:lvl5pPr>
            <a:lvl6pPr marL="2514600" indent="-228600" eaLnBrk="0" fontAlgn="base" hangingPunct="0">
              <a:spcBef>
                <a:spcPct val="0"/>
              </a:spcBef>
              <a:spcAft>
                <a:spcPct val="0"/>
              </a:spcAft>
              <a:tabLst>
                <a:tab pos="7896225" algn="r"/>
              </a:tabLst>
              <a:defRPr>
                <a:solidFill>
                  <a:schemeClr val="tx1"/>
                </a:solidFill>
                <a:latin typeface="Verdana" pitchFamily="34" charset="0"/>
              </a:defRPr>
            </a:lvl6pPr>
            <a:lvl7pPr marL="2971800" indent="-228600" eaLnBrk="0" fontAlgn="base" hangingPunct="0">
              <a:spcBef>
                <a:spcPct val="0"/>
              </a:spcBef>
              <a:spcAft>
                <a:spcPct val="0"/>
              </a:spcAft>
              <a:tabLst>
                <a:tab pos="7896225" algn="r"/>
              </a:tabLst>
              <a:defRPr>
                <a:solidFill>
                  <a:schemeClr val="tx1"/>
                </a:solidFill>
                <a:latin typeface="Verdana" pitchFamily="34" charset="0"/>
              </a:defRPr>
            </a:lvl7pPr>
            <a:lvl8pPr marL="3429000" indent="-228600" eaLnBrk="0" fontAlgn="base" hangingPunct="0">
              <a:spcBef>
                <a:spcPct val="0"/>
              </a:spcBef>
              <a:spcAft>
                <a:spcPct val="0"/>
              </a:spcAft>
              <a:tabLst>
                <a:tab pos="7896225" algn="r"/>
              </a:tabLst>
              <a:defRPr>
                <a:solidFill>
                  <a:schemeClr val="tx1"/>
                </a:solidFill>
                <a:latin typeface="Verdana" pitchFamily="34" charset="0"/>
              </a:defRPr>
            </a:lvl8pPr>
            <a:lvl9pPr marL="3886200" indent="-228600" eaLnBrk="0" fontAlgn="base" hangingPunct="0">
              <a:spcBef>
                <a:spcPct val="0"/>
              </a:spcBef>
              <a:spcAft>
                <a:spcPct val="0"/>
              </a:spcAft>
              <a:tabLst>
                <a:tab pos="7896225" algn="r"/>
              </a:tabLst>
              <a:defRPr>
                <a:solidFill>
                  <a:schemeClr val="tx1"/>
                </a:solidFill>
                <a:latin typeface="Verdana" pitchFamily="34" charset="0"/>
              </a:defRPr>
            </a:lvl9pPr>
          </a:lstStyle>
          <a:p>
            <a:pPr eaLnBrk="1" hangingPunct="1"/>
            <a:r>
              <a:rPr lang="en-US" altLang="en-US" sz="2000" b="1" dirty="0"/>
              <a:t>„</a:t>
            </a:r>
            <a:r>
              <a:rPr lang="en-US" altLang="en-US" sz="2000" b="1" dirty="0" err="1"/>
              <a:t>Novac</a:t>
            </a:r>
            <a:r>
              <a:rPr lang="en-US" altLang="en-US" sz="2000" b="1" dirty="0"/>
              <a:t> </a:t>
            </a:r>
            <a:r>
              <a:rPr lang="en-US" altLang="en-US" sz="2000" b="1" dirty="0" err="1"/>
              <a:t>nema</a:t>
            </a:r>
            <a:r>
              <a:rPr lang="en-US" altLang="en-US" sz="2000" b="1" dirty="0"/>
              <a:t> </a:t>
            </a:r>
            <a:r>
              <a:rPr lang="en-US" altLang="en-US" sz="2000" b="1" dirty="0" err="1"/>
              <a:t>nikakve</a:t>
            </a:r>
            <a:r>
              <a:rPr lang="en-US" altLang="en-US" sz="2000" b="1" dirty="0"/>
              <a:t> </a:t>
            </a:r>
            <a:r>
              <a:rPr lang="en-US" altLang="en-US" sz="2000" b="1" dirty="0" err="1"/>
              <a:t>vr</a:t>
            </a:r>
            <a:r>
              <a:rPr lang="hr-BA" altLang="en-US" sz="2000" b="1" dirty="0"/>
              <a:t>ij</a:t>
            </a:r>
            <a:r>
              <a:rPr lang="en-US" altLang="en-US" sz="2000" b="1" dirty="0" err="1"/>
              <a:t>ednosti</a:t>
            </a:r>
            <a:r>
              <a:rPr lang="en-US" altLang="en-US" sz="2000" b="1" dirty="0"/>
              <a:t>; ne </a:t>
            </a:r>
            <a:r>
              <a:rPr lang="en-US" altLang="en-US" sz="2000" b="1" dirty="0" err="1"/>
              <a:t>može</a:t>
            </a:r>
            <a:r>
              <a:rPr lang="en-US" altLang="en-US" sz="2000" b="1" dirty="0"/>
              <a:t> da se </a:t>
            </a:r>
            <a:r>
              <a:rPr lang="en-US" altLang="en-US" sz="2000" b="1" dirty="0" err="1"/>
              <a:t>troši</a:t>
            </a:r>
            <a:r>
              <a:rPr lang="hr-BA" altLang="en-US" sz="2000" b="1" dirty="0"/>
              <a:t> sam</a:t>
            </a:r>
            <a:r>
              <a:rPr lang="en-US" altLang="en-US" sz="2000" b="1" dirty="0"/>
              <a:t>. </a:t>
            </a:r>
            <a:r>
              <a:rPr lang="en-US" altLang="en-US" sz="2000" b="1" dirty="0" err="1"/>
              <a:t>Sve</a:t>
            </a:r>
            <a:r>
              <a:rPr lang="en-US" altLang="en-US" sz="2000" b="1" dirty="0"/>
              <a:t> </a:t>
            </a:r>
            <a:r>
              <a:rPr lang="en-US" altLang="en-US" sz="2000" b="1" dirty="0" err="1"/>
              <a:t>zavisi</a:t>
            </a:r>
            <a:r>
              <a:rPr lang="en-US" altLang="en-US" sz="2000" b="1" dirty="0"/>
              <a:t> od v</a:t>
            </a:r>
            <a:r>
              <a:rPr lang="hr-BA" altLang="en-US" sz="2000" b="1" dirty="0"/>
              <a:t>j</a:t>
            </a:r>
            <a:r>
              <a:rPr lang="en-US" altLang="en-US" sz="2000" b="1" dirty="0" err="1"/>
              <a:t>eštine</a:t>
            </a:r>
            <a:r>
              <a:rPr lang="en-US" altLang="en-US" sz="2000" b="1" dirty="0"/>
              <a:t> </a:t>
            </a:r>
            <a:r>
              <a:rPr lang="en-US" altLang="en-US" sz="2000" b="1" dirty="0" err="1"/>
              <a:t>trošioca</a:t>
            </a:r>
            <a:r>
              <a:rPr lang="en-US" altLang="en-US" sz="2000" b="1" dirty="0"/>
              <a:t>. "</a:t>
            </a:r>
          </a:p>
          <a:p>
            <a:pPr algn="r" eaLnBrk="1" hangingPunct="1"/>
            <a:r>
              <a:rPr lang="en-US" altLang="en-US" dirty="0"/>
              <a:t>Ralph Waldo Emerson</a:t>
            </a:r>
          </a:p>
          <a:p>
            <a:pPr eaLnBrk="1" hangingPunct="1"/>
            <a:endParaRPr lang="en-US" altLang="en-US" dirty="0"/>
          </a:p>
          <a:p>
            <a:pPr eaLnBrk="1" hangingPunct="1"/>
            <a:r>
              <a:rPr lang="en-US" altLang="en-US" dirty="0" err="1"/>
              <a:t>Ovaj</a:t>
            </a:r>
            <a:r>
              <a:rPr lang="en-US" altLang="en-US" dirty="0"/>
              <a:t> </a:t>
            </a:r>
            <a:r>
              <a:rPr lang="en-US" altLang="en-US" dirty="0" err="1"/>
              <a:t>citat</a:t>
            </a:r>
            <a:r>
              <a:rPr lang="en-US" altLang="en-US" dirty="0"/>
              <a:t> </a:t>
            </a:r>
            <a:r>
              <a:rPr lang="en-US" altLang="en-US" dirty="0" err="1"/>
              <a:t>Ralpha</a:t>
            </a:r>
            <a:r>
              <a:rPr lang="en-US" altLang="en-US" dirty="0"/>
              <a:t> </a:t>
            </a:r>
            <a:r>
              <a:rPr lang="en-US" altLang="en-US" dirty="0" err="1"/>
              <a:t>Walda</a:t>
            </a:r>
            <a:r>
              <a:rPr lang="en-US" altLang="en-US" dirty="0"/>
              <a:t> </a:t>
            </a:r>
            <a:r>
              <a:rPr lang="en-US" altLang="en-US" dirty="0" err="1"/>
              <a:t>Emersona</a:t>
            </a:r>
            <a:r>
              <a:rPr lang="en-US" altLang="en-US" dirty="0"/>
              <a:t> </a:t>
            </a:r>
            <a:r>
              <a:rPr lang="en-US" altLang="en-US" dirty="0" err="1"/>
              <a:t>iznesen</a:t>
            </a:r>
            <a:r>
              <a:rPr lang="en-US" altLang="en-US" dirty="0"/>
              <a:t> je </a:t>
            </a:r>
            <a:r>
              <a:rPr lang="en-US" altLang="en-US" dirty="0" err="1"/>
              <a:t>na</a:t>
            </a:r>
            <a:r>
              <a:rPr lang="en-US" altLang="en-US" dirty="0"/>
              <a:t> </a:t>
            </a:r>
            <a:r>
              <a:rPr lang="en-US" altLang="en-US" dirty="0" err="1"/>
              <a:t>govoru</a:t>
            </a:r>
            <a:r>
              <a:rPr lang="en-US" altLang="en-US" dirty="0"/>
              <a:t> 1844. </a:t>
            </a:r>
            <a:r>
              <a:rPr lang="en-US" altLang="en-US" dirty="0" err="1"/>
              <a:t>godine</a:t>
            </a:r>
            <a:r>
              <a:rPr lang="en-US" altLang="en-US" dirty="0"/>
              <a:t> u </a:t>
            </a:r>
            <a:r>
              <a:rPr lang="en-US" altLang="en-US" dirty="0" err="1"/>
              <a:t>Udruženju</a:t>
            </a:r>
            <a:r>
              <a:rPr lang="en-US" altLang="en-US" dirty="0"/>
              <a:t> Mercantile Library, u </a:t>
            </a:r>
            <a:r>
              <a:rPr lang="en-US" altLang="en-US" dirty="0" err="1"/>
              <a:t>Bostonu</a:t>
            </a:r>
            <a:r>
              <a:rPr lang="en-US" altLang="en-US" dirty="0"/>
              <a:t>, MA. </a:t>
            </a:r>
            <a:r>
              <a:rPr lang="en-US" altLang="en-US" dirty="0" err="1"/>
              <a:t>Postoji</a:t>
            </a:r>
            <a:r>
              <a:rPr lang="en-US" altLang="en-US" dirty="0"/>
              <a:t> </a:t>
            </a:r>
            <a:r>
              <a:rPr lang="en-US" altLang="en-US" dirty="0" err="1"/>
              <a:t>zaista</a:t>
            </a:r>
            <a:r>
              <a:rPr lang="en-US" altLang="en-US" dirty="0"/>
              <a:t> </a:t>
            </a:r>
            <a:r>
              <a:rPr lang="en-US" altLang="en-US" dirty="0" err="1"/>
              <a:t>vještina</a:t>
            </a:r>
            <a:r>
              <a:rPr lang="en-US" altLang="en-US" dirty="0"/>
              <a:t> </a:t>
            </a:r>
            <a:r>
              <a:rPr lang="en-US" altLang="en-US" dirty="0" err="1"/>
              <a:t>kupovine</a:t>
            </a:r>
            <a:r>
              <a:rPr lang="en-US" altLang="en-US" dirty="0"/>
              <a:t> u </a:t>
            </a:r>
            <a:r>
              <a:rPr lang="en-US" altLang="en-US" dirty="0" err="1"/>
              <a:t>javnom</a:t>
            </a:r>
            <a:r>
              <a:rPr lang="en-US" altLang="en-US" dirty="0"/>
              <a:t> </a:t>
            </a:r>
            <a:r>
              <a:rPr lang="en-US" altLang="en-US" dirty="0" err="1"/>
              <a:t>sektoru</a:t>
            </a:r>
            <a:r>
              <a:rPr lang="en-US" altLang="en-US" dirty="0"/>
              <a:t> </a:t>
            </a:r>
            <a:r>
              <a:rPr lang="en-US" altLang="en-US" dirty="0" err="1"/>
              <a:t>i</a:t>
            </a:r>
            <a:r>
              <a:rPr lang="en-US" altLang="en-US" dirty="0"/>
              <a:t> </a:t>
            </a:r>
            <a:r>
              <a:rPr lang="en-US" altLang="en-US" dirty="0" err="1"/>
              <a:t>profesiji</a:t>
            </a:r>
            <a:r>
              <a:rPr lang="en-US" altLang="en-US" dirty="0"/>
              <a:t> </a:t>
            </a:r>
            <a:r>
              <a:rPr lang="en-US" altLang="en-US" dirty="0" err="1"/>
              <a:t>nabav</a:t>
            </a:r>
            <a:r>
              <a:rPr lang="hr-BA" altLang="en-US" dirty="0"/>
              <a:t>k</a:t>
            </a:r>
            <a:r>
              <a:rPr lang="en-US" altLang="en-US" dirty="0"/>
              <a:t>e </a:t>
            </a:r>
            <a:r>
              <a:rPr lang="en-US" altLang="en-US" dirty="0" err="1"/>
              <a:t>uopće</a:t>
            </a:r>
            <a:r>
              <a:rPr lang="en-US" altLang="en-US" dirty="0"/>
              <a:t>. </a:t>
            </a:r>
            <a:r>
              <a:rPr lang="en-US" altLang="en-US" dirty="0" err="1"/>
              <a:t>Skoro</a:t>
            </a:r>
            <a:r>
              <a:rPr lang="en-US" altLang="en-US" dirty="0"/>
              <a:t> 175 </a:t>
            </a:r>
            <a:r>
              <a:rPr lang="en-US" altLang="en-US" dirty="0" err="1"/>
              <a:t>godina</a:t>
            </a:r>
            <a:r>
              <a:rPr lang="en-US" altLang="en-US" dirty="0"/>
              <a:t> </a:t>
            </a:r>
            <a:r>
              <a:rPr lang="en-US" altLang="en-US" dirty="0" err="1"/>
              <a:t>kasnije</a:t>
            </a:r>
            <a:r>
              <a:rPr lang="en-US" altLang="en-US" dirty="0"/>
              <a:t>, </a:t>
            </a:r>
            <a:r>
              <a:rPr lang="hr-BA" altLang="en-US" dirty="0"/>
              <a:t>upitno</a:t>
            </a:r>
            <a:r>
              <a:rPr lang="en-US" altLang="en-US" dirty="0"/>
              <a:t> je da li bi to </a:t>
            </a:r>
            <a:r>
              <a:rPr lang="en-US" altLang="en-US" dirty="0" err="1"/>
              <a:t>netko</a:t>
            </a:r>
            <a:r>
              <a:rPr lang="en-US" altLang="en-US" dirty="0"/>
              <a:t> </a:t>
            </a:r>
            <a:r>
              <a:rPr lang="en-US" altLang="en-US" dirty="0" err="1"/>
              <a:t>mogao</a:t>
            </a:r>
            <a:r>
              <a:rPr lang="en-US" altLang="en-US" dirty="0"/>
              <a:t> </a:t>
            </a:r>
            <a:r>
              <a:rPr lang="en-US" altLang="en-US" dirty="0" err="1"/>
              <a:t>reći</a:t>
            </a:r>
            <a:r>
              <a:rPr lang="en-US" altLang="en-US" dirty="0"/>
              <a:t> </a:t>
            </a:r>
            <a:r>
              <a:rPr lang="en-US" altLang="en-US" dirty="0" err="1"/>
              <a:t>bolje</a:t>
            </a:r>
            <a:r>
              <a:rPr lang="en-US" altLang="en-US" dirty="0"/>
              <a:t>.</a:t>
            </a:r>
            <a:endParaRPr lang="el-GR" altLang="en-US" i="1"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36199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Faze planiranja nabavki</a:t>
            </a:r>
            <a:endParaRPr lang="en-US" sz="2000" b="1" dirty="0"/>
          </a:p>
        </p:txBody>
      </p:sp>
      <p:sp>
        <p:nvSpPr>
          <p:cNvPr id="3" name="Rectangle 2"/>
          <p:cNvSpPr/>
          <p:nvPr/>
        </p:nvSpPr>
        <p:spPr>
          <a:xfrm>
            <a:off x="432000" y="900000"/>
            <a:ext cx="8280000" cy="4893647"/>
          </a:xfrm>
          <a:prstGeom prst="rect">
            <a:avLst/>
          </a:prstGeom>
        </p:spPr>
        <p:txBody>
          <a:bodyPr wrap="square">
            <a:spAutoFit/>
          </a:bodyPr>
          <a:lstStyle/>
          <a:p>
            <a:pPr>
              <a:spcBef>
                <a:spcPts val="600"/>
              </a:spcBef>
            </a:pPr>
            <a:r>
              <a:rPr lang="hr-BA" dirty="0">
                <a:solidFill>
                  <a:srgbClr val="000000"/>
                </a:solidFill>
                <a:ea typeface="Verdana" panose="020B0604030504040204" pitchFamily="34" charset="0"/>
                <a:cs typeface="Verdana" panose="020B0604030504040204" pitchFamily="34" charset="0"/>
              </a:rPr>
              <a:t>Tokom</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pripreme</a:t>
            </a:r>
            <a:r>
              <a:rPr lang="en-US" dirty="0">
                <a:solidFill>
                  <a:srgbClr val="000000"/>
                </a:solidFill>
                <a:ea typeface="Verdana" panose="020B0604030504040204" pitchFamily="34" charset="0"/>
                <a:cs typeface="Verdana" panose="020B0604030504040204" pitchFamily="34" charset="0"/>
              </a:rPr>
              <a:t> </a:t>
            </a:r>
            <a:r>
              <a:rPr lang="hr-BA" dirty="0">
                <a:solidFill>
                  <a:srgbClr val="000000"/>
                </a:solidFill>
                <a:ea typeface="Verdana" panose="020B0604030504040204" pitchFamily="34" charset="0"/>
                <a:cs typeface="Verdana" panose="020B0604030504040204" pitchFamily="34" charset="0"/>
              </a:rPr>
              <a:t>p</a:t>
            </a:r>
            <a:r>
              <a:rPr lang="en-US" dirty="0" err="1">
                <a:solidFill>
                  <a:srgbClr val="000000"/>
                </a:solidFill>
                <a:ea typeface="Verdana" panose="020B0604030504040204" pitchFamily="34" charset="0"/>
                <a:cs typeface="Verdana" panose="020B0604030504040204" pitchFamily="34" charset="0"/>
              </a:rPr>
              <a:t>lana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slijediće</a:t>
            </a:r>
            <a:r>
              <a:rPr lang="en-US" dirty="0">
                <a:solidFill>
                  <a:srgbClr val="000000"/>
                </a:solidFill>
                <a:ea typeface="Verdana" panose="020B0604030504040204" pitchFamily="34" charset="0"/>
                <a:cs typeface="Verdana" panose="020B0604030504040204" pitchFamily="34" charset="0"/>
              </a:rPr>
              <a:t> se </a:t>
            </a:r>
            <a:r>
              <a:rPr lang="en-US" dirty="0" err="1">
                <a:solidFill>
                  <a:srgbClr val="000000"/>
                </a:solidFill>
                <a:ea typeface="Verdana" panose="020B0604030504040204" pitchFamily="34" charset="0"/>
                <a:cs typeface="Verdana" panose="020B0604030504040204" pitchFamily="34" charset="0"/>
              </a:rPr>
              <a:t>sljedeći</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koraci</a:t>
            </a:r>
            <a:r>
              <a:rPr lang="en-US" dirty="0">
                <a:solidFill>
                  <a:srgbClr val="000000"/>
                </a:solidFill>
                <a:ea typeface="Verdana" panose="020B0604030504040204" pitchFamily="34" charset="0"/>
                <a:cs typeface="Verdana" panose="020B0604030504040204" pitchFamily="34" charset="0"/>
              </a:rPr>
              <a:t>:</a:t>
            </a:r>
            <a:endParaRPr lang="hr-BA" dirty="0">
              <a:solidFill>
                <a:srgbClr val="000000"/>
              </a:solidFill>
              <a:ea typeface="Verdana" panose="020B0604030504040204" pitchFamily="34" charset="0"/>
              <a:cs typeface="Verdana" panose="020B0604030504040204" pitchFamily="34" charset="0"/>
            </a:endParaRPr>
          </a:p>
          <a:p>
            <a:pPr>
              <a:spcBef>
                <a:spcPts val="600"/>
              </a:spcBef>
            </a:pPr>
            <a:endParaRPr lang="en-US" dirty="0">
              <a:solidFill>
                <a:srgbClr val="000000"/>
              </a:solidFill>
              <a:ea typeface="Verdana" panose="020B0604030504040204" pitchFamily="34" charset="0"/>
              <a:cs typeface="Verdana" panose="020B0604030504040204" pitchFamily="34" charset="0"/>
            </a:endParaRPr>
          </a:p>
          <a:p>
            <a:pPr marL="457200" indent="-457200">
              <a:spcBef>
                <a:spcPts val="600"/>
              </a:spcBef>
              <a:buFont typeface="+mj-lt"/>
              <a:buAutoNum type="arabicPeriod"/>
            </a:pPr>
            <a:r>
              <a:rPr lang="en-US" dirty="0" err="1">
                <a:solidFill>
                  <a:srgbClr val="000000"/>
                </a:solidFill>
                <a:ea typeface="Verdana" panose="020B0604030504040204" pitchFamily="34" charset="0"/>
                <a:cs typeface="Verdana" panose="020B0604030504040204" pitchFamily="34" charset="0"/>
              </a:rPr>
              <a:t>Identifikacija</a:t>
            </a:r>
            <a:r>
              <a:rPr lang="en-US" dirty="0">
                <a:solidFill>
                  <a:srgbClr val="000000"/>
                </a:solidFill>
                <a:ea typeface="Verdana" panose="020B0604030504040204" pitchFamily="34" charset="0"/>
                <a:cs typeface="Verdana" panose="020B0604030504040204" pitchFamily="34" charset="0"/>
              </a:rPr>
              <a:t> / </a:t>
            </a:r>
            <a:r>
              <a:rPr lang="en-US" dirty="0" err="1">
                <a:solidFill>
                  <a:srgbClr val="000000"/>
                </a:solidFill>
                <a:ea typeface="Verdana" panose="020B0604030504040204" pitchFamily="34" charset="0"/>
                <a:cs typeface="Verdana" panose="020B0604030504040204" pitchFamily="34" charset="0"/>
              </a:rPr>
              <a:t>određivanje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prioriteta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potreba</a:t>
            </a:r>
            <a:r>
              <a:rPr lang="en-US" dirty="0">
                <a:solidFill>
                  <a:srgbClr val="000000"/>
                </a:solidFill>
                <a:ea typeface="Verdana" panose="020B0604030504040204" pitchFamily="34" charset="0"/>
                <a:cs typeface="Verdana" panose="020B0604030504040204" pitchFamily="34" charset="0"/>
              </a:rPr>
              <a:t>;</a:t>
            </a:r>
          </a:p>
          <a:p>
            <a:pPr marL="457200" indent="-457200">
              <a:spcBef>
                <a:spcPts val="600"/>
              </a:spcBef>
              <a:buFont typeface="+mj-lt"/>
              <a:buAutoNum type="arabicPeriod"/>
            </a:pPr>
            <a:r>
              <a:rPr lang="en-US" dirty="0" err="1">
                <a:solidFill>
                  <a:srgbClr val="000000"/>
                </a:solidFill>
                <a:ea typeface="Verdana" panose="020B0604030504040204" pitchFamily="34" charset="0"/>
                <a:cs typeface="Verdana" panose="020B0604030504040204" pitchFamily="34" charset="0"/>
              </a:rPr>
              <a:t>Određivanje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potrebnog</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budžeta</a:t>
            </a:r>
            <a:r>
              <a:rPr lang="en-US" dirty="0">
                <a:solidFill>
                  <a:srgbClr val="000000"/>
                </a:solidFill>
                <a:ea typeface="Verdana" panose="020B0604030504040204" pitchFamily="34" charset="0"/>
                <a:cs typeface="Verdana" panose="020B0604030504040204" pitchFamily="34" charset="0"/>
              </a:rPr>
              <a:t>;</a:t>
            </a:r>
          </a:p>
          <a:p>
            <a:pPr marL="457200" indent="-457200">
              <a:spcBef>
                <a:spcPts val="600"/>
              </a:spcBef>
              <a:buFont typeface="+mj-lt"/>
              <a:buAutoNum type="arabicPeriod"/>
            </a:pPr>
            <a:r>
              <a:rPr lang="en-US" dirty="0" err="1">
                <a:solidFill>
                  <a:srgbClr val="000000"/>
                </a:solidFill>
                <a:ea typeface="Verdana" panose="020B0604030504040204" pitchFamily="34" charset="0"/>
                <a:cs typeface="Verdana" panose="020B0604030504040204" pitchFamily="34" charset="0"/>
              </a:rPr>
              <a:t>Utvrđivanje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različitih</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tendera</a:t>
            </a:r>
            <a:r>
              <a:rPr lang="en-US" dirty="0">
                <a:solidFill>
                  <a:srgbClr val="000000"/>
                </a:solidFill>
                <a:ea typeface="Verdana" panose="020B0604030504040204" pitchFamily="34" charset="0"/>
                <a:cs typeface="Verdana" panose="020B0604030504040204" pitchFamily="34" charset="0"/>
              </a:rPr>
              <a:t> / </a:t>
            </a:r>
            <a:r>
              <a:rPr lang="en-US" dirty="0" err="1">
                <a:solidFill>
                  <a:srgbClr val="000000"/>
                </a:solidFill>
                <a:ea typeface="Verdana" panose="020B0604030504040204" pitchFamily="34" charset="0"/>
                <a:cs typeface="Verdana" panose="020B0604030504040204" pitchFamily="34" charset="0"/>
              </a:rPr>
              <a:t>lotova</a:t>
            </a:r>
            <a:r>
              <a:rPr lang="en-US" dirty="0">
                <a:solidFill>
                  <a:srgbClr val="000000"/>
                </a:solidFill>
                <a:ea typeface="Verdana" panose="020B0604030504040204" pitchFamily="34" charset="0"/>
                <a:cs typeface="Verdana" panose="020B0604030504040204" pitchFamily="34" charset="0"/>
              </a:rPr>
              <a:t> (</a:t>
            </a:r>
            <a:r>
              <a:rPr lang="en-US" dirty="0" err="1">
                <a:solidFill>
                  <a:srgbClr val="000000"/>
                </a:solidFill>
                <a:ea typeface="Verdana" panose="020B0604030504040204" pitchFamily="34" charset="0"/>
                <a:cs typeface="Verdana" panose="020B0604030504040204" pitchFamily="34" charset="0"/>
              </a:rPr>
              <a:t>pakiranj</a:t>
            </a:r>
            <a:r>
              <a:rPr lang="hr-BA" dirty="0">
                <a:solidFill>
                  <a:srgbClr val="000000"/>
                </a:solidFill>
                <a:ea typeface="Verdana" panose="020B0604030504040204" pitchFamily="34" charset="0"/>
                <a:cs typeface="Verdana" panose="020B0604030504040204" pitchFamily="34" charset="0"/>
              </a:rPr>
              <a:t>a</a:t>
            </a:r>
            <a:r>
              <a:rPr lang="en-US" dirty="0">
                <a:solidFill>
                  <a:srgbClr val="000000"/>
                </a:solidFill>
                <a:ea typeface="Verdana" panose="020B0604030504040204" pitchFamily="34" charset="0"/>
                <a:cs typeface="Verdana" panose="020B0604030504040204" pitchFamily="34" charset="0"/>
              </a:rPr>
              <a:t>);</a:t>
            </a:r>
          </a:p>
          <a:p>
            <a:pPr marL="457200" indent="-457200">
              <a:spcBef>
                <a:spcPts val="600"/>
              </a:spcBef>
              <a:buFont typeface="+mj-lt"/>
              <a:buAutoNum type="arabicPeriod"/>
            </a:pPr>
            <a:r>
              <a:rPr lang="en-US" dirty="0" err="1">
                <a:solidFill>
                  <a:srgbClr val="000000"/>
                </a:solidFill>
                <a:ea typeface="Verdana" panose="020B0604030504040204" pitchFamily="34" charset="0"/>
                <a:cs typeface="Verdana" panose="020B0604030504040204" pitchFamily="34" charset="0"/>
              </a:rPr>
              <a:t>Utvrđivanje</a:t>
            </a:r>
            <a:r>
              <a:rPr lang="en-US" dirty="0">
                <a:solidFill>
                  <a:srgbClr val="000000"/>
                </a:solidFill>
                <a:ea typeface="Verdana" panose="020B0604030504040204" pitchFamily="34" charset="0"/>
                <a:cs typeface="Verdana" panose="020B0604030504040204" pitchFamily="34" charset="0"/>
              </a:rPr>
              <a:t> (</a:t>
            </a:r>
            <a:r>
              <a:rPr lang="en-US" dirty="0" err="1">
                <a:solidFill>
                  <a:srgbClr val="FF0000"/>
                </a:solidFill>
                <a:ea typeface="Verdana" panose="020B0604030504040204" pitchFamily="34" charset="0"/>
                <a:cs typeface="Verdana" panose="020B0604030504040204" pitchFamily="34" charset="0"/>
              </a:rPr>
              <a:t>godišnjeg</a:t>
            </a:r>
            <a:r>
              <a:rPr lang="en-US" dirty="0">
                <a:solidFill>
                  <a:srgbClr val="000000"/>
                </a:solidFill>
                <a:ea typeface="Verdana" panose="020B0604030504040204" pitchFamily="34" charset="0"/>
                <a:cs typeface="Verdana" panose="020B0604030504040204" pitchFamily="34" charset="0"/>
              </a:rPr>
              <a:t>) plana </a:t>
            </a:r>
            <a:r>
              <a:rPr lang="en-US" dirty="0" err="1">
                <a:solidFill>
                  <a:srgbClr val="000000"/>
                </a:solidFill>
                <a:ea typeface="Verdana" panose="020B0604030504040204" pitchFamily="34" charset="0"/>
                <a:cs typeface="Verdana" panose="020B0604030504040204" pitchFamily="34" charset="0"/>
              </a:rPr>
              <a:t>nabavke</a:t>
            </a:r>
            <a:r>
              <a:rPr lang="en-US" dirty="0">
                <a:solidFill>
                  <a:srgbClr val="000000"/>
                </a:solidFill>
                <a:ea typeface="Verdana" panose="020B0604030504040204" pitchFamily="34" charset="0"/>
                <a:cs typeface="Verdana" panose="020B0604030504040204" pitchFamily="34" charset="0"/>
              </a:rPr>
              <a:t>;</a:t>
            </a:r>
            <a:endParaRPr lang="hr-BA" dirty="0">
              <a:solidFill>
                <a:srgbClr val="000000"/>
              </a:solidFill>
              <a:ea typeface="Verdana" panose="020B0604030504040204" pitchFamily="34" charset="0"/>
              <a:cs typeface="Verdana" panose="020B0604030504040204" pitchFamily="34" charset="0"/>
            </a:endParaRPr>
          </a:p>
          <a:p>
            <a:pPr marL="457200" indent="-457200">
              <a:spcBef>
                <a:spcPts val="600"/>
              </a:spcBef>
              <a:buFont typeface="+mj-lt"/>
              <a:buAutoNum type="arabicPeriod"/>
            </a:pPr>
            <a:endParaRPr lang="en-US" dirty="0">
              <a:ea typeface="Verdana" panose="020B0604030504040204" pitchFamily="34" charset="0"/>
              <a:cs typeface="Verdana" panose="020B0604030504040204" pitchFamily="34" charset="0"/>
            </a:endParaRPr>
          </a:p>
          <a:p>
            <a:pPr>
              <a:spcBef>
                <a:spcPts val="600"/>
              </a:spcBef>
            </a:pPr>
            <a:r>
              <a:rPr lang="en-US" dirty="0">
                <a:ea typeface="Verdana" panose="020B0604030504040204" pitchFamily="34" charset="0"/>
                <a:cs typeface="Verdana" panose="020B0604030504040204" pitchFamily="34" charset="0"/>
              </a:rPr>
              <a:t>Za </a:t>
            </a:r>
            <a:r>
              <a:rPr lang="en-US" dirty="0" err="1">
                <a:ea typeface="Verdana" panose="020B0604030504040204" pitchFamily="34" charset="0"/>
                <a:cs typeface="Verdana" panose="020B0604030504040204" pitchFamily="34" charset="0"/>
              </a:rPr>
              <a:t>svaki</a:t>
            </a:r>
            <a:r>
              <a:rPr lang="en-US" dirty="0">
                <a:ea typeface="Verdana" panose="020B0604030504040204" pitchFamily="34" charset="0"/>
                <a:cs typeface="Verdana" panose="020B0604030504040204" pitchFamily="34" charset="0"/>
              </a:rPr>
              <a:t> tender</a:t>
            </a:r>
          </a:p>
          <a:p>
            <a:pPr marL="342900" indent="-342900">
              <a:spcBef>
                <a:spcPts val="600"/>
              </a:spcBef>
              <a:buFont typeface="+mj-lt"/>
              <a:buAutoNum type="arabicPeriod"/>
            </a:pPr>
            <a:r>
              <a:rPr lang="hr-BA" dirty="0">
                <a:ea typeface="Verdana" panose="020B0604030504040204" pitchFamily="34" charset="0"/>
                <a:cs typeface="Verdana" panose="020B0604030504040204" pitchFamily="34" charset="0"/>
              </a:rPr>
              <a:t>A</a:t>
            </a:r>
            <a:r>
              <a:rPr lang="en-US" dirty="0" err="1">
                <a:ea typeface="Verdana" panose="020B0604030504040204" pitchFamily="34" charset="0"/>
                <a:cs typeface="Verdana" panose="020B0604030504040204" pitchFamily="34" charset="0"/>
              </a:rPr>
              <a:t>ngažman</a:t>
            </a:r>
            <a:r>
              <a:rPr lang="hr-BA" dirty="0">
                <a:ea typeface="Verdana" panose="020B0604030504040204" pitchFamily="34" charset="0"/>
                <a:cs typeface="Verdana" panose="020B0604030504040204" pitchFamily="34" charset="0"/>
              </a:rPr>
              <a:t> tržišta</a:t>
            </a:r>
            <a:r>
              <a:rPr lang="en-US" dirty="0">
                <a:ea typeface="Verdana" panose="020B0604030504040204" pitchFamily="34" charset="0"/>
                <a:cs typeface="Verdana" panose="020B0604030504040204" pitchFamily="34" charset="0"/>
              </a:rPr>
              <a:t>;</a:t>
            </a:r>
          </a:p>
          <a:p>
            <a:pPr marL="342900" indent="-342900">
              <a:spcBef>
                <a:spcPts val="600"/>
              </a:spcBef>
              <a:buFont typeface="+mj-lt"/>
              <a:buAutoNum type="arabicPeriod"/>
            </a:pPr>
            <a:r>
              <a:rPr lang="en-US" dirty="0" err="1">
                <a:ea typeface="Verdana" panose="020B0604030504040204" pitchFamily="34" charset="0"/>
                <a:cs typeface="Verdana" panose="020B0604030504040204" pitchFamily="34" charset="0"/>
              </a:rPr>
              <a:t>Utvrđivanje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načina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a:t>
            </a:r>
          </a:p>
          <a:p>
            <a:pPr marL="342900" indent="-342900">
              <a:spcBef>
                <a:spcPts val="600"/>
              </a:spcBef>
              <a:buFont typeface="+mj-lt"/>
              <a:buAutoNum type="arabicPeriod"/>
            </a:pPr>
            <a:r>
              <a:rPr lang="en-US" dirty="0" err="1">
                <a:ea typeface="Verdana" panose="020B0604030504040204" pitchFamily="34" charset="0"/>
                <a:cs typeface="Verdana" panose="020B0604030504040204" pitchFamily="34" charset="0"/>
              </a:rPr>
              <a:t>Određivanje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rokova</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početak</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trajanje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svake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aktivnosti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a:t>
            </a:r>
          </a:p>
          <a:p>
            <a:pPr marL="342900" indent="-342900">
              <a:spcBef>
                <a:spcPts val="600"/>
              </a:spcBef>
              <a:buFont typeface="+mj-lt"/>
              <a:buAutoNum type="arabicPeriod"/>
            </a:pPr>
            <a:r>
              <a:rPr lang="en-US" dirty="0" err="1">
                <a:ea typeface="Verdana" panose="020B0604030504040204" pitchFamily="34" charset="0"/>
                <a:cs typeface="Verdana" panose="020B0604030504040204" pitchFamily="34" charset="0"/>
              </a:rPr>
              <a:t>Utvrđivanje</a:t>
            </a:r>
            <a:r>
              <a:rPr lang="en-US" dirty="0">
                <a:ea typeface="Verdana" panose="020B0604030504040204" pitchFamily="34" charset="0"/>
                <a:cs typeface="Verdana" panose="020B0604030504040204" pitchFamily="34" charset="0"/>
              </a:rPr>
              <a:t> (</a:t>
            </a:r>
            <a:r>
              <a:rPr lang="en-US" dirty="0" err="1">
                <a:solidFill>
                  <a:srgbClr val="FF0000"/>
                </a:solidFill>
                <a:ea typeface="Verdana" panose="020B0604030504040204" pitchFamily="34" charset="0"/>
                <a:cs typeface="Verdana" panose="020B0604030504040204" pitchFamily="34" charset="0"/>
              </a:rPr>
              <a:t>projekta</a:t>
            </a:r>
            <a:r>
              <a:rPr lang="en-US" dirty="0">
                <a:solidFill>
                  <a:srgbClr val="FF0000"/>
                </a:solidFill>
                <a:ea typeface="Verdana" panose="020B0604030504040204" pitchFamily="34" charset="0"/>
                <a:cs typeface="Verdana" panose="020B0604030504040204" pitchFamily="34" charset="0"/>
              </a:rPr>
              <a:t> / </a:t>
            </a:r>
            <a:r>
              <a:rPr lang="en-US" dirty="0" err="1">
                <a:solidFill>
                  <a:srgbClr val="FF0000"/>
                </a:solidFill>
                <a:ea typeface="Verdana" panose="020B0604030504040204" pitchFamily="34" charset="0"/>
                <a:cs typeface="Verdana" panose="020B0604030504040204" pitchFamily="34" charset="0"/>
              </a:rPr>
              <a:t>specifičnog</a:t>
            </a:r>
            <a:r>
              <a:rPr lang="en-US" dirty="0">
                <a:ea typeface="Verdana" panose="020B0604030504040204" pitchFamily="34" charset="0"/>
                <a:cs typeface="Verdana" panose="020B0604030504040204" pitchFamily="34" charset="0"/>
              </a:rPr>
              <a:t>) plana </a:t>
            </a:r>
            <a:r>
              <a:rPr lang="en-US" dirty="0" err="1">
                <a:ea typeface="Verdana" panose="020B0604030504040204" pitchFamily="34" charset="0"/>
                <a:cs typeface="Verdana" panose="020B0604030504040204" pitchFamily="34" charset="0"/>
              </a:rPr>
              <a:t>nabavke</a:t>
            </a:r>
            <a:r>
              <a:rPr lang="en-US" dirty="0">
                <a:ea typeface="Verdana" panose="020B0604030504040204" pitchFamily="34" charset="0"/>
                <a:cs typeface="Verdana" panose="020B0604030504040204" pitchFamily="34" charset="0"/>
              </a:rPr>
              <a:t>.</a:t>
            </a:r>
            <a:endParaRPr lang="hr-BA" dirty="0">
              <a:ea typeface="Verdana" panose="020B0604030504040204" pitchFamily="34" charset="0"/>
              <a:cs typeface="Verdana" panose="020B0604030504040204" pitchFamily="34" charset="0"/>
            </a:endParaRPr>
          </a:p>
          <a:p>
            <a:pPr>
              <a:spcBef>
                <a:spcPts val="600"/>
              </a:spcBef>
            </a:pPr>
            <a:endParaRPr lang="en-US"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821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3635896" y="1772816"/>
            <a:ext cx="5364000" cy="1938992"/>
          </a:xfrm>
          <a:prstGeom prst="rect">
            <a:avLst/>
          </a:prstGeom>
          <a:solidFill>
            <a:srgbClr val="9FFF9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Koj</a:t>
            </a:r>
            <a:r>
              <a:rPr lang="hr-BA" altLang="el-GR" sz="3000" b="1" dirty="0">
                <a:latin typeface="Verdana" panose="020B0604030504040204" pitchFamily="34" charset="0"/>
                <a:ea typeface="Verdana" panose="020B0604030504040204" pitchFamily="34" charset="0"/>
                <a:cs typeface="Arial" charset="0"/>
              </a:rPr>
              <a:t>e tržište</a:t>
            </a:r>
            <a:r>
              <a:rPr lang="en-US" altLang="el-GR" sz="3000" b="1" dirty="0">
                <a:latin typeface="Verdana" panose="020B0604030504040204" pitchFamily="34" charset="0"/>
                <a:ea typeface="Verdana" panose="020B0604030504040204" pitchFamily="34" charset="0"/>
                <a:cs typeface="Arial" charset="0"/>
              </a:rPr>
              <a:t>?</a:t>
            </a:r>
          </a:p>
          <a:p>
            <a:pPr algn="ctr" eaLnBrk="1" hangingPunct="1">
              <a:spcBef>
                <a:spcPts val="0"/>
              </a:spcBef>
              <a:buClrTx/>
              <a:buSzTx/>
              <a:buFontTx/>
              <a:buNone/>
            </a:pPr>
            <a:r>
              <a:rPr lang="en-US" altLang="el-GR" sz="3000" b="1" dirty="0" err="1">
                <a:latin typeface="Verdana" panose="020B0604030504040204" pitchFamily="34" charset="0"/>
                <a:ea typeface="Verdana" panose="020B0604030504040204" pitchFamily="34" charset="0"/>
                <a:cs typeface="Arial" charset="0"/>
              </a:rPr>
              <a:t>Kako</a:t>
            </a:r>
            <a:r>
              <a:rPr lang="en-US" altLang="el-GR" sz="3000" b="1" dirty="0">
                <a:latin typeface="Verdana" panose="020B0604030504040204" pitchFamily="34" charset="0"/>
                <a:ea typeface="Verdana" panose="020B0604030504040204" pitchFamily="34" charset="0"/>
                <a:cs typeface="Arial" charset="0"/>
              </a:rPr>
              <a:t> je </a:t>
            </a:r>
            <a:r>
              <a:rPr lang="en-US" altLang="el-GR" sz="3000" b="1" dirty="0" err="1">
                <a:latin typeface="Verdana" panose="020B0604030504040204" pitchFamily="34" charset="0"/>
                <a:ea typeface="Verdana" panose="020B0604030504040204" pitchFamily="34" charset="0"/>
                <a:cs typeface="Arial" charset="0"/>
              </a:rPr>
              <a:t>kategorizirana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nabavka</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Kako</a:t>
            </a:r>
            <a:r>
              <a:rPr lang="en-US" altLang="el-GR" sz="3000" b="1" dirty="0">
                <a:latin typeface="Verdana" panose="020B0604030504040204" pitchFamily="34" charset="0"/>
                <a:ea typeface="Verdana" panose="020B0604030504040204" pitchFamily="34" charset="0"/>
                <a:cs typeface="Arial" charset="0"/>
              </a:rPr>
              <a:t> </a:t>
            </a:r>
            <a:r>
              <a:rPr lang="en-US" altLang="el-GR" sz="3000" b="1" dirty="0" err="1">
                <a:latin typeface="Verdana" panose="020B0604030504040204" pitchFamily="34" charset="0"/>
                <a:ea typeface="Verdana" panose="020B0604030504040204" pitchFamily="34" charset="0"/>
                <a:cs typeface="Arial" charset="0"/>
              </a:rPr>
              <a:t>ponuđači</a:t>
            </a:r>
            <a:r>
              <a:rPr lang="en-US" altLang="el-GR" sz="3000" b="1" dirty="0">
                <a:latin typeface="Verdana" panose="020B0604030504040204" pitchFamily="34" charset="0"/>
                <a:ea typeface="Verdana" panose="020B0604030504040204" pitchFamily="34" charset="0"/>
                <a:cs typeface="Arial" charset="0"/>
              </a:rPr>
              <a:t> </a:t>
            </a:r>
            <a:r>
              <a:rPr lang="hr-BA" altLang="el-GR" sz="3000" b="1" dirty="0">
                <a:latin typeface="Verdana" panose="020B0604030504040204" pitchFamily="34" charset="0"/>
                <a:ea typeface="Verdana" panose="020B0604030504040204" pitchFamily="34" charset="0"/>
                <a:cs typeface="Arial" charset="0"/>
              </a:rPr>
              <a:t>vide</a:t>
            </a:r>
            <a:r>
              <a:rPr lang="en-US" altLang="el-GR" sz="3000" b="1" dirty="0">
                <a:latin typeface="Verdana" panose="020B0604030504040204" pitchFamily="34" charset="0"/>
                <a:ea typeface="Verdana" panose="020B0604030504040204" pitchFamily="34" charset="0"/>
                <a:cs typeface="Arial" charset="0"/>
              </a:rPr>
              <a:t> </a:t>
            </a:r>
            <a:r>
              <a:rPr lang="hr-BA" altLang="el-GR" sz="3000" b="1" dirty="0">
                <a:latin typeface="Verdana" panose="020B0604030504040204" pitchFamily="34" charset="0"/>
                <a:ea typeface="Verdana" panose="020B0604030504040204" pitchFamily="34" charset="0"/>
                <a:cs typeface="Arial" charset="0"/>
              </a:rPr>
              <a:t>UO</a:t>
            </a:r>
            <a:r>
              <a:rPr lang="en-US" altLang="el-GR" sz="3000" b="1" dirty="0">
                <a:latin typeface="Verdana" panose="020B0604030504040204" pitchFamily="34" charset="0"/>
                <a:ea typeface="Verdana" panose="020B0604030504040204" pitchFamily="34" charset="0"/>
                <a:cs typeface="Arial" charset="0"/>
              </a:rPr>
              <a:t>?</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959215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7880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sz="2000" b="1" dirty="0"/>
              <a:t>Istraživanje tržišta</a:t>
            </a:r>
            <a:endParaRPr lang="el-GR" sz="2000" b="1" dirty="0"/>
          </a:p>
        </p:txBody>
      </p:sp>
      <p:sp>
        <p:nvSpPr>
          <p:cNvPr id="3" name="Rectangle 2"/>
          <p:cNvSpPr/>
          <p:nvPr/>
        </p:nvSpPr>
        <p:spPr>
          <a:xfrm>
            <a:off x="432000" y="900000"/>
            <a:ext cx="8280000" cy="3416320"/>
          </a:xfrm>
          <a:prstGeom prst="rect">
            <a:avLst/>
          </a:prstGeom>
        </p:spPr>
        <p:txBody>
          <a:bodyPr wrap="square">
            <a:spAutoFit/>
          </a:bodyPr>
          <a:lstStyle/>
          <a:p>
            <a:pPr algn="just"/>
            <a:r>
              <a:rPr lang="en-US" dirty="0" err="1"/>
              <a:t>Cilj</a:t>
            </a:r>
            <a:r>
              <a:rPr lang="en-US" dirty="0"/>
              <a:t> </a:t>
            </a:r>
            <a:r>
              <a:rPr lang="en-US" dirty="0" err="1"/>
              <a:t>istraživanja</a:t>
            </a:r>
            <a:r>
              <a:rPr lang="en-US" dirty="0"/>
              <a:t> </a:t>
            </a:r>
            <a:r>
              <a:rPr lang="en-US" dirty="0" err="1"/>
              <a:t>i</a:t>
            </a:r>
            <a:r>
              <a:rPr lang="en-US" dirty="0"/>
              <a:t> </a:t>
            </a:r>
            <a:r>
              <a:rPr lang="en-US" dirty="0" err="1"/>
              <a:t>analiz</a:t>
            </a:r>
            <a:r>
              <a:rPr lang="hr-BA" dirty="0"/>
              <a:t>e</a:t>
            </a:r>
            <a:r>
              <a:rPr lang="en-US" dirty="0"/>
              <a:t> </a:t>
            </a:r>
            <a:r>
              <a:rPr lang="en-US" dirty="0" err="1"/>
              <a:t>tržišta</a:t>
            </a:r>
            <a:r>
              <a:rPr lang="en-US" dirty="0"/>
              <a:t> je </a:t>
            </a:r>
            <a:r>
              <a:rPr lang="en-US" dirty="0" err="1"/>
              <a:t>razviti</a:t>
            </a:r>
            <a:r>
              <a:rPr lang="en-US" dirty="0"/>
              <a:t> </a:t>
            </a:r>
            <a:r>
              <a:rPr lang="en-US" dirty="0" err="1"/>
              <a:t>odgovarajuće</a:t>
            </a:r>
            <a:r>
              <a:rPr lang="en-US" dirty="0"/>
              <a:t> </a:t>
            </a:r>
            <a:r>
              <a:rPr lang="en-US" dirty="0" err="1"/>
              <a:t>razumijevanje</a:t>
            </a:r>
            <a:r>
              <a:rPr lang="en-US" dirty="0"/>
              <a:t> </a:t>
            </a:r>
            <a:r>
              <a:rPr lang="hr-BA" dirty="0"/>
              <a:t>oblasti </a:t>
            </a:r>
            <a:r>
              <a:rPr lang="en-US" dirty="0" err="1"/>
              <a:t>trži</a:t>
            </a:r>
            <a:r>
              <a:rPr lang="hr-BA" dirty="0"/>
              <a:t>šta </a:t>
            </a:r>
            <a:r>
              <a:rPr lang="en-US" dirty="0" err="1"/>
              <a:t>koj</a:t>
            </a:r>
            <a:r>
              <a:rPr lang="hr-BA" dirty="0"/>
              <a:t>e</a:t>
            </a:r>
            <a:r>
              <a:rPr lang="en-US" dirty="0"/>
              <a:t> </a:t>
            </a:r>
            <a:r>
              <a:rPr lang="en-US" dirty="0" err="1"/>
              <a:t>su</a:t>
            </a:r>
            <a:r>
              <a:rPr lang="en-US" dirty="0"/>
              <a:t> </a:t>
            </a:r>
            <a:r>
              <a:rPr lang="en-US" dirty="0" err="1"/>
              <a:t>identificiran</a:t>
            </a:r>
            <a:r>
              <a:rPr lang="hr-BA" dirty="0"/>
              <a:t>e</a:t>
            </a:r>
            <a:r>
              <a:rPr lang="en-US" dirty="0"/>
              <a:t> </a:t>
            </a:r>
            <a:r>
              <a:rPr lang="en-US" dirty="0" err="1"/>
              <a:t>kao</a:t>
            </a:r>
            <a:r>
              <a:rPr lang="en-US" dirty="0"/>
              <a:t> </a:t>
            </a:r>
            <a:r>
              <a:rPr lang="en-US" dirty="0" err="1"/>
              <a:t>relevantni</a:t>
            </a:r>
            <a:r>
              <a:rPr lang="en-US" dirty="0"/>
              <a:t> za </a:t>
            </a:r>
            <a:r>
              <a:rPr lang="hr-BA" dirty="0"/>
              <a:t>potrebe</a:t>
            </a:r>
            <a:r>
              <a:rPr lang="en-US" dirty="0"/>
              <a:t> </a:t>
            </a:r>
            <a:r>
              <a:rPr lang="en-US" dirty="0" err="1"/>
              <a:t>nabav</a:t>
            </a:r>
            <a:r>
              <a:rPr lang="hr-BA" dirty="0"/>
              <a:t>k</a:t>
            </a:r>
            <a:r>
              <a:rPr lang="en-US" dirty="0"/>
              <a:t>e </a:t>
            </a:r>
            <a:r>
              <a:rPr lang="hr-BA" dirty="0"/>
              <a:t>UO</a:t>
            </a:r>
            <a:r>
              <a:rPr lang="en-US" dirty="0"/>
              <a:t>. </a:t>
            </a:r>
            <a:r>
              <a:rPr lang="en-US" dirty="0" err="1"/>
              <a:t>Analiza</a:t>
            </a:r>
            <a:r>
              <a:rPr lang="en-US" dirty="0"/>
              <a:t> </a:t>
            </a:r>
            <a:r>
              <a:rPr lang="en-US" dirty="0" err="1"/>
              <a:t>tržišta</a:t>
            </a:r>
            <a:r>
              <a:rPr lang="en-US" dirty="0"/>
              <a:t> </a:t>
            </a:r>
            <a:r>
              <a:rPr lang="hr-BA" dirty="0"/>
              <a:t>posmatra</a:t>
            </a:r>
            <a:r>
              <a:rPr lang="en-US" dirty="0"/>
              <a:t> </a:t>
            </a:r>
            <a:r>
              <a:rPr lang="en-US" dirty="0" err="1"/>
              <a:t>tržište</a:t>
            </a:r>
            <a:r>
              <a:rPr lang="en-US" dirty="0"/>
              <a:t> </a:t>
            </a:r>
            <a:r>
              <a:rPr lang="en-US" dirty="0" err="1"/>
              <a:t>i</a:t>
            </a:r>
            <a:r>
              <a:rPr lang="en-US" dirty="0"/>
              <a:t> </a:t>
            </a:r>
            <a:r>
              <a:rPr lang="en-US" dirty="0" err="1"/>
              <a:t>iz</a:t>
            </a:r>
            <a:r>
              <a:rPr lang="en-US" dirty="0"/>
              <a:t> </a:t>
            </a:r>
            <a:r>
              <a:rPr lang="en-US" dirty="0" err="1"/>
              <a:t>perspektive</a:t>
            </a:r>
            <a:r>
              <a:rPr lang="en-US" dirty="0"/>
              <a:t> </a:t>
            </a:r>
            <a:r>
              <a:rPr lang="hr-BA" dirty="0"/>
              <a:t>UO</a:t>
            </a:r>
            <a:r>
              <a:rPr lang="en-US" dirty="0"/>
              <a:t> </a:t>
            </a:r>
            <a:r>
              <a:rPr lang="en-US" dirty="0" err="1"/>
              <a:t>i</a:t>
            </a:r>
            <a:r>
              <a:rPr lang="en-US" dirty="0"/>
              <a:t> </a:t>
            </a:r>
            <a:r>
              <a:rPr lang="en-US" dirty="0" err="1"/>
              <a:t>ponuđača</a:t>
            </a:r>
            <a:r>
              <a:rPr lang="en-US" dirty="0"/>
              <a:t> </a:t>
            </a:r>
            <a:r>
              <a:rPr lang="en-US" dirty="0" err="1"/>
              <a:t>koji</a:t>
            </a:r>
            <a:r>
              <a:rPr lang="en-US" dirty="0"/>
              <a:t> </a:t>
            </a:r>
            <a:r>
              <a:rPr lang="en-US" dirty="0" err="1"/>
              <a:t>posluju</a:t>
            </a:r>
            <a:r>
              <a:rPr lang="en-US" dirty="0"/>
              <a:t> </a:t>
            </a:r>
            <a:r>
              <a:rPr lang="en-US" dirty="0" err="1"/>
              <a:t>na</a:t>
            </a:r>
            <a:r>
              <a:rPr lang="en-US" dirty="0"/>
              <a:t> tom </a:t>
            </a:r>
            <a:r>
              <a:rPr lang="en-US" dirty="0" err="1"/>
              <a:t>tržištu</a:t>
            </a:r>
            <a:r>
              <a:rPr lang="en-US" dirty="0"/>
              <a:t> </a:t>
            </a:r>
            <a:r>
              <a:rPr lang="en-US" dirty="0" err="1"/>
              <a:t>kako</a:t>
            </a:r>
            <a:r>
              <a:rPr lang="en-US" dirty="0"/>
              <a:t> bi </a:t>
            </a:r>
            <a:r>
              <a:rPr lang="hr-BA" dirty="0"/>
              <a:t>ustanovili</a:t>
            </a:r>
            <a:r>
              <a:rPr lang="en-US" dirty="0"/>
              <a:t> </a:t>
            </a:r>
            <a:r>
              <a:rPr lang="en-US" dirty="0" err="1"/>
              <a:t>šta</a:t>
            </a:r>
            <a:r>
              <a:rPr lang="en-US" dirty="0"/>
              <a:t> </a:t>
            </a:r>
            <a:r>
              <a:rPr lang="en-US" dirty="0" err="1"/>
              <a:t>će</a:t>
            </a:r>
            <a:r>
              <a:rPr lang="en-US" dirty="0"/>
              <a:t> </a:t>
            </a:r>
            <a:r>
              <a:rPr lang="en-US" dirty="0" err="1"/>
              <a:t>motivirati</a:t>
            </a:r>
            <a:r>
              <a:rPr lang="en-US" dirty="0"/>
              <a:t> </a:t>
            </a:r>
            <a:r>
              <a:rPr lang="en-US" dirty="0" err="1"/>
              <a:t>prave</a:t>
            </a:r>
            <a:r>
              <a:rPr lang="en-US" dirty="0"/>
              <a:t> </a:t>
            </a:r>
            <a:r>
              <a:rPr lang="en-US" dirty="0" err="1"/>
              <a:t>ponuditelje</a:t>
            </a:r>
            <a:r>
              <a:rPr lang="en-US" dirty="0"/>
              <a:t> da </a:t>
            </a:r>
            <a:r>
              <a:rPr lang="en-US" dirty="0" err="1"/>
              <a:t>učestvuju</a:t>
            </a:r>
            <a:r>
              <a:rPr lang="en-US" dirty="0"/>
              <a:t> u </a:t>
            </a:r>
            <a:r>
              <a:rPr lang="en-US" dirty="0" err="1"/>
              <a:t>nabavi</a:t>
            </a:r>
            <a:r>
              <a:rPr lang="en-US" dirty="0"/>
              <a:t>.</a:t>
            </a:r>
          </a:p>
          <a:p>
            <a:pPr algn="just"/>
            <a:endParaRPr lang="en-US" dirty="0"/>
          </a:p>
          <a:p>
            <a:pPr algn="just"/>
            <a:r>
              <a:rPr lang="en-US" dirty="0" err="1"/>
              <a:t>Pristup</a:t>
            </a:r>
            <a:r>
              <a:rPr lang="en-US" dirty="0"/>
              <a:t> </a:t>
            </a:r>
            <a:r>
              <a:rPr lang="en-US" dirty="0" err="1"/>
              <a:t>tržištu</a:t>
            </a:r>
            <a:r>
              <a:rPr lang="en-US" dirty="0"/>
              <a:t>, </a:t>
            </a:r>
            <a:r>
              <a:rPr lang="en-US" dirty="0" err="1"/>
              <a:t>kroz</a:t>
            </a:r>
            <a:r>
              <a:rPr lang="en-US" dirty="0"/>
              <a:t> </a:t>
            </a:r>
            <a:r>
              <a:rPr lang="en-US" dirty="0" err="1"/>
              <a:t>postupak</a:t>
            </a:r>
            <a:r>
              <a:rPr lang="en-US" dirty="0"/>
              <a:t> </a:t>
            </a:r>
            <a:r>
              <a:rPr lang="en-US" dirty="0" err="1"/>
              <a:t>nabav</a:t>
            </a:r>
            <a:r>
              <a:rPr lang="hr-BA" dirty="0"/>
              <a:t>k</a:t>
            </a:r>
            <a:r>
              <a:rPr lang="en-US" dirty="0"/>
              <a:t>e, </a:t>
            </a:r>
            <a:r>
              <a:rPr lang="en-US" dirty="0" err="1"/>
              <a:t>trebao</a:t>
            </a:r>
            <a:r>
              <a:rPr lang="en-US" dirty="0"/>
              <a:t> bi </a:t>
            </a:r>
            <a:r>
              <a:rPr lang="en-US" dirty="0" err="1"/>
              <a:t>maksimizirati</a:t>
            </a:r>
            <a:r>
              <a:rPr lang="en-US" dirty="0"/>
              <a:t> </a:t>
            </a:r>
            <a:r>
              <a:rPr lang="en-US" dirty="0" err="1"/>
              <a:t>tržišni</a:t>
            </a:r>
            <a:r>
              <a:rPr lang="en-US" dirty="0"/>
              <a:t> </a:t>
            </a:r>
            <a:r>
              <a:rPr lang="en-US" dirty="0" err="1"/>
              <a:t>interes</a:t>
            </a:r>
            <a:r>
              <a:rPr lang="en-US" dirty="0"/>
              <a:t>, </a:t>
            </a:r>
            <a:r>
              <a:rPr lang="en-US" dirty="0" err="1"/>
              <a:t>uz</a:t>
            </a:r>
            <a:r>
              <a:rPr lang="en-US" dirty="0"/>
              <a:t> </a:t>
            </a:r>
            <a:r>
              <a:rPr lang="en-US" dirty="0" err="1"/>
              <a:t>napomenu</a:t>
            </a:r>
            <a:r>
              <a:rPr lang="en-US" dirty="0"/>
              <a:t> da (</a:t>
            </a:r>
            <a:r>
              <a:rPr lang="en-US" dirty="0" err="1"/>
              <a:t>visoka</a:t>
            </a:r>
            <a:r>
              <a:rPr lang="en-US" dirty="0"/>
              <a:t>) </a:t>
            </a:r>
            <a:r>
              <a:rPr lang="en-US" dirty="0" err="1"/>
              <a:t>proračunska</a:t>
            </a:r>
            <a:r>
              <a:rPr lang="en-US" dirty="0"/>
              <a:t> </a:t>
            </a:r>
            <a:r>
              <a:rPr lang="en-US" dirty="0" err="1"/>
              <a:t>vrijednost</a:t>
            </a:r>
            <a:r>
              <a:rPr lang="en-US" dirty="0"/>
              <a:t> </a:t>
            </a:r>
            <a:r>
              <a:rPr lang="en-US" dirty="0" err="1"/>
              <a:t>nabav</a:t>
            </a:r>
            <a:r>
              <a:rPr lang="hr-BA" dirty="0"/>
              <a:t>k</a:t>
            </a:r>
            <a:r>
              <a:rPr lang="en-US" dirty="0"/>
              <a:t>e </a:t>
            </a:r>
            <a:r>
              <a:rPr lang="en-US" dirty="0" err="1"/>
              <a:t>nije</a:t>
            </a:r>
            <a:r>
              <a:rPr lang="en-US" dirty="0"/>
              <a:t> </a:t>
            </a:r>
            <a:r>
              <a:rPr lang="en-US" dirty="0" err="1"/>
              <a:t>uvijek</a:t>
            </a:r>
            <a:r>
              <a:rPr lang="en-US" dirty="0"/>
              <a:t> </a:t>
            </a:r>
            <a:r>
              <a:rPr lang="en-US" dirty="0" err="1"/>
              <a:t>dovoljna</a:t>
            </a:r>
            <a:r>
              <a:rPr lang="en-US" dirty="0"/>
              <a:t> </a:t>
            </a:r>
            <a:r>
              <a:rPr lang="en-US" dirty="0" err="1"/>
              <a:t>motivacija</a:t>
            </a:r>
            <a:r>
              <a:rPr lang="en-US" dirty="0"/>
              <a:t> za </a:t>
            </a:r>
            <a:r>
              <a:rPr lang="en-US" dirty="0" err="1"/>
              <a:t>pravo</a:t>
            </a:r>
            <a:r>
              <a:rPr lang="en-US" dirty="0"/>
              <a:t> </a:t>
            </a:r>
            <a:r>
              <a:rPr lang="hr-BA" dirty="0"/>
              <a:t>ponuđača</a:t>
            </a:r>
            <a:r>
              <a:rPr lang="en-US" dirty="0"/>
              <a:t> da </a:t>
            </a:r>
            <a:r>
              <a:rPr lang="hr-BA" dirty="0"/>
              <a:t>učestvuju</a:t>
            </a:r>
            <a:r>
              <a:rPr lang="en-US" dirty="0"/>
              <a:t>.</a:t>
            </a:r>
          </a:p>
          <a:p>
            <a:pPr algn="just"/>
            <a:endParaRPr lang="en-US" dirty="0"/>
          </a:p>
          <a:p>
            <a:pPr algn="just"/>
            <a:r>
              <a:rPr lang="en-US" dirty="0" err="1"/>
              <a:t>Obično</a:t>
            </a:r>
            <a:r>
              <a:rPr lang="en-US" dirty="0"/>
              <a:t> </a:t>
            </a:r>
            <a:r>
              <a:rPr lang="hr-BA" dirty="0"/>
              <a:t>UO</a:t>
            </a:r>
            <a:r>
              <a:rPr lang="en-US" dirty="0"/>
              <a:t> </a:t>
            </a:r>
            <a:r>
              <a:rPr lang="en-US" dirty="0" err="1"/>
              <a:t>ima</a:t>
            </a:r>
            <a:r>
              <a:rPr lang="en-US" dirty="0"/>
              <a:t> </a:t>
            </a:r>
            <a:r>
              <a:rPr lang="en-US" dirty="0" err="1"/>
              <a:t>mnogo</a:t>
            </a:r>
            <a:r>
              <a:rPr lang="en-US" dirty="0"/>
              <a:t> </a:t>
            </a:r>
            <a:r>
              <a:rPr lang="en-US" dirty="0" err="1"/>
              <a:t>pojedinačnih</a:t>
            </a:r>
            <a:r>
              <a:rPr lang="en-US" dirty="0"/>
              <a:t> </a:t>
            </a:r>
            <a:r>
              <a:rPr lang="en-US" dirty="0" err="1"/>
              <a:t>ugovora</a:t>
            </a:r>
            <a:r>
              <a:rPr lang="en-US" dirty="0"/>
              <a:t> o </a:t>
            </a:r>
            <a:r>
              <a:rPr lang="en-US" dirty="0" err="1"/>
              <a:t>nabavci</a:t>
            </a:r>
            <a:r>
              <a:rPr lang="en-US" dirty="0"/>
              <a:t>, od </a:t>
            </a:r>
            <a:r>
              <a:rPr lang="en-US" dirty="0" err="1"/>
              <a:t>kojih</a:t>
            </a:r>
            <a:r>
              <a:rPr lang="en-US" dirty="0"/>
              <a:t> </a:t>
            </a:r>
            <a:r>
              <a:rPr lang="en-US" dirty="0" err="1"/>
              <a:t>će</a:t>
            </a:r>
            <a:r>
              <a:rPr lang="en-US" dirty="0"/>
              <a:t> </a:t>
            </a:r>
            <a:r>
              <a:rPr lang="hr-BA" dirty="0"/>
              <a:t>veliki</a:t>
            </a:r>
            <a:r>
              <a:rPr lang="en-US" dirty="0"/>
              <a:t> </a:t>
            </a:r>
            <a:r>
              <a:rPr lang="en-US" dirty="0" err="1"/>
              <a:t>broj</a:t>
            </a:r>
            <a:r>
              <a:rPr lang="en-US" dirty="0"/>
              <a:t> </a:t>
            </a:r>
            <a:r>
              <a:rPr lang="en-US" dirty="0" err="1"/>
              <a:t>biti</a:t>
            </a:r>
            <a:r>
              <a:rPr lang="en-US" dirty="0"/>
              <a:t> male </a:t>
            </a:r>
            <a:r>
              <a:rPr lang="en-US" dirty="0" err="1"/>
              <a:t>vrijednosti</a:t>
            </a:r>
            <a:r>
              <a:rPr lang="en-US" dirty="0"/>
              <a:t>.</a:t>
            </a:r>
          </a:p>
        </p:txBody>
      </p:sp>
    </p:spTree>
    <p:extLst>
      <p:ext uri="{BB962C8B-B14F-4D97-AF65-F5344CB8AC3E}">
        <p14:creationId xmlns:p14="http://schemas.microsoft.com/office/powerpoint/2010/main" val="2844909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85026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pl-PL" sz="2000" b="1" dirty="0"/>
              <a:t>Identifikacija dobavljača (1 od 5)</a:t>
            </a:r>
            <a:endParaRPr lang="en-US" sz="2000" b="1" dirty="0"/>
          </a:p>
        </p:txBody>
      </p:sp>
      <p:sp>
        <p:nvSpPr>
          <p:cNvPr id="3" name="Rectangle 2"/>
          <p:cNvSpPr/>
          <p:nvPr/>
        </p:nvSpPr>
        <p:spPr>
          <a:xfrm>
            <a:off x="432000" y="900000"/>
            <a:ext cx="8280000" cy="5067990"/>
          </a:xfrm>
          <a:prstGeom prst="rect">
            <a:avLst/>
          </a:prstGeom>
        </p:spPr>
        <p:txBody>
          <a:bodyPr wrap="square">
            <a:spAutoFit/>
          </a:bodyPr>
          <a:lstStyle/>
          <a:p>
            <a:pPr algn="just">
              <a:spcBef>
                <a:spcPts val="600"/>
              </a:spcBef>
            </a:pPr>
            <a:r>
              <a:rPr lang="hr-BA" dirty="0"/>
              <a:t>Identifikacija dobavljača </a:t>
            </a:r>
            <a:r>
              <a:rPr lang="en-US" dirty="0"/>
              <a:t>je </a:t>
            </a:r>
            <a:r>
              <a:rPr lang="en-US" dirty="0" err="1"/>
              <a:t>tehnika</a:t>
            </a:r>
            <a:r>
              <a:rPr lang="en-US" dirty="0"/>
              <a:t> </a:t>
            </a:r>
            <a:r>
              <a:rPr lang="en-US" dirty="0" err="1"/>
              <a:t>nabav</a:t>
            </a:r>
            <a:r>
              <a:rPr lang="hr-BA" dirty="0"/>
              <a:t>k</a:t>
            </a:r>
            <a:r>
              <a:rPr lang="en-US" dirty="0"/>
              <a:t>e </a:t>
            </a:r>
            <a:r>
              <a:rPr lang="en-US" dirty="0" err="1"/>
              <a:t>koj</a:t>
            </a:r>
            <a:r>
              <a:rPr lang="hr-BA" dirty="0"/>
              <a:t>a</a:t>
            </a:r>
            <a:r>
              <a:rPr lang="en-US" dirty="0"/>
              <a:t> se </a:t>
            </a:r>
            <a:r>
              <a:rPr lang="en-US" dirty="0" err="1"/>
              <a:t>može</a:t>
            </a:r>
            <a:r>
              <a:rPr lang="en-US" dirty="0"/>
              <a:t> </a:t>
            </a:r>
            <a:r>
              <a:rPr lang="en-US" dirty="0" err="1"/>
              <a:t>koristiti</a:t>
            </a:r>
            <a:r>
              <a:rPr lang="en-US" dirty="0"/>
              <a:t> za </a:t>
            </a:r>
            <a:r>
              <a:rPr lang="en-US" dirty="0" err="1"/>
              <a:t>određivanje</a:t>
            </a:r>
            <a:r>
              <a:rPr lang="en-US" dirty="0"/>
              <a:t> </a:t>
            </a:r>
            <a:r>
              <a:rPr lang="en-US" dirty="0" err="1"/>
              <a:t>mjesta</a:t>
            </a:r>
            <a:r>
              <a:rPr lang="en-US" dirty="0"/>
              <a:t> </a:t>
            </a:r>
            <a:r>
              <a:rPr lang="en-US" dirty="0" err="1"/>
              <a:t>na</a:t>
            </a:r>
            <a:r>
              <a:rPr lang="en-US" dirty="0"/>
              <a:t> </a:t>
            </a:r>
            <a:r>
              <a:rPr lang="en-US" dirty="0" err="1"/>
              <a:t>koje</a:t>
            </a:r>
            <a:r>
              <a:rPr lang="en-US" dirty="0"/>
              <a:t> </a:t>
            </a:r>
            <a:r>
              <a:rPr lang="hr-BA" dirty="0"/>
              <a:t>UO</a:t>
            </a:r>
            <a:r>
              <a:rPr lang="en-US" dirty="0"/>
              <a:t> </a:t>
            </a:r>
            <a:r>
              <a:rPr lang="en-US" dirty="0" err="1"/>
              <a:t>treba</a:t>
            </a:r>
            <a:r>
              <a:rPr lang="en-US" dirty="0"/>
              <a:t> </a:t>
            </a:r>
            <a:r>
              <a:rPr lang="en-US" dirty="0" err="1"/>
              <a:t>fokusirati</a:t>
            </a:r>
            <a:r>
              <a:rPr lang="en-US" dirty="0"/>
              <a:t> </a:t>
            </a:r>
            <a:r>
              <a:rPr lang="en-US" dirty="0" err="1"/>
              <a:t>svoje</a:t>
            </a:r>
            <a:r>
              <a:rPr lang="en-US" dirty="0"/>
              <a:t> </a:t>
            </a:r>
            <a:r>
              <a:rPr lang="en-US" dirty="0" err="1"/>
              <a:t>istraživanje</a:t>
            </a:r>
            <a:r>
              <a:rPr lang="en-US" dirty="0"/>
              <a:t> </a:t>
            </a:r>
            <a:r>
              <a:rPr lang="en-US" dirty="0" err="1"/>
              <a:t>i</a:t>
            </a:r>
            <a:r>
              <a:rPr lang="en-US" dirty="0"/>
              <a:t> </a:t>
            </a:r>
            <a:r>
              <a:rPr lang="en-US" dirty="0" err="1"/>
              <a:t>analizu</a:t>
            </a:r>
            <a:r>
              <a:rPr lang="en-US" dirty="0"/>
              <a:t> u </a:t>
            </a:r>
            <a:r>
              <a:rPr lang="en-US" dirty="0" err="1"/>
              <a:t>priprem</a:t>
            </a:r>
            <a:r>
              <a:rPr lang="hr-BA" dirty="0"/>
              <a:t>nim</a:t>
            </a:r>
            <a:r>
              <a:rPr lang="en-US" dirty="0"/>
              <a:t> </a:t>
            </a:r>
            <a:r>
              <a:rPr lang="en-US" dirty="0" err="1"/>
              <a:t>aktivnosti</a:t>
            </a:r>
            <a:r>
              <a:rPr lang="hr-BA" dirty="0"/>
              <a:t>ma</a:t>
            </a:r>
            <a:r>
              <a:rPr lang="en-US" dirty="0"/>
              <a:t> </a:t>
            </a:r>
            <a:r>
              <a:rPr lang="en-US" dirty="0" err="1"/>
              <a:t>nabav</a:t>
            </a:r>
            <a:r>
              <a:rPr lang="hr-BA" dirty="0"/>
              <a:t>k</a:t>
            </a:r>
            <a:r>
              <a:rPr lang="en-US" dirty="0"/>
              <a:t>e. </a:t>
            </a:r>
            <a:r>
              <a:rPr lang="en-US" dirty="0" err="1"/>
              <a:t>Jednostavno</a:t>
            </a:r>
            <a:r>
              <a:rPr lang="en-US" dirty="0"/>
              <a:t> </a:t>
            </a:r>
            <a:r>
              <a:rPr lang="en-US" dirty="0" err="1"/>
              <a:t>kategorizira</a:t>
            </a:r>
            <a:r>
              <a:rPr lang="en-US" dirty="0"/>
              <a:t> </a:t>
            </a:r>
            <a:r>
              <a:rPr lang="en-US" dirty="0" err="1"/>
              <a:t>posebne</a:t>
            </a:r>
            <a:r>
              <a:rPr lang="en-US" dirty="0"/>
              <a:t> </a:t>
            </a:r>
            <a:r>
              <a:rPr lang="en-US" dirty="0" err="1"/>
              <a:t>nabav</a:t>
            </a:r>
            <a:r>
              <a:rPr lang="hr-BA" dirty="0"/>
              <a:t>k</a:t>
            </a:r>
            <a:r>
              <a:rPr lang="en-US" dirty="0"/>
              <a:t>e </a:t>
            </a:r>
            <a:r>
              <a:rPr lang="en-US" dirty="0" err="1"/>
              <a:t>na</a:t>
            </a:r>
            <a:r>
              <a:rPr lang="en-US" dirty="0"/>
              <a:t> </a:t>
            </a:r>
            <a:r>
              <a:rPr lang="en-US" dirty="0" err="1"/>
              <a:t>temelju</a:t>
            </a:r>
            <a:r>
              <a:rPr lang="en-US" dirty="0"/>
              <a:t> </a:t>
            </a:r>
            <a:r>
              <a:rPr lang="en-US" dirty="0" err="1"/>
              <a:t>njihove</a:t>
            </a:r>
            <a:r>
              <a:rPr lang="en-US" dirty="0"/>
              <a:t> </a:t>
            </a:r>
            <a:r>
              <a:rPr lang="en-US" dirty="0" err="1"/>
              <a:t>relativne</a:t>
            </a:r>
            <a:r>
              <a:rPr lang="en-US" dirty="0"/>
              <a:t> </a:t>
            </a:r>
            <a:r>
              <a:rPr lang="en-US" dirty="0" err="1"/>
              <a:t>vrijednosti</a:t>
            </a:r>
            <a:r>
              <a:rPr lang="en-US" dirty="0"/>
              <a:t> </a:t>
            </a:r>
            <a:r>
              <a:rPr lang="en-US" dirty="0" err="1"/>
              <a:t>i</a:t>
            </a:r>
            <a:r>
              <a:rPr lang="en-US" dirty="0"/>
              <a:t> </a:t>
            </a:r>
            <a:r>
              <a:rPr lang="en-US" dirty="0" err="1"/>
              <a:t>odgovarajućeg</a:t>
            </a:r>
            <a:r>
              <a:rPr lang="en-US" dirty="0"/>
              <a:t> </a:t>
            </a:r>
            <a:r>
              <a:rPr lang="en-US" dirty="0" err="1"/>
              <a:t>rizika</a:t>
            </a:r>
            <a:r>
              <a:rPr lang="en-US" dirty="0"/>
              <a:t> </a:t>
            </a:r>
            <a:r>
              <a:rPr lang="en-US" dirty="0" err="1"/>
              <a:t>nabav</a:t>
            </a:r>
            <a:r>
              <a:rPr lang="hr-BA" dirty="0"/>
              <a:t>k</a:t>
            </a:r>
            <a:r>
              <a:rPr lang="en-US" dirty="0"/>
              <a:t>e.</a:t>
            </a:r>
          </a:p>
          <a:p>
            <a:pPr algn="just">
              <a:spcBef>
                <a:spcPts val="600"/>
              </a:spcBef>
            </a:pPr>
            <a:r>
              <a:rPr lang="en-US" dirty="0" err="1"/>
              <a:t>Svaki</a:t>
            </a:r>
            <a:r>
              <a:rPr lang="en-US" dirty="0"/>
              <a:t> </a:t>
            </a:r>
            <a:r>
              <a:rPr lang="en-US" dirty="0" err="1"/>
              <a:t>ugovor</a:t>
            </a:r>
            <a:r>
              <a:rPr lang="en-US" dirty="0"/>
              <a:t> (</a:t>
            </a:r>
            <a:r>
              <a:rPr lang="en-US" dirty="0" err="1"/>
              <a:t>ili</a:t>
            </a:r>
            <a:r>
              <a:rPr lang="en-US" dirty="0"/>
              <a:t> </a:t>
            </a:r>
            <a:r>
              <a:rPr lang="en-US" dirty="0" err="1"/>
              <a:t>kategorija</a:t>
            </a:r>
            <a:r>
              <a:rPr lang="en-US" dirty="0"/>
              <a:t> </a:t>
            </a:r>
            <a:r>
              <a:rPr lang="en-US" dirty="0" err="1"/>
              <a:t>ugovora</a:t>
            </a:r>
            <a:r>
              <a:rPr lang="en-US" dirty="0"/>
              <a:t>, </a:t>
            </a:r>
            <a:r>
              <a:rPr lang="en-US" dirty="0" err="1"/>
              <a:t>ako</a:t>
            </a:r>
            <a:r>
              <a:rPr lang="en-US" dirty="0"/>
              <a:t> </a:t>
            </a:r>
            <a:r>
              <a:rPr lang="en-US" dirty="0" err="1"/>
              <a:t>postoji</a:t>
            </a:r>
            <a:r>
              <a:rPr lang="en-US" dirty="0"/>
              <a:t> </a:t>
            </a:r>
            <a:r>
              <a:rPr lang="en-US" dirty="0" err="1"/>
              <a:t>više</a:t>
            </a:r>
            <a:r>
              <a:rPr lang="en-US" dirty="0"/>
              <a:t> </a:t>
            </a:r>
            <a:r>
              <a:rPr lang="en-US" dirty="0" err="1"/>
              <a:t>ugovora</a:t>
            </a:r>
            <a:r>
              <a:rPr lang="en-US" dirty="0"/>
              <a:t> </a:t>
            </a:r>
            <a:r>
              <a:rPr lang="en-US" dirty="0" err="1"/>
              <a:t>iste</a:t>
            </a:r>
            <a:r>
              <a:rPr lang="en-US" dirty="0"/>
              <a:t> </a:t>
            </a:r>
            <a:r>
              <a:rPr lang="en-US" dirty="0" err="1"/>
              <a:t>prirode</a:t>
            </a:r>
            <a:r>
              <a:rPr lang="en-US" dirty="0"/>
              <a:t>) </a:t>
            </a:r>
            <a:r>
              <a:rPr lang="en-US" dirty="0" err="1"/>
              <a:t>trebao</a:t>
            </a:r>
            <a:r>
              <a:rPr lang="en-US" dirty="0"/>
              <a:t> bi </a:t>
            </a:r>
            <a:r>
              <a:rPr lang="en-US" dirty="0" err="1"/>
              <a:t>imati</a:t>
            </a:r>
            <a:r>
              <a:rPr lang="en-US" dirty="0"/>
              <a:t> </a:t>
            </a:r>
            <a:r>
              <a:rPr lang="en-US" dirty="0" err="1"/>
              <a:t>procjenu</a:t>
            </a:r>
            <a:r>
              <a:rPr lang="en-US" dirty="0"/>
              <a:t> </a:t>
            </a:r>
            <a:r>
              <a:rPr lang="en-US" dirty="0" err="1"/>
              <a:t>njihovog</a:t>
            </a:r>
            <a:r>
              <a:rPr lang="en-US" dirty="0"/>
              <a:t> </a:t>
            </a:r>
            <a:r>
              <a:rPr lang="en-US" dirty="0" err="1"/>
              <a:t>odgovarajućeg</a:t>
            </a:r>
            <a:r>
              <a:rPr lang="en-US" dirty="0"/>
              <a:t> </a:t>
            </a:r>
            <a:r>
              <a:rPr lang="en-US" dirty="0" err="1"/>
              <a:t>rizika</a:t>
            </a:r>
            <a:r>
              <a:rPr lang="en-US" dirty="0"/>
              <a:t> </a:t>
            </a:r>
            <a:r>
              <a:rPr lang="en-US" dirty="0" err="1"/>
              <a:t>nabav</a:t>
            </a:r>
            <a:r>
              <a:rPr lang="hr-BA" dirty="0"/>
              <a:t>k</a:t>
            </a:r>
            <a:r>
              <a:rPr lang="en-US" dirty="0"/>
              <a:t>e </a:t>
            </a:r>
            <a:r>
              <a:rPr lang="en-US" dirty="0" err="1"/>
              <a:t>i</a:t>
            </a:r>
            <a:r>
              <a:rPr lang="en-US" dirty="0"/>
              <a:t> </a:t>
            </a:r>
            <a:r>
              <a:rPr lang="en-US" dirty="0" err="1"/>
              <a:t>relativne</a:t>
            </a:r>
            <a:r>
              <a:rPr lang="en-US" dirty="0"/>
              <a:t> </a:t>
            </a:r>
            <a:r>
              <a:rPr lang="en-US" dirty="0" err="1"/>
              <a:t>vrijednosti</a:t>
            </a:r>
            <a:r>
              <a:rPr lang="en-US" dirty="0"/>
              <a:t> </a:t>
            </a:r>
            <a:r>
              <a:rPr lang="en-US" dirty="0" err="1"/>
              <a:t>kako</a:t>
            </a:r>
            <a:r>
              <a:rPr lang="en-US" dirty="0"/>
              <a:t> bi se </a:t>
            </a:r>
            <a:r>
              <a:rPr lang="en-US" dirty="0" err="1"/>
              <a:t>takav</a:t>
            </a:r>
            <a:r>
              <a:rPr lang="en-US" dirty="0"/>
              <a:t> </a:t>
            </a:r>
            <a:r>
              <a:rPr lang="en-US" dirty="0" err="1"/>
              <a:t>ugovor</a:t>
            </a:r>
            <a:r>
              <a:rPr lang="en-US" dirty="0"/>
              <a:t> </a:t>
            </a:r>
            <a:r>
              <a:rPr lang="en-US" dirty="0" err="1"/>
              <a:t>mogao</a:t>
            </a:r>
            <a:r>
              <a:rPr lang="en-US" dirty="0"/>
              <a:t> </a:t>
            </a:r>
            <a:r>
              <a:rPr lang="en-US" dirty="0" err="1"/>
              <a:t>pozicionirati</a:t>
            </a:r>
            <a:r>
              <a:rPr lang="en-US" dirty="0"/>
              <a:t> </a:t>
            </a:r>
            <a:r>
              <a:rPr lang="en-US" dirty="0" err="1"/>
              <a:t>na</a:t>
            </a:r>
            <a:r>
              <a:rPr lang="en-US" dirty="0"/>
              <a:t> </a:t>
            </a:r>
            <a:r>
              <a:rPr lang="hr-BA" dirty="0"/>
              <a:t>matrici</a:t>
            </a:r>
            <a:r>
              <a:rPr lang="en-US" dirty="0"/>
              <a:t> </a:t>
            </a:r>
            <a:r>
              <a:rPr lang="hr-BA" dirty="0"/>
              <a:t>identifikacije</a:t>
            </a:r>
            <a:r>
              <a:rPr lang="en-US" dirty="0"/>
              <a:t>.</a:t>
            </a:r>
          </a:p>
          <a:p>
            <a:pPr algn="just">
              <a:spcBef>
                <a:spcPts val="600"/>
              </a:spcBef>
            </a:pPr>
            <a:r>
              <a:rPr lang="en-US" dirty="0" err="1"/>
              <a:t>Postavljajući</a:t>
            </a:r>
            <a:r>
              <a:rPr lang="en-US" dirty="0"/>
              <a:t> </a:t>
            </a:r>
            <a:r>
              <a:rPr lang="en-US" dirty="0" err="1"/>
              <a:t>svaki</a:t>
            </a:r>
            <a:r>
              <a:rPr lang="en-US" dirty="0"/>
              <a:t> </a:t>
            </a:r>
            <a:r>
              <a:rPr lang="en-US" dirty="0" err="1"/>
              <a:t>ugovor</a:t>
            </a:r>
            <a:r>
              <a:rPr lang="en-US" dirty="0"/>
              <a:t> (</a:t>
            </a:r>
            <a:r>
              <a:rPr lang="en-US" dirty="0" err="1"/>
              <a:t>ili</a:t>
            </a:r>
            <a:r>
              <a:rPr lang="en-US" dirty="0"/>
              <a:t> </a:t>
            </a:r>
            <a:r>
              <a:rPr lang="en-US" dirty="0" err="1"/>
              <a:t>kategoriju</a:t>
            </a:r>
            <a:r>
              <a:rPr lang="en-US" dirty="0"/>
              <a:t> </a:t>
            </a:r>
            <a:r>
              <a:rPr lang="en-US" dirty="0" err="1"/>
              <a:t>ugovora</a:t>
            </a:r>
            <a:r>
              <a:rPr lang="en-US" dirty="0"/>
              <a:t>) u </a:t>
            </a:r>
            <a:r>
              <a:rPr lang="hr-BA" dirty="0"/>
              <a:t>ovaj alat</a:t>
            </a:r>
            <a:r>
              <a:rPr lang="en-US" dirty="0"/>
              <a:t>, </a:t>
            </a:r>
            <a:r>
              <a:rPr lang="en-US" dirty="0" err="1"/>
              <a:t>Ugovarač</a:t>
            </a:r>
            <a:r>
              <a:rPr lang="en-US" dirty="0"/>
              <a:t> </a:t>
            </a:r>
            <a:r>
              <a:rPr lang="en-US" dirty="0" err="1"/>
              <a:t>procjenjuje</a:t>
            </a:r>
            <a:r>
              <a:rPr lang="en-US" dirty="0"/>
              <a:t> </a:t>
            </a:r>
            <a:r>
              <a:rPr lang="en-US" dirty="0" err="1"/>
              <a:t>dva</a:t>
            </a:r>
            <a:r>
              <a:rPr lang="en-US" dirty="0"/>
              <a:t> </a:t>
            </a:r>
            <a:r>
              <a:rPr lang="en-US" dirty="0" err="1"/>
              <a:t>faktora</a:t>
            </a:r>
            <a:r>
              <a:rPr lang="en-US" dirty="0"/>
              <a:t>:</a:t>
            </a:r>
          </a:p>
          <a:p>
            <a:pPr marL="357188" lvl="1" indent="-342900" eaLnBrk="0" hangingPunct="0">
              <a:lnSpc>
                <a:spcPct val="107000"/>
              </a:lnSpc>
              <a:spcBef>
                <a:spcPts val="1200"/>
              </a:spcBef>
              <a:buSzPct val="100000"/>
              <a:buFont typeface="Wingdings" pitchFamily="2" charset="2"/>
              <a:buChar char="n"/>
            </a:pPr>
            <a:r>
              <a:rPr lang="en-US" kern="0" dirty="0">
                <a:ea typeface="Verdana" panose="020B0604030504040204" pitchFamily="34" charset="0"/>
                <a:cs typeface="Verdana" panose="020B0604030504040204" pitchFamily="34" charset="0"/>
              </a:rPr>
              <a:t>Bu</a:t>
            </a:r>
            <a:r>
              <a:rPr lang="hr-BA" kern="0" dirty="0">
                <a:ea typeface="Verdana" panose="020B0604030504040204" pitchFamily="34" charset="0"/>
                <a:cs typeface="Verdana" panose="020B0604030504040204" pitchFamily="34" charset="0"/>
              </a:rPr>
              <a:t>džet ugovora</a:t>
            </a:r>
          </a:p>
          <a:p>
            <a:pPr marL="623888" lvl="1" indent="-1778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 Količina kupljenog / procenat ukupne kupovine ili projekta </a:t>
            </a:r>
          </a:p>
          <a:p>
            <a:pPr marL="0" lvl="1" indent="268288"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Rizik nabavke</a:t>
            </a:r>
          </a:p>
          <a:p>
            <a:pPr marL="446088" lvl="1" indent="889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 Dostupnost</a:t>
            </a:r>
            <a:r>
              <a:rPr lang="en-US" kern="0" dirty="0">
                <a:ea typeface="Verdana" panose="020B0604030504040204" pitchFamily="34" charset="0"/>
                <a:cs typeface="Verdana" panose="020B0604030504040204" pitchFamily="34" charset="0"/>
              </a:rPr>
              <a:t> / </a:t>
            </a:r>
            <a:r>
              <a:rPr lang="hr-BA" kern="0" dirty="0">
                <a:ea typeface="Verdana" panose="020B0604030504040204" pitchFamily="34" charset="0"/>
                <a:cs typeface="Verdana" panose="020B0604030504040204" pitchFamily="34" charset="0"/>
              </a:rPr>
              <a:t>broj dobavljača</a:t>
            </a:r>
            <a:endParaRPr lang="en-US" kern="0"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3501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2000" y="432000"/>
            <a:ext cx="51139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a:defRPr sz="2000" b="1"/>
            </a:lvl1pPr>
          </a:lstStyle>
          <a:p>
            <a:r>
              <a:rPr lang="hr-BA" altLang="ko-KR" dirty="0"/>
              <a:t>Identifikacija dobavljača </a:t>
            </a:r>
            <a:r>
              <a:rPr lang="en-US" altLang="ko-KR" dirty="0"/>
              <a:t>(2 o</a:t>
            </a:r>
            <a:r>
              <a:rPr lang="hr-BA" altLang="ko-KR" dirty="0"/>
              <a:t>d</a:t>
            </a:r>
            <a:r>
              <a:rPr lang="en-US" altLang="ko-KR" dirty="0"/>
              <a:t> 5) </a:t>
            </a:r>
            <a:endParaRPr lang="en-US" altLang="el-GR" dirty="0"/>
          </a:p>
        </p:txBody>
      </p:sp>
      <p:sp>
        <p:nvSpPr>
          <p:cNvPr id="3" name="Rectangle 3"/>
          <p:cNvSpPr txBox="1">
            <a:spLocks noChangeArrowheads="1"/>
          </p:cNvSpPr>
          <p:nvPr/>
        </p:nvSpPr>
        <p:spPr>
          <a:xfrm>
            <a:off x="432000" y="900000"/>
            <a:ext cx="8280000" cy="4073487"/>
          </a:xfrm>
          <a:prstGeom prst="rect">
            <a:avLst/>
          </a:prstGeom>
        </p:spPr>
        <p:txBody>
          <a:bodyPr>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a:buNone/>
            </a:pPr>
            <a:r>
              <a:rPr lang="hr-BA" sz="1800" dirty="0">
                <a:latin typeface="Verdana" panose="020B0604030504040204" pitchFamily="34" charset="0"/>
                <a:ea typeface="Verdana" panose="020B0604030504040204" pitchFamily="34" charset="0"/>
              </a:rPr>
              <a:t>Identifikacija dobavljača </a:t>
            </a:r>
            <a:r>
              <a:rPr lang="en-US" sz="1800" dirty="0">
                <a:latin typeface="Verdana" panose="020B0604030504040204" pitchFamily="34" charset="0"/>
                <a:ea typeface="Verdana" panose="020B0604030504040204" pitchFamily="34" charset="0"/>
              </a:rPr>
              <a:t>mora se </a:t>
            </a:r>
            <a:r>
              <a:rPr lang="en-US" sz="1800" dirty="0" err="1">
                <a:latin typeface="Verdana" panose="020B0604030504040204" pitchFamily="34" charset="0"/>
                <a:ea typeface="Verdana" panose="020B0604030504040204" pitchFamily="34" charset="0"/>
              </a:rPr>
              <a:t>provesti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razini</a:t>
            </a:r>
            <a:r>
              <a:rPr lang="en-US" sz="1800" dirty="0">
                <a:latin typeface="Verdana" panose="020B0604030504040204" pitchFamily="34" charset="0"/>
                <a:ea typeface="Verdana" panose="020B0604030504040204" pitchFamily="34" charset="0"/>
              </a:rPr>
              <a:t> </a:t>
            </a:r>
            <a:r>
              <a:rPr lang="hr-BA" sz="1800" dirty="0">
                <a:latin typeface="Verdana" panose="020B0604030504040204" pitchFamily="34" charset="0"/>
                <a:ea typeface="Verdana" panose="020B0604030504040204" pitchFamily="34" charset="0"/>
              </a:rPr>
              <a:t>pojedinačne</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nabav</a:t>
            </a:r>
            <a:r>
              <a:rPr lang="hr-BA" sz="1800" dirty="0">
                <a:latin typeface="Verdana" panose="020B0604030504040204" pitchFamily="34" charset="0"/>
                <a:ea typeface="Verdana" panose="020B0604030504040204" pitchFamily="34" charset="0"/>
              </a:rPr>
              <a:t>k</a:t>
            </a:r>
            <a:r>
              <a:rPr lang="en-US" sz="1800" dirty="0">
                <a:latin typeface="Verdana" panose="020B0604030504040204" pitchFamily="34" charset="0"/>
                <a:ea typeface="Verdana" panose="020B0604030504040204" pitchFamily="34" charset="0"/>
              </a:rPr>
              <a:t>e od </a:t>
            </a:r>
            <a:r>
              <a:rPr lang="en-US" sz="1800" dirty="0" err="1">
                <a:latin typeface="Verdana" panose="020B0604030504040204" pitchFamily="34" charset="0"/>
                <a:ea typeface="Verdana" panose="020B0604030504040204" pitchFamily="34" charset="0"/>
              </a:rPr>
              <a:t>strane</a:t>
            </a:r>
            <a:r>
              <a:rPr lang="en-US" sz="1800" dirty="0">
                <a:latin typeface="Verdana" panose="020B0604030504040204" pitchFamily="34" charset="0"/>
                <a:ea typeface="Verdana" panose="020B0604030504040204" pitchFamily="34" charset="0"/>
              </a:rPr>
              <a:t> </a:t>
            </a:r>
            <a:r>
              <a:rPr lang="hr-BA" sz="1800" dirty="0">
                <a:latin typeface="Verdana" panose="020B0604030504040204" pitchFamily="34" charset="0"/>
                <a:ea typeface="Verdana" panose="020B0604030504040204" pitchFamily="34" charset="0"/>
              </a:rPr>
              <a:t>UO</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ili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na</a:t>
            </a:r>
            <a:r>
              <a:rPr lang="en-US" sz="1800" dirty="0">
                <a:latin typeface="Verdana" panose="020B0604030504040204" pitchFamily="34" charset="0"/>
                <a:ea typeface="Verdana" panose="020B0604030504040204" pitchFamily="34" charset="0"/>
              </a:rPr>
              <a:t> </a:t>
            </a:r>
            <a:r>
              <a:rPr lang="hr-BA" sz="1800" dirty="0">
                <a:latin typeface="Verdana" panose="020B0604030504040204" pitchFamily="34" charset="0"/>
                <a:ea typeface="Verdana" panose="020B0604030504040204" pitchFamily="34" charset="0"/>
              </a:rPr>
              <a:t>nivou</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projekta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Svaki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ugovor</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naknadno</a:t>
            </a:r>
            <a:r>
              <a:rPr lang="en-US" sz="1800" dirty="0">
                <a:latin typeface="Verdana" panose="020B0604030504040204" pitchFamily="34" charset="0"/>
                <a:ea typeface="Verdana" panose="020B0604030504040204" pitchFamily="34" charset="0"/>
              </a:rPr>
              <a:t> se </a:t>
            </a:r>
            <a:r>
              <a:rPr lang="en-US" sz="1800" dirty="0" err="1">
                <a:latin typeface="Verdana" panose="020B0604030504040204" pitchFamily="34" charset="0"/>
                <a:ea typeface="Verdana" panose="020B0604030504040204" pitchFamily="34" charset="0"/>
              </a:rPr>
              <a:t>procjenjuje</a:t>
            </a:r>
            <a:r>
              <a:rPr lang="hr-BA" sz="1800" dirty="0">
                <a:latin typeface="Verdana" panose="020B0604030504040204" pitchFamily="34" charset="0"/>
                <a:ea typeface="Verdana" panose="020B0604030504040204" pitchFamily="34" charset="0"/>
              </a:rPr>
              <a:t> kroz </a:t>
            </a:r>
            <a:r>
              <a:rPr lang="en-US" sz="1800" dirty="0" err="1">
                <a:latin typeface="Verdana" panose="020B0604030504040204" pitchFamily="34" charset="0"/>
                <a:ea typeface="Verdana" panose="020B0604030504040204" pitchFamily="34" charset="0"/>
              </a:rPr>
              <a:t>sljedeć</a:t>
            </a:r>
            <a:r>
              <a:rPr lang="hr-BA" sz="1800" dirty="0">
                <a:latin typeface="Verdana" panose="020B0604030504040204" pitchFamily="34" charset="0"/>
                <a:ea typeface="Verdana" panose="020B0604030504040204" pitchFamily="34" charset="0"/>
              </a:rPr>
              <a:t>e</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faktor</a:t>
            </a:r>
            <a:r>
              <a:rPr lang="hr-BA" sz="1800" dirty="0">
                <a:latin typeface="Verdana" panose="020B0604030504040204" pitchFamily="34" charset="0"/>
                <a:ea typeface="Verdana" panose="020B0604030504040204" pitchFamily="34" charset="0"/>
              </a:rPr>
              <a:t>e </a:t>
            </a:r>
            <a:r>
              <a:rPr lang="en-US" sz="1800" dirty="0" err="1">
                <a:latin typeface="Verdana" panose="020B0604030504040204" pitchFamily="34" charset="0"/>
                <a:ea typeface="Verdana" panose="020B0604030504040204" pitchFamily="34" charset="0"/>
              </a:rPr>
              <a:t>rizika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nabav</a:t>
            </a:r>
            <a:r>
              <a:rPr lang="hr-BA" sz="1800" dirty="0">
                <a:latin typeface="Verdana" panose="020B0604030504040204" pitchFamily="34" charset="0"/>
                <a:ea typeface="Verdana" panose="020B0604030504040204" pitchFamily="34" charset="0"/>
              </a:rPr>
              <a:t>k</a:t>
            </a:r>
            <a:r>
              <a:rPr lang="en-US" sz="1800" dirty="0">
                <a:latin typeface="Verdana" panose="020B0604030504040204" pitchFamily="34" charset="0"/>
                <a:ea typeface="Verdana" panose="020B0604030504040204" pitchFamily="34" charset="0"/>
              </a:rPr>
              <a:t>e:</a:t>
            </a:r>
            <a:endParaRPr lang="hr-BA" sz="1800" dirty="0">
              <a:latin typeface="Verdana" panose="020B0604030504040204" pitchFamily="34" charset="0"/>
              <a:ea typeface="Verdana" panose="020B0604030504040204" pitchFamily="34" charset="0"/>
            </a:endParaRPr>
          </a:p>
          <a:p>
            <a:pPr marL="0" indent="0" algn="just">
              <a:buNone/>
            </a:pPr>
            <a:endParaRPr lang="en-US" sz="1800" dirty="0">
              <a:latin typeface="Verdana" panose="020B0604030504040204" pitchFamily="34" charset="0"/>
              <a:ea typeface="Verdana" panose="020B0604030504040204" pitchFamily="34" charset="0"/>
            </a:endParaRPr>
          </a:p>
          <a:p>
            <a:pPr marL="357188" lvl="1" indent="-342900">
              <a:lnSpc>
                <a:spcPct val="107000"/>
              </a:lnSpc>
              <a:spcBef>
                <a:spcPts val="1200"/>
              </a:spcBef>
              <a:buClrTx/>
              <a:buSzPct val="100000"/>
              <a:buFont typeface="Wingdings" pitchFamily="2" charset="2"/>
              <a:buChar char="n"/>
            </a:pPr>
            <a:r>
              <a:rPr lang="hr-BA" sz="1800" kern="0" dirty="0">
                <a:latin typeface="Verdana" pitchFamily="34" charset="0"/>
                <a:ea typeface="Verdana" panose="020B0604030504040204" pitchFamily="34" charset="0"/>
                <a:cs typeface="Verdana" panose="020B0604030504040204" pitchFamily="34" charset="0"/>
              </a:rPr>
              <a:t>Vještine UO </a:t>
            </a:r>
            <a:r>
              <a:rPr lang="en-US" sz="1800" kern="0" dirty="0" err="1">
                <a:latin typeface="Verdana" pitchFamily="34" charset="0"/>
                <a:ea typeface="Verdana" panose="020B0604030504040204" pitchFamily="34" charset="0"/>
                <a:cs typeface="Verdana" panose="020B0604030504040204" pitchFamily="34" charset="0"/>
              </a:rPr>
              <a:t>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prethodno</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iskustvo</a:t>
            </a:r>
            <a:r>
              <a:rPr lang="en-US" sz="1800" kern="0" dirty="0">
                <a:latin typeface="Verdana" pitchFamily="34" charset="0"/>
                <a:ea typeface="Verdana" panose="020B0604030504040204" pitchFamily="34" charset="0"/>
                <a:cs typeface="Verdana" panose="020B0604030504040204" pitchFamily="34" charset="0"/>
              </a:rPr>
              <a:t> u </a:t>
            </a:r>
            <a:r>
              <a:rPr lang="en-US" sz="1800" kern="0" dirty="0" err="1">
                <a:latin typeface="Verdana" pitchFamily="34" charset="0"/>
                <a:ea typeface="Verdana" panose="020B0604030504040204" pitchFamily="34" charset="0"/>
                <a:cs typeface="Verdana" panose="020B0604030504040204" pitchFamily="34" charset="0"/>
              </a:rPr>
              <a:t>nabavci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upravljanju</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ovom</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vrstom</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ugovora</a:t>
            </a:r>
            <a:r>
              <a:rPr lang="en-US" sz="1800" kern="0" dirty="0">
                <a:latin typeface="Verdana" pitchFamily="34" charset="0"/>
                <a:ea typeface="Verdana" panose="020B0604030504040204" pitchFamily="34" charset="0"/>
                <a:cs typeface="Verdana" panose="020B0604030504040204" pitchFamily="34" charset="0"/>
              </a:rPr>
              <a:t>;</a:t>
            </a:r>
          </a:p>
          <a:p>
            <a:pPr marL="357188" lvl="1" indent="-342900">
              <a:lnSpc>
                <a:spcPct val="107000"/>
              </a:lnSpc>
              <a:spcBef>
                <a:spcPts val="1200"/>
              </a:spcBef>
              <a:buClrTx/>
              <a:buSzPct val="100000"/>
              <a:buFont typeface="Wingdings" pitchFamily="2" charset="2"/>
              <a:buChar char="n"/>
            </a:pPr>
            <a:r>
              <a:rPr lang="en-US" sz="1800" kern="0" dirty="0" err="1">
                <a:latin typeface="Verdana" pitchFamily="34" charset="0"/>
                <a:ea typeface="Verdana" panose="020B0604030504040204" pitchFamily="34" charset="0"/>
                <a:cs typeface="Verdana" panose="020B0604030504040204" pitchFamily="34" charset="0"/>
              </a:rPr>
              <a:t>Teškoća</a:t>
            </a:r>
            <a:r>
              <a:rPr lang="en-US" sz="1800" kern="0" dirty="0">
                <a:latin typeface="Verdana" pitchFamily="34" charset="0"/>
                <a:ea typeface="Verdana" panose="020B0604030504040204" pitchFamily="34" charset="0"/>
                <a:cs typeface="Verdana" panose="020B0604030504040204" pitchFamily="34" charset="0"/>
              </a:rPr>
              <a:t> u </a:t>
            </a:r>
            <a:r>
              <a:rPr lang="en-US" sz="1800" kern="0" dirty="0" err="1">
                <a:latin typeface="Verdana" pitchFamily="34" charset="0"/>
                <a:ea typeface="Verdana" panose="020B0604030504040204" pitchFamily="34" charset="0"/>
                <a:cs typeface="Verdana" panose="020B0604030504040204" pitchFamily="34" charset="0"/>
              </a:rPr>
              <a:t>određivanju</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ili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jedinstvenost</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zahtjeva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projekta</a:t>
            </a:r>
            <a:r>
              <a:rPr lang="en-US" sz="1800" kern="0" dirty="0">
                <a:latin typeface="Verdana" pitchFamily="34" charset="0"/>
                <a:ea typeface="Verdana" panose="020B0604030504040204" pitchFamily="34" charset="0"/>
                <a:cs typeface="Verdana" panose="020B0604030504040204" pitchFamily="34" charset="0"/>
              </a:rPr>
              <a:t> / </a:t>
            </a:r>
            <a:r>
              <a:rPr lang="en-US" sz="1800" kern="0" dirty="0" err="1">
                <a:latin typeface="Verdana" pitchFamily="34" charset="0"/>
                <a:ea typeface="Verdana" panose="020B0604030504040204" pitchFamily="34" charset="0"/>
                <a:cs typeface="Verdana" panose="020B0604030504040204" pitchFamily="34" charset="0"/>
              </a:rPr>
              <a:t>ugovora</a:t>
            </a:r>
            <a:r>
              <a:rPr lang="en-US" sz="1800" kern="0" dirty="0">
                <a:latin typeface="Verdana" pitchFamily="34" charset="0"/>
                <a:ea typeface="Verdana" panose="020B0604030504040204" pitchFamily="34" charset="0"/>
                <a:cs typeface="Verdana" panose="020B0604030504040204" pitchFamily="34" charset="0"/>
              </a:rPr>
              <a:t>;</a:t>
            </a:r>
          </a:p>
          <a:p>
            <a:pPr marL="357188" lvl="1" indent="-342900">
              <a:lnSpc>
                <a:spcPct val="107000"/>
              </a:lnSpc>
              <a:spcBef>
                <a:spcPts val="1200"/>
              </a:spcBef>
              <a:buClrTx/>
              <a:buSzPct val="100000"/>
              <a:buFont typeface="Wingdings" pitchFamily="2" charset="2"/>
              <a:buChar char="n"/>
            </a:pPr>
            <a:r>
              <a:rPr lang="en-US" sz="1800" kern="0" dirty="0" err="1">
                <a:latin typeface="Verdana" pitchFamily="34" charset="0"/>
                <a:ea typeface="Verdana" panose="020B0604030504040204" pitchFamily="34" charset="0"/>
                <a:cs typeface="Verdana" panose="020B0604030504040204" pitchFamily="34" charset="0"/>
              </a:rPr>
              <a:t>Konkurentnost</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tržišta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broj</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potencijalnih</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dobavljača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na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tržištu</a:t>
            </a:r>
            <a:r>
              <a:rPr lang="en-US" sz="1800" kern="0" dirty="0">
                <a:latin typeface="Verdana" pitchFamily="34" charset="0"/>
                <a:ea typeface="Verdana" panose="020B0604030504040204" pitchFamily="34" charset="0"/>
                <a:cs typeface="Verdana" panose="020B0604030504040204" pitchFamily="34" charset="0"/>
              </a:rPr>
              <a:t>;</a:t>
            </a:r>
          </a:p>
          <a:p>
            <a:pPr marL="357188" lvl="1" indent="-342900">
              <a:lnSpc>
                <a:spcPct val="107000"/>
              </a:lnSpc>
              <a:spcBef>
                <a:spcPts val="1200"/>
              </a:spcBef>
              <a:buClrTx/>
              <a:buSzPct val="100000"/>
              <a:buFont typeface="Wingdings" pitchFamily="2" charset="2"/>
              <a:buChar char="n"/>
            </a:pPr>
            <a:r>
              <a:rPr lang="en-US" sz="1800" kern="0" dirty="0" err="1">
                <a:latin typeface="Verdana" pitchFamily="34" charset="0"/>
                <a:ea typeface="Verdana" panose="020B0604030504040204" pitchFamily="34" charset="0"/>
                <a:cs typeface="Verdana" panose="020B0604030504040204" pitchFamily="34" charset="0"/>
              </a:rPr>
              <a:t>Rizici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provedbe</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ugovora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a:t>
            </a:r>
            <a:endParaRPr lang="en-US" sz="1800" kern="0" dirty="0">
              <a:latin typeface="Verdana" pitchFamily="34" charset="0"/>
              <a:ea typeface="Verdana" panose="020B0604030504040204" pitchFamily="34" charset="0"/>
              <a:cs typeface="Verdana" panose="020B0604030504040204" pitchFamily="34" charset="0"/>
            </a:endParaRPr>
          </a:p>
          <a:p>
            <a:pPr marL="357188" lvl="1" indent="-342900">
              <a:lnSpc>
                <a:spcPct val="107000"/>
              </a:lnSpc>
              <a:spcBef>
                <a:spcPts val="1200"/>
              </a:spcBef>
              <a:buClrTx/>
              <a:buSzPct val="100000"/>
              <a:buFont typeface="Wingdings" pitchFamily="2" charset="2"/>
              <a:buChar char="n"/>
            </a:pPr>
            <a:r>
              <a:rPr lang="en-US" sz="1800" kern="0" dirty="0" err="1">
                <a:latin typeface="Verdana" pitchFamily="34" charset="0"/>
                <a:ea typeface="Verdana" panose="020B0604030504040204" pitchFamily="34" charset="0"/>
                <a:cs typeface="Verdana" panose="020B0604030504040204" pitchFamily="34" charset="0"/>
              </a:rPr>
              <a:t>Kritičnost</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ugovora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prema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isporuci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projekata</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ili</a:t>
            </a:r>
            <a:r>
              <a:rPr lang="en-US" sz="1800" kern="0" dirty="0">
                <a:latin typeface="Verdana" pitchFamily="34" charset="0"/>
                <a:ea typeface="Verdana" panose="020B0604030504040204" pitchFamily="34" charset="0"/>
                <a:cs typeface="Verdana" panose="020B0604030504040204" pitchFamily="34" charset="0"/>
              </a:rPr>
              <a:t> </a:t>
            </a:r>
            <a:r>
              <a:rPr lang="en-US" sz="1800" kern="0" dirty="0" err="1">
                <a:latin typeface="Verdana" pitchFamily="34" charset="0"/>
                <a:ea typeface="Verdana" panose="020B0604030504040204" pitchFamily="34" charset="0"/>
                <a:cs typeface="Verdana" panose="020B0604030504040204" pitchFamily="34" charset="0"/>
              </a:rPr>
              <a:t>ciljevima</a:t>
            </a:r>
            <a:r>
              <a:rPr lang="hr-BA" sz="1800" kern="0" dirty="0">
                <a:latin typeface="Verdana" pitchFamily="34" charset="0"/>
                <a:ea typeface="Verdana" panose="020B0604030504040204" pitchFamily="34" charset="0"/>
                <a:cs typeface="Verdana" panose="020B0604030504040204" pitchFamily="34" charset="0"/>
              </a:rPr>
              <a:t> UO</a:t>
            </a:r>
            <a:r>
              <a:rPr lang="en-US" sz="1800" kern="0" dirty="0">
                <a:latin typeface="Verdana" pitchFamily="34" charset="0"/>
                <a:ea typeface="Verdana" panose="020B0604030504040204" pitchFamily="34" charset="0"/>
                <a:cs typeface="Verdana" panose="020B0604030504040204" pitchFamily="34" charset="0"/>
              </a:rPr>
              <a:t>.</a:t>
            </a:r>
            <a:endParaRPr lang="en-US" altLang="el-GR" sz="1800" kern="0" dirty="0">
              <a:latin typeface="Verdana"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114807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6"/>
          <p:cNvSpPr>
            <a:spLocks noChangeShapeType="1"/>
          </p:cNvSpPr>
          <p:nvPr/>
        </p:nvSpPr>
        <p:spPr bwMode="auto">
          <a:xfrm>
            <a:off x="1014735" y="6007547"/>
            <a:ext cx="7805737" cy="1587"/>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3" name="Text Box 3"/>
          <p:cNvSpPr txBox="1">
            <a:spLocks noChangeArrowheads="1"/>
          </p:cNvSpPr>
          <p:nvPr/>
        </p:nvSpPr>
        <p:spPr bwMode="auto">
          <a:xfrm rot="16200000">
            <a:off x="-254743" y="3338959"/>
            <a:ext cx="1830694" cy="461665"/>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b="1" dirty="0">
                <a:latin typeface="StoneSans" pitchFamily="34" charset="0"/>
                <a:ea typeface="MS PGothic" panose="020B0600070205080204" pitchFamily="34" charset="-128"/>
              </a:rPr>
              <a:t>Rizik slabosti</a:t>
            </a:r>
            <a:endParaRPr lang="en-US" altLang="el-GR" dirty="0">
              <a:latin typeface="StoneSans" pitchFamily="34" charset="0"/>
              <a:ea typeface="MS PGothic" panose="020B0600070205080204" pitchFamily="34" charset="-128"/>
            </a:endParaRPr>
          </a:p>
        </p:txBody>
      </p:sp>
      <p:sp>
        <p:nvSpPr>
          <p:cNvPr id="4" name="Text Box 4"/>
          <p:cNvSpPr txBox="1">
            <a:spLocks noChangeArrowheads="1"/>
          </p:cNvSpPr>
          <p:nvPr/>
        </p:nvSpPr>
        <p:spPr bwMode="auto">
          <a:xfrm>
            <a:off x="4412994" y="6063679"/>
            <a:ext cx="1211807" cy="461665"/>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b="1" dirty="0">
                <a:latin typeface="StoneSans" pitchFamily="34" charset="0"/>
                <a:ea typeface="MS PGothic" panose="020B0600070205080204" pitchFamily="34" charset="-128"/>
              </a:rPr>
              <a:t>TROŠAK</a:t>
            </a:r>
            <a:endParaRPr lang="en-US" altLang="el-GR" dirty="0">
              <a:latin typeface="StoneSans" pitchFamily="34" charset="0"/>
              <a:ea typeface="MS PGothic" panose="020B0600070205080204" pitchFamily="34" charset="-128"/>
            </a:endParaRPr>
          </a:p>
        </p:txBody>
      </p:sp>
      <p:sp>
        <p:nvSpPr>
          <p:cNvPr id="5" name="Line 5"/>
          <p:cNvSpPr>
            <a:spLocks noChangeShapeType="1"/>
          </p:cNvSpPr>
          <p:nvPr/>
        </p:nvSpPr>
        <p:spPr bwMode="auto">
          <a:xfrm flipH="1" flipV="1">
            <a:off x="1011560" y="1149134"/>
            <a:ext cx="3175" cy="4860000"/>
          </a:xfrm>
          <a:prstGeom prst="line">
            <a:avLst/>
          </a:prstGeom>
          <a:noFill/>
          <a:ln w="38100">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6" name="Rectangle 14"/>
          <p:cNvSpPr>
            <a:spLocks noChangeArrowheads="1"/>
          </p:cNvSpPr>
          <p:nvPr/>
        </p:nvSpPr>
        <p:spPr bwMode="auto">
          <a:xfrm>
            <a:off x="1199016" y="1319764"/>
            <a:ext cx="3600000" cy="2160000"/>
          </a:xfrm>
          <a:prstGeom prst="rect">
            <a:avLst/>
          </a:prstGeom>
          <a:solidFill>
            <a:srgbClr val="FFFF00"/>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7" name="Rectangle 26"/>
          <p:cNvSpPr>
            <a:spLocks noChangeArrowheads="1"/>
          </p:cNvSpPr>
          <p:nvPr/>
        </p:nvSpPr>
        <p:spPr bwMode="auto">
          <a:xfrm>
            <a:off x="4989966" y="1341008"/>
            <a:ext cx="3600000" cy="2160000"/>
          </a:xfrm>
          <a:prstGeom prst="rect">
            <a:avLst/>
          </a:prstGeom>
          <a:solidFill>
            <a:srgbClr val="FF0000"/>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8" name="Rectangle 32"/>
          <p:cNvSpPr>
            <a:spLocks noChangeArrowheads="1"/>
          </p:cNvSpPr>
          <p:nvPr/>
        </p:nvSpPr>
        <p:spPr bwMode="auto">
          <a:xfrm>
            <a:off x="4989966" y="3651802"/>
            <a:ext cx="3600000" cy="2160000"/>
          </a:xfrm>
          <a:prstGeom prst="rect">
            <a:avLst/>
          </a:prstGeom>
          <a:solidFill>
            <a:srgbClr val="2287EC"/>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9" name="Rectangle 20"/>
          <p:cNvSpPr>
            <a:spLocks noChangeArrowheads="1"/>
          </p:cNvSpPr>
          <p:nvPr/>
        </p:nvSpPr>
        <p:spPr bwMode="auto">
          <a:xfrm>
            <a:off x="1199016" y="3651802"/>
            <a:ext cx="3600000" cy="2160000"/>
          </a:xfrm>
          <a:prstGeom prst="rect">
            <a:avLst/>
          </a:prstGeom>
          <a:solidFill>
            <a:srgbClr val="33C705"/>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10" name="Text Box 9"/>
          <p:cNvSpPr txBox="1">
            <a:spLocks noChangeArrowheads="1"/>
          </p:cNvSpPr>
          <p:nvPr/>
        </p:nvSpPr>
        <p:spPr bwMode="auto">
          <a:xfrm>
            <a:off x="1329334" y="1494605"/>
            <a:ext cx="345860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sz="1800" b="1" i="1" dirty="0">
                <a:solidFill>
                  <a:srgbClr val="000000"/>
                </a:solidFill>
                <a:ea typeface="MS PGothic" panose="020B0600070205080204" pitchFamily="34" charset="-128"/>
              </a:rPr>
              <a:t>Ograničeni predmeti</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sz="1800" b="1" i="1" dirty="0" err="1">
                <a:solidFill>
                  <a:srgbClr val="000000"/>
                </a:solidFill>
                <a:ea typeface="MS PGothic" panose="020B0600070205080204" pitchFamily="34" charset="-128"/>
              </a:rPr>
              <a:t>Osigura</a:t>
            </a:r>
            <a:r>
              <a:rPr lang="hr-BA" altLang="el-GR" sz="1800" b="1" i="1" dirty="0">
                <a:solidFill>
                  <a:srgbClr val="000000"/>
                </a:solidFill>
                <a:ea typeface="MS PGothic" panose="020B0600070205080204" pitchFamily="34" charset="-128"/>
              </a:rPr>
              <a:t>vanje</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snabd</a:t>
            </a:r>
            <a:r>
              <a:rPr lang="hr-BA" altLang="el-GR" sz="1800" b="1" i="1" dirty="0">
                <a:solidFill>
                  <a:srgbClr val="000000"/>
                </a:solidFill>
                <a:ea typeface="MS PGothic" panose="020B0600070205080204" pitchFamily="34" charset="-128"/>
              </a:rPr>
              <a:t>ij</a:t>
            </a:r>
            <a:r>
              <a:rPr lang="en-GB" altLang="el-GR" sz="1800" b="1" i="1" dirty="0" err="1">
                <a:solidFill>
                  <a:srgbClr val="000000"/>
                </a:solidFill>
                <a:ea typeface="MS PGothic" panose="020B0600070205080204" pitchFamily="34" charset="-128"/>
              </a:rPr>
              <a:t>evanj</a:t>
            </a:r>
            <a:r>
              <a:rPr lang="hr-BA" altLang="el-GR" sz="1800" b="1" i="1" dirty="0">
                <a:solidFill>
                  <a:srgbClr val="000000"/>
                </a:solidFill>
                <a:ea typeface="MS PGothic" panose="020B0600070205080204" pitchFamily="34" charset="-128"/>
              </a:rPr>
              <a:t>a</a:t>
            </a:r>
            <a:r>
              <a:rPr lang="en-GB" altLang="el-GR" sz="1800" b="1" i="1" dirty="0">
                <a:solidFill>
                  <a:srgbClr val="000000"/>
                </a:solidFill>
                <a:ea typeface="MS PGothic" panose="020B0600070205080204" pitchFamily="34" charset="-128"/>
              </a:rPr>
              <a:t> - </a:t>
            </a:r>
            <a:r>
              <a:rPr lang="en-GB" altLang="el-GR" sz="1800" b="1" i="1" dirty="0" err="1">
                <a:solidFill>
                  <a:srgbClr val="000000"/>
                </a:solidFill>
                <a:ea typeface="MS PGothic" panose="020B0600070205080204" pitchFamily="34" charset="-128"/>
              </a:rPr>
              <a:t>malo</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pouzdanih</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dobavljača</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b="1" dirty="0">
                <a:solidFill>
                  <a:srgbClr val="000000"/>
                </a:solidFill>
                <a:ea typeface="MS PGothic" panose="020B0600070205080204" pitchFamily="34" charset="-128"/>
              </a:rPr>
              <a:t>(</a:t>
            </a:r>
            <a:r>
              <a:rPr lang="en-GB" altLang="el-GR" b="1" dirty="0" err="1">
                <a:solidFill>
                  <a:srgbClr val="000000"/>
                </a:solidFill>
                <a:ea typeface="MS PGothic" panose="020B0600070205080204" pitchFamily="34" charset="-128"/>
              </a:rPr>
              <a:t>Strateška</a:t>
            </a:r>
            <a:r>
              <a:rPr lang="en-GB" altLang="el-GR" b="1" dirty="0">
                <a:solidFill>
                  <a:srgbClr val="000000"/>
                </a:solidFill>
                <a:ea typeface="MS PGothic" panose="020B0600070205080204" pitchFamily="34" charset="-128"/>
              </a:rPr>
              <a:t> </a:t>
            </a:r>
            <a:r>
              <a:rPr lang="en-GB" altLang="el-GR" b="1" dirty="0" err="1">
                <a:solidFill>
                  <a:srgbClr val="000000"/>
                </a:solidFill>
                <a:ea typeface="MS PGothic" panose="020B0600070205080204" pitchFamily="34" charset="-128"/>
              </a:rPr>
              <a:t>sigurnost</a:t>
            </a:r>
            <a:r>
              <a:rPr lang="en-GB" altLang="el-GR" b="1" dirty="0">
                <a:solidFill>
                  <a:srgbClr val="000000"/>
                </a:solidFill>
                <a:ea typeface="MS PGothic" panose="020B0600070205080204" pitchFamily="34" charset="-128"/>
              </a:rPr>
              <a:t>)</a:t>
            </a:r>
          </a:p>
        </p:txBody>
      </p:sp>
      <p:sp>
        <p:nvSpPr>
          <p:cNvPr id="11" name="Text Box 18"/>
          <p:cNvSpPr txBox="1">
            <a:spLocks noChangeArrowheads="1"/>
          </p:cNvSpPr>
          <p:nvPr/>
        </p:nvSpPr>
        <p:spPr bwMode="auto">
          <a:xfrm>
            <a:off x="5205082" y="1798795"/>
            <a:ext cx="3182862" cy="1338828"/>
          </a:xfrm>
          <a:prstGeom prst="rect">
            <a:avLst/>
          </a:prstGeom>
          <a:solidFill>
            <a:srgbClr val="FE161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l-GR" sz="1800" b="1" i="1" dirty="0" err="1">
                <a:solidFill>
                  <a:srgbClr val="000000"/>
                </a:solidFill>
                <a:ea typeface="MS PGothic" panose="020B0600070205080204" pitchFamily="34" charset="-128"/>
              </a:rPr>
              <a:t>Strateške</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stavke</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sz="1800" b="1" i="1" dirty="0" err="1">
                <a:solidFill>
                  <a:srgbClr val="000000"/>
                </a:solidFill>
                <a:ea typeface="MS PGothic" panose="020B0600070205080204" pitchFamily="34" charset="-128"/>
              </a:rPr>
              <a:t>Formira</a:t>
            </a:r>
            <a:r>
              <a:rPr lang="hr-BA" altLang="el-GR" sz="1800" b="1" i="1" dirty="0">
                <a:solidFill>
                  <a:srgbClr val="000000"/>
                </a:solidFill>
                <a:ea typeface="MS PGothic" panose="020B0600070205080204" pitchFamily="34" charset="-128"/>
              </a:rPr>
              <a:t>nje</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partnerstva</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b="1" dirty="0">
                <a:solidFill>
                  <a:srgbClr val="000000"/>
                </a:solidFill>
                <a:ea typeface="MS PGothic" panose="020B0600070205080204" pitchFamily="34" charset="-128"/>
              </a:rPr>
              <a:t>(</a:t>
            </a:r>
            <a:r>
              <a:rPr lang="en-GB" altLang="el-GR" b="1" dirty="0" err="1">
                <a:solidFill>
                  <a:srgbClr val="000000"/>
                </a:solidFill>
                <a:ea typeface="MS PGothic" panose="020B0600070205080204" pitchFamily="34" charset="-128"/>
              </a:rPr>
              <a:t>Strateški</a:t>
            </a:r>
            <a:r>
              <a:rPr lang="en-GB" altLang="el-GR" b="1" dirty="0">
                <a:solidFill>
                  <a:srgbClr val="000000"/>
                </a:solidFill>
                <a:ea typeface="MS PGothic" panose="020B0600070205080204" pitchFamily="34" charset="-128"/>
              </a:rPr>
              <a:t> </a:t>
            </a:r>
            <a:r>
              <a:rPr lang="en-GB" altLang="el-GR" b="1" dirty="0" err="1">
                <a:solidFill>
                  <a:srgbClr val="000000"/>
                </a:solidFill>
                <a:ea typeface="MS PGothic" panose="020B0600070205080204" pitchFamily="34" charset="-128"/>
              </a:rPr>
              <a:t>kritični</a:t>
            </a:r>
            <a:r>
              <a:rPr lang="en-GB" altLang="el-GR" b="1" dirty="0">
                <a:solidFill>
                  <a:srgbClr val="000000"/>
                </a:solidFill>
                <a:ea typeface="MS PGothic" panose="020B0600070205080204" pitchFamily="34" charset="-128"/>
              </a:rPr>
              <a:t>)</a:t>
            </a:r>
          </a:p>
        </p:txBody>
      </p:sp>
      <p:sp>
        <p:nvSpPr>
          <p:cNvPr id="12" name="Text Box 15"/>
          <p:cNvSpPr txBox="1">
            <a:spLocks noChangeArrowheads="1"/>
          </p:cNvSpPr>
          <p:nvPr/>
        </p:nvSpPr>
        <p:spPr bwMode="auto">
          <a:xfrm>
            <a:off x="1346102" y="3863990"/>
            <a:ext cx="3183143" cy="1615827"/>
          </a:xfrm>
          <a:prstGeom prst="rect">
            <a:avLst/>
          </a:prstGeom>
          <a:solidFill>
            <a:srgbClr val="33C705"/>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l-GR" sz="1800" b="1" i="1" dirty="0" err="1">
                <a:solidFill>
                  <a:srgbClr val="000000"/>
                </a:solidFill>
                <a:ea typeface="MS PGothic" panose="020B0600070205080204" pitchFamily="34" charset="-128"/>
              </a:rPr>
              <a:t>Nekritični</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predmeti</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sz="1800" b="1" i="1" dirty="0" err="1">
                <a:solidFill>
                  <a:srgbClr val="000000"/>
                </a:solidFill>
                <a:ea typeface="MS PGothic" panose="020B0600070205080204" pitchFamily="34" charset="-128"/>
              </a:rPr>
              <a:t>Pojednostav</a:t>
            </a:r>
            <a:r>
              <a:rPr lang="hr-BA" altLang="el-GR" sz="1800" b="1" i="1" dirty="0">
                <a:solidFill>
                  <a:srgbClr val="000000"/>
                </a:solidFill>
                <a:ea typeface="MS PGothic" panose="020B0600070205080204" pitchFamily="34" charset="-128"/>
              </a:rPr>
              <a:t>ljivanje</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i</a:t>
            </a:r>
            <a:r>
              <a:rPr lang="en-GB" altLang="el-GR" sz="1800" b="1" i="1" dirty="0">
                <a:solidFill>
                  <a:srgbClr val="000000"/>
                </a:solidFill>
                <a:ea typeface="MS PGothic" panose="020B0600070205080204" pitchFamily="34" charset="-128"/>
              </a:rPr>
              <a:t> </a:t>
            </a:r>
            <a:r>
              <a:rPr lang="en-GB" altLang="el-GR" sz="1800" b="1" i="1" dirty="0" err="1">
                <a:solidFill>
                  <a:srgbClr val="000000"/>
                </a:solidFill>
                <a:ea typeface="MS PGothic" panose="020B0600070205080204" pitchFamily="34" charset="-128"/>
              </a:rPr>
              <a:t>automatiz</a:t>
            </a:r>
            <a:r>
              <a:rPr lang="hr-BA" altLang="el-GR" sz="1800" b="1" i="1" dirty="0">
                <a:solidFill>
                  <a:srgbClr val="000000"/>
                </a:solidFill>
                <a:ea typeface="MS PGothic" panose="020B0600070205080204" pitchFamily="34" charset="-128"/>
              </a:rPr>
              <a:t>iranje</a:t>
            </a:r>
            <a:endParaRPr lang="en-GB" altLang="el-GR" sz="1800" b="1" i="1" dirty="0">
              <a:solidFill>
                <a:srgbClr val="000000"/>
              </a:solidFill>
              <a:ea typeface="MS PGothic" panose="020B0600070205080204" pitchFamily="34" charset="-128"/>
            </a:endParaRPr>
          </a:p>
          <a:p>
            <a:pPr eaLnBrk="1" hangingPunct="1">
              <a:spcBef>
                <a:spcPct val="50000"/>
              </a:spcBef>
            </a:pPr>
            <a:r>
              <a:rPr lang="en-GB" altLang="el-GR" b="1" dirty="0">
                <a:solidFill>
                  <a:srgbClr val="000000"/>
                </a:solidFill>
                <a:ea typeface="MS PGothic" panose="020B0600070205080204" pitchFamily="34" charset="-128"/>
              </a:rPr>
              <a:t>(</a:t>
            </a:r>
            <a:r>
              <a:rPr lang="en-GB" altLang="el-GR" b="1" dirty="0" err="1">
                <a:solidFill>
                  <a:srgbClr val="000000"/>
                </a:solidFill>
                <a:ea typeface="MS PGothic" panose="020B0600070205080204" pitchFamily="34" charset="-128"/>
              </a:rPr>
              <a:t>Taktička</a:t>
            </a:r>
            <a:r>
              <a:rPr lang="en-GB" altLang="el-GR" b="1" dirty="0">
                <a:solidFill>
                  <a:srgbClr val="000000"/>
                </a:solidFill>
                <a:ea typeface="MS PGothic" panose="020B0600070205080204" pitchFamily="34" charset="-128"/>
              </a:rPr>
              <a:t> </a:t>
            </a:r>
            <a:r>
              <a:rPr lang="en-GB" altLang="el-GR" b="1" dirty="0" err="1">
                <a:solidFill>
                  <a:srgbClr val="000000"/>
                </a:solidFill>
                <a:ea typeface="MS PGothic" panose="020B0600070205080204" pitchFamily="34" charset="-128"/>
              </a:rPr>
              <a:t>akvizicija</a:t>
            </a:r>
            <a:r>
              <a:rPr lang="en-GB" altLang="el-GR" b="1" dirty="0">
                <a:solidFill>
                  <a:srgbClr val="000000"/>
                </a:solidFill>
                <a:ea typeface="MS PGothic" panose="020B0600070205080204" pitchFamily="34" charset="-128"/>
              </a:rPr>
              <a:t>)</a:t>
            </a:r>
          </a:p>
        </p:txBody>
      </p:sp>
      <p:sp>
        <p:nvSpPr>
          <p:cNvPr id="13" name="Text Box 12"/>
          <p:cNvSpPr txBox="1">
            <a:spLocks noChangeArrowheads="1"/>
          </p:cNvSpPr>
          <p:nvPr/>
        </p:nvSpPr>
        <p:spPr bwMode="auto">
          <a:xfrm>
            <a:off x="5205082" y="3863990"/>
            <a:ext cx="3182862" cy="1200329"/>
          </a:xfrm>
          <a:prstGeom prst="rect">
            <a:avLst/>
          </a:prstGeom>
          <a:solidFill>
            <a:srgbClr val="2287E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el-GR" sz="1800" b="1" i="1" dirty="0" err="1">
                <a:solidFill>
                  <a:srgbClr val="000000"/>
                </a:solidFill>
                <a:ea typeface="MS PGothic" panose="020B0600070205080204" pitchFamily="34" charset="-128"/>
              </a:rPr>
              <a:t>Iskori</a:t>
            </a:r>
            <a:r>
              <a:rPr lang="hr-BA" altLang="el-GR" sz="1800" b="1" i="1" dirty="0">
                <a:solidFill>
                  <a:srgbClr val="000000"/>
                </a:solidFill>
                <a:ea typeface="MS PGothic" panose="020B0600070205080204" pitchFamily="34" charset="-128"/>
              </a:rPr>
              <a:t>štavanje</a:t>
            </a:r>
            <a:r>
              <a:rPr lang="en-US" altLang="el-GR" sz="1800" b="1" i="1" dirty="0">
                <a:solidFill>
                  <a:srgbClr val="000000"/>
                </a:solidFill>
                <a:ea typeface="MS PGothic" panose="020B0600070205080204" pitchFamily="34" charset="-128"/>
              </a:rPr>
              <a:t> </a:t>
            </a:r>
            <a:r>
              <a:rPr lang="en-US" altLang="el-GR" sz="1800" b="1" i="1" dirty="0" err="1">
                <a:solidFill>
                  <a:srgbClr val="000000"/>
                </a:solidFill>
                <a:ea typeface="MS PGothic" panose="020B0600070205080204" pitchFamily="34" charset="-128"/>
              </a:rPr>
              <a:t>kupovn</a:t>
            </a:r>
            <a:r>
              <a:rPr lang="hr-BA" altLang="el-GR" sz="1800" b="1" i="1" dirty="0">
                <a:solidFill>
                  <a:srgbClr val="000000"/>
                </a:solidFill>
                <a:ea typeface="MS PGothic" panose="020B0600070205080204" pitchFamily="34" charset="-128"/>
              </a:rPr>
              <a:t>e</a:t>
            </a:r>
            <a:r>
              <a:rPr lang="en-US" altLang="el-GR" sz="1800" b="1" i="1" dirty="0">
                <a:solidFill>
                  <a:srgbClr val="000000"/>
                </a:solidFill>
                <a:ea typeface="MS PGothic" panose="020B0600070205080204" pitchFamily="34" charset="-128"/>
              </a:rPr>
              <a:t> </a:t>
            </a:r>
            <a:r>
              <a:rPr lang="en-US" altLang="el-GR" sz="1800" b="1" i="1" dirty="0" err="1">
                <a:solidFill>
                  <a:srgbClr val="000000"/>
                </a:solidFill>
                <a:ea typeface="MS PGothic" panose="020B0600070205080204" pitchFamily="34" charset="-128"/>
              </a:rPr>
              <a:t>moć</a:t>
            </a:r>
            <a:r>
              <a:rPr lang="hr-BA" altLang="el-GR" sz="1800" b="1" i="1" dirty="0">
                <a:solidFill>
                  <a:srgbClr val="000000"/>
                </a:solidFill>
                <a:ea typeface="MS PGothic" panose="020B0600070205080204" pitchFamily="34" charset="-128"/>
              </a:rPr>
              <a:t>i</a:t>
            </a:r>
            <a:r>
              <a:rPr lang="en-US" altLang="el-GR" sz="1800" b="1" i="1" dirty="0">
                <a:solidFill>
                  <a:srgbClr val="000000"/>
                </a:solidFill>
                <a:ea typeface="MS PGothic" panose="020B0600070205080204" pitchFamily="34" charset="-128"/>
              </a:rPr>
              <a:t> </a:t>
            </a:r>
            <a:r>
              <a:rPr lang="en-US" altLang="el-GR" sz="1800" b="1" i="1" dirty="0" err="1">
                <a:solidFill>
                  <a:srgbClr val="000000"/>
                </a:solidFill>
                <a:ea typeface="MS PGothic" panose="020B0600070205080204" pitchFamily="34" charset="-128"/>
              </a:rPr>
              <a:t>i</a:t>
            </a:r>
            <a:r>
              <a:rPr lang="en-US" altLang="el-GR" sz="1800" b="1" i="1" dirty="0">
                <a:solidFill>
                  <a:srgbClr val="000000"/>
                </a:solidFill>
                <a:ea typeface="MS PGothic" panose="020B0600070205080204" pitchFamily="34" charset="-128"/>
              </a:rPr>
              <a:t> </a:t>
            </a:r>
            <a:r>
              <a:rPr lang="en-US" altLang="el-GR" sz="1800" b="1" i="1" dirty="0" err="1">
                <a:solidFill>
                  <a:srgbClr val="000000"/>
                </a:solidFill>
                <a:ea typeface="MS PGothic" panose="020B0600070205080204" pitchFamily="34" charset="-128"/>
              </a:rPr>
              <a:t>smanj</a:t>
            </a:r>
            <a:r>
              <a:rPr lang="hr-BA" altLang="el-GR" sz="1800" b="1" i="1" dirty="0">
                <a:solidFill>
                  <a:srgbClr val="000000"/>
                </a:solidFill>
                <a:ea typeface="MS PGothic" panose="020B0600070205080204" pitchFamily="34" charset="-128"/>
              </a:rPr>
              <a:t>enje</a:t>
            </a:r>
            <a:r>
              <a:rPr lang="en-US" altLang="el-GR" sz="1800" b="1" i="1" dirty="0">
                <a:solidFill>
                  <a:srgbClr val="000000"/>
                </a:solidFill>
                <a:ea typeface="MS PGothic" panose="020B0600070205080204" pitchFamily="34" charset="-128"/>
              </a:rPr>
              <a:t> </a:t>
            </a:r>
            <a:r>
              <a:rPr lang="en-US" altLang="el-GR" sz="1800" b="1" i="1" dirty="0" err="1">
                <a:solidFill>
                  <a:srgbClr val="000000"/>
                </a:solidFill>
                <a:ea typeface="MS PGothic" panose="020B0600070205080204" pitchFamily="34" charset="-128"/>
              </a:rPr>
              <a:t>troškov</a:t>
            </a:r>
            <a:r>
              <a:rPr lang="hr-BA" altLang="el-GR" sz="1800" b="1" i="1" dirty="0">
                <a:solidFill>
                  <a:srgbClr val="000000"/>
                </a:solidFill>
                <a:ea typeface="MS PGothic" panose="020B0600070205080204" pitchFamily="34" charset="-128"/>
              </a:rPr>
              <a:t>a</a:t>
            </a:r>
            <a:endParaRPr lang="en-US" altLang="el-GR" sz="1800" b="1" i="1" dirty="0">
              <a:solidFill>
                <a:srgbClr val="000000"/>
              </a:solidFill>
              <a:ea typeface="MS PGothic" panose="020B0600070205080204" pitchFamily="34" charset="-128"/>
            </a:endParaRPr>
          </a:p>
          <a:p>
            <a:pPr eaLnBrk="1" hangingPunct="1">
              <a:spcBef>
                <a:spcPct val="50000"/>
              </a:spcBef>
            </a:pPr>
            <a:r>
              <a:rPr lang="en-US" altLang="el-GR" b="1" dirty="0">
                <a:solidFill>
                  <a:srgbClr val="000000"/>
                </a:solidFill>
                <a:ea typeface="MS PGothic" panose="020B0600070205080204" pitchFamily="34" charset="-128"/>
              </a:rPr>
              <a:t>(</a:t>
            </a:r>
            <a:r>
              <a:rPr lang="en-US" altLang="el-GR" b="1" dirty="0" err="1">
                <a:solidFill>
                  <a:srgbClr val="000000"/>
                </a:solidFill>
                <a:ea typeface="MS PGothic" panose="020B0600070205080204" pitchFamily="34" charset="-128"/>
              </a:rPr>
              <a:t>Taktička</a:t>
            </a:r>
            <a:r>
              <a:rPr lang="en-US" altLang="el-GR" b="1" dirty="0">
                <a:solidFill>
                  <a:srgbClr val="000000"/>
                </a:solidFill>
                <a:ea typeface="MS PGothic" panose="020B0600070205080204" pitchFamily="34" charset="-128"/>
              </a:rPr>
              <a:t> </a:t>
            </a:r>
            <a:r>
              <a:rPr lang="en-US" altLang="el-GR" b="1" dirty="0" err="1">
                <a:solidFill>
                  <a:srgbClr val="000000"/>
                </a:solidFill>
                <a:ea typeface="MS PGothic" panose="020B0600070205080204" pitchFamily="34" charset="-128"/>
              </a:rPr>
              <a:t>prednost</a:t>
            </a:r>
            <a:r>
              <a:rPr lang="en-US" altLang="el-GR" b="1" dirty="0">
                <a:solidFill>
                  <a:srgbClr val="000000"/>
                </a:solidFill>
                <a:ea typeface="MS PGothic" panose="020B0600070205080204" pitchFamily="34" charset="-128"/>
              </a:rPr>
              <a:t>)</a:t>
            </a:r>
            <a:endParaRPr lang="en-GB" altLang="el-GR" b="1" dirty="0">
              <a:solidFill>
                <a:srgbClr val="000000"/>
              </a:solidFill>
              <a:ea typeface="MS PGothic" panose="020B0600070205080204" pitchFamily="34" charset="-128"/>
            </a:endParaRPr>
          </a:p>
        </p:txBody>
      </p:sp>
      <p:sp>
        <p:nvSpPr>
          <p:cNvPr id="14" name="Rectangle 2"/>
          <p:cNvSpPr txBox="1">
            <a:spLocks noChangeArrowheads="1"/>
          </p:cNvSpPr>
          <p:nvPr/>
        </p:nvSpPr>
        <p:spPr>
          <a:xfrm>
            <a:off x="432000" y="432000"/>
            <a:ext cx="50257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a:defRPr sz="2000" b="1"/>
            </a:lvl1pPr>
          </a:lstStyle>
          <a:p>
            <a:r>
              <a:rPr lang="hr-BA" altLang="ko-KR" dirty="0"/>
              <a:t>Identifikacija dobavljača </a:t>
            </a:r>
            <a:r>
              <a:rPr lang="en-US" altLang="ko-KR" dirty="0"/>
              <a:t>(3 o</a:t>
            </a:r>
            <a:r>
              <a:rPr lang="hr-BA" altLang="ko-KR" dirty="0"/>
              <a:t>d</a:t>
            </a:r>
            <a:r>
              <a:rPr lang="en-US" altLang="ko-KR" dirty="0"/>
              <a:t> 5)</a:t>
            </a:r>
            <a:endParaRPr lang="en-US" altLang="el-GR" dirty="0"/>
          </a:p>
        </p:txBody>
      </p:sp>
      <p:sp>
        <p:nvSpPr>
          <p:cNvPr id="15" name="Text Box 4"/>
          <p:cNvSpPr txBox="1">
            <a:spLocks noChangeArrowheads="1"/>
          </p:cNvSpPr>
          <p:nvPr/>
        </p:nvSpPr>
        <p:spPr bwMode="auto">
          <a:xfrm>
            <a:off x="1028618" y="6063679"/>
            <a:ext cx="705899" cy="369332"/>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sz="1800" b="1" dirty="0">
                <a:latin typeface="StoneSans" pitchFamily="34" charset="0"/>
                <a:ea typeface="MS PGothic" panose="020B0600070205080204" pitchFamily="34" charset="-128"/>
              </a:rPr>
              <a:t>Nizak</a:t>
            </a:r>
            <a:endParaRPr lang="en-US" altLang="el-GR" sz="1800" dirty="0">
              <a:latin typeface="StoneSans" pitchFamily="34" charset="0"/>
              <a:ea typeface="MS PGothic" panose="020B0600070205080204" pitchFamily="34" charset="-128"/>
            </a:endParaRPr>
          </a:p>
        </p:txBody>
      </p:sp>
      <p:sp>
        <p:nvSpPr>
          <p:cNvPr id="16" name="Text Box 4"/>
          <p:cNvSpPr txBox="1">
            <a:spLocks noChangeArrowheads="1"/>
          </p:cNvSpPr>
          <p:nvPr/>
        </p:nvSpPr>
        <p:spPr bwMode="auto">
          <a:xfrm>
            <a:off x="8035847" y="6063679"/>
            <a:ext cx="702436" cy="369332"/>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sz="1800" b="1" dirty="0">
                <a:latin typeface="StoneSans" pitchFamily="34" charset="0"/>
                <a:ea typeface="MS PGothic" panose="020B0600070205080204" pitchFamily="34" charset="-128"/>
              </a:rPr>
              <a:t>Visok</a:t>
            </a:r>
            <a:endParaRPr lang="en-US" altLang="el-GR" sz="1800" dirty="0">
              <a:latin typeface="StoneSans" pitchFamily="34" charset="0"/>
              <a:ea typeface="MS PGothic" panose="020B0600070205080204" pitchFamily="34" charset="-128"/>
            </a:endParaRPr>
          </a:p>
        </p:txBody>
      </p:sp>
      <p:sp>
        <p:nvSpPr>
          <p:cNvPr id="17" name="Text Box 4"/>
          <p:cNvSpPr txBox="1">
            <a:spLocks noChangeArrowheads="1"/>
          </p:cNvSpPr>
          <p:nvPr/>
        </p:nvSpPr>
        <p:spPr bwMode="auto">
          <a:xfrm>
            <a:off x="245101" y="5568007"/>
            <a:ext cx="705899" cy="369332"/>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sz="1800" b="1" dirty="0">
                <a:latin typeface="StoneSans" pitchFamily="34" charset="0"/>
                <a:ea typeface="MS PGothic" panose="020B0600070205080204" pitchFamily="34" charset="-128"/>
              </a:rPr>
              <a:t>Nizak</a:t>
            </a:r>
            <a:endParaRPr lang="en-US" altLang="el-GR" sz="1800" dirty="0">
              <a:latin typeface="StoneSans" pitchFamily="34" charset="0"/>
              <a:ea typeface="MS PGothic" panose="020B0600070205080204" pitchFamily="34" charset="-128"/>
            </a:endParaRPr>
          </a:p>
        </p:txBody>
      </p:sp>
      <p:sp>
        <p:nvSpPr>
          <p:cNvPr id="18" name="Text Box 4"/>
          <p:cNvSpPr txBox="1">
            <a:spLocks noChangeArrowheads="1"/>
          </p:cNvSpPr>
          <p:nvPr/>
        </p:nvSpPr>
        <p:spPr bwMode="auto">
          <a:xfrm>
            <a:off x="193805" y="1343710"/>
            <a:ext cx="702436" cy="369332"/>
          </a:xfrm>
          <a:prstGeom prst="rect">
            <a:avLst/>
          </a:prstGeom>
          <a:solidFill>
            <a:schemeClr val="bg1"/>
          </a:solidFill>
          <a:ln>
            <a:noFill/>
          </a:ln>
          <a:effec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hr-BA" altLang="el-GR" sz="1800" b="1" dirty="0">
                <a:latin typeface="StoneSans" pitchFamily="34" charset="0"/>
                <a:ea typeface="MS PGothic" panose="020B0600070205080204" pitchFamily="34" charset="-128"/>
              </a:rPr>
              <a:t>Visok</a:t>
            </a:r>
            <a:endParaRPr lang="en-US" altLang="el-GR" sz="1800" dirty="0">
              <a:latin typeface="StoneSans" pitchFamily="34" charset="0"/>
              <a:ea typeface="MS PGothic" panose="020B0600070205080204" pitchFamily="34" charset="-128"/>
            </a:endParaRPr>
          </a:p>
        </p:txBody>
      </p:sp>
    </p:spTree>
    <p:extLst>
      <p:ext uri="{BB962C8B-B14F-4D97-AF65-F5344CB8AC3E}">
        <p14:creationId xmlns:p14="http://schemas.microsoft.com/office/powerpoint/2010/main" val="4004082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432000" y="900000"/>
            <a:ext cx="8280000" cy="5078313"/>
          </a:xfrm>
          <a:prstGeom prst="rect">
            <a:avLst/>
          </a:prstGeom>
          <a:solidFill>
            <a:schemeClr val="bg1"/>
          </a:solidFill>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0"/>
              </a:spcBef>
              <a:buClrTx/>
              <a:buSzPct val="100000"/>
            </a:pPr>
            <a:r>
              <a:rPr lang="en-US" sz="1800" dirty="0" err="1">
                <a:latin typeface="Verdana" panose="020B0604030504040204" pitchFamily="34" charset="0"/>
                <a:ea typeface="Verdana" panose="020B0604030504040204" pitchFamily="34" charset="0"/>
              </a:rPr>
              <a:t>Ugovori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koji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su</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kategorisani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kao</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strateška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sigurnost</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ili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strateški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kritični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pokazuju</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relativno</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visok</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nivo</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rizika</a:t>
            </a:r>
            <a:r>
              <a:rPr lang="en-US" sz="1800" dirty="0">
                <a:latin typeface="Verdana" panose="020B0604030504040204" pitchFamily="34" charset="0"/>
                <a:ea typeface="Verdana" panose="020B0604030504040204" pitchFamily="34" charset="0"/>
              </a:rPr>
              <a:t> </a:t>
            </a:r>
            <a:r>
              <a:rPr lang="hr-BA" sz="1800" dirty="0">
                <a:latin typeface="Verdana" panose="020B0604030504040204" pitchFamily="34" charset="0"/>
                <a:ea typeface="Verdana" panose="020B0604030504040204" pitchFamily="34" charset="0"/>
              </a:rPr>
              <a:t>snabdijevanja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stoga</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zahtijevaju</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veći</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nivo</a:t>
            </a:r>
            <a:r>
              <a:rPr lang="en-US" sz="1800" dirty="0">
                <a:latin typeface="Verdana" panose="020B0604030504040204" pitchFamily="34" charset="0"/>
                <a:ea typeface="Verdana" panose="020B0604030504040204" pitchFamily="34" charset="0"/>
              </a:rPr>
              <a:t> </a:t>
            </a:r>
            <a:r>
              <a:rPr lang="en-US" sz="1800" dirty="0" err="1">
                <a:latin typeface="Verdana" panose="020B0604030504040204" pitchFamily="34" charset="0"/>
                <a:ea typeface="Verdana" panose="020B0604030504040204" pitchFamily="34" charset="0"/>
              </a:rPr>
              <a:t>analize</a:t>
            </a:r>
            <a:r>
              <a:rPr lang="en-US" sz="1800" dirty="0">
                <a:latin typeface="Verdana" panose="020B0604030504040204" pitchFamily="34" charset="0"/>
                <a:ea typeface="Verdana" panose="020B0604030504040204" pitchFamily="34" charset="0"/>
              </a:rPr>
              <a:t> od </a:t>
            </a:r>
            <a:r>
              <a:rPr lang="en-US" sz="1800" dirty="0" err="1">
                <a:latin typeface="Verdana" panose="020B0604030504040204" pitchFamily="34" charset="0"/>
                <a:ea typeface="Verdana" panose="020B0604030504040204" pitchFamily="34" charset="0"/>
              </a:rPr>
              <a:t>strane</a:t>
            </a:r>
            <a:r>
              <a:rPr lang="en-US" sz="1800" dirty="0">
                <a:latin typeface="Verdana" panose="020B0604030504040204" pitchFamily="34" charset="0"/>
                <a:ea typeface="Verdana" panose="020B0604030504040204" pitchFamily="34" charset="0"/>
              </a:rPr>
              <a:t> </a:t>
            </a:r>
            <a:r>
              <a:rPr lang="hr-BA" sz="1800" dirty="0">
                <a:latin typeface="Verdana" panose="020B0604030504040204" pitchFamily="34" charset="0"/>
                <a:ea typeface="Verdana" panose="020B0604030504040204" pitchFamily="34" charset="0"/>
              </a:rPr>
              <a:t>UO</a:t>
            </a:r>
            <a:r>
              <a:rPr lang="en-US" sz="1800" dirty="0">
                <a:latin typeface="Verdana" panose="020B0604030504040204" pitchFamily="34" charset="0"/>
                <a:ea typeface="Verdana" panose="020B0604030504040204" pitchFamily="34" charset="0"/>
              </a:rPr>
              <a:t>.</a:t>
            </a:r>
            <a:endParaRPr lang="hr-BA" sz="1800" dirty="0">
              <a:latin typeface="Verdana" panose="020B0604030504040204" pitchFamily="34" charset="0"/>
              <a:ea typeface="Verdana" panose="020B0604030504040204" pitchFamily="34" charset="0"/>
            </a:endParaRPr>
          </a:p>
          <a:p>
            <a:pPr>
              <a:spcBef>
                <a:spcPts val="0"/>
              </a:spcBef>
              <a:buClrTx/>
              <a:buSzPct val="100000"/>
            </a:pP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a:spcBef>
                <a:spcPts val="0"/>
              </a:spcBef>
              <a:buClrTx/>
              <a:buSzPct val="100000"/>
            </a:pPr>
            <a:r>
              <a:rPr lang="en-US" altLang="el-GR" sz="1800" kern="0" dirty="0">
                <a:latin typeface="Verdana" panose="020B0604030504040204" pitchFamily="34" charset="0"/>
                <a:ea typeface="Verdana" panose="020B0604030504040204" pitchFamily="34" charset="0"/>
                <a:cs typeface="Verdana" panose="020B0604030504040204" pitchFamily="34" charset="0"/>
              </a:rPr>
              <a:t>Gornji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desni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kvadrant</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Strateške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stavke</a:t>
            </a:r>
            <a:r>
              <a:rPr lang="en-US" altLang="el-GR" sz="1800" kern="0" dirty="0">
                <a:latin typeface="Verdana" panose="020B0604030504040204" pitchFamily="34" charset="0"/>
                <a:ea typeface="Verdana" panose="020B0604030504040204" pitchFamily="34" charset="0"/>
                <a:cs typeface="Verdana" panose="020B0604030504040204" pitchFamily="34" charset="0"/>
              </a:rPr>
              <a:t> u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kojima</a:t>
            </a:r>
            <a:r>
              <a:rPr lang="en-US" altLang="el-GR" sz="1800" kern="0" dirty="0">
                <a:latin typeface="Verdana" panose="020B0604030504040204" pitchFamily="34" charset="0"/>
                <a:ea typeface="Verdana" panose="020B0604030504040204" pitchFamily="34" charset="0"/>
                <a:cs typeface="Verdana" panose="020B0604030504040204" pitchFamily="34" charset="0"/>
              </a:rPr>
              <a:t> je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rizik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isporuke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uticaj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pružanje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usluga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visok</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Najveći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uticaj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građan</a:t>
            </a:r>
            <a:r>
              <a:rPr lang="hr-BA" altLang="el-GR" sz="1800" kern="0" dirty="0">
                <a:latin typeface="Verdana" panose="020B0604030504040204" pitchFamily="34" charset="0"/>
                <a:ea typeface="Verdana" panose="020B0604030504040204" pitchFamily="34" charset="0"/>
                <a:cs typeface="Verdana" panose="020B0604030504040204" pitchFamily="34" charset="0"/>
              </a:rPr>
              <a:t>e</a:t>
            </a: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Cijena</a:t>
            </a:r>
            <a:r>
              <a:rPr lang="en-US" altLang="el-GR" sz="1800" kern="0" dirty="0">
                <a:latin typeface="Verdana" panose="020B0604030504040204" pitchFamily="34" charset="0"/>
                <a:ea typeface="Verdana" panose="020B0604030504040204" pitchFamily="34" charset="0"/>
                <a:cs typeface="Verdana" panose="020B0604030504040204" pitchFamily="34" charset="0"/>
              </a:rPr>
              <a:t> je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veliki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dio</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troškova</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pl-PL" altLang="el-GR" sz="1800" kern="0" dirty="0">
                <a:latin typeface="Verdana" panose="020B0604030504040204" pitchFamily="34" charset="0"/>
                <a:ea typeface="Verdana" panose="020B0604030504040204" pitchFamily="34" charset="0"/>
                <a:cs typeface="Verdana" panose="020B0604030504040204" pitchFamily="34" charset="0"/>
              </a:rPr>
              <a:t>Obično imaju jednog ili nekoliko dobavljača</a:t>
            </a:r>
          </a:p>
          <a:p>
            <a:pPr lvl="1">
              <a:spcBef>
                <a:spcPts val="0"/>
              </a:spcBef>
            </a:pPr>
            <a:r>
              <a:rPr lang="hr-BA" altLang="el-GR" sz="1800" b="1" u="sng" kern="0" dirty="0">
                <a:latin typeface="Verdana" panose="020B0604030504040204" pitchFamily="34" charset="0"/>
                <a:ea typeface="Verdana" panose="020B0604030504040204" pitchFamily="34" charset="0"/>
                <a:cs typeface="Verdana" panose="020B0604030504040204" pitchFamily="34" charset="0"/>
              </a:rPr>
              <a:t>Fokus</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dugoročno</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partnerstvo</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s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dobavljačima</a:t>
            </a:r>
            <a:endParaRPr lang="en-US" altLang="el-GR" sz="1800" kern="0" dirty="0">
              <a:latin typeface="Verdana" panose="020B0604030504040204" pitchFamily="34" charset="0"/>
              <a:ea typeface="Verdana" panose="020B0604030504040204" pitchFamily="34" charset="0"/>
              <a:cs typeface="Verdana" panose="020B0604030504040204" pitchFamily="34" charset="0"/>
            </a:endParaRPr>
          </a:p>
          <a:p>
            <a:pPr>
              <a:spcBef>
                <a:spcPts val="0"/>
              </a:spcBef>
              <a:buClrTx/>
              <a:buSzPct val="100000"/>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Donji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desni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kvadrant</a:t>
            </a:r>
            <a:endParaRPr lang="en-US"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Predmeti</a:t>
            </a:r>
            <a:r>
              <a:rPr lang="en-US" altLang="el-GR" sz="1800" kern="0" dirty="0">
                <a:latin typeface="Verdana" panose="020B0604030504040204" pitchFamily="34" charset="0"/>
                <a:ea typeface="Verdana" panose="020B0604030504040204" pitchFamily="34" charset="0"/>
                <a:cs typeface="Verdana" panose="020B0604030504040204" pitchFamily="34" charset="0"/>
              </a:rPr>
              <a:t> s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velikim</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utjecajem</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pružanje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usluga</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Nizak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rizik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ponude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stavke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poluge</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hr-BA" altLang="el-GR" sz="1800" kern="0" dirty="0">
                <a:latin typeface="Verdana" panose="020B0604030504040204" pitchFamily="34" charset="0"/>
                <a:ea typeface="Verdana" panose="020B0604030504040204" pitchFamily="34" charset="0"/>
                <a:cs typeface="Verdana" panose="020B0604030504040204" pitchFamily="34" charset="0"/>
              </a:rPr>
              <a:t>Velik broj dobavljača</a:t>
            </a:r>
          </a:p>
          <a:p>
            <a:pPr lvl="1">
              <a:spcBef>
                <a:spcPts val="0"/>
              </a:spcBef>
            </a:pPr>
            <a:r>
              <a:rPr lang="en-US" altLang="el-GR" sz="1800" kern="0" dirty="0">
                <a:latin typeface="Verdana" panose="020B0604030504040204" pitchFamily="34" charset="0"/>
                <a:ea typeface="Verdana" panose="020B0604030504040204" pitchFamily="34" charset="0"/>
                <a:cs typeface="Verdana" panose="020B0604030504040204" pitchFamily="34" charset="0"/>
              </a:rPr>
              <a:t>Mali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procenat</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uštede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troškova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imaće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veliki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uticaj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cilj</a:t>
            </a:r>
          </a:p>
          <a:p>
            <a:pPr lvl="1">
              <a:spcBef>
                <a:spcPts val="0"/>
              </a:spcBef>
            </a:pPr>
            <a:r>
              <a:rPr lang="hr-BA" altLang="el-GR" sz="1800" b="1" u="sng" kern="0" dirty="0">
                <a:latin typeface="Verdana" panose="020B0604030504040204" pitchFamily="34" charset="0"/>
                <a:ea typeface="Verdana" panose="020B0604030504040204" pitchFamily="34" charset="0"/>
                <a:cs typeface="Verdana" panose="020B0604030504040204" pitchFamily="34" charset="0"/>
              </a:rPr>
              <a:t>Fokus</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se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smanjenje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troškova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konkurencijom</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između</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dobavljača</a:t>
            </a:r>
            <a:endParaRPr lang="en-US" altLang="el-GR" sz="1800" kern="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2"/>
          <p:cNvSpPr txBox="1">
            <a:spLocks noChangeArrowheads="1"/>
          </p:cNvSpPr>
          <p:nvPr/>
        </p:nvSpPr>
        <p:spPr>
          <a:xfrm>
            <a:off x="432000" y="432000"/>
            <a:ext cx="50257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a:defRPr sz="2000" b="1"/>
            </a:lvl1pPr>
          </a:lstStyle>
          <a:p>
            <a:r>
              <a:rPr lang="hr-BA" altLang="ko-KR" dirty="0"/>
              <a:t>Identifikacija dobavljača </a:t>
            </a:r>
            <a:r>
              <a:rPr lang="en-US" altLang="ko-KR" dirty="0"/>
              <a:t>(4 o</a:t>
            </a:r>
            <a:r>
              <a:rPr lang="hr-BA" altLang="ko-KR" dirty="0"/>
              <a:t>d</a:t>
            </a:r>
            <a:r>
              <a:rPr lang="en-US" altLang="ko-KR" dirty="0"/>
              <a:t> 5)</a:t>
            </a:r>
            <a:endParaRPr lang="en-US" altLang="el-GR" dirty="0"/>
          </a:p>
        </p:txBody>
      </p:sp>
      <p:sp>
        <p:nvSpPr>
          <p:cNvPr id="5" name="Rectangle 26"/>
          <p:cNvSpPr>
            <a:spLocks noChangeArrowheads="1"/>
          </p:cNvSpPr>
          <p:nvPr/>
        </p:nvSpPr>
        <p:spPr bwMode="auto">
          <a:xfrm>
            <a:off x="8157006" y="1916832"/>
            <a:ext cx="360000" cy="360000"/>
          </a:xfrm>
          <a:prstGeom prst="rect">
            <a:avLst/>
          </a:prstGeom>
          <a:solidFill>
            <a:srgbClr val="FF0000"/>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 name="Rectangle 32"/>
          <p:cNvSpPr>
            <a:spLocks noChangeArrowheads="1"/>
          </p:cNvSpPr>
          <p:nvPr/>
        </p:nvSpPr>
        <p:spPr bwMode="auto">
          <a:xfrm>
            <a:off x="8157006" y="4293096"/>
            <a:ext cx="360000" cy="360000"/>
          </a:xfrm>
          <a:prstGeom prst="rect">
            <a:avLst/>
          </a:prstGeom>
          <a:solidFill>
            <a:srgbClr val="2287EC"/>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Tree>
    <p:extLst>
      <p:ext uri="{BB962C8B-B14F-4D97-AF65-F5344CB8AC3E}">
        <p14:creationId xmlns:p14="http://schemas.microsoft.com/office/powerpoint/2010/main" val="4166248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2000" y="900000"/>
            <a:ext cx="8280000" cy="4524315"/>
          </a:xfrm>
          <a:prstGeom prst="rect">
            <a:avLst/>
          </a:prstGeom>
        </p:spPr>
        <p:txBody>
          <a:bodyPr wrap="square">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a:spcBef>
                <a:spcPts val="0"/>
              </a:spcBef>
              <a:buClrTx/>
              <a:buSzPct val="100000"/>
            </a:pPr>
            <a:r>
              <a:rPr lang="hr-BA" altLang="el-GR" sz="1800" kern="0" dirty="0">
                <a:latin typeface="Verdana" panose="020B0604030504040204" pitchFamily="34" charset="0"/>
                <a:ea typeface="Verdana" panose="020B0604030504040204" pitchFamily="34" charset="0"/>
                <a:cs typeface="Verdana" panose="020B0604030504040204" pitchFamily="34" charset="0"/>
              </a:rPr>
              <a:t>Gornji lijevi kvadrant</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Visok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rizik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snabdijevanja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ali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nizak</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utjecaj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pružanje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usluga</a:t>
            </a:r>
            <a:r>
              <a:rPr lang="en-US" altLang="el-GR" sz="1800" kern="0" dirty="0">
                <a:latin typeface="Verdana" panose="020B0604030504040204" pitchFamily="34" charset="0"/>
                <a:ea typeface="Verdana" panose="020B0604030504040204" pitchFamily="34" charset="0"/>
                <a:cs typeface="Verdana" panose="020B0604030504040204" pitchFamily="34" charset="0"/>
              </a:rPr>
              <a:t>.</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hr-BA" altLang="el-GR" sz="1800" b="1" i="1" kern="0" dirty="0">
                <a:latin typeface="Verdana" panose="020B0604030504040204" pitchFamily="34" charset="0"/>
                <a:ea typeface="Verdana" panose="020B0604030504040204" pitchFamily="34" charset="0"/>
                <a:cs typeface="Verdana" panose="020B0604030504040204" pitchFamily="34" charset="0"/>
              </a:rPr>
              <a:t>Ograničeni predmeti</a:t>
            </a:r>
            <a:endParaRPr lang="en-US" altLang="el-GR" sz="1800" b="1" i="1"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a:latin typeface="Verdana" panose="020B0604030504040204" pitchFamily="34" charset="0"/>
                <a:ea typeface="Verdana" panose="020B0604030504040204" pitchFamily="34" charset="0"/>
                <a:cs typeface="Verdana" panose="020B0604030504040204" pitchFamily="34" charset="0"/>
              </a:rPr>
              <a:t>Ne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doprinose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velikom</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dijelu</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operativnih</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troškova</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Dobavljači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imaju</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moćan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položaj</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Osigura</a:t>
            </a:r>
            <a:r>
              <a:rPr lang="hr-BA" altLang="el-GR" sz="1800" kern="0" dirty="0">
                <a:latin typeface="Verdana" panose="020B0604030504040204" pitchFamily="34" charset="0"/>
                <a:ea typeface="Verdana" panose="020B0604030504040204" pitchFamily="34" charset="0"/>
                <a:cs typeface="Verdana" panose="020B0604030504040204" pitchFamily="34" charset="0"/>
              </a:rPr>
              <a:t>vanje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neprekidn</a:t>
            </a:r>
            <a:r>
              <a:rPr lang="hr-BA" altLang="el-GR" sz="1800" kern="0" dirty="0">
                <a:latin typeface="Verdana" panose="020B0604030504040204" pitchFamily="34" charset="0"/>
                <a:ea typeface="Verdana" panose="020B0604030504040204" pitchFamily="34" charset="0"/>
                <a:cs typeface="Verdana" panose="020B0604030504040204" pitchFamily="34" charset="0"/>
              </a:rPr>
              <a:t>og</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hr-BA" altLang="el-GR" sz="1800" kern="0" dirty="0">
                <a:latin typeface="Verdana" panose="020B0604030504040204" pitchFamily="34" charset="0"/>
                <a:ea typeface="Verdana" panose="020B0604030504040204" pitchFamily="34" charset="0"/>
                <a:cs typeface="Verdana" panose="020B0604030504040204" pitchFamily="34" charset="0"/>
              </a:rPr>
              <a:t>snabdijevanja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čak</a:t>
            </a:r>
            <a:r>
              <a:rPr lang="en-US" altLang="el-GR" sz="1800" kern="0" dirty="0">
                <a:latin typeface="Verdana" panose="020B0604030504040204" pitchFamily="34" charset="0"/>
                <a:ea typeface="Verdana" panose="020B0604030504040204" pitchFamily="34" charset="0"/>
                <a:cs typeface="Verdana" panose="020B0604030504040204" pitchFamily="34" charset="0"/>
              </a:rPr>
              <a:t> po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mogućnosti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po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višoj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cijeni</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hr-BA" altLang="el-GR" sz="1800" b="1" u="sng" kern="0" dirty="0">
                <a:latin typeface="Verdana" panose="020B0604030504040204" pitchFamily="34" charset="0"/>
                <a:ea typeface="Verdana" panose="020B0604030504040204" pitchFamily="34" charset="0"/>
                <a:cs typeface="Verdana" panose="020B0604030504040204" pitchFamily="34" charset="0"/>
              </a:rPr>
              <a:t>Fokus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na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dugoročn</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im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ugovor</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ima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ili</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upravljanje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zalihama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ili</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ob</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oje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a:t>
            </a:r>
            <a:endParaRPr lang="hr-BA" altLang="el-GR" sz="1800" b="1" u="sng"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endParaRPr lang="en-US" altLang="el-GR" sz="1800" kern="0" dirty="0">
              <a:latin typeface="Verdana" panose="020B0604030504040204" pitchFamily="34" charset="0"/>
              <a:ea typeface="Verdana" panose="020B0604030504040204" pitchFamily="34" charset="0"/>
              <a:cs typeface="Verdana" panose="020B0604030504040204" pitchFamily="34" charset="0"/>
            </a:endParaRPr>
          </a:p>
          <a:p>
            <a:pPr>
              <a:spcBef>
                <a:spcPts val="0"/>
              </a:spcBef>
              <a:buClrTx/>
              <a:buSzPct val="100000"/>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Donji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lijevi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kvadrant</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p>
          <a:p>
            <a:pPr lvl="1">
              <a:spcBef>
                <a:spcPts val="0"/>
              </a:spcBef>
            </a:pPr>
            <a:r>
              <a:rPr lang="en-US" altLang="el-GR" sz="1800" kern="0" dirty="0">
                <a:latin typeface="Verdana" panose="020B0604030504040204" pitchFamily="34" charset="0"/>
                <a:ea typeface="Verdana" panose="020B0604030504040204" pitchFamily="34" charset="0"/>
                <a:cs typeface="Verdana" panose="020B0604030504040204" pitchFamily="34" charset="0"/>
              </a:rPr>
              <a:t>Non-critical items</a:t>
            </a:r>
          </a:p>
          <a:p>
            <a:pPr lvl="1">
              <a:spcBef>
                <a:spcPts val="0"/>
              </a:spcBef>
            </a:pPr>
            <a:r>
              <a:rPr lang="en-US" altLang="el-GR" sz="1800" kern="0" dirty="0" err="1">
                <a:latin typeface="Verdana" panose="020B0604030504040204" pitchFamily="34" charset="0"/>
                <a:ea typeface="Verdana" panose="020B0604030504040204" pitchFamily="34" charset="0"/>
                <a:cs typeface="Verdana" panose="020B0604030504040204" pitchFamily="34" charset="0"/>
              </a:rPr>
              <a:t>Pojednostav</a:t>
            </a:r>
            <a:r>
              <a:rPr lang="hr-BA" altLang="el-GR" sz="1800" kern="0" dirty="0">
                <a:latin typeface="Verdana" panose="020B0604030504040204" pitchFamily="34" charset="0"/>
                <a:ea typeface="Verdana" panose="020B0604030504040204" pitchFamily="34" charset="0"/>
                <a:cs typeface="Verdana" panose="020B0604030504040204" pitchFamily="34" charset="0"/>
              </a:rPr>
              <a:t>ljenje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automatizira</a:t>
            </a:r>
            <a:r>
              <a:rPr lang="hr-BA" altLang="el-GR" sz="1800" kern="0" dirty="0">
                <a:latin typeface="Verdana" panose="020B0604030504040204" pitchFamily="34" charset="0"/>
                <a:ea typeface="Verdana" panose="020B0604030504040204" pitchFamily="34" charset="0"/>
                <a:cs typeface="Verdana" panose="020B0604030504040204" pitchFamily="34" charset="0"/>
              </a:rPr>
              <a:t>nje</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proces</a:t>
            </a:r>
            <a:r>
              <a:rPr lang="hr-BA" altLang="el-GR" sz="1800" kern="0" dirty="0">
                <a:latin typeface="Verdana" panose="020B0604030504040204" pitchFamily="34" charset="0"/>
                <a:ea typeface="Verdana" panose="020B0604030504040204" pitchFamily="34" charset="0"/>
                <a:cs typeface="Verdana" panose="020B0604030504040204" pitchFamily="34" charset="0"/>
              </a:rPr>
              <a:t>a</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nabavke</a:t>
            </a:r>
            <a:r>
              <a:rPr lang="en-US" altLang="el-GR" sz="1800" kern="0" dirty="0">
                <a:latin typeface="Verdana" panose="020B0604030504040204" pitchFamily="34" charset="0"/>
                <a:ea typeface="Verdana" panose="020B0604030504040204" pitchFamily="34" charset="0"/>
                <a:cs typeface="Verdana" panose="020B0604030504040204" pitchFamily="34" charset="0"/>
              </a:rPr>
              <a:t> u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najvećoj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mogućoj</a:t>
            </a:r>
            <a:r>
              <a:rPr lang="en-US" altLang="el-GR" sz="1800" kern="0" dirty="0">
                <a:latin typeface="Verdana" panose="020B0604030504040204" pitchFamily="34" charset="0"/>
                <a:ea typeface="Verdana" panose="020B0604030504040204" pitchFamily="34" charset="0"/>
                <a:cs typeface="Verdana" panose="020B0604030504040204" pitchFamily="34" charset="0"/>
              </a:rPr>
              <a:t> </a:t>
            </a:r>
            <a:r>
              <a:rPr lang="en-US" altLang="el-GR" sz="1800" kern="0" dirty="0" err="1">
                <a:latin typeface="Verdana" panose="020B0604030504040204" pitchFamily="34" charset="0"/>
                <a:ea typeface="Verdana" panose="020B0604030504040204" pitchFamily="34" charset="0"/>
                <a:cs typeface="Verdana" panose="020B0604030504040204" pitchFamily="34" charset="0"/>
              </a:rPr>
              <a:t>mjeri</a:t>
            </a:r>
            <a:endParaRPr lang="hr-BA" altLang="el-GR" sz="1800" kern="0" dirty="0">
              <a:latin typeface="Verdana" panose="020B0604030504040204" pitchFamily="34" charset="0"/>
              <a:ea typeface="Verdana" panose="020B0604030504040204" pitchFamily="34" charset="0"/>
              <a:cs typeface="Verdana" panose="020B0604030504040204" pitchFamily="34" charset="0"/>
            </a:endParaRPr>
          </a:p>
          <a:p>
            <a:pPr lvl="1">
              <a:spcBef>
                <a:spcPts val="0"/>
              </a:spcBef>
            </a:pPr>
            <a:r>
              <a:rPr lang="hr-BA" altLang="el-GR" sz="1800" b="1" u="sng" kern="0" dirty="0">
                <a:latin typeface="Verdana" panose="020B0604030504040204" pitchFamily="34" charset="0"/>
                <a:ea typeface="Verdana" panose="020B0604030504040204" pitchFamily="34" charset="0"/>
                <a:cs typeface="Verdana" panose="020B0604030504040204" pitchFamily="34" charset="0"/>
              </a:rPr>
              <a:t>Korištenje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decentraliziran</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politik</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e</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nabav</a:t>
            </a:r>
            <a:r>
              <a:rPr lang="hr-BA" altLang="el-GR" sz="1800" b="1" u="sng" kern="0" dirty="0">
                <a:latin typeface="Verdana" panose="020B0604030504040204" pitchFamily="34" charset="0"/>
                <a:ea typeface="Verdana" panose="020B0604030504040204" pitchFamily="34" charset="0"/>
                <a:cs typeface="Verdana" panose="020B0604030504040204" pitchFamily="34" charset="0"/>
              </a:rPr>
              <a:t>k</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e bez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formalnog</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postupka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traženja</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i</a:t>
            </a:r>
            <a:r>
              <a:rPr lang="en-US" altLang="el-GR" sz="1800" b="1" u="sng" kern="0" dirty="0">
                <a:latin typeface="Verdana" panose="020B0604030504040204" pitchFamily="34" charset="0"/>
                <a:ea typeface="Verdana" panose="020B0604030504040204" pitchFamily="34" charset="0"/>
                <a:cs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cs typeface="Verdana" panose="020B0604030504040204" pitchFamily="34" charset="0"/>
              </a:rPr>
              <a:t>odobrenja</a:t>
            </a:r>
            <a:endParaRPr lang="en-US" altLang="el-GR" sz="1800" b="1" u="sng" kern="0" dirty="0">
              <a:latin typeface="Verdana" panose="020B0604030504040204" pitchFamily="34" charset="0"/>
              <a:ea typeface="Verdana" panose="020B0604030504040204" pitchFamily="34" charset="0"/>
              <a:cs typeface="Verdana" panose="020B0604030504040204" pitchFamily="34" charset="0"/>
            </a:endParaRPr>
          </a:p>
        </p:txBody>
      </p:sp>
      <p:sp>
        <p:nvSpPr>
          <p:cNvPr id="4" name="Rectangle 14"/>
          <p:cNvSpPr>
            <a:spLocks noChangeArrowheads="1"/>
          </p:cNvSpPr>
          <p:nvPr/>
        </p:nvSpPr>
        <p:spPr bwMode="auto">
          <a:xfrm>
            <a:off x="8244448" y="980728"/>
            <a:ext cx="360000" cy="360000"/>
          </a:xfrm>
          <a:prstGeom prst="rect">
            <a:avLst/>
          </a:prstGeom>
          <a:solidFill>
            <a:srgbClr val="FFFF00"/>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5" name="Rectangle 20"/>
          <p:cNvSpPr>
            <a:spLocks noChangeArrowheads="1"/>
          </p:cNvSpPr>
          <p:nvPr/>
        </p:nvSpPr>
        <p:spPr bwMode="auto">
          <a:xfrm>
            <a:off x="8244448" y="3429000"/>
            <a:ext cx="360000" cy="360000"/>
          </a:xfrm>
          <a:prstGeom prst="rect">
            <a:avLst/>
          </a:prstGeom>
          <a:solidFill>
            <a:srgbClr val="33C705"/>
          </a:solidFill>
          <a:ln w="7938">
            <a:noFill/>
            <a:prstDash val="solid"/>
            <a:miter lim="800000"/>
            <a:headEnd/>
            <a:tailEnd/>
          </a:ln>
        </p:spPr>
        <p:txBody>
          <a:bodyPr vert="horz" wrap="square" lIns="91440" tIns="45720" rIns="91440" bIns="45720" numCol="1" anchor="t" anchorCtr="0" compatLnSpc="1">
            <a:prstTxWarp prst="textNoShape">
              <a:avLst/>
            </a:prstTxWarp>
          </a:bodyPr>
          <a:lstStyle/>
          <a:p>
            <a:endParaRPr lang="el-GR"/>
          </a:p>
        </p:txBody>
      </p:sp>
      <p:sp>
        <p:nvSpPr>
          <p:cNvPr id="6" name="Rectangle 2"/>
          <p:cNvSpPr txBox="1">
            <a:spLocks noChangeArrowheads="1"/>
          </p:cNvSpPr>
          <p:nvPr/>
        </p:nvSpPr>
        <p:spPr>
          <a:xfrm>
            <a:off x="432000" y="432000"/>
            <a:ext cx="50257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l-GR"/>
            </a:defPPr>
            <a:lvl1pPr>
              <a:defRPr sz="2000" b="1"/>
            </a:lvl1pPr>
          </a:lstStyle>
          <a:p>
            <a:r>
              <a:rPr lang="hr-BA" altLang="ko-KR" dirty="0"/>
              <a:t>Identifikacija dobavljača </a:t>
            </a:r>
            <a:r>
              <a:rPr lang="en-US" altLang="ko-KR" dirty="0"/>
              <a:t>(5 o</a:t>
            </a:r>
            <a:r>
              <a:rPr lang="hr-BA" altLang="ko-KR" dirty="0"/>
              <a:t>d</a:t>
            </a:r>
            <a:r>
              <a:rPr lang="en-US" altLang="ko-KR" dirty="0"/>
              <a:t> 5)</a:t>
            </a:r>
            <a:endParaRPr lang="en-US" altLang="el-GR" dirty="0"/>
          </a:p>
        </p:txBody>
      </p:sp>
    </p:spTree>
    <p:extLst>
      <p:ext uri="{BB962C8B-B14F-4D97-AF65-F5344CB8AC3E}">
        <p14:creationId xmlns:p14="http://schemas.microsoft.com/office/powerpoint/2010/main" val="21464838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831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Preferiranje dobavljača </a:t>
            </a:r>
            <a:r>
              <a:rPr lang="en-US" sz="2000" b="1" dirty="0"/>
              <a:t>(1 o</a:t>
            </a:r>
            <a:r>
              <a:rPr lang="hr-BA" sz="2000" b="1" dirty="0"/>
              <a:t>d </a:t>
            </a:r>
            <a:r>
              <a:rPr lang="en-US" sz="2000" b="1" dirty="0"/>
              <a:t>2)</a:t>
            </a:r>
          </a:p>
        </p:txBody>
      </p:sp>
      <p:sp>
        <p:nvSpPr>
          <p:cNvPr id="3" name="Rectangle 2"/>
          <p:cNvSpPr/>
          <p:nvPr/>
        </p:nvSpPr>
        <p:spPr>
          <a:xfrm>
            <a:off x="432000" y="900000"/>
            <a:ext cx="8280000" cy="4663328"/>
          </a:xfrm>
          <a:prstGeom prst="rect">
            <a:avLst/>
          </a:prstGeom>
        </p:spPr>
        <p:txBody>
          <a:bodyPr wrap="square">
            <a:spAutoFit/>
          </a:bodyPr>
          <a:lstStyle/>
          <a:p>
            <a:pPr algn="just"/>
            <a:r>
              <a:rPr lang="en-US" dirty="0" err="1"/>
              <a:t>Preferencijal</a:t>
            </a:r>
            <a:r>
              <a:rPr lang="en-US" dirty="0"/>
              <a:t> </a:t>
            </a:r>
            <a:r>
              <a:rPr lang="en-US" dirty="0" err="1"/>
              <a:t>dobavljača</a:t>
            </a:r>
            <a:r>
              <a:rPr lang="en-US" dirty="0"/>
              <a:t> je </a:t>
            </a:r>
            <a:r>
              <a:rPr lang="hr-BA" dirty="0"/>
              <a:t>mogućnost</a:t>
            </a:r>
            <a:r>
              <a:rPr lang="en-US" dirty="0"/>
              <a:t> </a:t>
            </a:r>
            <a:r>
              <a:rPr lang="en-US" dirty="0" err="1"/>
              <a:t>koj</a:t>
            </a:r>
            <a:r>
              <a:rPr lang="hr-BA" dirty="0"/>
              <a:t>a</a:t>
            </a:r>
            <a:r>
              <a:rPr lang="en-US" dirty="0"/>
              <a:t> </a:t>
            </a:r>
            <a:r>
              <a:rPr lang="en-US" dirty="0" err="1"/>
              <a:t>identificira</a:t>
            </a:r>
            <a:r>
              <a:rPr lang="en-US" dirty="0"/>
              <a:t> </a:t>
            </a:r>
            <a:r>
              <a:rPr lang="en-US" dirty="0" err="1"/>
              <a:t>kako</a:t>
            </a:r>
            <a:r>
              <a:rPr lang="en-US" dirty="0"/>
              <a:t> </a:t>
            </a:r>
            <a:r>
              <a:rPr lang="en-US" dirty="0" err="1"/>
              <a:t>ponu</a:t>
            </a:r>
            <a:r>
              <a:rPr lang="hr-BA" dirty="0"/>
              <a:t>đač</a:t>
            </a:r>
            <a:r>
              <a:rPr lang="en-US" dirty="0"/>
              <a:t> </a:t>
            </a:r>
            <a:r>
              <a:rPr lang="en-US" dirty="0" err="1"/>
              <a:t>gleda</a:t>
            </a:r>
            <a:r>
              <a:rPr lang="en-US" dirty="0"/>
              <a:t> </a:t>
            </a:r>
            <a:r>
              <a:rPr lang="en-US" dirty="0" err="1"/>
              <a:t>na</a:t>
            </a:r>
            <a:r>
              <a:rPr lang="en-US" dirty="0"/>
              <a:t> </a:t>
            </a:r>
            <a:r>
              <a:rPr lang="hr-BA" dirty="0"/>
              <a:t>UO</a:t>
            </a:r>
            <a:r>
              <a:rPr lang="en-US" dirty="0"/>
              <a:t> </a:t>
            </a:r>
            <a:r>
              <a:rPr lang="en-US" dirty="0" err="1"/>
              <a:t>kao</a:t>
            </a:r>
            <a:r>
              <a:rPr lang="en-US" dirty="0"/>
              <a:t> </a:t>
            </a:r>
            <a:r>
              <a:rPr lang="en-US" dirty="0" err="1"/>
              <a:t>kupca</a:t>
            </a:r>
            <a:r>
              <a:rPr lang="en-US" dirty="0"/>
              <a:t> </a:t>
            </a:r>
            <a:r>
              <a:rPr lang="en-US" dirty="0" err="1"/>
              <a:t>i</a:t>
            </a:r>
            <a:r>
              <a:rPr lang="en-US" dirty="0"/>
              <a:t>, </a:t>
            </a:r>
            <a:r>
              <a:rPr lang="en-US" dirty="0" err="1"/>
              <a:t>ovisno</a:t>
            </a:r>
            <a:r>
              <a:rPr lang="en-US" dirty="0"/>
              <a:t> o </a:t>
            </a:r>
            <a:r>
              <a:rPr lang="en-US" dirty="0" err="1"/>
              <a:t>njegovom</a:t>
            </a:r>
            <a:r>
              <a:rPr lang="en-US" dirty="0"/>
              <a:t> </a:t>
            </a:r>
            <a:r>
              <a:rPr lang="en-US" dirty="0" err="1"/>
              <a:t>stavu</a:t>
            </a:r>
            <a:r>
              <a:rPr lang="en-US" dirty="0"/>
              <a:t>, </a:t>
            </a:r>
            <a:r>
              <a:rPr lang="en-US" dirty="0" err="1"/>
              <a:t>kako</a:t>
            </a:r>
            <a:r>
              <a:rPr lang="en-US" dirty="0"/>
              <a:t> se on </a:t>
            </a:r>
            <a:r>
              <a:rPr lang="en-US" dirty="0" err="1"/>
              <a:t>ponaša</a:t>
            </a:r>
            <a:r>
              <a:rPr lang="en-US" dirty="0"/>
              <a:t>. </a:t>
            </a:r>
            <a:r>
              <a:rPr lang="en-US" dirty="0" err="1"/>
              <a:t>Preferencijal</a:t>
            </a:r>
            <a:r>
              <a:rPr lang="en-US" dirty="0"/>
              <a:t> </a:t>
            </a:r>
            <a:r>
              <a:rPr lang="en-US" dirty="0" err="1"/>
              <a:t>dobavljača</a:t>
            </a:r>
            <a:r>
              <a:rPr lang="en-US" dirty="0"/>
              <a:t> </a:t>
            </a:r>
            <a:r>
              <a:rPr lang="en-US" dirty="0" err="1"/>
              <a:t>kategorizira</a:t>
            </a:r>
            <a:r>
              <a:rPr lang="en-US" dirty="0"/>
              <a:t> „</a:t>
            </a:r>
            <a:r>
              <a:rPr lang="en-US" dirty="0" err="1"/>
              <a:t>prikaze</a:t>
            </a:r>
            <a:r>
              <a:rPr lang="en-US" dirty="0"/>
              <a:t>“ </a:t>
            </a:r>
            <a:r>
              <a:rPr lang="en-US" dirty="0" err="1"/>
              <a:t>ponuđača</a:t>
            </a:r>
            <a:r>
              <a:rPr lang="en-US" dirty="0"/>
              <a:t> u 4 </a:t>
            </a:r>
            <a:r>
              <a:rPr lang="en-US" dirty="0" err="1"/>
              <a:t>segmenta</a:t>
            </a:r>
            <a:r>
              <a:rPr lang="en-US" dirty="0"/>
              <a:t>:</a:t>
            </a:r>
          </a:p>
          <a:p>
            <a:pPr marL="1073150" lvl="1" indent="-3429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UO </a:t>
            </a: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glavni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kupac</a:t>
            </a:r>
            <a:endParaRPr lang="hr-BA" kern="0" dirty="0">
              <a:ea typeface="Verdana" panose="020B0604030504040204" pitchFamily="34" charset="0"/>
              <a:cs typeface="Verdana" panose="020B0604030504040204" pitchFamily="34" charset="0"/>
            </a:endParaRPr>
          </a:p>
          <a:p>
            <a:pPr marL="1073150" lvl="1" indent="-3429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UO </a:t>
            </a: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kup</a:t>
            </a:r>
            <a:r>
              <a:rPr lang="hr-BA" kern="0" dirty="0">
                <a:ea typeface="Verdana" panose="020B0604030504040204" pitchFamily="34" charset="0"/>
                <a:cs typeface="Verdana" panose="020B0604030504040204" pitchFamily="34" charset="0"/>
              </a:rPr>
              <a:t>ac</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koji</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razvija</a:t>
            </a:r>
            <a:endParaRPr lang="hr-BA" kern="0" dirty="0">
              <a:ea typeface="Verdana" panose="020B0604030504040204" pitchFamily="34" charset="0"/>
              <a:cs typeface="Verdana" panose="020B0604030504040204" pitchFamily="34" charset="0"/>
            </a:endParaRPr>
          </a:p>
          <a:p>
            <a:pPr marL="1073150" lvl="1" indent="-3429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UO </a:t>
            </a: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problematičan kupac</a:t>
            </a:r>
          </a:p>
          <a:p>
            <a:pPr marL="1073150" lvl="1" indent="-342900" eaLnBrk="0" hangingPunct="0">
              <a:lnSpc>
                <a:spcPct val="107000"/>
              </a:lnSpc>
              <a:spcBef>
                <a:spcPts val="1200"/>
              </a:spcBef>
              <a:buSzPct val="100000"/>
              <a:buFont typeface="Wingdings" pitchFamily="2" charset="2"/>
              <a:buChar char="n"/>
            </a:pPr>
            <a:r>
              <a:rPr lang="hr-BA" kern="0" dirty="0">
                <a:ea typeface="Verdana" panose="020B0604030504040204" pitchFamily="34" charset="0"/>
                <a:cs typeface="Verdana" panose="020B0604030504040204" pitchFamily="34" charset="0"/>
              </a:rPr>
              <a:t>UO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kao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korisni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kupac</a:t>
            </a:r>
            <a:endParaRPr lang="hr-BA" kern="0" dirty="0">
              <a:ea typeface="Verdana" panose="020B0604030504040204" pitchFamily="34" charset="0"/>
              <a:cs typeface="Verdana" panose="020B0604030504040204" pitchFamily="34" charset="0"/>
            </a:endParaRPr>
          </a:p>
          <a:p>
            <a:pPr algn="just"/>
            <a:endParaRPr lang="en-US" dirty="0"/>
          </a:p>
          <a:p>
            <a:pPr algn="just"/>
            <a:r>
              <a:rPr lang="en-US" dirty="0" err="1"/>
              <a:t>Idealna</a:t>
            </a:r>
            <a:r>
              <a:rPr lang="en-US" dirty="0"/>
              <a:t> </a:t>
            </a:r>
            <a:r>
              <a:rPr lang="en-US" dirty="0" err="1"/>
              <a:t>klasifikacija</a:t>
            </a:r>
            <a:r>
              <a:rPr lang="en-US" dirty="0"/>
              <a:t> je </a:t>
            </a:r>
            <a:r>
              <a:rPr lang="hr-BA" dirty="0"/>
              <a:t>kada </a:t>
            </a:r>
            <a:r>
              <a:rPr lang="en-US" dirty="0" err="1"/>
              <a:t>potencijalni</a:t>
            </a:r>
            <a:r>
              <a:rPr lang="en-US" dirty="0"/>
              <a:t> </a:t>
            </a:r>
            <a:r>
              <a:rPr lang="en-US" dirty="0" err="1"/>
              <a:t>dobavljač</a:t>
            </a:r>
            <a:r>
              <a:rPr lang="en-US" dirty="0"/>
              <a:t> </a:t>
            </a:r>
            <a:r>
              <a:rPr lang="hr-BA" dirty="0"/>
              <a:t>UO</a:t>
            </a:r>
            <a:r>
              <a:rPr lang="en-US" dirty="0"/>
              <a:t> </a:t>
            </a:r>
            <a:r>
              <a:rPr lang="en-US" dirty="0" err="1"/>
              <a:t>smatra</a:t>
            </a:r>
            <a:r>
              <a:rPr lang="en-US" dirty="0"/>
              <a:t> „</a:t>
            </a:r>
            <a:r>
              <a:rPr lang="en-US" dirty="0" err="1"/>
              <a:t>glavnim</a:t>
            </a:r>
            <a:r>
              <a:rPr lang="en-US" dirty="0"/>
              <a:t>“ </a:t>
            </a:r>
            <a:r>
              <a:rPr lang="en-US" dirty="0" err="1"/>
              <a:t>kupcem</a:t>
            </a:r>
            <a:r>
              <a:rPr lang="en-US" dirty="0"/>
              <a:t> </a:t>
            </a:r>
            <a:r>
              <a:rPr lang="en-US" dirty="0" err="1"/>
              <a:t>ili</a:t>
            </a:r>
            <a:r>
              <a:rPr lang="en-US" dirty="0"/>
              <a:t> </a:t>
            </a:r>
            <a:r>
              <a:rPr lang="hr-BA" dirty="0"/>
              <a:t>kad želi </a:t>
            </a:r>
            <a:r>
              <a:rPr lang="en-US" dirty="0" err="1"/>
              <a:t>povećati</a:t>
            </a:r>
            <a:r>
              <a:rPr lang="en-US" dirty="0"/>
              <a:t> </a:t>
            </a:r>
            <a:r>
              <a:rPr lang="en-US" dirty="0" err="1"/>
              <a:t>relativnu</a:t>
            </a:r>
            <a:r>
              <a:rPr lang="en-US" dirty="0"/>
              <a:t> </a:t>
            </a:r>
            <a:r>
              <a:rPr lang="en-US" dirty="0" err="1"/>
              <a:t>vrijednost</a:t>
            </a:r>
            <a:r>
              <a:rPr lang="en-US" dirty="0"/>
              <a:t> </a:t>
            </a:r>
            <a:r>
              <a:rPr lang="hr-BA" dirty="0"/>
              <a:t>UO </a:t>
            </a:r>
            <a:r>
              <a:rPr lang="en-US" dirty="0" err="1"/>
              <a:t>putem</a:t>
            </a:r>
            <a:r>
              <a:rPr lang="en-US" dirty="0"/>
              <a:t> „</a:t>
            </a:r>
            <a:r>
              <a:rPr lang="en-US" dirty="0" err="1"/>
              <a:t>razvoja</a:t>
            </a:r>
            <a:r>
              <a:rPr lang="en-US" dirty="0"/>
              <a:t>“. </a:t>
            </a:r>
            <a:r>
              <a:rPr lang="en-US" dirty="0" err="1"/>
              <a:t>Nažalost</a:t>
            </a:r>
            <a:r>
              <a:rPr lang="en-US" dirty="0"/>
              <a:t>, </a:t>
            </a:r>
            <a:r>
              <a:rPr lang="en-US" dirty="0" err="1"/>
              <a:t>neki</a:t>
            </a:r>
            <a:r>
              <a:rPr lang="en-US" dirty="0"/>
              <a:t> </a:t>
            </a:r>
            <a:r>
              <a:rPr lang="en-US" dirty="0" err="1"/>
              <a:t>ponuđači</a:t>
            </a:r>
            <a:r>
              <a:rPr lang="en-US" dirty="0"/>
              <a:t> </a:t>
            </a:r>
            <a:r>
              <a:rPr lang="en-US" dirty="0" err="1"/>
              <a:t>mogu</a:t>
            </a:r>
            <a:r>
              <a:rPr lang="en-US" dirty="0"/>
              <a:t> </a:t>
            </a:r>
            <a:r>
              <a:rPr lang="hr-BA" dirty="0"/>
              <a:t>UO</a:t>
            </a:r>
            <a:r>
              <a:rPr lang="en-US" dirty="0"/>
              <a:t> </a:t>
            </a:r>
            <a:r>
              <a:rPr lang="en-US" dirty="0" err="1"/>
              <a:t>smatrati</a:t>
            </a:r>
            <a:r>
              <a:rPr lang="en-US" dirty="0"/>
              <a:t> „</a:t>
            </a:r>
            <a:r>
              <a:rPr lang="en-US" dirty="0" err="1"/>
              <a:t>smetnjom</a:t>
            </a:r>
            <a:r>
              <a:rPr lang="en-US" dirty="0"/>
              <a:t>“ </a:t>
            </a:r>
            <a:r>
              <a:rPr lang="en-US" dirty="0" err="1"/>
              <a:t>koju</a:t>
            </a:r>
            <a:r>
              <a:rPr lang="en-US" dirty="0"/>
              <a:t> </a:t>
            </a:r>
            <a:r>
              <a:rPr lang="en-US" dirty="0" err="1"/>
              <a:t>treba</a:t>
            </a:r>
            <a:r>
              <a:rPr lang="en-US" dirty="0"/>
              <a:t> </a:t>
            </a:r>
            <a:r>
              <a:rPr lang="en-US" dirty="0" err="1"/>
              <a:t>izbjeći</a:t>
            </a:r>
            <a:r>
              <a:rPr lang="en-US" dirty="0"/>
              <a:t> </a:t>
            </a:r>
            <a:r>
              <a:rPr lang="en-US" dirty="0" err="1"/>
              <a:t>zbog</a:t>
            </a:r>
            <a:r>
              <a:rPr lang="en-US" dirty="0"/>
              <a:t> </a:t>
            </a:r>
            <a:r>
              <a:rPr lang="en-US" dirty="0" err="1"/>
              <a:t>visokih</a:t>
            </a:r>
            <a:r>
              <a:rPr lang="en-US" dirty="0"/>
              <a:t> </a:t>
            </a:r>
            <a:r>
              <a:rPr lang="en-US" dirty="0" err="1"/>
              <a:t>troškova</a:t>
            </a:r>
            <a:r>
              <a:rPr lang="en-US" dirty="0"/>
              <a:t> </a:t>
            </a:r>
            <a:r>
              <a:rPr lang="en-US" dirty="0" err="1"/>
              <a:t>poslovanja</a:t>
            </a:r>
            <a:r>
              <a:rPr lang="en-US" dirty="0"/>
              <a:t> </a:t>
            </a:r>
            <a:r>
              <a:rPr lang="en-US" dirty="0" err="1"/>
              <a:t>ili</a:t>
            </a:r>
            <a:r>
              <a:rPr lang="en-US" dirty="0"/>
              <a:t> </a:t>
            </a:r>
            <a:r>
              <a:rPr lang="en-US" dirty="0" err="1"/>
              <a:t>kao</a:t>
            </a:r>
            <a:r>
              <a:rPr lang="en-US" dirty="0"/>
              <a:t> </a:t>
            </a:r>
            <a:r>
              <a:rPr lang="en-US" dirty="0" err="1"/>
              <a:t>subjekt</a:t>
            </a:r>
            <a:r>
              <a:rPr lang="en-US" dirty="0"/>
              <a:t> </a:t>
            </a:r>
            <a:r>
              <a:rPr lang="en-US" dirty="0" err="1"/>
              <a:t>koji</a:t>
            </a:r>
            <a:r>
              <a:rPr lang="en-US" dirty="0"/>
              <a:t> se </a:t>
            </a:r>
            <a:r>
              <a:rPr lang="en-US" dirty="0" err="1"/>
              <a:t>može</a:t>
            </a:r>
            <a:r>
              <a:rPr lang="en-US" dirty="0"/>
              <a:t> „</a:t>
            </a:r>
            <a:r>
              <a:rPr lang="en-US" dirty="0" err="1"/>
              <a:t>iskoristiti</a:t>
            </a:r>
            <a:r>
              <a:rPr lang="en-US" dirty="0"/>
              <a:t>“ u </a:t>
            </a:r>
            <a:r>
              <a:rPr lang="en-US" dirty="0" err="1"/>
              <a:t>kratkom</a:t>
            </a:r>
            <a:r>
              <a:rPr lang="en-US" dirty="0"/>
              <a:t> </a:t>
            </a:r>
            <a:r>
              <a:rPr lang="en-US" dirty="0" err="1"/>
              <a:t>roku</a:t>
            </a:r>
            <a:r>
              <a:rPr lang="en-US" dirty="0"/>
              <a:t>.</a:t>
            </a:r>
          </a:p>
        </p:txBody>
      </p:sp>
    </p:spTree>
    <p:extLst>
      <p:ext uri="{BB962C8B-B14F-4D97-AF65-F5344CB8AC3E}">
        <p14:creationId xmlns:p14="http://schemas.microsoft.com/office/powerpoint/2010/main" val="2607655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8317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Preferiranje dobavljača </a:t>
            </a:r>
            <a:r>
              <a:rPr lang="en-US" sz="2000" b="1" dirty="0"/>
              <a:t>(2 o</a:t>
            </a:r>
            <a:r>
              <a:rPr lang="hr-BA" sz="2000" b="1" dirty="0"/>
              <a:t>d</a:t>
            </a:r>
            <a:r>
              <a:rPr lang="en-US" sz="2000" b="1" dirty="0"/>
              <a:t> 2)</a:t>
            </a:r>
          </a:p>
        </p:txBody>
      </p:sp>
      <p:sp>
        <p:nvSpPr>
          <p:cNvPr id="3" name="Rectangle 2"/>
          <p:cNvSpPr/>
          <p:nvPr/>
        </p:nvSpPr>
        <p:spPr>
          <a:xfrm>
            <a:off x="432000" y="900000"/>
            <a:ext cx="8280000" cy="3693319"/>
          </a:xfrm>
          <a:prstGeom prst="rect">
            <a:avLst/>
          </a:prstGeom>
        </p:spPr>
        <p:txBody>
          <a:bodyPr wrap="square">
            <a:spAutoFit/>
          </a:bodyPr>
          <a:lstStyle/>
          <a:p>
            <a:pPr algn="just"/>
            <a:r>
              <a:rPr lang="en-US" dirty="0"/>
              <a:t>Da bi </a:t>
            </a:r>
            <a:r>
              <a:rPr lang="en-US" dirty="0" err="1"/>
              <a:t>odredio</a:t>
            </a:r>
            <a:r>
              <a:rPr lang="en-US" dirty="0"/>
              <a:t> </a:t>
            </a:r>
            <a:r>
              <a:rPr lang="en-US" dirty="0" err="1"/>
              <a:t>tačnost</a:t>
            </a:r>
            <a:r>
              <a:rPr lang="en-US" dirty="0"/>
              <a:t> </a:t>
            </a:r>
            <a:r>
              <a:rPr lang="en-US" dirty="0" err="1"/>
              <a:t>procjene</a:t>
            </a:r>
            <a:r>
              <a:rPr lang="en-US" dirty="0"/>
              <a:t> </a:t>
            </a:r>
            <a:r>
              <a:rPr lang="hr-BA" dirty="0"/>
              <a:t>UO</a:t>
            </a:r>
            <a:r>
              <a:rPr lang="en-US" dirty="0"/>
              <a:t>, </a:t>
            </a:r>
            <a:r>
              <a:rPr lang="hr-BA" dirty="0"/>
              <a:t>UO</a:t>
            </a:r>
            <a:r>
              <a:rPr lang="en-US" dirty="0"/>
              <a:t> </a:t>
            </a:r>
            <a:r>
              <a:rPr lang="en-US" dirty="0" err="1"/>
              <a:t>treba</a:t>
            </a:r>
            <a:r>
              <a:rPr lang="en-US" dirty="0"/>
              <a:t> </a:t>
            </a:r>
            <a:r>
              <a:rPr lang="en-US" dirty="0" err="1"/>
              <a:t>razmotriti</a:t>
            </a:r>
            <a:r>
              <a:rPr lang="en-US" dirty="0"/>
              <a:t> </a:t>
            </a:r>
            <a:r>
              <a:rPr lang="en-US" dirty="0" err="1"/>
              <a:t>stvarno</a:t>
            </a:r>
            <a:r>
              <a:rPr lang="en-US" dirty="0"/>
              <a:t> </a:t>
            </a:r>
            <a:r>
              <a:rPr lang="en-US" dirty="0" err="1"/>
              <a:t>iskustvo</a:t>
            </a:r>
            <a:r>
              <a:rPr lang="en-US" dirty="0"/>
              <a:t> o tome </a:t>
            </a:r>
            <a:r>
              <a:rPr lang="en-US" dirty="0" err="1"/>
              <a:t>kako</a:t>
            </a:r>
            <a:r>
              <a:rPr lang="en-US" dirty="0"/>
              <a:t> </a:t>
            </a:r>
            <a:r>
              <a:rPr lang="en-US" dirty="0" err="1"/>
              <a:t>dobavljači</a:t>
            </a:r>
            <a:r>
              <a:rPr lang="en-US" dirty="0"/>
              <a:t> </a:t>
            </a:r>
            <a:r>
              <a:rPr lang="en-US" dirty="0" err="1"/>
              <a:t>reagiraju</a:t>
            </a:r>
            <a:r>
              <a:rPr lang="en-US" dirty="0"/>
              <a:t> </a:t>
            </a:r>
            <a:r>
              <a:rPr lang="en-US" dirty="0" err="1"/>
              <a:t>na</a:t>
            </a:r>
            <a:r>
              <a:rPr lang="en-US" dirty="0"/>
              <a:t> </a:t>
            </a:r>
            <a:r>
              <a:rPr lang="en-US" dirty="0" err="1"/>
              <a:t>ponude</a:t>
            </a:r>
            <a:r>
              <a:rPr lang="en-US" dirty="0"/>
              <a:t>, </a:t>
            </a:r>
            <a:r>
              <a:rPr lang="en-US" dirty="0" err="1"/>
              <a:t>nivo</a:t>
            </a:r>
            <a:r>
              <a:rPr lang="en-US" dirty="0"/>
              <a:t> </a:t>
            </a:r>
            <a:r>
              <a:rPr lang="en-US" dirty="0" err="1"/>
              <a:t>uspjeha</a:t>
            </a:r>
            <a:r>
              <a:rPr lang="en-US" dirty="0"/>
              <a:t> </a:t>
            </a:r>
            <a:r>
              <a:rPr lang="en-US" dirty="0" err="1"/>
              <a:t>i</a:t>
            </a:r>
            <a:r>
              <a:rPr lang="en-US" dirty="0"/>
              <a:t> </a:t>
            </a:r>
            <a:r>
              <a:rPr lang="en-US" dirty="0" err="1"/>
              <a:t>kako</a:t>
            </a:r>
            <a:r>
              <a:rPr lang="en-US" dirty="0"/>
              <a:t> </a:t>
            </a:r>
            <a:r>
              <a:rPr lang="en-US" dirty="0" err="1"/>
              <a:t>dobavljači</a:t>
            </a:r>
            <a:r>
              <a:rPr lang="en-US" dirty="0"/>
              <a:t> </a:t>
            </a:r>
            <a:r>
              <a:rPr lang="en-US" dirty="0" err="1"/>
              <a:t>reagiraju</a:t>
            </a:r>
            <a:r>
              <a:rPr lang="en-US" dirty="0"/>
              <a:t> </a:t>
            </a:r>
            <a:r>
              <a:rPr lang="en-US" dirty="0" err="1"/>
              <a:t>kada</a:t>
            </a:r>
            <a:r>
              <a:rPr lang="en-US" dirty="0"/>
              <a:t> </a:t>
            </a:r>
            <a:r>
              <a:rPr lang="en-US" dirty="0" err="1"/>
              <a:t>postoje</a:t>
            </a:r>
            <a:r>
              <a:rPr lang="en-US" dirty="0"/>
              <a:t> </a:t>
            </a:r>
            <a:r>
              <a:rPr lang="en-US" dirty="0" err="1"/>
              <a:t>problemi</a:t>
            </a:r>
            <a:r>
              <a:rPr lang="en-US" dirty="0"/>
              <a:t> s </a:t>
            </a:r>
            <a:r>
              <a:rPr lang="en-US" dirty="0" err="1"/>
              <a:t>implementacijom</a:t>
            </a:r>
            <a:r>
              <a:rPr lang="en-US" dirty="0"/>
              <a:t>.</a:t>
            </a:r>
          </a:p>
          <a:p>
            <a:pPr algn="just"/>
            <a:endParaRPr lang="en-US" dirty="0"/>
          </a:p>
          <a:p>
            <a:pPr algn="just"/>
            <a:r>
              <a:rPr lang="en-US" dirty="0"/>
              <a:t>Ova </a:t>
            </a:r>
            <a:r>
              <a:rPr lang="en-US" dirty="0" err="1"/>
              <a:t>analiza</a:t>
            </a:r>
            <a:r>
              <a:rPr lang="en-US" dirty="0"/>
              <a:t> </a:t>
            </a:r>
            <a:r>
              <a:rPr lang="en-US" dirty="0" err="1"/>
              <a:t>će</a:t>
            </a:r>
            <a:r>
              <a:rPr lang="en-US" dirty="0"/>
              <a:t> </a:t>
            </a:r>
            <a:r>
              <a:rPr lang="en-US" dirty="0" err="1"/>
              <a:t>pomoći</a:t>
            </a:r>
            <a:r>
              <a:rPr lang="en-US" dirty="0"/>
              <a:t> </a:t>
            </a:r>
            <a:r>
              <a:rPr lang="hr-BA" dirty="0"/>
              <a:t>UO</a:t>
            </a:r>
            <a:r>
              <a:rPr lang="en-US" dirty="0"/>
              <a:t> da </a:t>
            </a:r>
            <a:r>
              <a:rPr lang="en-US" dirty="0" err="1"/>
              <a:t>prepozna</a:t>
            </a:r>
            <a:r>
              <a:rPr lang="en-US" dirty="0"/>
              <a:t>:</a:t>
            </a:r>
          </a:p>
          <a:p>
            <a:pPr algn="just"/>
            <a:endParaRPr lang="en-US" dirty="0"/>
          </a:p>
          <a:p>
            <a:pPr algn="just"/>
            <a:r>
              <a:rPr lang="en-US" dirty="0" err="1"/>
              <a:t>Koje</a:t>
            </a:r>
            <a:r>
              <a:rPr lang="en-US" dirty="0"/>
              <a:t> </a:t>
            </a:r>
            <a:r>
              <a:rPr lang="en-US" dirty="0" err="1"/>
              <a:t>promjene</a:t>
            </a:r>
            <a:r>
              <a:rPr lang="en-US" dirty="0"/>
              <a:t> je </a:t>
            </a:r>
            <a:r>
              <a:rPr lang="en-US" dirty="0" err="1"/>
              <a:t>potrebno</a:t>
            </a:r>
            <a:r>
              <a:rPr lang="en-US" dirty="0"/>
              <a:t> </a:t>
            </a:r>
            <a:r>
              <a:rPr lang="en-US" dirty="0" err="1"/>
              <a:t>učiniti</a:t>
            </a:r>
            <a:r>
              <a:rPr lang="en-US" dirty="0"/>
              <a:t> da bi </a:t>
            </a:r>
            <a:r>
              <a:rPr lang="en-US" dirty="0" err="1"/>
              <a:t>tržište</a:t>
            </a:r>
            <a:r>
              <a:rPr lang="en-US" dirty="0"/>
              <a:t> </a:t>
            </a:r>
            <a:r>
              <a:rPr lang="en-US" dirty="0" err="1"/>
              <a:t>bilo</a:t>
            </a:r>
            <a:r>
              <a:rPr lang="en-US" dirty="0"/>
              <a:t> </a:t>
            </a:r>
            <a:r>
              <a:rPr lang="en-US" dirty="0" err="1"/>
              <a:t>privlačnije</a:t>
            </a:r>
            <a:r>
              <a:rPr lang="en-US" dirty="0"/>
              <a:t>?</a:t>
            </a:r>
          </a:p>
          <a:p>
            <a:pPr algn="just"/>
            <a:endParaRPr lang="en-US" dirty="0"/>
          </a:p>
          <a:p>
            <a:pPr algn="just"/>
            <a:r>
              <a:rPr lang="en-US" dirty="0" err="1"/>
              <a:t>Kako</a:t>
            </a:r>
            <a:r>
              <a:rPr lang="en-US" dirty="0"/>
              <a:t> </a:t>
            </a:r>
            <a:r>
              <a:rPr lang="en-US" dirty="0" err="1"/>
              <a:t>motivirati</a:t>
            </a:r>
            <a:r>
              <a:rPr lang="en-US" dirty="0"/>
              <a:t> </a:t>
            </a:r>
            <a:r>
              <a:rPr lang="en-US" dirty="0" err="1"/>
              <a:t>tržište</a:t>
            </a:r>
            <a:r>
              <a:rPr lang="en-US" dirty="0"/>
              <a:t> da </a:t>
            </a:r>
            <a:r>
              <a:rPr lang="en-US" dirty="0" err="1"/>
              <a:t>licitira</a:t>
            </a:r>
            <a:r>
              <a:rPr lang="en-US" dirty="0"/>
              <a:t> </a:t>
            </a:r>
            <a:r>
              <a:rPr lang="en-US" dirty="0" err="1"/>
              <a:t>i</a:t>
            </a:r>
            <a:r>
              <a:rPr lang="en-US" dirty="0"/>
              <a:t> </a:t>
            </a:r>
            <a:r>
              <a:rPr lang="en-US" dirty="0" err="1"/>
              <a:t>pružiti</a:t>
            </a:r>
            <a:r>
              <a:rPr lang="en-US" dirty="0"/>
              <a:t> dobro </a:t>
            </a:r>
            <a:r>
              <a:rPr lang="en-US" dirty="0" err="1"/>
              <a:t>rješenje</a:t>
            </a:r>
            <a:r>
              <a:rPr lang="en-US" dirty="0"/>
              <a:t> za </a:t>
            </a:r>
            <a:r>
              <a:rPr lang="en-US" dirty="0" err="1"/>
              <a:t>ispunjavanje</a:t>
            </a:r>
            <a:r>
              <a:rPr lang="en-US" dirty="0"/>
              <a:t> </a:t>
            </a:r>
            <a:r>
              <a:rPr lang="en-US" dirty="0" err="1"/>
              <a:t>zahtjeva</a:t>
            </a:r>
            <a:r>
              <a:rPr lang="en-US" dirty="0"/>
              <a:t> </a:t>
            </a:r>
            <a:r>
              <a:rPr lang="hr-BA" dirty="0"/>
              <a:t>UO</a:t>
            </a:r>
            <a:r>
              <a:rPr lang="en-US" dirty="0"/>
              <a:t>?</a:t>
            </a:r>
          </a:p>
          <a:p>
            <a:pPr algn="just"/>
            <a:endParaRPr lang="en-US" dirty="0"/>
          </a:p>
          <a:p>
            <a:pPr algn="just"/>
            <a:r>
              <a:rPr lang="en-US" dirty="0" err="1"/>
              <a:t>Kako</a:t>
            </a:r>
            <a:r>
              <a:rPr lang="en-US" dirty="0"/>
              <a:t> se </a:t>
            </a:r>
            <a:r>
              <a:rPr lang="en-US" dirty="0" err="1"/>
              <a:t>angažirati</a:t>
            </a:r>
            <a:r>
              <a:rPr lang="en-US" dirty="0"/>
              <a:t> s </a:t>
            </a:r>
            <a:r>
              <a:rPr lang="en-US" dirty="0" err="1"/>
              <a:t>tržištem</a:t>
            </a:r>
            <a:r>
              <a:rPr lang="en-US" dirty="0"/>
              <a:t> </a:t>
            </a:r>
            <a:r>
              <a:rPr lang="en-US" dirty="0" err="1"/>
              <a:t>kako</a:t>
            </a:r>
            <a:r>
              <a:rPr lang="en-US" dirty="0"/>
              <a:t> bi se </a:t>
            </a:r>
            <a:r>
              <a:rPr lang="en-US" dirty="0" err="1"/>
              <a:t>optimizirao</a:t>
            </a:r>
            <a:r>
              <a:rPr lang="en-US" dirty="0"/>
              <a:t> </a:t>
            </a:r>
            <a:r>
              <a:rPr lang="en-US" dirty="0" err="1"/>
              <a:t>nivo</a:t>
            </a:r>
            <a:r>
              <a:rPr lang="en-US" dirty="0"/>
              <a:t> </a:t>
            </a:r>
            <a:r>
              <a:rPr lang="en-US" dirty="0" err="1"/>
              <a:t>sudjelovanja</a:t>
            </a:r>
            <a:r>
              <a:rPr lang="en-US" dirty="0"/>
              <a:t> </a:t>
            </a:r>
            <a:r>
              <a:rPr lang="en-US" dirty="0" err="1"/>
              <a:t>dobavljača</a:t>
            </a:r>
            <a:r>
              <a:rPr lang="en-US" dirty="0"/>
              <a:t> u </a:t>
            </a:r>
            <a:r>
              <a:rPr lang="en-US" dirty="0" err="1"/>
              <a:t>postupku</a:t>
            </a:r>
            <a:r>
              <a:rPr lang="en-US" dirty="0"/>
              <a:t> </a:t>
            </a:r>
            <a:r>
              <a:rPr lang="en-US" dirty="0" err="1"/>
              <a:t>nadmetanja</a:t>
            </a:r>
            <a:r>
              <a:rPr lang="en-US" dirty="0"/>
              <a:t>?</a:t>
            </a:r>
          </a:p>
        </p:txBody>
      </p:sp>
    </p:spTree>
    <p:extLst>
      <p:ext uri="{BB962C8B-B14F-4D97-AF65-F5344CB8AC3E}">
        <p14:creationId xmlns:p14="http://schemas.microsoft.com/office/powerpoint/2010/main" val="3600217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432000" y="431800"/>
            <a:ext cx="822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000" b="1" kern="1200" dirty="0">
                <a:latin typeface="Verdana" pitchFamily="34" charset="0"/>
                <a:ea typeface="+mn-ea"/>
                <a:cs typeface="+mn-cs"/>
              </a:rPr>
              <a:t>Ciljevi javne nabavke</a:t>
            </a:r>
            <a:endParaRPr lang="el-GR" altLang="el-GR" sz="2000" b="1" kern="1200" dirty="0">
              <a:latin typeface="Verdana" pitchFamily="34" charset="0"/>
              <a:ea typeface="+mn-ea"/>
              <a:cs typeface="+mn-cs"/>
            </a:endParaRPr>
          </a:p>
        </p:txBody>
      </p:sp>
      <p:sp>
        <p:nvSpPr>
          <p:cNvPr id="3" name="Oval 12"/>
          <p:cNvSpPr>
            <a:spLocks noChangeArrowheads="1"/>
          </p:cNvSpPr>
          <p:nvPr/>
        </p:nvSpPr>
        <p:spPr bwMode="auto">
          <a:xfrm>
            <a:off x="1752600" y="1700807"/>
            <a:ext cx="5638800" cy="3744417"/>
          </a:xfrm>
          <a:prstGeom prst="ellipse">
            <a:avLst/>
          </a:prstGeom>
          <a:noFill/>
          <a:ln w="254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latin typeface="Verdana" panose="020B0604030504040204" pitchFamily="34" charset="0"/>
              <a:ea typeface="Verdana" panose="020B0604030504040204" pitchFamily="34" charset="0"/>
            </a:endParaRPr>
          </a:p>
        </p:txBody>
      </p:sp>
      <p:sp>
        <p:nvSpPr>
          <p:cNvPr id="4" name="Oval 5"/>
          <p:cNvSpPr>
            <a:spLocks noChangeArrowheads="1"/>
          </p:cNvSpPr>
          <p:nvPr/>
        </p:nvSpPr>
        <p:spPr bwMode="auto">
          <a:xfrm>
            <a:off x="3042000" y="1447612"/>
            <a:ext cx="3060000" cy="100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Potrebne robe/</a:t>
            </a:r>
          </a:p>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usluge/</a:t>
            </a:r>
          </a:p>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radovi</a:t>
            </a:r>
            <a:endParaRPr lang="el-GR" altLang="el-GR" sz="1800" dirty="0">
              <a:latin typeface="Verdana" panose="020B0604030504040204" pitchFamily="34" charset="0"/>
              <a:ea typeface="Verdana" panose="020B0604030504040204" pitchFamily="34" charset="0"/>
            </a:endParaRPr>
          </a:p>
        </p:txBody>
      </p:sp>
      <p:sp>
        <p:nvSpPr>
          <p:cNvPr id="5" name="Oval 6"/>
          <p:cNvSpPr>
            <a:spLocks noChangeArrowheads="1"/>
          </p:cNvSpPr>
          <p:nvPr/>
        </p:nvSpPr>
        <p:spPr bwMode="auto">
          <a:xfrm>
            <a:off x="268938" y="2590056"/>
            <a:ext cx="3060000" cy="64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Pravi kvalitet</a:t>
            </a:r>
            <a:endParaRPr lang="el-GR" altLang="el-GR" sz="1800" dirty="0">
              <a:latin typeface="Verdana" panose="020B0604030504040204" pitchFamily="34" charset="0"/>
              <a:ea typeface="Verdana" panose="020B0604030504040204" pitchFamily="34" charset="0"/>
            </a:endParaRPr>
          </a:p>
        </p:txBody>
      </p:sp>
      <p:sp>
        <p:nvSpPr>
          <p:cNvPr id="6" name="Oval 7"/>
          <p:cNvSpPr>
            <a:spLocks noChangeArrowheads="1"/>
          </p:cNvSpPr>
          <p:nvPr/>
        </p:nvSpPr>
        <p:spPr bwMode="auto">
          <a:xfrm>
            <a:off x="565679" y="3847728"/>
            <a:ext cx="3060000" cy="64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Prava količina</a:t>
            </a:r>
            <a:endParaRPr lang="el-GR" altLang="el-GR" sz="1800" dirty="0">
              <a:latin typeface="Verdana" panose="020B0604030504040204" pitchFamily="34" charset="0"/>
              <a:ea typeface="Verdana" panose="020B0604030504040204" pitchFamily="34" charset="0"/>
            </a:endParaRPr>
          </a:p>
        </p:txBody>
      </p:sp>
      <p:sp>
        <p:nvSpPr>
          <p:cNvPr id="7" name="Oval 8"/>
          <p:cNvSpPr>
            <a:spLocks noChangeArrowheads="1"/>
          </p:cNvSpPr>
          <p:nvPr/>
        </p:nvSpPr>
        <p:spPr bwMode="auto">
          <a:xfrm>
            <a:off x="3042000" y="4869232"/>
            <a:ext cx="3060000" cy="64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Pravo vrijeme</a:t>
            </a:r>
            <a:endParaRPr lang="el-GR" altLang="el-GR" sz="1800" dirty="0">
              <a:latin typeface="Verdana" panose="020B0604030504040204" pitchFamily="34" charset="0"/>
              <a:ea typeface="Verdana" panose="020B0604030504040204" pitchFamily="34" charset="0"/>
            </a:endParaRPr>
          </a:p>
        </p:txBody>
      </p:sp>
      <p:sp>
        <p:nvSpPr>
          <p:cNvPr id="8" name="Oval 9"/>
          <p:cNvSpPr>
            <a:spLocks noChangeArrowheads="1"/>
          </p:cNvSpPr>
          <p:nvPr/>
        </p:nvSpPr>
        <p:spPr bwMode="auto">
          <a:xfrm>
            <a:off x="5832480" y="2590056"/>
            <a:ext cx="3060000" cy="64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Prava cijena</a:t>
            </a:r>
            <a:endParaRPr lang="el-GR" altLang="el-GR" sz="1800" dirty="0">
              <a:latin typeface="Verdana" panose="020B0604030504040204" pitchFamily="34" charset="0"/>
              <a:ea typeface="Verdana" panose="020B0604030504040204" pitchFamily="34" charset="0"/>
            </a:endParaRPr>
          </a:p>
        </p:txBody>
      </p:sp>
      <p:sp>
        <p:nvSpPr>
          <p:cNvPr id="9" name="Oval 10"/>
          <p:cNvSpPr>
            <a:spLocks noChangeArrowheads="1"/>
          </p:cNvSpPr>
          <p:nvPr/>
        </p:nvSpPr>
        <p:spPr bwMode="auto">
          <a:xfrm>
            <a:off x="5481149" y="3847728"/>
            <a:ext cx="3060000" cy="6480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Pravo mjesto</a:t>
            </a:r>
            <a:endParaRPr lang="el-GR" altLang="el-GR" sz="18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71921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320151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Ciljevi analize tržišta</a:t>
            </a:r>
            <a:endParaRPr lang="el-GR" sz="2000" b="1" dirty="0"/>
          </a:p>
        </p:txBody>
      </p:sp>
      <p:sp>
        <p:nvSpPr>
          <p:cNvPr id="3" name="Rectangle 2"/>
          <p:cNvSpPr/>
          <p:nvPr/>
        </p:nvSpPr>
        <p:spPr>
          <a:xfrm>
            <a:off x="432000" y="900000"/>
            <a:ext cx="8280000" cy="5062924"/>
          </a:xfrm>
          <a:prstGeom prst="rect">
            <a:avLst/>
          </a:prstGeom>
        </p:spPr>
        <p:txBody>
          <a:bodyPr wrap="square">
            <a:spAutoFit/>
          </a:bodyPr>
          <a:lstStyle/>
          <a:p>
            <a:pPr>
              <a:spcBef>
                <a:spcPts val="600"/>
              </a:spcBef>
            </a:pPr>
            <a:r>
              <a:rPr lang="en-US" dirty="0">
                <a:ea typeface="Verdana" panose="020B0604030504040204" pitchFamily="34" charset="0"/>
                <a:cs typeface="Verdana" panose="020B0604030504040204" pitchFamily="34" charset="0"/>
              </a:rPr>
              <a:t>U </a:t>
            </a:r>
            <a:r>
              <a:rPr lang="en-US" dirty="0" err="1">
                <a:ea typeface="Verdana" panose="020B0604030504040204" pitchFamily="34" charset="0"/>
                <a:cs typeface="Verdana" panose="020B0604030504040204" pitchFamily="34" charset="0"/>
              </a:rPr>
              <a:t>analizi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tržišta</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UO</a:t>
            </a:r>
            <a:r>
              <a:rPr lang="en-US" dirty="0">
                <a:ea typeface="Verdana" panose="020B0604030504040204" pitchFamily="34" charset="0"/>
                <a:cs typeface="Verdana" panose="020B0604030504040204" pitchFamily="34" charset="0"/>
              </a:rPr>
              <a:t> mora </a:t>
            </a:r>
            <a:r>
              <a:rPr lang="en-US" dirty="0" err="1">
                <a:ea typeface="Verdana" panose="020B0604030504040204" pitchFamily="34" charset="0"/>
                <a:cs typeface="Verdana" panose="020B0604030504040204" pitchFamily="34" charset="0"/>
              </a:rPr>
              <a:t>razumjeti</a:t>
            </a:r>
            <a:r>
              <a:rPr lang="en-US" dirty="0">
                <a:ea typeface="Verdana" panose="020B0604030504040204" pitchFamily="34" charset="0"/>
                <a:cs typeface="Verdana" panose="020B0604030504040204" pitchFamily="34" charset="0"/>
              </a:rPr>
              <a:t>:</a:t>
            </a:r>
          </a:p>
          <a:p>
            <a:pPr>
              <a:spcBef>
                <a:spcPts val="600"/>
              </a:spcBef>
            </a:pPr>
            <a:endParaRPr lang="en-US" dirty="0">
              <a:ea typeface="Verdana" panose="020B0604030504040204" pitchFamily="34" charset="0"/>
              <a:cs typeface="Verdana" panose="020B0604030504040204" pitchFamily="34" charset="0"/>
            </a:endParaRPr>
          </a:p>
          <a:p>
            <a:pPr>
              <a:spcBef>
                <a:spcPts val="600"/>
              </a:spcBef>
            </a:pPr>
            <a:r>
              <a:rPr lang="en-US" dirty="0">
                <a:ea typeface="Verdana" panose="020B0604030504040204" pitchFamily="34" charset="0"/>
                <a:cs typeface="Verdana" panose="020B0604030504040204" pitchFamily="34" charset="0"/>
              </a:rPr>
              <a:t>Model </a:t>
            </a:r>
            <a:r>
              <a:rPr lang="en-US" dirty="0" err="1">
                <a:ea typeface="Verdana" panose="020B0604030504040204" pitchFamily="34" charset="0"/>
                <a:cs typeface="Verdana" panose="020B0604030504040204" pitchFamily="34" charset="0"/>
              </a:rPr>
              <a:t>pozicioniranja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ponude</a:t>
            </a:r>
            <a:r>
              <a:rPr lang="en-US" dirty="0">
                <a:ea typeface="Verdana" panose="020B0604030504040204" pitchFamily="34" charset="0"/>
                <a:cs typeface="Verdana" panose="020B0604030504040204" pitchFamily="34" charset="0"/>
              </a:rPr>
              <a:t> - </a:t>
            </a:r>
            <a:r>
              <a:rPr lang="en-US" dirty="0" err="1">
                <a:ea typeface="Verdana" panose="020B0604030504040204" pitchFamily="34" charset="0"/>
                <a:cs typeface="Verdana" panose="020B0604030504040204" pitchFamily="34" charset="0"/>
              </a:rPr>
              <a:t>identificirati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pragove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rizika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vrijednosti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projekta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Segmentacija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tržišta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geografiji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lokalna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nacionalna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međunarodna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specijalizaciji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ili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diferencijaciji</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Dinamika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tržišnog</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sektora</a:t>
            </a:r>
            <a:r>
              <a:rPr lang="en-US" dirty="0">
                <a:ea typeface="Verdana" panose="020B0604030504040204" pitchFamily="34" charset="0"/>
                <a:cs typeface="Verdana" panose="020B0604030504040204" pitchFamily="34" charset="0"/>
              </a:rPr>
              <a:t> - </a:t>
            </a:r>
            <a:r>
              <a:rPr lang="en-US" dirty="0" err="1">
                <a:ea typeface="Verdana" panose="020B0604030504040204" pitchFamily="34" charset="0"/>
                <a:cs typeface="Verdana" panose="020B0604030504040204" pitchFamily="34" charset="0"/>
              </a:rPr>
              <a:t>Priroda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obim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konkurencije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nivo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iskustva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sposobnost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inovacija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vanjski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utjecaji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faktori</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Tržišni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trendovi</a:t>
            </a:r>
            <a:r>
              <a:rPr lang="en-US" dirty="0">
                <a:ea typeface="Verdana" panose="020B0604030504040204" pitchFamily="34" charset="0"/>
                <a:cs typeface="Verdana" panose="020B0604030504040204" pitchFamily="34" charset="0"/>
              </a:rPr>
              <a:t> - </a:t>
            </a:r>
            <a:r>
              <a:rPr lang="en-US" dirty="0" err="1">
                <a:ea typeface="Verdana" panose="020B0604030504040204" pitchFamily="34" charset="0"/>
                <a:cs typeface="Verdana" panose="020B0604030504040204" pitchFamily="34" charset="0"/>
              </a:rPr>
              <a:t>tehnologija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nove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usluge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vlasničke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strukture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savezi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rast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tržišta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novi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učesnici</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Finansijski</a:t>
            </a:r>
            <a:r>
              <a:rPr lang="en-US" dirty="0">
                <a:ea typeface="Verdana" panose="020B0604030504040204" pitchFamily="34" charset="0"/>
                <a:cs typeface="Verdana" panose="020B0604030504040204" pitchFamily="34" charset="0"/>
              </a:rPr>
              <a:t> - </a:t>
            </a:r>
            <a:r>
              <a:rPr lang="en-US" dirty="0" err="1">
                <a:ea typeface="Verdana" panose="020B0604030504040204" pitchFamily="34" charset="0"/>
                <a:cs typeface="Verdana" panose="020B0604030504040204" pitchFamily="34" charset="0"/>
              </a:rPr>
              <a:t>Izvori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vrijednosti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stabilnost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strategije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mehanizmi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cijena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troškovna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finan</a:t>
            </a:r>
            <a:r>
              <a:rPr lang="hr-BA" dirty="0">
                <a:ea typeface="Verdana" panose="020B0604030504040204" pitchFamily="34" charset="0"/>
                <a:cs typeface="Verdana" panose="020B0604030504040204" pitchFamily="34" charset="0"/>
              </a:rPr>
              <a:t>s</a:t>
            </a:r>
            <a:r>
              <a:rPr lang="en-US" dirty="0" err="1">
                <a:ea typeface="Verdana" panose="020B0604030504040204" pitchFamily="34" charset="0"/>
                <a:cs typeface="Verdana" panose="020B0604030504040204" pitchFamily="34" charset="0"/>
              </a:rPr>
              <a:t>ijska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mjerila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Trendovi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k</a:t>
            </a:r>
            <a:r>
              <a:rPr lang="en-US" dirty="0">
                <a:ea typeface="Verdana" panose="020B0604030504040204" pitchFamily="34" charset="0"/>
                <a:cs typeface="Verdana" panose="020B0604030504040204" pitchFamily="34" charset="0"/>
              </a:rPr>
              <a:t>e - </a:t>
            </a:r>
            <a:r>
              <a:rPr lang="en-US" dirty="0" err="1">
                <a:ea typeface="Verdana" panose="020B0604030504040204" pitchFamily="34" charset="0"/>
                <a:cs typeface="Verdana" panose="020B0604030504040204" pitchFamily="34" charset="0"/>
              </a:rPr>
              <a:t>Pristup</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a:t>
            </a:r>
            <a:r>
              <a:rPr lang="hr-BA" dirty="0">
                <a:ea typeface="Verdana" panose="020B0604030504040204" pitchFamily="34" charset="0"/>
                <a:cs typeface="Verdana" panose="020B0604030504040204" pitchFamily="34" charset="0"/>
              </a:rPr>
              <a:t>c</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drugih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subjekata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nabavljaju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slične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tipični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uvjeti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uobičajena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pitanja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sprečavaju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ili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doprinose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postizanju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vrijednosti</a:t>
            </a:r>
            <a:r>
              <a:rPr lang="en-US" dirty="0">
                <a:ea typeface="Verdana" panose="020B0604030504040204" pitchFamily="34" charset="0"/>
                <a:cs typeface="Verdana" panose="020B0604030504040204" pitchFamily="34" charset="0"/>
              </a:rPr>
              <a:t> za </a:t>
            </a:r>
            <a:r>
              <a:rPr lang="en-US" dirty="0" err="1">
                <a:ea typeface="Verdana" panose="020B0604030504040204" pitchFamily="34" charset="0"/>
                <a:cs typeface="Verdana" panose="020B0604030504040204" pitchFamily="34" charset="0"/>
              </a:rPr>
              <a:t>novac</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tipični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odgovori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naučene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lekcije</a:t>
            </a:r>
            <a:r>
              <a:rPr lang="en-US"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635030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58288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Područja koja treba analizirati </a:t>
            </a:r>
            <a:r>
              <a:rPr lang="en-US" sz="2000" b="1" dirty="0"/>
              <a:t>(1 o</a:t>
            </a:r>
            <a:r>
              <a:rPr lang="hr-BA" sz="2000" b="1" dirty="0"/>
              <a:t>d</a:t>
            </a:r>
            <a:r>
              <a:rPr lang="en-US" sz="2000" b="1" dirty="0"/>
              <a:t> 2)</a:t>
            </a:r>
          </a:p>
        </p:txBody>
      </p:sp>
      <p:sp>
        <p:nvSpPr>
          <p:cNvPr id="3" name="Rectangle 2"/>
          <p:cNvSpPr/>
          <p:nvPr/>
        </p:nvSpPr>
        <p:spPr>
          <a:xfrm>
            <a:off x="432000" y="900000"/>
            <a:ext cx="8280000" cy="5632311"/>
          </a:xfrm>
          <a:prstGeom prst="rect">
            <a:avLst/>
          </a:prstGeom>
        </p:spPr>
        <p:txBody>
          <a:bodyPr wrap="square">
            <a:spAutoFit/>
          </a:bodyPr>
          <a:lstStyle/>
          <a:p>
            <a:r>
              <a:rPr lang="en-US" dirty="0" err="1"/>
              <a:t>Kroz</a:t>
            </a:r>
            <a:r>
              <a:rPr lang="en-US" dirty="0"/>
              <a:t> </a:t>
            </a:r>
            <a:r>
              <a:rPr lang="en-US" dirty="0" err="1"/>
              <a:t>analizu</a:t>
            </a:r>
            <a:r>
              <a:rPr lang="en-US" dirty="0"/>
              <a:t> </a:t>
            </a:r>
            <a:r>
              <a:rPr lang="en-US" dirty="0" err="1"/>
              <a:t>tržišta</a:t>
            </a:r>
            <a:r>
              <a:rPr lang="en-US" dirty="0"/>
              <a:t> </a:t>
            </a:r>
            <a:r>
              <a:rPr lang="hr-BA" dirty="0"/>
              <a:t>UO</a:t>
            </a:r>
            <a:r>
              <a:rPr lang="en-US" dirty="0"/>
              <a:t> </a:t>
            </a:r>
            <a:r>
              <a:rPr lang="en-US" dirty="0" err="1"/>
              <a:t>će</a:t>
            </a:r>
            <a:r>
              <a:rPr lang="en-US" dirty="0"/>
              <a:t> </a:t>
            </a:r>
            <a:r>
              <a:rPr lang="en-US" dirty="0" err="1"/>
              <a:t>uvažiti</a:t>
            </a:r>
            <a:r>
              <a:rPr lang="en-US" dirty="0"/>
              <a:t>:</a:t>
            </a:r>
          </a:p>
          <a:p>
            <a:endParaRPr lang="en-US" dirty="0"/>
          </a:p>
          <a:p>
            <a:pPr marL="342900" indent="-342900">
              <a:buFont typeface="+mj-lt"/>
              <a:buAutoNum type="arabicPeriod"/>
            </a:pPr>
            <a:r>
              <a:rPr lang="en-US" dirty="0" err="1"/>
              <a:t>Sposobnost</a:t>
            </a:r>
            <a:r>
              <a:rPr lang="en-US" dirty="0"/>
              <a:t> </a:t>
            </a:r>
            <a:r>
              <a:rPr lang="en-US" dirty="0" err="1"/>
              <a:t>tržišta</a:t>
            </a:r>
            <a:r>
              <a:rPr lang="en-US" dirty="0"/>
              <a:t> da </a:t>
            </a:r>
            <a:r>
              <a:rPr lang="en-US" dirty="0" err="1"/>
              <a:t>zadovolji</a:t>
            </a:r>
            <a:r>
              <a:rPr lang="en-US" dirty="0"/>
              <a:t> </a:t>
            </a:r>
            <a:r>
              <a:rPr lang="en-US" dirty="0" err="1"/>
              <a:t>svoje</a:t>
            </a:r>
            <a:r>
              <a:rPr lang="en-US" dirty="0"/>
              <a:t> </a:t>
            </a:r>
            <a:r>
              <a:rPr lang="en-US" dirty="0" err="1"/>
              <a:t>potrebe</a:t>
            </a:r>
            <a:r>
              <a:rPr lang="en-US" dirty="0"/>
              <a:t> za </a:t>
            </a:r>
            <a:r>
              <a:rPr lang="en-US" dirty="0" err="1"/>
              <a:t>nabavkama</a:t>
            </a:r>
            <a:r>
              <a:rPr lang="en-US" dirty="0"/>
              <a:t> (</a:t>
            </a:r>
            <a:r>
              <a:rPr lang="en-US" dirty="0" err="1"/>
              <a:t>tipične</a:t>
            </a:r>
            <a:r>
              <a:rPr lang="en-US" dirty="0"/>
              <a:t> </a:t>
            </a:r>
            <a:r>
              <a:rPr lang="en-US" dirty="0" err="1"/>
              <a:t>razine</a:t>
            </a:r>
            <a:r>
              <a:rPr lang="en-US" dirty="0"/>
              <a:t> </a:t>
            </a:r>
            <a:r>
              <a:rPr lang="en-US" dirty="0" err="1"/>
              <a:t>iskustva</a:t>
            </a:r>
            <a:r>
              <a:rPr lang="en-US" dirty="0"/>
              <a:t>, </a:t>
            </a:r>
            <a:r>
              <a:rPr lang="en-US" dirty="0" err="1"/>
              <a:t>dostupnost</a:t>
            </a:r>
            <a:r>
              <a:rPr lang="en-US" dirty="0"/>
              <a:t> </a:t>
            </a:r>
            <a:r>
              <a:rPr lang="en-US" dirty="0" err="1"/>
              <a:t>proizvoda</a:t>
            </a:r>
            <a:r>
              <a:rPr lang="en-US" dirty="0"/>
              <a:t>, </a:t>
            </a:r>
            <a:r>
              <a:rPr lang="en-US" dirty="0" err="1"/>
              <a:t>veličine</a:t>
            </a:r>
            <a:r>
              <a:rPr lang="en-US" dirty="0"/>
              <a:t> </a:t>
            </a:r>
            <a:r>
              <a:rPr lang="en-US" dirty="0" err="1"/>
              <a:t>paketa</a:t>
            </a:r>
            <a:r>
              <a:rPr lang="en-US" dirty="0"/>
              <a:t>, </a:t>
            </a:r>
            <a:r>
              <a:rPr lang="en-US" dirty="0" err="1"/>
              <a:t>financijska</a:t>
            </a:r>
            <a:r>
              <a:rPr lang="en-US" dirty="0"/>
              <a:t> </a:t>
            </a:r>
            <a:r>
              <a:rPr lang="en-US" dirty="0" err="1"/>
              <a:t>učinkovitost</a:t>
            </a:r>
            <a:r>
              <a:rPr lang="en-US" dirty="0"/>
              <a:t> </a:t>
            </a:r>
            <a:r>
              <a:rPr lang="en-US" dirty="0" err="1"/>
              <a:t>itd</a:t>
            </a:r>
            <a:r>
              <a:rPr lang="en-US" dirty="0"/>
              <a:t>.);</a:t>
            </a:r>
          </a:p>
          <a:p>
            <a:pPr marL="342900" indent="-342900">
              <a:buFont typeface="+mj-lt"/>
              <a:buAutoNum type="arabicPeriod"/>
            </a:pPr>
            <a:endParaRPr lang="en-US" dirty="0"/>
          </a:p>
          <a:p>
            <a:pPr marL="342900" indent="-342900">
              <a:buFont typeface="+mj-lt"/>
              <a:buAutoNum type="arabicPeriod"/>
            </a:pPr>
            <a:r>
              <a:rPr lang="en-US" dirty="0" err="1"/>
              <a:t>Prethodno</a:t>
            </a:r>
            <a:r>
              <a:rPr lang="en-US" dirty="0"/>
              <a:t> </a:t>
            </a:r>
            <a:r>
              <a:rPr lang="en-US" dirty="0" err="1"/>
              <a:t>iskustvo</a:t>
            </a:r>
            <a:r>
              <a:rPr lang="en-US" dirty="0"/>
              <a:t> </a:t>
            </a:r>
            <a:r>
              <a:rPr lang="en-US" dirty="0" err="1"/>
              <a:t>na</a:t>
            </a:r>
            <a:r>
              <a:rPr lang="en-US" dirty="0"/>
              <a:t> </a:t>
            </a:r>
            <a:r>
              <a:rPr lang="en-US" dirty="0" err="1"/>
              <a:t>tržištu</a:t>
            </a:r>
            <a:r>
              <a:rPr lang="en-US" dirty="0"/>
              <a:t> od </a:t>
            </a:r>
            <a:r>
              <a:rPr lang="en-US" dirty="0" err="1"/>
              <a:t>strane</a:t>
            </a:r>
            <a:r>
              <a:rPr lang="en-US" dirty="0"/>
              <a:t> </a:t>
            </a:r>
            <a:r>
              <a:rPr lang="hr-BA" dirty="0"/>
              <a:t>UO</a:t>
            </a:r>
            <a:r>
              <a:rPr lang="en-US" dirty="0"/>
              <a:t> </a:t>
            </a:r>
            <a:r>
              <a:rPr lang="en-US" dirty="0" err="1"/>
              <a:t>i</a:t>
            </a:r>
            <a:r>
              <a:rPr lang="en-US" dirty="0"/>
              <a:t> </a:t>
            </a:r>
            <a:r>
              <a:rPr lang="en-US" dirty="0" err="1"/>
              <a:t>ostalih</a:t>
            </a:r>
            <a:r>
              <a:rPr lang="en-US" dirty="0"/>
              <a:t> </a:t>
            </a:r>
            <a:r>
              <a:rPr lang="en-US" dirty="0" err="1"/>
              <a:t>kupaca</a:t>
            </a:r>
            <a:r>
              <a:rPr lang="en-US" dirty="0"/>
              <a:t>;</a:t>
            </a:r>
          </a:p>
          <a:p>
            <a:pPr marL="342900" indent="-342900">
              <a:buFont typeface="+mj-lt"/>
              <a:buAutoNum type="arabicPeriod"/>
            </a:pPr>
            <a:endParaRPr lang="en-US" dirty="0"/>
          </a:p>
          <a:p>
            <a:pPr marL="342900" indent="-342900">
              <a:buFont typeface="+mj-lt"/>
              <a:buAutoNum type="arabicPeriod"/>
            </a:pPr>
            <a:r>
              <a:rPr lang="en-US" dirty="0" err="1"/>
              <a:t>Tržišni</a:t>
            </a:r>
            <a:r>
              <a:rPr lang="en-US" dirty="0"/>
              <a:t> </a:t>
            </a:r>
            <a:r>
              <a:rPr lang="en-US" dirty="0" err="1"/>
              <a:t>pregled</a:t>
            </a:r>
            <a:r>
              <a:rPr lang="en-US" dirty="0"/>
              <a:t> </a:t>
            </a:r>
            <a:r>
              <a:rPr lang="hr-BA" dirty="0"/>
              <a:t>UO</a:t>
            </a:r>
            <a:r>
              <a:rPr lang="en-US" dirty="0"/>
              <a:t> (</a:t>
            </a:r>
            <a:r>
              <a:rPr lang="en-US" dirty="0" err="1"/>
              <a:t>iz</a:t>
            </a:r>
            <a:r>
              <a:rPr lang="en-US" dirty="0"/>
              <a:t> </a:t>
            </a:r>
            <a:r>
              <a:rPr lang="en-US" dirty="0" err="1"/>
              <a:t>perspektive</a:t>
            </a:r>
            <a:r>
              <a:rPr lang="en-US" dirty="0"/>
              <a:t> </a:t>
            </a:r>
            <a:r>
              <a:rPr lang="en-US" dirty="0" err="1"/>
              <a:t>dobavljača</a:t>
            </a:r>
            <a:r>
              <a:rPr lang="en-US" dirty="0"/>
              <a:t>) u </a:t>
            </a:r>
            <a:r>
              <a:rPr lang="en-US" dirty="0" err="1"/>
              <a:t>pogledu</a:t>
            </a:r>
            <a:r>
              <a:rPr lang="en-US" dirty="0"/>
              <a:t> </a:t>
            </a:r>
            <a:r>
              <a:rPr lang="en-US" dirty="0" err="1"/>
              <a:t>atraktivnosti</a:t>
            </a:r>
            <a:r>
              <a:rPr lang="en-US" dirty="0"/>
              <a:t> za </a:t>
            </a:r>
            <a:r>
              <a:rPr lang="en-US" dirty="0" err="1"/>
              <a:t>sklapanje</a:t>
            </a:r>
            <a:r>
              <a:rPr lang="en-US" dirty="0"/>
              <a:t> </a:t>
            </a:r>
            <a:r>
              <a:rPr lang="en-US" dirty="0" err="1"/>
              <a:t>ugovora</a:t>
            </a:r>
            <a:r>
              <a:rPr lang="en-US" dirty="0"/>
              <a:t> (</a:t>
            </a:r>
            <a:r>
              <a:rPr lang="en-US" dirty="0" err="1"/>
              <a:t>npr</a:t>
            </a:r>
            <a:r>
              <a:rPr lang="en-US" dirty="0"/>
              <a:t>. </a:t>
            </a:r>
            <a:r>
              <a:rPr lang="hr-BA" dirty="0"/>
              <a:t>p</a:t>
            </a:r>
            <a:r>
              <a:rPr lang="en-US" dirty="0" err="1"/>
              <a:t>ouzdanost</a:t>
            </a:r>
            <a:r>
              <a:rPr lang="en-US" dirty="0"/>
              <a:t> </a:t>
            </a:r>
            <a:r>
              <a:rPr lang="en-US" dirty="0" err="1"/>
              <a:t>plaćanja</a:t>
            </a:r>
            <a:r>
              <a:rPr lang="en-US" dirty="0"/>
              <a:t>, </a:t>
            </a:r>
            <a:r>
              <a:rPr lang="en-US" dirty="0" err="1"/>
              <a:t>sposobnost</a:t>
            </a:r>
            <a:r>
              <a:rPr lang="en-US" dirty="0"/>
              <a:t> </a:t>
            </a:r>
            <a:r>
              <a:rPr lang="en-US" dirty="0" err="1"/>
              <a:t>nabavke</a:t>
            </a:r>
            <a:r>
              <a:rPr lang="en-US" dirty="0"/>
              <a:t>, </a:t>
            </a:r>
            <a:r>
              <a:rPr lang="en-US" dirty="0" err="1"/>
              <a:t>pravovremenost</a:t>
            </a:r>
            <a:r>
              <a:rPr lang="en-US" dirty="0"/>
              <a:t> u </a:t>
            </a:r>
            <a:r>
              <a:rPr lang="en-US" dirty="0" err="1"/>
              <a:t>odlučivanju</a:t>
            </a:r>
            <a:r>
              <a:rPr lang="en-US" dirty="0"/>
              <a:t>, </a:t>
            </a:r>
            <a:r>
              <a:rPr lang="en-US" dirty="0" err="1"/>
              <a:t>postupanje</a:t>
            </a:r>
            <a:r>
              <a:rPr lang="en-US" dirty="0"/>
              <a:t> s </a:t>
            </a:r>
            <a:r>
              <a:rPr lang="hr-BA" dirty="0"/>
              <a:t>žalbama</a:t>
            </a:r>
            <a:r>
              <a:rPr lang="en-US" dirty="0"/>
              <a:t> </a:t>
            </a:r>
            <a:r>
              <a:rPr lang="en-US" dirty="0" err="1"/>
              <a:t>i</a:t>
            </a:r>
            <a:r>
              <a:rPr lang="en-US" dirty="0"/>
              <a:t> </a:t>
            </a:r>
            <a:r>
              <a:rPr lang="en-US" dirty="0" err="1"/>
              <a:t>nametanje</a:t>
            </a:r>
            <a:r>
              <a:rPr lang="en-US" dirty="0"/>
              <a:t> </a:t>
            </a:r>
            <a:r>
              <a:rPr lang="en-US" dirty="0" err="1"/>
              <a:t>teških</a:t>
            </a:r>
            <a:r>
              <a:rPr lang="en-US" dirty="0"/>
              <a:t> </a:t>
            </a:r>
            <a:r>
              <a:rPr lang="en-US" dirty="0" err="1"/>
              <a:t>uvjeta</a:t>
            </a:r>
            <a:r>
              <a:rPr lang="en-US" dirty="0"/>
              <a:t>); </a:t>
            </a:r>
            <a:r>
              <a:rPr lang="en-US" dirty="0" err="1"/>
              <a:t>tj</a:t>
            </a:r>
            <a:r>
              <a:rPr lang="en-US" dirty="0"/>
              <a:t>. </a:t>
            </a:r>
            <a:r>
              <a:rPr lang="hr-BA" dirty="0"/>
              <a:t>da li je vjerovatno da će se </a:t>
            </a:r>
            <a:r>
              <a:rPr lang="en-US" dirty="0" err="1"/>
              <a:t>pravi</a:t>
            </a:r>
            <a:r>
              <a:rPr lang="en-US" dirty="0"/>
              <a:t> </a:t>
            </a:r>
            <a:r>
              <a:rPr lang="en-US" dirty="0" err="1"/>
              <a:t>dobavljači</a:t>
            </a:r>
            <a:r>
              <a:rPr lang="en-US" dirty="0"/>
              <a:t> </a:t>
            </a:r>
            <a:r>
              <a:rPr lang="hr-BA" dirty="0"/>
              <a:t>nadmetati </a:t>
            </a:r>
            <a:r>
              <a:rPr lang="en-US" dirty="0"/>
              <a:t>s </a:t>
            </a:r>
            <a:r>
              <a:rPr lang="en-US" dirty="0" err="1"/>
              <a:t>obzirom</a:t>
            </a:r>
            <a:r>
              <a:rPr lang="en-US" dirty="0"/>
              <a:t> </a:t>
            </a:r>
            <a:r>
              <a:rPr lang="en-US" dirty="0" err="1"/>
              <a:t>na</a:t>
            </a:r>
            <a:r>
              <a:rPr lang="en-US" dirty="0"/>
              <a:t> </a:t>
            </a:r>
            <a:r>
              <a:rPr lang="en-US" dirty="0" err="1"/>
              <a:t>takva</a:t>
            </a:r>
            <a:r>
              <a:rPr lang="en-US" dirty="0"/>
              <a:t> </a:t>
            </a:r>
            <a:r>
              <a:rPr lang="en-US" dirty="0" err="1"/>
              <a:t>ograničenja</a:t>
            </a:r>
            <a:r>
              <a:rPr lang="en-US" dirty="0"/>
              <a:t>?;</a:t>
            </a:r>
          </a:p>
          <a:p>
            <a:pPr marL="342900" indent="-342900">
              <a:buFont typeface="+mj-lt"/>
              <a:buAutoNum type="arabicPeriod"/>
            </a:pPr>
            <a:endParaRPr lang="en-US" dirty="0"/>
          </a:p>
          <a:p>
            <a:pPr marL="342900" indent="-342900">
              <a:buFont typeface="+mj-lt"/>
              <a:buAutoNum type="arabicPeriod"/>
            </a:pPr>
            <a:r>
              <a:rPr lang="en-US" dirty="0" err="1"/>
              <a:t>Izmjena</a:t>
            </a:r>
            <a:r>
              <a:rPr lang="en-US" dirty="0"/>
              <a:t> </a:t>
            </a:r>
            <a:r>
              <a:rPr lang="en-US" dirty="0" err="1"/>
              <a:t>zahtjeva</a:t>
            </a:r>
            <a:r>
              <a:rPr lang="en-US" dirty="0"/>
              <a:t> (</a:t>
            </a:r>
            <a:r>
              <a:rPr lang="en-US" dirty="0" err="1"/>
              <a:t>ako</a:t>
            </a:r>
            <a:r>
              <a:rPr lang="en-US" dirty="0"/>
              <a:t> je </a:t>
            </a:r>
            <a:r>
              <a:rPr lang="en-US" dirty="0" err="1"/>
              <a:t>potrebno</a:t>
            </a:r>
            <a:r>
              <a:rPr lang="en-US" dirty="0"/>
              <a:t>) za </a:t>
            </a:r>
            <a:r>
              <a:rPr lang="en-US" dirty="0" err="1"/>
              <a:t>njihovo</a:t>
            </a:r>
            <a:r>
              <a:rPr lang="en-US" dirty="0"/>
              <a:t> </a:t>
            </a:r>
            <a:r>
              <a:rPr lang="en-US" dirty="0" err="1"/>
              <a:t>usklađivanje</a:t>
            </a:r>
            <a:r>
              <a:rPr lang="en-US" dirty="0"/>
              <a:t> s </a:t>
            </a:r>
            <a:r>
              <a:rPr lang="en-US" dirty="0" err="1"/>
              <a:t>tržišnim</a:t>
            </a:r>
            <a:r>
              <a:rPr lang="en-US" dirty="0"/>
              <a:t> </a:t>
            </a:r>
            <a:r>
              <a:rPr lang="en-US" dirty="0" err="1"/>
              <a:t>mogućnostima</a:t>
            </a:r>
            <a:r>
              <a:rPr lang="en-US" dirty="0"/>
              <a:t> </a:t>
            </a:r>
            <a:r>
              <a:rPr lang="en-US" dirty="0" err="1"/>
              <a:t>ili</a:t>
            </a:r>
            <a:r>
              <a:rPr lang="en-US" dirty="0"/>
              <a:t> </a:t>
            </a:r>
            <a:r>
              <a:rPr lang="en-US" dirty="0" err="1"/>
              <a:t>radnje</a:t>
            </a:r>
            <a:r>
              <a:rPr lang="en-US" dirty="0"/>
              <a:t> </a:t>
            </a:r>
            <a:r>
              <a:rPr lang="en-US" dirty="0" err="1"/>
              <a:t>kako</a:t>
            </a:r>
            <a:r>
              <a:rPr lang="en-US" dirty="0"/>
              <a:t> bi se </a:t>
            </a:r>
            <a:r>
              <a:rPr lang="en-US" dirty="0" err="1"/>
              <a:t>utjecalo</a:t>
            </a:r>
            <a:r>
              <a:rPr lang="en-US" dirty="0"/>
              <a:t> </a:t>
            </a:r>
            <a:r>
              <a:rPr lang="en-US" dirty="0" err="1"/>
              <a:t>na</a:t>
            </a:r>
            <a:r>
              <a:rPr lang="en-US" dirty="0"/>
              <a:t> </a:t>
            </a:r>
            <a:r>
              <a:rPr lang="en-US" dirty="0" err="1"/>
              <a:t>tržište</a:t>
            </a:r>
            <a:r>
              <a:rPr lang="en-US" dirty="0"/>
              <a:t> </a:t>
            </a:r>
            <a:r>
              <a:rPr lang="en-US" dirty="0" err="1"/>
              <a:t>tako</a:t>
            </a:r>
            <a:r>
              <a:rPr lang="en-US" dirty="0"/>
              <a:t> da je </a:t>
            </a:r>
            <a:r>
              <a:rPr lang="en-US" dirty="0" err="1"/>
              <a:t>voljno</a:t>
            </a:r>
            <a:r>
              <a:rPr lang="en-US" dirty="0"/>
              <a:t> </a:t>
            </a:r>
            <a:r>
              <a:rPr lang="en-US" dirty="0" err="1"/>
              <a:t>i</a:t>
            </a:r>
            <a:r>
              <a:rPr lang="en-US" dirty="0"/>
              <a:t> </a:t>
            </a:r>
            <a:r>
              <a:rPr lang="en-US" dirty="0" err="1"/>
              <a:t>sposobno</a:t>
            </a:r>
            <a:r>
              <a:rPr lang="en-US" dirty="0"/>
              <a:t> </a:t>
            </a:r>
            <a:r>
              <a:rPr lang="en-US" dirty="0" err="1"/>
              <a:t>udovoljiti</a:t>
            </a:r>
            <a:r>
              <a:rPr lang="en-US" dirty="0"/>
              <a:t> </a:t>
            </a:r>
            <a:r>
              <a:rPr lang="en-US" dirty="0" err="1"/>
              <a:t>zahtjevima</a:t>
            </a:r>
            <a:r>
              <a:rPr lang="en-US" dirty="0"/>
              <a:t> </a:t>
            </a:r>
            <a:r>
              <a:rPr lang="en-US" dirty="0" err="1"/>
              <a:t>nepromijenjeno</a:t>
            </a:r>
            <a:r>
              <a:rPr lang="en-US" dirty="0"/>
              <a:t>;</a:t>
            </a:r>
          </a:p>
          <a:p>
            <a:pPr marL="342900" indent="-342900">
              <a:buFont typeface="+mj-lt"/>
              <a:buAutoNum type="arabicPeriod"/>
            </a:pPr>
            <a:endParaRPr lang="en-US" dirty="0"/>
          </a:p>
          <a:p>
            <a:pPr marL="342900" indent="-342900">
              <a:buFont typeface="+mj-lt"/>
              <a:buAutoNum type="arabicPeriod"/>
            </a:pPr>
            <a:r>
              <a:rPr lang="en-US" dirty="0" err="1"/>
              <a:t>Priroda</a:t>
            </a:r>
            <a:r>
              <a:rPr lang="en-US" dirty="0"/>
              <a:t> </a:t>
            </a:r>
            <a:r>
              <a:rPr lang="en-US" dirty="0" err="1"/>
              <a:t>konkurencije</a:t>
            </a:r>
            <a:r>
              <a:rPr lang="en-US" dirty="0"/>
              <a:t> </a:t>
            </a:r>
            <a:r>
              <a:rPr lang="en-US" dirty="0" err="1"/>
              <a:t>i</a:t>
            </a:r>
            <a:r>
              <a:rPr lang="en-US" dirty="0"/>
              <a:t> </a:t>
            </a:r>
            <a:r>
              <a:rPr lang="en-US" dirty="0" err="1"/>
              <a:t>šta</a:t>
            </a:r>
            <a:r>
              <a:rPr lang="en-US" dirty="0"/>
              <a:t> je </a:t>
            </a:r>
            <a:r>
              <a:rPr lang="en-US" dirty="0" err="1"/>
              <a:t>potrebno</a:t>
            </a:r>
            <a:r>
              <a:rPr lang="en-US" dirty="0"/>
              <a:t> da se </a:t>
            </a:r>
            <a:r>
              <a:rPr lang="en-US" dirty="0" err="1"/>
              <a:t>osiguraju</a:t>
            </a:r>
            <a:r>
              <a:rPr lang="en-US" dirty="0"/>
              <a:t> </a:t>
            </a:r>
            <a:r>
              <a:rPr lang="en-US" dirty="0" err="1"/>
              <a:t>odgovarajući</a:t>
            </a:r>
            <a:r>
              <a:rPr lang="en-US" dirty="0"/>
              <a:t> </a:t>
            </a:r>
            <a:r>
              <a:rPr lang="en-US" dirty="0" err="1"/>
              <a:t>nivoi</a:t>
            </a:r>
            <a:r>
              <a:rPr lang="en-US" dirty="0"/>
              <a:t> </a:t>
            </a:r>
            <a:r>
              <a:rPr lang="hr-BA" dirty="0"/>
              <a:t>učešća</a:t>
            </a:r>
            <a:r>
              <a:rPr lang="en-US" dirty="0"/>
              <a:t>;</a:t>
            </a:r>
          </a:p>
        </p:txBody>
      </p:sp>
    </p:spTree>
    <p:extLst>
      <p:ext uri="{BB962C8B-B14F-4D97-AF65-F5344CB8AC3E}">
        <p14:creationId xmlns:p14="http://schemas.microsoft.com/office/powerpoint/2010/main" val="41000307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582884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Područja koja treba analizirati </a:t>
            </a:r>
            <a:r>
              <a:rPr lang="en-US" sz="2000" b="1" dirty="0"/>
              <a:t>(2 o</a:t>
            </a:r>
            <a:r>
              <a:rPr lang="hr-BA" sz="2000" b="1" dirty="0"/>
              <a:t>d</a:t>
            </a:r>
            <a:r>
              <a:rPr lang="en-US" sz="2000" b="1" dirty="0"/>
              <a:t> 2)</a:t>
            </a:r>
          </a:p>
        </p:txBody>
      </p:sp>
      <p:sp>
        <p:nvSpPr>
          <p:cNvPr id="3" name="Rectangle 2"/>
          <p:cNvSpPr/>
          <p:nvPr/>
        </p:nvSpPr>
        <p:spPr>
          <a:xfrm>
            <a:off x="432000" y="900000"/>
            <a:ext cx="8280000" cy="3139321"/>
          </a:xfrm>
          <a:prstGeom prst="rect">
            <a:avLst/>
          </a:prstGeom>
        </p:spPr>
        <p:txBody>
          <a:bodyPr wrap="square">
            <a:spAutoFit/>
          </a:bodyPr>
          <a:lstStyle/>
          <a:p>
            <a:pPr marL="342900" indent="-342900" algn="just">
              <a:buFont typeface="+mj-lt"/>
              <a:buAutoNum type="arabicPeriod" startAt="6"/>
            </a:pPr>
            <a:r>
              <a:rPr lang="en-US" dirty="0" err="1"/>
              <a:t>Trenutna</a:t>
            </a:r>
            <a:r>
              <a:rPr lang="en-US" dirty="0"/>
              <a:t> dobra </a:t>
            </a:r>
            <a:r>
              <a:rPr lang="en-US" dirty="0" err="1"/>
              <a:t>praksa</a:t>
            </a:r>
            <a:r>
              <a:rPr lang="en-US" dirty="0"/>
              <a:t> za </a:t>
            </a:r>
            <a:r>
              <a:rPr lang="en-US" dirty="0" err="1"/>
              <a:t>nabav</a:t>
            </a:r>
            <a:r>
              <a:rPr lang="hr-BA" dirty="0"/>
              <a:t>k</a:t>
            </a:r>
            <a:r>
              <a:rPr lang="en-US" dirty="0"/>
              <a:t>u s </a:t>
            </a:r>
            <a:r>
              <a:rPr lang="en-US" dirty="0" err="1"/>
              <a:t>tržišta</a:t>
            </a:r>
            <a:r>
              <a:rPr lang="en-US" dirty="0"/>
              <a:t>, </a:t>
            </a:r>
            <a:r>
              <a:rPr lang="en-US" dirty="0" err="1"/>
              <a:t>uključujući</a:t>
            </a:r>
            <a:r>
              <a:rPr lang="en-US" dirty="0"/>
              <a:t> </a:t>
            </a:r>
            <a:r>
              <a:rPr lang="en-US" dirty="0" err="1"/>
              <a:t>metode</a:t>
            </a:r>
            <a:r>
              <a:rPr lang="en-US" dirty="0"/>
              <a:t> </a:t>
            </a:r>
            <a:r>
              <a:rPr lang="en-US" dirty="0" err="1"/>
              <a:t>cijena</a:t>
            </a:r>
            <a:r>
              <a:rPr lang="en-US" dirty="0"/>
              <a:t>, </a:t>
            </a:r>
            <a:r>
              <a:rPr lang="en-US" dirty="0" err="1"/>
              <a:t>raspodjelu</a:t>
            </a:r>
            <a:r>
              <a:rPr lang="en-US" dirty="0"/>
              <a:t> </a:t>
            </a:r>
            <a:r>
              <a:rPr lang="en-US" dirty="0" err="1"/>
              <a:t>rizika</a:t>
            </a:r>
            <a:r>
              <a:rPr lang="en-US" dirty="0"/>
              <a:t> </a:t>
            </a:r>
            <a:r>
              <a:rPr lang="en-US" dirty="0" err="1"/>
              <a:t>i</a:t>
            </a:r>
            <a:r>
              <a:rPr lang="en-US" dirty="0"/>
              <a:t> </a:t>
            </a:r>
            <a:r>
              <a:rPr lang="en-US" dirty="0" err="1"/>
              <a:t>mjerila</a:t>
            </a:r>
            <a:r>
              <a:rPr lang="en-US" dirty="0"/>
              <a:t> </a:t>
            </a:r>
            <a:r>
              <a:rPr lang="en-US" dirty="0" err="1"/>
              <a:t>performansi</a:t>
            </a:r>
            <a:r>
              <a:rPr lang="en-US" dirty="0"/>
              <a:t> </a:t>
            </a:r>
            <a:r>
              <a:rPr lang="en-US" dirty="0" err="1"/>
              <a:t>i</a:t>
            </a:r>
            <a:r>
              <a:rPr lang="en-US" dirty="0"/>
              <a:t> </a:t>
            </a:r>
            <a:r>
              <a:rPr lang="en-US" dirty="0" err="1"/>
              <a:t>troškova</a:t>
            </a:r>
            <a:r>
              <a:rPr lang="en-US" dirty="0"/>
              <a:t>;</a:t>
            </a:r>
            <a:endParaRPr lang="hr-BA" dirty="0"/>
          </a:p>
          <a:p>
            <a:pPr marL="342900" indent="-342900" algn="just">
              <a:buFont typeface="+mj-lt"/>
              <a:buAutoNum type="arabicPeriod" startAt="6"/>
            </a:pPr>
            <a:endParaRPr lang="hr-BA" dirty="0"/>
          </a:p>
          <a:p>
            <a:pPr marL="342900" indent="-342900" algn="just">
              <a:buFont typeface="+mj-lt"/>
              <a:buAutoNum type="arabicPeriod" startAt="6"/>
            </a:pPr>
            <a:r>
              <a:rPr lang="en-US" dirty="0" err="1"/>
              <a:t>Identificirani</a:t>
            </a:r>
            <a:r>
              <a:rPr lang="en-US" dirty="0"/>
              <a:t> </a:t>
            </a:r>
            <a:r>
              <a:rPr lang="en-US" dirty="0" err="1"/>
              <a:t>rizici</a:t>
            </a:r>
            <a:r>
              <a:rPr lang="en-US" dirty="0"/>
              <a:t> </a:t>
            </a:r>
            <a:r>
              <a:rPr lang="en-US" dirty="0" err="1"/>
              <a:t>i</a:t>
            </a:r>
            <a:r>
              <a:rPr lang="en-US" dirty="0"/>
              <a:t> plan </a:t>
            </a:r>
            <a:r>
              <a:rPr lang="en-US" dirty="0" err="1"/>
              <a:t>upravljanja</a:t>
            </a:r>
            <a:r>
              <a:rPr lang="en-US" dirty="0"/>
              <a:t> </a:t>
            </a:r>
            <a:r>
              <a:rPr lang="en-US" dirty="0" err="1"/>
              <a:t>zasnovan</a:t>
            </a:r>
            <a:r>
              <a:rPr lang="en-US" dirty="0"/>
              <a:t> </a:t>
            </a:r>
            <a:r>
              <a:rPr lang="en-US" dirty="0" err="1"/>
              <a:t>na</a:t>
            </a:r>
            <a:r>
              <a:rPr lang="en-US" dirty="0"/>
              <a:t> </a:t>
            </a:r>
            <a:r>
              <a:rPr lang="en-US" dirty="0" err="1"/>
              <a:t>dodjeli</a:t>
            </a:r>
            <a:r>
              <a:rPr lang="en-US" dirty="0"/>
              <a:t> </a:t>
            </a:r>
            <a:r>
              <a:rPr lang="en-US" dirty="0" err="1"/>
              <a:t>rizika</a:t>
            </a:r>
            <a:r>
              <a:rPr lang="en-US" dirty="0"/>
              <a:t> </a:t>
            </a:r>
            <a:r>
              <a:rPr lang="en-US" dirty="0" err="1"/>
              <a:t>stranci</a:t>
            </a:r>
            <a:r>
              <a:rPr lang="en-US" dirty="0"/>
              <a:t> </a:t>
            </a:r>
            <a:r>
              <a:rPr lang="en-US" dirty="0" err="1"/>
              <a:t>koja</a:t>
            </a:r>
            <a:r>
              <a:rPr lang="en-US" dirty="0"/>
              <a:t> je u </a:t>
            </a:r>
            <a:r>
              <a:rPr lang="en-US" dirty="0" err="1"/>
              <a:t>najboljem</a:t>
            </a:r>
            <a:r>
              <a:rPr lang="en-US" dirty="0"/>
              <a:t> </a:t>
            </a:r>
            <a:r>
              <a:rPr lang="en-US" dirty="0" err="1"/>
              <a:t>položaju</a:t>
            </a:r>
            <a:r>
              <a:rPr lang="en-US" dirty="0"/>
              <a:t> za </a:t>
            </a:r>
            <a:r>
              <a:rPr lang="en-US" dirty="0" err="1"/>
              <a:t>upravljanje</a:t>
            </a:r>
            <a:r>
              <a:rPr lang="en-US" dirty="0"/>
              <a:t> </a:t>
            </a:r>
            <a:r>
              <a:rPr lang="en-US" dirty="0" err="1"/>
              <a:t>rizikom</a:t>
            </a:r>
            <a:r>
              <a:rPr lang="en-US" dirty="0"/>
              <a:t>; </a:t>
            </a:r>
            <a:r>
              <a:rPr lang="hr-BA" dirty="0"/>
              <a:t>i</a:t>
            </a:r>
          </a:p>
          <a:p>
            <a:pPr marL="342900" indent="-342900" algn="just">
              <a:buFont typeface="+mj-lt"/>
              <a:buAutoNum type="arabicPeriod" startAt="6"/>
            </a:pPr>
            <a:endParaRPr lang="en-US" dirty="0"/>
          </a:p>
          <a:p>
            <a:pPr marL="342900" indent="-342900" algn="just">
              <a:buFont typeface="+mj-lt"/>
              <a:buAutoNum type="arabicPeriod" startAt="6"/>
            </a:pPr>
            <a:r>
              <a:rPr lang="en-US" dirty="0" err="1"/>
              <a:t>Tržišna</a:t>
            </a:r>
            <a:r>
              <a:rPr lang="en-US" dirty="0"/>
              <a:t> </a:t>
            </a:r>
            <a:r>
              <a:rPr lang="en-US" dirty="0" err="1"/>
              <a:t>tolerancija</a:t>
            </a:r>
            <a:r>
              <a:rPr lang="en-US" dirty="0"/>
              <a:t> </a:t>
            </a:r>
            <a:r>
              <a:rPr lang="en-US" dirty="0" err="1"/>
              <a:t>na</a:t>
            </a:r>
            <a:r>
              <a:rPr lang="en-US" dirty="0"/>
              <a:t> </a:t>
            </a:r>
            <a:r>
              <a:rPr lang="en-US" dirty="0" err="1"/>
              <a:t>rizik</a:t>
            </a:r>
            <a:r>
              <a:rPr lang="en-US" dirty="0"/>
              <a:t> (</a:t>
            </a:r>
            <a:r>
              <a:rPr lang="en-US" dirty="0" err="1"/>
              <a:t>obično</a:t>
            </a:r>
            <a:r>
              <a:rPr lang="en-US" dirty="0"/>
              <a:t> </a:t>
            </a:r>
            <a:r>
              <a:rPr lang="en-US" dirty="0" err="1"/>
              <a:t>postoji</a:t>
            </a:r>
            <a:r>
              <a:rPr lang="en-US" dirty="0"/>
              <a:t> </a:t>
            </a:r>
            <a:r>
              <a:rPr lang="en-US" dirty="0" err="1"/>
              <a:t>trošak</a:t>
            </a:r>
            <a:r>
              <a:rPr lang="en-US" dirty="0"/>
              <a:t> </a:t>
            </a:r>
            <a:r>
              <a:rPr lang="en-US" dirty="0" err="1"/>
              <a:t>prenosa</a:t>
            </a:r>
            <a:r>
              <a:rPr lang="en-US" dirty="0"/>
              <a:t> </a:t>
            </a:r>
            <a:r>
              <a:rPr lang="en-US" dirty="0" err="1"/>
              <a:t>rizika</a:t>
            </a:r>
            <a:r>
              <a:rPr lang="en-US" dirty="0"/>
              <a:t> </a:t>
            </a:r>
            <a:r>
              <a:rPr lang="en-US" dirty="0" err="1"/>
              <a:t>na</a:t>
            </a:r>
            <a:r>
              <a:rPr lang="en-US" dirty="0"/>
              <a:t> </a:t>
            </a:r>
            <a:r>
              <a:rPr lang="en-US" dirty="0" err="1"/>
              <a:t>drugu</a:t>
            </a:r>
            <a:r>
              <a:rPr lang="en-US" dirty="0"/>
              <a:t> </a:t>
            </a:r>
            <a:r>
              <a:rPr lang="en-US" dirty="0" err="1"/>
              <a:t>stranu</a:t>
            </a:r>
            <a:r>
              <a:rPr lang="en-US" dirty="0"/>
              <a:t> </a:t>
            </a:r>
            <a:r>
              <a:rPr lang="en-US" dirty="0" err="1"/>
              <a:t>i</a:t>
            </a:r>
            <a:r>
              <a:rPr lang="en-US" dirty="0"/>
              <a:t> </a:t>
            </a:r>
            <a:r>
              <a:rPr lang="en-US" dirty="0" err="1"/>
              <a:t>ako</a:t>
            </a:r>
            <a:r>
              <a:rPr lang="en-US" dirty="0"/>
              <a:t> </a:t>
            </a:r>
            <a:r>
              <a:rPr lang="hr-BA" dirty="0"/>
              <a:t>UO</a:t>
            </a:r>
            <a:r>
              <a:rPr lang="en-US" dirty="0"/>
              <a:t> </a:t>
            </a:r>
            <a:r>
              <a:rPr lang="en-US" dirty="0" err="1"/>
              <a:t>pokuša</a:t>
            </a:r>
            <a:r>
              <a:rPr lang="en-US" dirty="0"/>
              <a:t> </a:t>
            </a:r>
            <a:r>
              <a:rPr lang="en-US" dirty="0" err="1"/>
              <a:t>prenijeti</a:t>
            </a:r>
            <a:r>
              <a:rPr lang="en-US" dirty="0"/>
              <a:t> </a:t>
            </a:r>
            <a:r>
              <a:rPr lang="en-US" dirty="0" err="1"/>
              <a:t>previše</a:t>
            </a:r>
            <a:r>
              <a:rPr lang="en-US" dirty="0"/>
              <a:t> </a:t>
            </a:r>
            <a:r>
              <a:rPr lang="en-US" dirty="0" err="1"/>
              <a:t>rizika</a:t>
            </a:r>
            <a:r>
              <a:rPr lang="en-US" dirty="0"/>
              <a:t> </a:t>
            </a:r>
            <a:r>
              <a:rPr lang="en-US" dirty="0" err="1"/>
              <a:t>na</a:t>
            </a:r>
            <a:r>
              <a:rPr lang="en-US" dirty="0"/>
              <a:t> </a:t>
            </a:r>
            <a:r>
              <a:rPr lang="en-US" dirty="0" err="1"/>
              <a:t>dobavljače</a:t>
            </a:r>
            <a:r>
              <a:rPr lang="en-US" dirty="0"/>
              <a:t>, to </a:t>
            </a:r>
            <a:r>
              <a:rPr lang="en-US" dirty="0" err="1"/>
              <a:t>može</a:t>
            </a:r>
            <a:r>
              <a:rPr lang="en-US" dirty="0"/>
              <a:t> </a:t>
            </a:r>
            <a:r>
              <a:rPr lang="en-US" dirty="0" err="1"/>
              <a:t>rezultirati</a:t>
            </a:r>
            <a:r>
              <a:rPr lang="hr-BA" dirty="0"/>
              <a:t> da</a:t>
            </a:r>
            <a:r>
              <a:rPr lang="en-US" dirty="0"/>
              <a:t> </a:t>
            </a:r>
            <a:r>
              <a:rPr lang="hr-BA" dirty="0"/>
              <a:t>bude </a:t>
            </a:r>
            <a:r>
              <a:rPr lang="en-US" dirty="0" err="1"/>
              <a:t>malo</a:t>
            </a:r>
            <a:r>
              <a:rPr lang="en-US" dirty="0"/>
              <a:t> </a:t>
            </a:r>
            <a:r>
              <a:rPr lang="hr-BA" dirty="0"/>
              <a:t>(</a:t>
            </a:r>
            <a:r>
              <a:rPr lang="en-US" dirty="0" err="1"/>
              <a:t>ili</a:t>
            </a:r>
            <a:r>
              <a:rPr lang="en-US" dirty="0"/>
              <a:t> </a:t>
            </a:r>
            <a:r>
              <a:rPr lang="en-US" dirty="0" err="1"/>
              <a:t>nijed</a:t>
            </a:r>
            <a:r>
              <a:rPr lang="hr-BA" dirty="0"/>
              <a:t>an)</a:t>
            </a:r>
            <a:r>
              <a:rPr lang="en-US" dirty="0"/>
              <a:t> </a:t>
            </a:r>
            <a:r>
              <a:rPr lang="en-US" dirty="0" err="1"/>
              <a:t>dobavljač</a:t>
            </a:r>
            <a:r>
              <a:rPr lang="hr-BA" dirty="0"/>
              <a:t>a</a:t>
            </a:r>
            <a:r>
              <a:rPr lang="en-US" dirty="0"/>
              <a:t> </a:t>
            </a:r>
            <a:r>
              <a:rPr lang="en-US" dirty="0" err="1"/>
              <a:t>koji</a:t>
            </a:r>
            <a:r>
              <a:rPr lang="en-US" dirty="0"/>
              <a:t> </a:t>
            </a:r>
            <a:r>
              <a:rPr lang="hr-BA" dirty="0"/>
              <a:t>su</a:t>
            </a:r>
            <a:r>
              <a:rPr lang="en-US" dirty="0"/>
              <a:t> </a:t>
            </a:r>
            <a:r>
              <a:rPr lang="hr-BA" dirty="0"/>
              <a:t>spremni</a:t>
            </a:r>
            <a:r>
              <a:rPr lang="en-US" dirty="0"/>
              <a:t> </a:t>
            </a:r>
            <a:r>
              <a:rPr lang="hr-BA" dirty="0"/>
              <a:t>da se nadmeću</a:t>
            </a:r>
            <a:r>
              <a:rPr lang="en-US" dirty="0"/>
              <a:t>, </a:t>
            </a:r>
            <a:r>
              <a:rPr lang="en-US" dirty="0" err="1"/>
              <a:t>ili</a:t>
            </a:r>
            <a:r>
              <a:rPr lang="en-US" dirty="0"/>
              <a:t> </a:t>
            </a:r>
            <a:r>
              <a:rPr lang="en-US" dirty="0" err="1"/>
              <a:t>ponuda</a:t>
            </a:r>
            <a:r>
              <a:rPr lang="en-US" dirty="0"/>
              <a:t> </a:t>
            </a:r>
            <a:r>
              <a:rPr lang="en-US" dirty="0" err="1"/>
              <a:t>koja</a:t>
            </a:r>
            <a:r>
              <a:rPr lang="en-US" dirty="0"/>
              <a:t> je </a:t>
            </a:r>
            <a:r>
              <a:rPr lang="en-US" dirty="0" err="1"/>
              <a:t>preskupa</a:t>
            </a:r>
            <a:r>
              <a:rPr lang="en-US" dirty="0"/>
              <a:t> za </a:t>
            </a:r>
            <a:r>
              <a:rPr lang="hr-BA" dirty="0"/>
              <a:t>UO</a:t>
            </a:r>
            <a:r>
              <a:rPr lang="en-US" dirty="0"/>
              <a:t>).</a:t>
            </a:r>
          </a:p>
        </p:txBody>
      </p:sp>
    </p:spTree>
    <p:extLst>
      <p:ext uri="{BB962C8B-B14F-4D97-AF65-F5344CB8AC3E}">
        <p14:creationId xmlns:p14="http://schemas.microsoft.com/office/powerpoint/2010/main" val="11632405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3600000" y="2196000"/>
            <a:ext cx="5040000" cy="1477328"/>
          </a:xfrm>
          <a:prstGeom prst="rect">
            <a:avLst/>
          </a:prstGeom>
          <a:solidFill>
            <a:srgbClr val="CCFF33"/>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Da li je nabavka obuhvaćena Zakonom o javnim nabavkama?</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36682349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432000" y="432000"/>
            <a:ext cx="62418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hr-BA" altLang="el-GR" sz="2000" b="1" kern="1200" dirty="0">
                <a:latin typeface="Verdana" pitchFamily="34" charset="0"/>
                <a:ea typeface="+mn-ea"/>
                <a:cs typeface="+mn-cs"/>
              </a:rPr>
              <a:t>Da li je nabavka obuhvaćena odredbama ZJN?</a:t>
            </a:r>
            <a:endParaRPr lang="en-US" altLang="el-GR" sz="2000" b="1" kern="1200" dirty="0">
              <a:latin typeface="Verdana" pitchFamily="34" charset="0"/>
              <a:ea typeface="+mn-ea"/>
              <a:cs typeface="+mn-cs"/>
            </a:endParaRPr>
          </a:p>
        </p:txBody>
      </p:sp>
      <p:grpSp>
        <p:nvGrpSpPr>
          <p:cNvPr id="8" name="Group 7"/>
          <p:cNvGrpSpPr/>
          <p:nvPr/>
        </p:nvGrpSpPr>
        <p:grpSpPr>
          <a:xfrm>
            <a:off x="72668" y="1375949"/>
            <a:ext cx="3060000" cy="1138775"/>
            <a:chOff x="72668" y="1375949"/>
            <a:chExt cx="3060000" cy="1138775"/>
          </a:xfrm>
        </p:grpSpPr>
        <p:sp>
          <p:nvSpPr>
            <p:cNvPr id="21519" name="AutoShape 229"/>
            <p:cNvSpPr>
              <a:spLocks noChangeArrowheads="1"/>
            </p:cNvSpPr>
            <p:nvPr/>
          </p:nvSpPr>
          <p:spPr bwMode="auto">
            <a:xfrm>
              <a:off x="72668" y="1400299"/>
              <a:ext cx="3060000" cy="1114425"/>
            </a:xfrm>
            <a:prstGeom prst="chevron">
              <a:avLst>
                <a:gd name="adj" fmla="val 56909"/>
              </a:avLst>
            </a:prstGeom>
            <a:pattFill prst="pct50">
              <a:fgClr>
                <a:srgbClr val="CCFF33"/>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latin typeface="Verdana" panose="020B0604030504040204" pitchFamily="34" charset="0"/>
                <a:ea typeface="Verdana" panose="020B0604030504040204" pitchFamily="34" charset="0"/>
              </a:endParaRPr>
            </a:p>
          </p:txBody>
        </p:sp>
        <p:sp>
          <p:nvSpPr>
            <p:cNvPr id="21520" name="Text Box 230"/>
            <p:cNvSpPr txBox="1">
              <a:spLocks noChangeArrowheads="1"/>
            </p:cNvSpPr>
            <p:nvPr/>
          </p:nvSpPr>
          <p:spPr bwMode="auto">
            <a:xfrm>
              <a:off x="375964" y="1375949"/>
              <a:ext cx="241911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a:latin typeface="Verdana" panose="020B0604030504040204" pitchFamily="34" charset="0"/>
                  <a:ea typeface="Verdana" panose="020B0604030504040204" pitchFamily="34" charset="0"/>
                  <a:cs typeface="Arial" charset="0"/>
                </a:rPr>
                <a:t>Da li je </a:t>
              </a:r>
              <a:r>
                <a:rPr lang="en-US" altLang="el-GR" sz="1400" b="1" dirty="0" err="1">
                  <a:latin typeface="Verdana" panose="020B0604030504040204" pitchFamily="34" charset="0"/>
                  <a:ea typeface="Verdana" panose="020B0604030504040204" pitchFamily="34" charset="0"/>
                  <a:cs typeface="Arial" charset="0"/>
                </a:rPr>
                <a:t>naručilac</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ugovorni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ili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sektorski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ugovorni</a:t>
              </a:r>
              <a:r>
                <a:rPr lang="en-US" altLang="el-GR" sz="1400" b="1" dirty="0">
                  <a:latin typeface="Verdana" panose="020B0604030504040204" pitchFamily="34" charset="0"/>
                  <a:ea typeface="Verdana" panose="020B0604030504040204" pitchFamily="34" charset="0"/>
                  <a:cs typeface="Arial" charset="0"/>
                </a:rPr>
                <a:t> organ?</a:t>
              </a:r>
              <a:endParaRPr lang="el-GR" altLang="el-GR" sz="1400" b="1" dirty="0">
                <a:latin typeface="Verdana" panose="020B0604030504040204" pitchFamily="34" charset="0"/>
                <a:ea typeface="Verdana" panose="020B0604030504040204" pitchFamily="34" charset="0"/>
                <a:cs typeface="Arial" charset="0"/>
              </a:endParaRPr>
            </a:p>
          </p:txBody>
        </p:sp>
      </p:grpSp>
      <p:grpSp>
        <p:nvGrpSpPr>
          <p:cNvPr id="9" name="Group 8"/>
          <p:cNvGrpSpPr/>
          <p:nvPr/>
        </p:nvGrpSpPr>
        <p:grpSpPr>
          <a:xfrm>
            <a:off x="72668" y="3062412"/>
            <a:ext cx="3060000" cy="1114425"/>
            <a:chOff x="72668" y="3062412"/>
            <a:chExt cx="3060000" cy="1114425"/>
          </a:xfrm>
        </p:grpSpPr>
        <p:sp>
          <p:nvSpPr>
            <p:cNvPr id="21517" name="AutoShape 233"/>
            <p:cNvSpPr>
              <a:spLocks noChangeArrowheads="1"/>
            </p:cNvSpPr>
            <p:nvPr/>
          </p:nvSpPr>
          <p:spPr bwMode="auto">
            <a:xfrm>
              <a:off x="72668" y="3062412"/>
              <a:ext cx="3060000" cy="1114425"/>
            </a:xfrm>
            <a:prstGeom prst="chevron">
              <a:avLst>
                <a:gd name="adj" fmla="val 56909"/>
              </a:avLst>
            </a:prstGeom>
            <a:pattFill prst="pct50">
              <a:fgClr>
                <a:srgbClr val="CCFF33"/>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latin typeface="Verdana" panose="020B0604030504040204" pitchFamily="34" charset="0"/>
                <a:ea typeface="Verdana" panose="020B0604030504040204" pitchFamily="34" charset="0"/>
              </a:endParaRPr>
            </a:p>
          </p:txBody>
        </p:sp>
        <p:sp>
          <p:nvSpPr>
            <p:cNvPr id="21518" name="Text Box 234"/>
            <p:cNvSpPr txBox="1">
              <a:spLocks noChangeArrowheads="1"/>
            </p:cNvSpPr>
            <p:nvPr/>
          </p:nvSpPr>
          <p:spPr bwMode="auto">
            <a:xfrm>
              <a:off x="640795" y="3267174"/>
              <a:ext cx="2016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a:latin typeface="Verdana" panose="020B0604030504040204" pitchFamily="34" charset="0"/>
                  <a:ea typeface="Verdana" panose="020B0604030504040204" pitchFamily="34" charset="0"/>
                  <a:cs typeface="Arial" charset="0"/>
                </a:rPr>
                <a:t>Da li je </a:t>
              </a:r>
              <a:r>
                <a:rPr lang="en-US" altLang="el-GR" sz="1400" b="1" dirty="0" err="1">
                  <a:latin typeface="Verdana" panose="020B0604030504040204" pitchFamily="34" charset="0"/>
                  <a:ea typeface="Verdana" panose="020B0604030504040204" pitchFamily="34" charset="0"/>
                  <a:cs typeface="Arial" charset="0"/>
                </a:rPr>
                <a:t>ugovor</a:t>
              </a:r>
              <a:r>
                <a:rPr lang="hr-BA" altLang="el-GR" sz="1400" b="1" dirty="0">
                  <a:latin typeface="Verdana" panose="020B0604030504040204" pitchFamily="34" charset="0"/>
                  <a:ea typeface="Verdana" panose="020B0604030504040204" pitchFamily="34" charset="0"/>
                  <a:cs typeface="Arial" charset="0"/>
                </a:rPr>
                <a:t> o nabavci</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predmet</a:t>
              </a:r>
              <a:r>
                <a:rPr lang="en-US" altLang="el-GR" sz="1400" b="1" dirty="0">
                  <a:latin typeface="Verdana" panose="020B0604030504040204" pitchFamily="34" charset="0"/>
                  <a:ea typeface="Verdana" panose="020B0604030504040204" pitchFamily="34" charset="0"/>
                  <a:cs typeface="Arial" charset="0"/>
                </a:rPr>
                <a:t> ZJN?</a:t>
              </a:r>
              <a:endParaRPr lang="el-GR" altLang="el-GR" sz="1400" b="1" dirty="0">
                <a:latin typeface="Verdana" panose="020B0604030504040204" pitchFamily="34" charset="0"/>
                <a:ea typeface="Verdana" panose="020B0604030504040204" pitchFamily="34" charset="0"/>
                <a:cs typeface="Arial" charset="0"/>
              </a:endParaRPr>
            </a:p>
          </p:txBody>
        </p:sp>
      </p:grpSp>
      <p:sp>
        <p:nvSpPr>
          <p:cNvPr id="38126" name="AutoShape 238"/>
          <p:cNvSpPr>
            <a:spLocks/>
          </p:cNvSpPr>
          <p:nvPr/>
        </p:nvSpPr>
        <p:spPr bwMode="auto">
          <a:xfrm rot="10800000">
            <a:off x="3007579" y="1340768"/>
            <a:ext cx="476250" cy="2895600"/>
          </a:xfrm>
          <a:prstGeom prst="leftBrace">
            <a:avLst>
              <a:gd name="adj1" fmla="val 50667"/>
              <a:gd name="adj2" fmla="val 50000"/>
            </a:avLst>
          </a:prstGeom>
          <a:noFill/>
          <a:ln w="22225">
            <a:solidFill>
              <a:srgbClr val="79A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38127" name="Rectangle 239"/>
          <p:cNvSpPr>
            <a:spLocks noChangeArrowheads="1"/>
          </p:cNvSpPr>
          <p:nvPr/>
        </p:nvSpPr>
        <p:spPr bwMode="auto">
          <a:xfrm>
            <a:off x="3524000" y="2178968"/>
            <a:ext cx="2491680" cy="1219200"/>
          </a:xfrm>
          <a:prstGeom prst="rect">
            <a:avLst/>
          </a:prstGeom>
          <a:solidFill>
            <a:srgbClr val="CCFF33"/>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b="1" dirty="0">
                <a:latin typeface="Verdana" panose="020B0604030504040204" pitchFamily="34" charset="0"/>
                <a:ea typeface="Verdana" panose="020B0604030504040204" pitchFamily="34" charset="0"/>
              </a:rPr>
              <a:t>Oba </a:t>
            </a:r>
            <a:r>
              <a:rPr lang="en-US" altLang="el-GR" sz="1800" b="1" dirty="0" err="1">
                <a:latin typeface="Verdana" panose="020B0604030504040204" pitchFamily="34" charset="0"/>
                <a:ea typeface="Verdana" panose="020B0604030504040204" pitchFamily="34" charset="0"/>
              </a:rPr>
              <a:t>preduvjeta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moraju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biti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ispunjena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istovremeno</a:t>
            </a:r>
            <a:endParaRPr lang="el-GR" altLang="el-GR" sz="1800" b="1" dirty="0">
              <a:latin typeface="Verdana" panose="020B0604030504040204" pitchFamily="34" charset="0"/>
              <a:ea typeface="Verdana" panose="020B0604030504040204" pitchFamily="34" charset="0"/>
            </a:endParaRPr>
          </a:p>
        </p:txBody>
      </p:sp>
      <p:grpSp>
        <p:nvGrpSpPr>
          <p:cNvPr id="3" name="Group 2"/>
          <p:cNvGrpSpPr/>
          <p:nvPr/>
        </p:nvGrpSpPr>
        <p:grpSpPr>
          <a:xfrm>
            <a:off x="3131840" y="4495800"/>
            <a:ext cx="3276000" cy="1114425"/>
            <a:chOff x="6302374" y="4495800"/>
            <a:chExt cx="3276000" cy="1114425"/>
          </a:xfrm>
        </p:grpSpPr>
        <p:sp>
          <p:nvSpPr>
            <p:cNvPr id="38129" name="AutoShape 241"/>
            <p:cNvSpPr>
              <a:spLocks noChangeArrowheads="1"/>
            </p:cNvSpPr>
            <p:nvPr/>
          </p:nvSpPr>
          <p:spPr bwMode="auto">
            <a:xfrm>
              <a:off x="6302374" y="4495800"/>
              <a:ext cx="3276000" cy="1114425"/>
            </a:xfrm>
            <a:prstGeom prst="chevron">
              <a:avLst>
                <a:gd name="adj" fmla="val 56909"/>
              </a:avLst>
            </a:prstGeom>
            <a:pattFill prst="pct50">
              <a:fgClr>
                <a:srgbClr val="CCFF33"/>
              </a:fgClr>
              <a:bgClr>
                <a:schemeClr val="bg1"/>
              </a:bgClr>
            </a:patt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38130" name="Text Box 242"/>
            <p:cNvSpPr txBox="1">
              <a:spLocks noChangeArrowheads="1"/>
            </p:cNvSpPr>
            <p:nvPr/>
          </p:nvSpPr>
          <p:spPr bwMode="auto">
            <a:xfrm>
              <a:off x="6787067" y="4578792"/>
              <a:ext cx="24701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400" b="1" dirty="0">
                  <a:latin typeface="Verdana" panose="020B0604030504040204" pitchFamily="34" charset="0"/>
                  <a:ea typeface="Verdana" panose="020B0604030504040204" pitchFamily="34" charset="0"/>
                  <a:cs typeface="Arial" charset="0"/>
                </a:rPr>
                <a:t>Da li je </a:t>
              </a:r>
              <a:r>
                <a:rPr lang="en-US" altLang="el-GR" sz="1400" b="1" dirty="0" err="1">
                  <a:latin typeface="Verdana" panose="020B0604030504040204" pitchFamily="34" charset="0"/>
                  <a:ea typeface="Verdana" panose="020B0604030504040204" pitchFamily="34" charset="0"/>
                  <a:cs typeface="Arial" charset="0"/>
                </a:rPr>
                <a:t>ugovor</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subvencionirao</a:t>
              </a:r>
              <a:r>
                <a:rPr lang="en-US" altLang="el-GR" sz="1400" b="1" dirty="0">
                  <a:latin typeface="Verdana" panose="020B0604030504040204" pitchFamily="34" charset="0"/>
                  <a:ea typeface="Verdana" panose="020B0604030504040204" pitchFamily="34" charset="0"/>
                  <a:cs typeface="Arial" charset="0"/>
                </a:rPr>
                <a:t> </a:t>
              </a:r>
              <a:r>
                <a:rPr lang="hr-BA" altLang="el-GR" sz="1400" b="1" dirty="0">
                  <a:latin typeface="Verdana" panose="020B0604030504040204" pitchFamily="34" charset="0"/>
                  <a:ea typeface="Verdana" panose="020B0604030504040204" pitchFamily="34" charset="0"/>
                  <a:cs typeface="Arial" charset="0"/>
                </a:rPr>
                <a:t>naručilac</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sa</a:t>
              </a:r>
              <a:r>
                <a:rPr lang="en-US" altLang="el-GR" sz="1400" b="1" dirty="0">
                  <a:latin typeface="Verdana" panose="020B0604030504040204" pitchFamily="34" charset="0"/>
                  <a:ea typeface="Verdana" panose="020B0604030504040204" pitchFamily="34" charset="0"/>
                  <a:cs typeface="Arial" charset="0"/>
                </a:rPr>
                <a:t> </a:t>
              </a:r>
              <a:r>
                <a:rPr lang="en-US" altLang="el-GR" sz="1400" b="1" dirty="0" err="1">
                  <a:latin typeface="Verdana" panose="020B0604030504040204" pitchFamily="34" charset="0"/>
                  <a:ea typeface="Verdana" panose="020B0604030504040204" pitchFamily="34" charset="0"/>
                  <a:cs typeface="Arial" charset="0"/>
                </a:rPr>
                <a:t>više</a:t>
              </a:r>
              <a:r>
                <a:rPr lang="en-US" altLang="el-GR" sz="1400" b="1" dirty="0">
                  <a:latin typeface="Verdana" panose="020B0604030504040204" pitchFamily="34" charset="0"/>
                  <a:ea typeface="Verdana" panose="020B0604030504040204" pitchFamily="34" charset="0"/>
                  <a:cs typeface="Arial" charset="0"/>
                </a:rPr>
                <a:t> od 50%?</a:t>
              </a:r>
              <a:endParaRPr lang="el-GR" altLang="el-GR" sz="1400" b="1" dirty="0">
                <a:latin typeface="Verdana" panose="020B0604030504040204" pitchFamily="34" charset="0"/>
                <a:ea typeface="Verdana" panose="020B0604030504040204" pitchFamily="34" charset="0"/>
                <a:cs typeface="Arial" charset="0"/>
              </a:endParaRPr>
            </a:p>
          </p:txBody>
        </p:sp>
      </p:grpSp>
      <p:sp>
        <p:nvSpPr>
          <p:cNvPr id="38131" name="Text Box 243"/>
          <p:cNvSpPr txBox="1">
            <a:spLocks noChangeArrowheads="1"/>
          </p:cNvSpPr>
          <p:nvPr/>
        </p:nvSpPr>
        <p:spPr bwMode="auto">
          <a:xfrm>
            <a:off x="4258150" y="3750826"/>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1600" b="1" dirty="0">
                <a:latin typeface="Verdana" panose="020B0604030504040204" pitchFamily="34" charset="0"/>
                <a:ea typeface="Verdana" panose="020B0604030504040204" pitchFamily="34" charset="0"/>
              </a:rPr>
              <a:t>ili</a:t>
            </a:r>
            <a:endParaRPr lang="el-GR" altLang="el-GR" sz="1600" b="1" dirty="0">
              <a:latin typeface="Verdana" panose="020B0604030504040204" pitchFamily="34" charset="0"/>
              <a:ea typeface="Verdana" panose="020B0604030504040204" pitchFamily="34" charset="0"/>
            </a:endParaRPr>
          </a:p>
        </p:txBody>
      </p:sp>
      <p:sp>
        <p:nvSpPr>
          <p:cNvPr id="21" name="AutoShape 238"/>
          <p:cNvSpPr>
            <a:spLocks/>
          </p:cNvSpPr>
          <p:nvPr/>
        </p:nvSpPr>
        <p:spPr bwMode="auto">
          <a:xfrm rot="10800000">
            <a:off x="6228185" y="2097248"/>
            <a:ext cx="476250" cy="3564000"/>
          </a:xfrm>
          <a:prstGeom prst="leftBrace">
            <a:avLst>
              <a:gd name="adj1" fmla="val 50667"/>
              <a:gd name="adj2" fmla="val 50000"/>
            </a:avLst>
          </a:prstGeom>
          <a:noFill/>
          <a:ln w="22225">
            <a:solidFill>
              <a:srgbClr val="79A4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800"/>
          </a:p>
        </p:txBody>
      </p:sp>
      <p:sp>
        <p:nvSpPr>
          <p:cNvPr id="22" name="Rectangle 239"/>
          <p:cNvSpPr>
            <a:spLocks noChangeArrowheads="1"/>
          </p:cNvSpPr>
          <p:nvPr/>
        </p:nvSpPr>
        <p:spPr bwMode="auto">
          <a:xfrm>
            <a:off x="6732240" y="3437855"/>
            <a:ext cx="2304000" cy="923330"/>
          </a:xfrm>
          <a:prstGeom prst="rect">
            <a:avLst/>
          </a:prstGeom>
          <a:solidFill>
            <a:srgbClr val="CCFF33"/>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b="1" dirty="0" err="1">
                <a:latin typeface="Verdana" panose="020B0604030504040204" pitchFamily="34" charset="0"/>
                <a:ea typeface="Verdana" panose="020B0604030504040204" pitchFamily="34" charset="0"/>
              </a:rPr>
              <a:t>Nabavka</a:t>
            </a:r>
            <a:r>
              <a:rPr lang="en-US" altLang="el-GR" sz="1800" b="1" dirty="0">
                <a:latin typeface="Verdana" panose="020B0604030504040204" pitchFamily="34" charset="0"/>
                <a:ea typeface="Verdana" panose="020B0604030504040204" pitchFamily="34" charset="0"/>
              </a:rPr>
              <a:t> mora </a:t>
            </a:r>
            <a:r>
              <a:rPr lang="en-US" altLang="el-GR" sz="1800" b="1" dirty="0" err="1">
                <a:latin typeface="Verdana" panose="020B0604030504040204" pitchFamily="34" charset="0"/>
                <a:ea typeface="Verdana" panose="020B0604030504040204" pitchFamily="34" charset="0"/>
              </a:rPr>
              <a:t>biti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predviđena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planom</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nabavke</a:t>
            </a:r>
            <a:endParaRPr lang="el-GR" altLang="el-GR" sz="18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91968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32000" y="432000"/>
            <a:ext cx="62418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l-GR" sz="2000" b="1" kern="1200" dirty="0">
                <a:latin typeface="Verdana" pitchFamily="34" charset="0"/>
                <a:ea typeface="+mn-ea"/>
                <a:cs typeface="+mn-cs"/>
              </a:rPr>
              <a:t>Ugovorni organi</a:t>
            </a:r>
            <a:endParaRPr lang="en-US" altLang="el-GR" sz="2000" b="1" kern="1200" dirty="0">
              <a:latin typeface="Verdana" pitchFamily="34" charset="0"/>
              <a:ea typeface="+mn-ea"/>
              <a:cs typeface="+mn-cs"/>
            </a:endParaRPr>
          </a:p>
        </p:txBody>
      </p:sp>
      <p:sp>
        <p:nvSpPr>
          <p:cNvPr id="3" name="TextBox 2"/>
          <p:cNvSpPr txBox="1"/>
          <p:nvPr/>
        </p:nvSpPr>
        <p:spPr>
          <a:xfrm>
            <a:off x="766941" y="124023"/>
            <a:ext cx="124906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4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5693866"/>
          </a:xfrm>
          <a:prstGeom prst="rect">
            <a:avLst/>
          </a:prstGeom>
        </p:spPr>
        <p:txBody>
          <a:bodyPr wrap="square">
            <a:spAutoFit/>
          </a:bodyPr>
          <a:lstStyle/>
          <a:p>
            <a:pPr>
              <a:spcBef>
                <a:spcPts val="600"/>
              </a:spcBef>
            </a:pPr>
            <a:r>
              <a:rPr lang="hr-BA" dirty="0">
                <a:solidFill>
                  <a:srgbClr val="000000"/>
                </a:solidFill>
                <a:ea typeface="Verdana" panose="020B0604030504040204" pitchFamily="34" charset="0"/>
              </a:rPr>
              <a:t>Ugovorni organi su</a:t>
            </a:r>
            <a:r>
              <a:rPr lang="en-US" dirty="0">
                <a:solidFill>
                  <a:srgbClr val="000000"/>
                </a:solidFill>
                <a:ea typeface="Verdana" panose="020B0604030504040204" pitchFamily="34" charset="0"/>
              </a:rPr>
              <a:t>: </a:t>
            </a:r>
          </a:p>
          <a:p>
            <a:pPr marL="342900" indent="-342900">
              <a:spcBef>
                <a:spcPts val="600"/>
              </a:spcBef>
              <a:buFont typeface="+mj-lt"/>
              <a:buAutoNum type="alphaLcParenR"/>
            </a:pPr>
            <a:r>
              <a:rPr lang="en-US" dirty="0" err="1">
                <a:solidFill>
                  <a:srgbClr val="000000"/>
                </a:solidFill>
                <a:ea typeface="Verdana" panose="020B0604030504040204" pitchFamily="34" charset="0"/>
              </a:rPr>
              <a:t>Svaka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institucija</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Bosni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Hercegovini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entiteti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Brčko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distrikt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Bosne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Hercegovine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kantonalnom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gradskom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općinskom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nivou</a:t>
            </a:r>
            <a:r>
              <a:rPr lang="en-US" dirty="0">
                <a:solidFill>
                  <a:srgbClr val="000000"/>
                </a:solidFill>
                <a:ea typeface="Verdana" panose="020B0604030504040204" pitchFamily="34" charset="0"/>
              </a:rPr>
              <a:t>;</a:t>
            </a:r>
          </a:p>
          <a:p>
            <a:pPr marL="342900" indent="-342900">
              <a:spcBef>
                <a:spcPts val="600"/>
              </a:spcBef>
              <a:buFont typeface="+mj-lt"/>
              <a:buAutoNum type="alphaLcParenR"/>
            </a:pPr>
            <a:r>
              <a:rPr lang="en-US" dirty="0" err="1">
                <a:solidFill>
                  <a:srgbClr val="000000"/>
                </a:solidFill>
                <a:ea typeface="Verdana" panose="020B0604030504040204" pitchFamily="34" charset="0"/>
              </a:rPr>
              <a:t>Pravne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osobe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osnovane</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određenu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svrhu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ciljem</a:t>
            </a:r>
            <a:r>
              <a:rPr lang="en-US" dirty="0">
                <a:solidFill>
                  <a:srgbClr val="000000"/>
                </a:solidFill>
                <a:ea typeface="Verdana" panose="020B0604030504040204" pitchFamily="34" charset="0"/>
              </a:rPr>
              <a:t> da </a:t>
            </a:r>
            <a:r>
              <a:rPr lang="en-US" dirty="0" err="1">
                <a:solidFill>
                  <a:srgbClr val="000000"/>
                </a:solidFill>
                <a:ea typeface="Verdana" panose="020B0604030504040204" pitchFamily="34" charset="0"/>
              </a:rPr>
              <a:t>zadovolje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potrebe</a:t>
            </a:r>
            <a:r>
              <a:rPr lang="en-US" dirty="0">
                <a:solidFill>
                  <a:srgbClr val="000000"/>
                </a:solidFill>
                <a:ea typeface="Verdana" panose="020B0604030504040204" pitchFamily="34" charset="0"/>
              </a:rPr>
              <a:t> od </a:t>
            </a:r>
            <a:r>
              <a:rPr lang="en-US" dirty="0" err="1">
                <a:solidFill>
                  <a:srgbClr val="000000"/>
                </a:solidFill>
                <a:ea typeface="Verdana" panose="020B0604030504040204" pitchFamily="34" charset="0"/>
              </a:rPr>
              <a:t>opšteg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interesa</a:t>
            </a:r>
            <a:r>
              <a:rPr lang="en-US" dirty="0">
                <a:solidFill>
                  <a:srgbClr val="000000"/>
                </a:solidFill>
                <a:ea typeface="Verdana" panose="020B0604030504040204" pitchFamily="34" charset="0"/>
              </a:rPr>
              <a:t>, a </a:t>
            </a:r>
            <a:r>
              <a:rPr lang="en-US" dirty="0" err="1">
                <a:solidFill>
                  <a:srgbClr val="000000"/>
                </a:solidFill>
                <a:ea typeface="Verdana" panose="020B0604030504040204" pitchFamily="34" charset="0"/>
              </a:rPr>
              <a:t>koje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nemaju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industrijski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komercijalni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karakter</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ispunjavaju</a:t>
            </a:r>
            <a:r>
              <a:rPr lang="en-US" dirty="0">
                <a:solidFill>
                  <a:srgbClr val="000000"/>
                </a:solidFill>
                <a:ea typeface="Verdana" panose="020B0604030504040204" pitchFamily="34" charset="0"/>
              </a:rPr>
              <a:t> bar </a:t>
            </a:r>
            <a:r>
              <a:rPr lang="en-US" dirty="0" err="1">
                <a:solidFill>
                  <a:srgbClr val="000000"/>
                </a:solidFill>
                <a:ea typeface="Verdana" panose="020B0604030504040204" pitchFamily="34" charset="0"/>
              </a:rPr>
              <a:t>jedan</a:t>
            </a:r>
            <a:r>
              <a:rPr lang="en-US" dirty="0">
                <a:solidFill>
                  <a:srgbClr val="000000"/>
                </a:solidFill>
                <a:ea typeface="Verdana" panose="020B0604030504040204" pitchFamily="34" charset="0"/>
              </a:rPr>
              <a:t> od </a:t>
            </a:r>
            <a:r>
              <a:rPr lang="en-US" dirty="0" err="1">
                <a:solidFill>
                  <a:srgbClr val="000000"/>
                </a:solidFill>
                <a:ea typeface="Verdana" panose="020B0604030504040204" pitchFamily="34" charset="0"/>
              </a:rPr>
              <a:t>sljedećih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uvjeta</a:t>
            </a:r>
            <a:r>
              <a:rPr lang="en-US" dirty="0">
                <a:solidFill>
                  <a:srgbClr val="000000"/>
                </a:solidFill>
                <a:ea typeface="Verdana" panose="020B0604030504040204" pitchFamily="34" charset="0"/>
              </a:rPr>
              <a:t>:</a:t>
            </a:r>
          </a:p>
          <a:p>
            <a:pPr marL="800100" lvl="1" indent="-342900">
              <a:spcBef>
                <a:spcPts val="600"/>
              </a:spcBef>
              <a:buFont typeface="+mj-lt"/>
              <a:buAutoNum type="arabicParenR"/>
            </a:pPr>
            <a:r>
              <a:rPr lang="en-US" dirty="0" err="1">
                <a:ea typeface="Verdana" panose="020B0604030504040204" pitchFamily="34" charset="0"/>
              </a:rPr>
              <a:t>finansira</a:t>
            </a:r>
            <a:r>
              <a:rPr lang="en-US" dirty="0">
                <a:ea typeface="Verdana" panose="020B0604030504040204" pitchFamily="34" charset="0"/>
              </a:rPr>
              <a:t> se, </a:t>
            </a:r>
            <a:r>
              <a:rPr lang="en-US" dirty="0" err="1">
                <a:ea typeface="Verdana" panose="020B0604030504040204" pitchFamily="34" charset="0"/>
              </a:rPr>
              <a:t>uglavnom</a:t>
            </a:r>
            <a:r>
              <a:rPr lang="en-US" dirty="0">
                <a:ea typeface="Verdana" panose="020B0604030504040204" pitchFamily="34" charset="0"/>
              </a:rPr>
              <a:t>, </a:t>
            </a:r>
            <a:r>
              <a:rPr lang="en-US" dirty="0" err="1">
                <a:ea typeface="Verdana" panose="020B0604030504040204" pitchFamily="34" charset="0"/>
              </a:rPr>
              <a:t>iz</a:t>
            </a:r>
            <a:r>
              <a:rPr lang="en-US" dirty="0">
                <a:ea typeface="Verdana" panose="020B0604030504040204" pitchFamily="34" charset="0"/>
              </a:rPr>
              <a:t> </a:t>
            </a:r>
            <a:r>
              <a:rPr lang="en-US" dirty="0" err="1">
                <a:ea typeface="Verdana" panose="020B0604030504040204" pitchFamily="34" charset="0"/>
              </a:rPr>
              <a:t>javnih</a:t>
            </a:r>
            <a:r>
              <a:rPr lang="en-US" dirty="0">
                <a:ea typeface="Verdana" panose="020B0604030504040204" pitchFamily="34" charset="0"/>
              </a:rPr>
              <a:t> </a:t>
            </a:r>
            <a:r>
              <a:rPr lang="en-US" dirty="0" err="1">
                <a:ea typeface="Verdana" panose="020B0604030504040204" pitchFamily="34" charset="0"/>
              </a:rPr>
              <a:t>sredstava</a:t>
            </a:r>
            <a:r>
              <a:rPr lang="en-US" dirty="0">
                <a:ea typeface="Verdana" panose="020B0604030504040204" pitchFamily="34" charset="0"/>
              </a:rPr>
              <a:t>, </a:t>
            </a:r>
            <a:r>
              <a:rPr lang="en-US" dirty="0" err="1">
                <a:ea typeface="Verdana" panose="020B0604030504040204" pitchFamily="34" charset="0"/>
              </a:rPr>
              <a:t>ili</a:t>
            </a:r>
            <a:endParaRPr lang="hr-BA" dirty="0">
              <a:ea typeface="Verdana" panose="020B0604030504040204" pitchFamily="34" charset="0"/>
            </a:endParaRPr>
          </a:p>
          <a:p>
            <a:pPr marL="800100" lvl="1" indent="-342900">
              <a:spcBef>
                <a:spcPts val="600"/>
              </a:spcBef>
              <a:buFont typeface="+mj-lt"/>
              <a:buAutoNum type="arabicParenR"/>
            </a:pPr>
            <a:r>
              <a:rPr lang="pl-PL" dirty="0">
                <a:ea typeface="Verdana" panose="020B0604030504040204" pitchFamily="34" charset="0"/>
              </a:rPr>
              <a:t>podložan nadzoru uprave od strane ugovornih tijela kako je definisano u tačkama a) i b), ili</a:t>
            </a:r>
          </a:p>
          <a:p>
            <a:pPr marL="800100" lvl="1" indent="-342900">
              <a:spcBef>
                <a:spcPts val="600"/>
              </a:spcBef>
              <a:buFont typeface="+mj-lt"/>
              <a:buAutoNum type="arabicParenR"/>
            </a:pPr>
            <a:r>
              <a:rPr lang="en-US" dirty="0">
                <a:ea typeface="Verdana" panose="020B0604030504040204" pitchFamily="34" charset="0"/>
              </a:rPr>
              <a:t>da </a:t>
            </a:r>
            <a:r>
              <a:rPr lang="en-US" dirty="0" err="1">
                <a:ea typeface="Verdana" panose="020B0604030504040204" pitchFamily="34" charset="0"/>
              </a:rPr>
              <a:t>ima</a:t>
            </a:r>
            <a:r>
              <a:rPr lang="en-US" dirty="0">
                <a:ea typeface="Verdana" panose="020B0604030504040204" pitchFamily="34" charset="0"/>
              </a:rPr>
              <a:t> </a:t>
            </a:r>
            <a:r>
              <a:rPr lang="en-US" dirty="0" err="1">
                <a:ea typeface="Verdana" panose="020B0604030504040204" pitchFamily="34" charset="0"/>
              </a:rPr>
              <a:t>skupštinu</a:t>
            </a:r>
            <a:r>
              <a:rPr lang="en-US" dirty="0">
                <a:ea typeface="Verdana" panose="020B0604030504040204" pitchFamily="34" charset="0"/>
              </a:rPr>
              <a:t>, </a:t>
            </a:r>
            <a:r>
              <a:rPr lang="en-US" dirty="0" err="1">
                <a:ea typeface="Verdana" panose="020B0604030504040204" pitchFamily="34" charset="0"/>
              </a:rPr>
              <a:t>upravni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nadzorni</a:t>
            </a:r>
            <a:r>
              <a:rPr lang="en-US" dirty="0">
                <a:ea typeface="Verdana" panose="020B0604030504040204" pitchFamily="34" charset="0"/>
              </a:rPr>
              <a:t> </a:t>
            </a:r>
            <a:r>
              <a:rPr lang="en-US" dirty="0" err="1">
                <a:ea typeface="Verdana" panose="020B0604030504040204" pitchFamily="34" charset="0"/>
              </a:rPr>
              <a:t>odbor</a:t>
            </a:r>
            <a:r>
              <a:rPr lang="en-US" dirty="0">
                <a:ea typeface="Verdana" panose="020B0604030504040204" pitchFamily="34" charset="0"/>
              </a:rPr>
              <a:t>, </a:t>
            </a:r>
            <a:r>
              <a:rPr lang="en-US" dirty="0" err="1">
                <a:ea typeface="Verdana" panose="020B0604030504040204" pitchFamily="34" charset="0"/>
              </a:rPr>
              <a:t>više</a:t>
            </a:r>
            <a:r>
              <a:rPr lang="en-US" dirty="0">
                <a:ea typeface="Verdana" panose="020B0604030504040204" pitchFamily="34" charset="0"/>
              </a:rPr>
              <a:t> od </a:t>
            </a:r>
            <a:r>
              <a:rPr lang="en-US" dirty="0" err="1">
                <a:ea typeface="Verdana" panose="020B0604030504040204" pitchFamily="34" charset="0"/>
              </a:rPr>
              <a:t>polovine</a:t>
            </a:r>
            <a:r>
              <a:rPr lang="en-US" dirty="0">
                <a:ea typeface="Verdana" panose="020B0604030504040204" pitchFamily="34" charset="0"/>
              </a:rPr>
              <a:t> </a:t>
            </a:r>
            <a:r>
              <a:rPr lang="en-US" dirty="0" err="1">
                <a:ea typeface="Verdana" panose="020B0604030504040204" pitchFamily="34" charset="0"/>
              </a:rPr>
              <a:t>članova</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 </a:t>
            </a:r>
            <a:r>
              <a:rPr lang="en-US" dirty="0" err="1">
                <a:ea typeface="Verdana" panose="020B0604030504040204" pitchFamily="34" charset="0"/>
              </a:rPr>
              <a:t>imenovani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izabrani</a:t>
            </a:r>
            <a:r>
              <a:rPr lang="en-US" dirty="0">
                <a:ea typeface="Verdana" panose="020B0604030504040204" pitchFamily="34" charset="0"/>
              </a:rPr>
              <a:t> </a:t>
            </a:r>
            <a:r>
              <a:rPr lang="en-US" dirty="0" err="1">
                <a:ea typeface="Verdana" panose="020B0604030504040204" pitchFamily="34" charset="0"/>
              </a:rPr>
              <a:t>predstavnici</a:t>
            </a:r>
            <a:r>
              <a:rPr lang="en-US" dirty="0">
                <a:ea typeface="Verdana" panose="020B0604030504040204" pitchFamily="34" charset="0"/>
              </a:rPr>
              <a:t> </a:t>
            </a:r>
            <a:r>
              <a:rPr lang="en-US" dirty="0" err="1">
                <a:ea typeface="Verdana" panose="020B0604030504040204" pitchFamily="34" charset="0"/>
              </a:rPr>
              <a:t>ugovornih</a:t>
            </a:r>
            <a:r>
              <a:rPr lang="en-US" dirty="0">
                <a:ea typeface="Verdana" panose="020B0604030504040204" pitchFamily="34" charset="0"/>
              </a:rPr>
              <a:t> </a:t>
            </a:r>
            <a:r>
              <a:rPr lang="en-US" dirty="0" err="1">
                <a:ea typeface="Verdana" panose="020B0604030504040204" pitchFamily="34" charset="0"/>
              </a:rPr>
              <a:t>tela</a:t>
            </a:r>
            <a:r>
              <a:rPr lang="en-US" dirty="0">
                <a:ea typeface="Verdana" panose="020B0604030504040204" pitchFamily="34" charset="0"/>
              </a:rPr>
              <a:t> </a:t>
            </a:r>
            <a:r>
              <a:rPr lang="en-US" dirty="0" err="1">
                <a:ea typeface="Verdana" panose="020B0604030504040204" pitchFamily="34" charset="0"/>
              </a:rPr>
              <a:t>navedenih</a:t>
            </a:r>
            <a:r>
              <a:rPr lang="en-US" dirty="0">
                <a:ea typeface="Verdana" panose="020B0604030504040204" pitchFamily="34" charset="0"/>
              </a:rPr>
              <a:t> u a) </a:t>
            </a:r>
            <a:r>
              <a:rPr lang="en-US" dirty="0" err="1">
                <a:ea typeface="Verdana" panose="020B0604030504040204" pitchFamily="34" charset="0"/>
              </a:rPr>
              <a:t>i</a:t>
            </a:r>
            <a:r>
              <a:rPr lang="en-US" dirty="0">
                <a:ea typeface="Verdana" panose="020B0604030504040204" pitchFamily="34" charset="0"/>
              </a:rPr>
              <a:t> b) gore;</a:t>
            </a:r>
            <a:endParaRPr lang="hr-BA" dirty="0">
              <a:ea typeface="Verdana" panose="020B0604030504040204" pitchFamily="34" charset="0"/>
            </a:endParaRPr>
          </a:p>
          <a:p>
            <a:pPr lvl="1" indent="-368300">
              <a:spcBef>
                <a:spcPts val="600"/>
              </a:spcBef>
            </a:pPr>
            <a:r>
              <a:rPr lang="hr-BA" dirty="0">
                <a:ea typeface="Verdana" panose="020B0604030504040204" pitchFamily="34" charset="0"/>
              </a:rPr>
              <a:t>c) </a:t>
            </a:r>
            <a:r>
              <a:rPr lang="en-US" dirty="0" err="1">
                <a:ea typeface="Verdana" panose="020B0604030504040204" pitchFamily="34" charset="0"/>
              </a:rPr>
              <a:t>Udruženje</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je </a:t>
            </a:r>
            <a:r>
              <a:rPr lang="en-US" dirty="0" err="1">
                <a:ea typeface="Verdana" panose="020B0604030504040204" pitchFamily="34" charset="0"/>
              </a:rPr>
              <a:t>osnovala</a:t>
            </a:r>
            <a:r>
              <a:rPr lang="en-US" dirty="0">
                <a:ea typeface="Verdana" panose="020B0604030504040204" pitchFamily="34" charset="0"/>
              </a:rPr>
              <a:t> </a:t>
            </a:r>
            <a:r>
              <a:rPr lang="en-US" dirty="0" err="1">
                <a:ea typeface="Verdana" panose="020B0604030504040204" pitchFamily="34" charset="0"/>
              </a:rPr>
              <a:t>jedna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više</a:t>
            </a:r>
            <a:r>
              <a:rPr lang="en-US" dirty="0">
                <a:ea typeface="Verdana" panose="020B0604030504040204" pitchFamily="34" charset="0"/>
              </a:rPr>
              <a:t> </a:t>
            </a:r>
            <a:r>
              <a:rPr lang="en-US" dirty="0" err="1">
                <a:ea typeface="Verdana" panose="020B0604030504040204" pitchFamily="34" charset="0"/>
              </a:rPr>
              <a:t>institucija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pravnih</a:t>
            </a:r>
            <a:r>
              <a:rPr lang="en-US" dirty="0">
                <a:ea typeface="Verdana" panose="020B0604030504040204" pitchFamily="34" charset="0"/>
              </a:rPr>
              <a:t> </a:t>
            </a:r>
            <a:r>
              <a:rPr lang="en-US" dirty="0" err="1">
                <a:ea typeface="Verdana" panose="020B0604030504040204" pitchFamily="34" charset="0"/>
              </a:rPr>
              <a:t>lica</a:t>
            </a:r>
            <a:r>
              <a:rPr lang="en-US" dirty="0">
                <a:ea typeface="Verdana" panose="020B0604030504040204" pitchFamily="34" charset="0"/>
              </a:rPr>
              <a:t> </a:t>
            </a:r>
            <a:r>
              <a:rPr lang="en-US" dirty="0" err="1">
                <a:ea typeface="Verdana" panose="020B0604030504040204" pitchFamily="34" charset="0"/>
              </a:rPr>
              <a:t>kako</a:t>
            </a:r>
            <a:r>
              <a:rPr lang="en-US" dirty="0">
                <a:ea typeface="Verdana" panose="020B0604030504040204" pitchFamily="34" charset="0"/>
              </a:rPr>
              <a:t> je </a:t>
            </a:r>
            <a:r>
              <a:rPr lang="en-US" dirty="0" err="1">
                <a:ea typeface="Verdana" panose="020B0604030504040204" pitchFamily="34" charset="0"/>
              </a:rPr>
              <a:t>određeno</a:t>
            </a:r>
            <a:r>
              <a:rPr lang="en-US" dirty="0">
                <a:ea typeface="Verdana" panose="020B0604030504040204" pitchFamily="34" charset="0"/>
              </a:rPr>
              <a:t> u t</a:t>
            </a:r>
            <a:r>
              <a:rPr lang="hr-BA" dirty="0">
                <a:ea typeface="Verdana" panose="020B0604030504040204" pitchFamily="34" charset="0"/>
              </a:rPr>
              <a:t>a</a:t>
            </a:r>
            <a:r>
              <a:rPr lang="en-US" dirty="0" err="1">
                <a:ea typeface="Verdana" panose="020B0604030504040204" pitchFamily="34" charset="0"/>
              </a:rPr>
              <a:t>čkama</a:t>
            </a:r>
            <a:r>
              <a:rPr lang="en-US" dirty="0">
                <a:ea typeface="Verdana" panose="020B0604030504040204" pitchFamily="34" charset="0"/>
              </a:rPr>
              <a:t> a) </a:t>
            </a:r>
            <a:r>
              <a:rPr lang="en-US" dirty="0" err="1">
                <a:ea typeface="Verdana" panose="020B0604030504040204" pitchFamily="34" charset="0"/>
              </a:rPr>
              <a:t>i</a:t>
            </a:r>
            <a:r>
              <a:rPr lang="en-US" dirty="0">
                <a:ea typeface="Verdana" panose="020B0604030504040204" pitchFamily="34" charset="0"/>
              </a:rPr>
              <a:t> b).</a:t>
            </a:r>
            <a:endParaRPr lang="hr-BA" dirty="0">
              <a:ea typeface="Verdana" panose="020B0604030504040204" pitchFamily="34" charset="0"/>
            </a:endParaRPr>
          </a:p>
          <a:p>
            <a:pPr lvl="1" indent="-368300">
              <a:spcBef>
                <a:spcPts val="600"/>
              </a:spcBef>
            </a:pPr>
            <a:endParaRPr lang="hr-BA" dirty="0">
              <a:solidFill>
                <a:srgbClr val="000000"/>
              </a:solidFill>
              <a:ea typeface="Verdana" panose="020B0604030504040204" pitchFamily="34" charset="0"/>
            </a:endParaRPr>
          </a:p>
          <a:p>
            <a:pPr lvl="1" indent="-368300">
              <a:spcBef>
                <a:spcPts val="600"/>
              </a:spcBef>
            </a:pPr>
            <a:r>
              <a:rPr lang="en-US" dirty="0" err="1">
                <a:solidFill>
                  <a:srgbClr val="000000"/>
                </a:solidFill>
                <a:ea typeface="Verdana" panose="020B0604030504040204" pitchFamily="34" charset="0"/>
              </a:rPr>
              <a:t>Pravilnikom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objavljenim</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Službenom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glasniku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BiH</a:t>
            </a:r>
            <a:r>
              <a:rPr lang="en-US" dirty="0">
                <a:solidFill>
                  <a:srgbClr val="000000"/>
                </a:solidFill>
                <a:ea typeface="Verdana" panose="020B0604030504040204" pitchFamily="34" charset="0"/>
              </a:rPr>
              <a:t>“, br. 21/15, </a:t>
            </a:r>
            <a:r>
              <a:rPr lang="en-US" dirty="0" err="1">
                <a:solidFill>
                  <a:srgbClr val="000000"/>
                </a:solidFill>
                <a:ea typeface="Verdana" panose="020B0604030504040204" pitchFamily="34" charset="0"/>
              </a:rPr>
              <a:t>navedeni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svi</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ugovorni organi</a:t>
            </a:r>
            <a:r>
              <a:rPr lang="en-US" dirty="0">
                <a:solidFill>
                  <a:srgbClr val="000000"/>
                </a:solidFill>
                <a:ea typeface="Verdana" panose="020B0604030504040204" pitchFamily="34" charset="0"/>
              </a:rPr>
              <a:t>.</a:t>
            </a:r>
          </a:p>
        </p:txBody>
      </p:sp>
    </p:spTree>
    <p:extLst>
      <p:ext uri="{BB962C8B-B14F-4D97-AF65-F5344CB8AC3E}">
        <p14:creationId xmlns:p14="http://schemas.microsoft.com/office/powerpoint/2010/main" val="1292971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915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Sektorski ugovorni organi</a:t>
            </a:r>
            <a:endParaRPr lang="el-GR" sz="2000" b="1" dirty="0"/>
          </a:p>
        </p:txBody>
      </p:sp>
      <p:sp>
        <p:nvSpPr>
          <p:cNvPr id="3" name="TextBox 2"/>
          <p:cNvSpPr txBox="1"/>
          <p:nvPr/>
        </p:nvSpPr>
        <p:spPr>
          <a:xfrm>
            <a:off x="766941" y="124023"/>
            <a:ext cx="124906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5216813"/>
          </a:xfrm>
          <a:prstGeom prst="rect">
            <a:avLst/>
          </a:prstGeom>
        </p:spPr>
        <p:txBody>
          <a:bodyPr wrap="square">
            <a:spAutoFit/>
          </a:bodyPr>
          <a:lstStyle/>
          <a:p>
            <a:r>
              <a:rPr lang="pl-PL" dirty="0"/>
              <a:t>Sektorski ugovorni organi:</a:t>
            </a:r>
            <a:endParaRPr lang="en-US" dirty="0">
              <a:solidFill>
                <a:srgbClr val="000000"/>
              </a:solidFill>
              <a:ea typeface="Verdana" panose="020B0604030504040204" pitchFamily="34" charset="0"/>
            </a:endParaRPr>
          </a:p>
          <a:p>
            <a:pPr marL="342900" indent="-342900">
              <a:spcBef>
                <a:spcPts val="600"/>
              </a:spcBef>
              <a:buFont typeface="+mj-lt"/>
              <a:buAutoNum type="arabicPeriod"/>
            </a:pPr>
            <a:r>
              <a:rPr lang="en-US" kern="0" dirty="0" err="1">
                <a:ea typeface="Verdana" panose="020B0604030504040204" pitchFamily="34" charset="0"/>
                <a:cs typeface="Verdana" panose="020B0604030504040204" pitchFamily="34" charset="0"/>
              </a:rPr>
              <a:t>naručitelji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kako</a:t>
            </a:r>
            <a:r>
              <a:rPr lang="en-US" kern="0" dirty="0">
                <a:ea typeface="Verdana" panose="020B0604030504040204" pitchFamily="34" charset="0"/>
                <a:cs typeface="Verdana" panose="020B0604030504040204" pitchFamily="34" charset="0"/>
              </a:rPr>
              <a:t> je </a:t>
            </a:r>
            <a:r>
              <a:rPr lang="en-US" kern="0" dirty="0" err="1">
                <a:ea typeface="Verdana" panose="020B0604030504040204" pitchFamily="34" charset="0"/>
                <a:cs typeface="Verdana" panose="020B0604030504040204" pitchFamily="34" charset="0"/>
              </a:rPr>
              <a:t>prethodno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definirano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prilikom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a:t>
            </a:r>
            <a:r>
              <a:rPr lang="en-US" kern="0" dirty="0">
                <a:ea typeface="Verdana" panose="020B0604030504040204" pitchFamily="34" charset="0"/>
                <a:cs typeface="Verdana" panose="020B0604030504040204" pitchFamily="34" charset="0"/>
              </a:rPr>
              <a:t>e </a:t>
            </a:r>
            <a:r>
              <a:rPr lang="hr-BA" kern="0" dirty="0">
                <a:ea typeface="Verdana" panose="020B0604030504040204" pitchFamily="34" charset="0"/>
                <a:cs typeface="Verdana" panose="020B0604030504040204" pitchFamily="34" charset="0"/>
              </a:rPr>
              <a:t>roba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usluga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radova</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potrebe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obavljanja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aktivnosti</a:t>
            </a:r>
            <a:r>
              <a:rPr lang="hr-BA" kern="0" dirty="0">
                <a:ea typeface="Verdana" panose="020B0604030504040204" pitchFamily="34" charset="0"/>
                <a:cs typeface="Verdana" panose="020B0604030504040204" pitchFamily="34" charset="0"/>
              </a:rPr>
              <a:t> u oblastima:</a:t>
            </a:r>
          </a:p>
          <a:p>
            <a:pPr marL="1244600" indent="-342900">
              <a:spcBef>
                <a:spcPts val="600"/>
              </a:spcBef>
              <a:buFont typeface="Arial" panose="020B0604020202020204" pitchFamily="34" charset="0"/>
              <a:buChar char="•"/>
            </a:pPr>
            <a:r>
              <a:rPr lang="hr-BA" kern="0" dirty="0">
                <a:ea typeface="Verdana" panose="020B0604030504040204" pitchFamily="34" charset="0"/>
                <a:cs typeface="Verdana" panose="020B0604030504040204" pitchFamily="34" charset="0"/>
              </a:rPr>
              <a:t>Vodosnabdijevanje </a:t>
            </a:r>
            <a:r>
              <a:rPr lang="en-US" kern="0" dirty="0">
                <a:ea typeface="Verdana" panose="020B0604030504040204" pitchFamily="34" charset="0"/>
                <a:cs typeface="Verdana" panose="020B0604030504040204" pitchFamily="34" charset="0"/>
              </a:rPr>
              <a:t>(</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78),</a:t>
            </a:r>
          </a:p>
          <a:p>
            <a:pPr marL="1244600" lvl="1" indent="-342900" eaLnBrk="0" hangingPunct="0">
              <a:spcBef>
                <a:spcPts val="600"/>
              </a:spcBef>
              <a:buSzPct val="100000"/>
              <a:buFont typeface="Arial" panose="020B0604020202020204" pitchFamily="34" charset="0"/>
              <a:buChar char="•"/>
            </a:pPr>
            <a:r>
              <a:rPr lang="hr-BA" kern="0" dirty="0">
                <a:ea typeface="Verdana" panose="020B0604030504040204" pitchFamily="34" charset="0"/>
                <a:cs typeface="Verdana" panose="020B0604030504040204" pitchFamily="34" charset="0"/>
              </a:rPr>
              <a:t>Plin, toplotna i električna energija </a:t>
            </a:r>
            <a:r>
              <a:rPr lang="en-US" kern="0" dirty="0">
                <a:ea typeface="Verdana" panose="020B0604030504040204" pitchFamily="34" charset="0"/>
                <a:cs typeface="Verdana" panose="020B0604030504040204" pitchFamily="34" charset="0"/>
              </a:rPr>
              <a:t>(</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79),</a:t>
            </a:r>
          </a:p>
          <a:p>
            <a:pPr marL="1244600" lvl="1" indent="-342900" eaLnBrk="0" hangingPunct="0">
              <a:spcBef>
                <a:spcPts val="600"/>
              </a:spcBef>
              <a:buSzPct val="100000"/>
              <a:buFont typeface="Arial" panose="020B0604020202020204" pitchFamily="34" charset="0"/>
              <a:buChar char="•"/>
            </a:pPr>
            <a:r>
              <a:rPr lang="en-US" kern="0" dirty="0" err="1">
                <a:ea typeface="Verdana" panose="020B0604030504040204" pitchFamily="34" charset="0"/>
                <a:cs typeface="Verdana" panose="020B0604030504040204" pitchFamily="34" charset="0"/>
              </a:rPr>
              <a:t>Istraživanje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vađenje nafte,</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plina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uglja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ostalih</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čvrstih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goriva</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80),</a:t>
            </a:r>
          </a:p>
          <a:p>
            <a:pPr marL="1244600" lvl="1" indent="-342900" eaLnBrk="0" hangingPunct="0">
              <a:spcBef>
                <a:spcPts val="600"/>
              </a:spcBef>
              <a:buSzPct val="100000"/>
              <a:buFont typeface="Arial" panose="020B0604020202020204" pitchFamily="34" charset="0"/>
              <a:buChar char="•"/>
            </a:pPr>
            <a:r>
              <a:rPr lang="hr-BA" kern="0" dirty="0">
                <a:ea typeface="Verdana" panose="020B0604030504040204" pitchFamily="34" charset="0"/>
                <a:cs typeface="Verdana" panose="020B0604030504040204" pitchFamily="34" charset="0"/>
              </a:rPr>
              <a:t>Transportne usluge </a:t>
            </a:r>
            <a:r>
              <a:rPr lang="en-US" kern="0" dirty="0">
                <a:ea typeface="Verdana" panose="020B0604030504040204" pitchFamily="34" charset="0"/>
                <a:cs typeface="Verdana" panose="020B0604030504040204" pitchFamily="34" charset="0"/>
              </a:rPr>
              <a:t>(</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81),</a:t>
            </a:r>
          </a:p>
          <a:p>
            <a:pPr marL="1244600" lvl="1" indent="-342900" eaLnBrk="0" hangingPunct="0">
              <a:spcBef>
                <a:spcPts val="600"/>
              </a:spcBef>
              <a:buSzPct val="100000"/>
              <a:buFont typeface="Arial" panose="020B0604020202020204" pitchFamily="34" charset="0"/>
              <a:buChar char="•"/>
            </a:pPr>
            <a:r>
              <a:rPr lang="hr-BA" kern="0" dirty="0">
                <a:ea typeface="Verdana" panose="020B0604030504040204" pitchFamily="34" charset="0"/>
                <a:cs typeface="Verdana" panose="020B0604030504040204" pitchFamily="34" charset="0"/>
              </a:rPr>
              <a:t>Zračne, pomorske i riječne luke </a:t>
            </a:r>
            <a:r>
              <a:rPr lang="de-DE" kern="0" dirty="0">
                <a:ea typeface="Verdana" panose="020B0604030504040204" pitchFamily="34" charset="0"/>
                <a:cs typeface="Verdana" panose="020B0604030504040204" pitchFamily="34" charset="0"/>
              </a:rPr>
              <a:t>(</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82) </a:t>
            </a:r>
            <a:r>
              <a:rPr lang="hr-BA" kern="0" dirty="0">
                <a:ea typeface="Verdana" panose="020B0604030504040204" pitchFamily="34" charset="0"/>
                <a:cs typeface="Verdana" panose="020B0604030504040204" pitchFamily="34" charset="0"/>
              </a:rPr>
              <a:t>i</a:t>
            </a:r>
            <a:endParaRPr lang="de-DE" kern="0" dirty="0">
              <a:ea typeface="Verdana" panose="020B0604030504040204" pitchFamily="34" charset="0"/>
              <a:cs typeface="Verdana" panose="020B0604030504040204" pitchFamily="34" charset="0"/>
            </a:endParaRPr>
          </a:p>
          <a:p>
            <a:pPr marL="1244600" lvl="1" indent="-342900" eaLnBrk="0" hangingPunct="0">
              <a:spcBef>
                <a:spcPts val="600"/>
              </a:spcBef>
              <a:buSzPct val="100000"/>
              <a:buFont typeface="Arial" panose="020B0604020202020204" pitchFamily="34" charset="0"/>
              <a:buChar char="•"/>
            </a:pPr>
            <a:r>
              <a:rPr lang="hr-BA" kern="0" dirty="0">
                <a:ea typeface="Verdana" panose="020B0604030504040204" pitchFamily="34" charset="0"/>
                <a:cs typeface="Verdana" panose="020B0604030504040204" pitchFamily="34" charset="0"/>
              </a:rPr>
              <a:t>Poštanske usluge </a:t>
            </a:r>
            <a:r>
              <a:rPr lang="de-DE" kern="0" dirty="0">
                <a:ea typeface="Verdana" panose="020B0604030504040204" pitchFamily="34" charset="0"/>
                <a:cs typeface="Verdana" panose="020B0604030504040204" pitchFamily="34" charset="0"/>
              </a:rPr>
              <a:t>(</a:t>
            </a:r>
            <a:r>
              <a:rPr lang="hr-BA" kern="0" dirty="0">
                <a:ea typeface="Verdana" panose="020B0604030504040204" pitchFamily="34" charset="0"/>
                <a:cs typeface="Verdana" panose="020B0604030504040204" pitchFamily="34" charset="0"/>
              </a:rPr>
              <a:t>Član</a:t>
            </a:r>
            <a:r>
              <a:rPr lang="de-DE" kern="0" dirty="0">
                <a:ea typeface="Verdana" panose="020B0604030504040204" pitchFamily="34" charset="0"/>
                <a:cs typeface="Verdana" panose="020B0604030504040204" pitchFamily="34" charset="0"/>
              </a:rPr>
              <a:t> 83);</a:t>
            </a:r>
          </a:p>
          <a:p>
            <a:pPr>
              <a:spcBef>
                <a:spcPts val="600"/>
              </a:spcBef>
            </a:pPr>
            <a:r>
              <a:rPr lang="hr-BA" dirty="0">
                <a:solidFill>
                  <a:srgbClr val="000000"/>
                </a:solidFill>
                <a:ea typeface="Verdana" panose="020B0604030504040204" pitchFamily="34" charset="0"/>
              </a:rPr>
              <a:t>2.  kompanija</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kojoj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ugovorn</a:t>
            </a:r>
            <a:r>
              <a:rPr lang="hr-BA" dirty="0">
                <a:solidFill>
                  <a:srgbClr val="000000"/>
                </a:solidFill>
                <a:ea typeface="Verdana" panose="020B0604030504040204" pitchFamily="34" charset="0"/>
              </a:rPr>
              <a:t>i organ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više</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ugovornih organa </a:t>
            </a:r>
            <a:r>
              <a:rPr lang="en-US" dirty="0" err="1">
                <a:solidFill>
                  <a:srgbClr val="000000"/>
                </a:solidFill>
                <a:ea typeface="Verdana" panose="020B0604030504040204" pitchFamily="34" charset="0"/>
              </a:rPr>
              <a:t>mogu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imati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direktan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indirektni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prevladavajući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utjecaj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temelju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vlasništva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financijskog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udjela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propisa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se </a:t>
            </a:r>
            <a:r>
              <a:rPr lang="en-US" dirty="0" err="1">
                <a:solidFill>
                  <a:srgbClr val="000000"/>
                </a:solidFill>
                <a:ea typeface="Verdana" panose="020B0604030504040204" pitchFamily="34" charset="0"/>
              </a:rPr>
              <a:t>primjenjuju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društvo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obavlja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aktivnosti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kao</a:t>
            </a:r>
            <a:r>
              <a:rPr lang="en-US" dirty="0">
                <a:solidFill>
                  <a:srgbClr val="000000"/>
                </a:solidFill>
                <a:ea typeface="Verdana" panose="020B0604030504040204" pitchFamily="34" charset="0"/>
              </a:rPr>
              <a:t> gore</a:t>
            </a:r>
            <a:r>
              <a:rPr lang="hr-BA" dirty="0">
                <a:solidFill>
                  <a:srgbClr val="000000"/>
                </a:solidFill>
                <a:ea typeface="Verdana" panose="020B0604030504040204" pitchFamily="34" charset="0"/>
              </a:rPr>
              <a:t> navedeno</a:t>
            </a:r>
            <a:r>
              <a:rPr lang="en-US" dirty="0">
                <a:solidFill>
                  <a:srgbClr val="000000"/>
                </a:solidFill>
                <a:ea typeface="Verdana" panose="020B0604030504040204" pitchFamily="34" charset="0"/>
              </a:rPr>
              <a:t>;</a:t>
            </a:r>
          </a:p>
          <a:p>
            <a:pPr>
              <a:spcBef>
                <a:spcPts val="600"/>
              </a:spcBef>
            </a:pPr>
            <a:r>
              <a:rPr lang="hr-BA" dirty="0">
                <a:solidFill>
                  <a:srgbClr val="000000"/>
                </a:solidFill>
                <a:ea typeface="Verdana" panose="020B0604030504040204" pitchFamily="34" charset="0"/>
              </a:rPr>
              <a:t>3.  </a:t>
            </a:r>
            <a:r>
              <a:rPr lang="en-US" dirty="0" err="1">
                <a:solidFill>
                  <a:srgbClr val="000000"/>
                </a:solidFill>
                <a:ea typeface="Verdana" panose="020B0604030504040204" pitchFamily="34" charset="0"/>
              </a:rPr>
              <a:t>kompanija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ekskluzivnog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posebnog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prava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obavlja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jednu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više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aktivnosti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kao</a:t>
            </a:r>
            <a:r>
              <a:rPr lang="en-US" dirty="0">
                <a:solidFill>
                  <a:srgbClr val="000000"/>
                </a:solidFill>
                <a:ea typeface="Verdana" panose="020B0604030504040204" pitchFamily="34" charset="0"/>
              </a:rPr>
              <a:t> gore</a:t>
            </a:r>
            <a:r>
              <a:rPr lang="hr-BA" dirty="0">
                <a:solidFill>
                  <a:srgbClr val="000000"/>
                </a:solidFill>
                <a:ea typeface="Verdana" panose="020B0604030504040204" pitchFamily="34" charset="0"/>
              </a:rPr>
              <a:t> navedeno</a:t>
            </a:r>
            <a:r>
              <a:rPr lang="en-US" dirty="0">
                <a:solidFill>
                  <a:srgbClr val="000000"/>
                </a:solidFill>
                <a:ea typeface="Verdana" panose="020B0604030504040204" pitchFamily="34" charset="0"/>
              </a:rPr>
              <a:t>.</a:t>
            </a:r>
          </a:p>
        </p:txBody>
      </p:sp>
    </p:spTree>
    <p:extLst>
      <p:ext uri="{BB962C8B-B14F-4D97-AF65-F5344CB8AC3E}">
        <p14:creationId xmlns:p14="http://schemas.microsoft.com/office/powerpoint/2010/main" val="69763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91512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Ugovori koji su predmet ZJN</a:t>
            </a:r>
            <a:endParaRPr lang="el-GR" sz="2000" b="1" dirty="0"/>
          </a:p>
        </p:txBody>
      </p:sp>
      <p:sp>
        <p:nvSpPr>
          <p:cNvPr id="3" name="TextBox 2"/>
          <p:cNvSpPr txBox="1"/>
          <p:nvPr/>
        </p:nvSpPr>
        <p:spPr>
          <a:xfrm>
            <a:off x="766941" y="124023"/>
            <a:ext cx="124906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1200329"/>
          </a:xfrm>
          <a:prstGeom prst="rect">
            <a:avLst/>
          </a:prstGeom>
        </p:spPr>
        <p:txBody>
          <a:bodyPr wrap="square">
            <a:spAutoFit/>
          </a:bodyPr>
          <a:lstStyle/>
          <a:p>
            <a:pPr indent="-292100">
              <a:spcBef>
                <a:spcPts val="600"/>
              </a:spcBef>
              <a:spcAft>
                <a:spcPts val="0"/>
              </a:spcAft>
            </a:pPr>
            <a:r>
              <a:rPr lang="en-US" dirty="0" err="1">
                <a:ea typeface="Verdana" panose="020B0604030504040204" pitchFamily="34" charset="0"/>
              </a:rPr>
              <a:t>Svi</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javnim</a:t>
            </a:r>
            <a:r>
              <a:rPr lang="en-US" dirty="0">
                <a:ea typeface="Verdana" panose="020B0604030504040204" pitchFamily="34" charset="0"/>
              </a:rPr>
              <a:t> </a:t>
            </a:r>
            <a:r>
              <a:rPr lang="en-US" dirty="0" err="1">
                <a:ea typeface="Verdana" panose="020B0604030504040204" pitchFamily="34" charset="0"/>
              </a:rPr>
              <a:t>nabavkama</a:t>
            </a:r>
            <a:r>
              <a:rPr lang="hr-BA" dirty="0">
                <a:ea typeface="Verdana" panose="020B0604030504040204" pitchFamily="34" charset="0"/>
              </a:rPr>
              <a:t> roba</a:t>
            </a:r>
            <a:r>
              <a:rPr lang="en-US" dirty="0">
                <a:ea typeface="Verdana" panose="020B0604030504040204" pitchFamily="34" charset="0"/>
              </a:rPr>
              <a:t>, </a:t>
            </a:r>
            <a:r>
              <a:rPr lang="en-US" dirty="0" err="1">
                <a:ea typeface="Verdana" panose="020B0604030504040204" pitchFamily="34" charset="0"/>
              </a:rPr>
              <a:t>usluga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radov</a:t>
            </a:r>
            <a:r>
              <a:rPr lang="hr-BA" dirty="0">
                <a:ea typeface="Verdana" panose="020B0604030504040204" pitchFamily="34" charset="0"/>
              </a:rPr>
              <a:t>a</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a:t>
            </a:r>
            <a:r>
              <a:rPr lang="en-US" dirty="0" err="1">
                <a:ea typeface="Verdana" panose="020B0604030504040204" pitchFamily="34" charset="0"/>
              </a:rPr>
              <a:t>dodeljuju</a:t>
            </a:r>
            <a:r>
              <a:rPr lang="en-US" dirty="0">
                <a:ea typeface="Verdana" panose="020B0604030504040204" pitchFamily="34" charset="0"/>
              </a:rPr>
              <a:t> </a:t>
            </a:r>
            <a:r>
              <a:rPr lang="en-US" dirty="0" err="1">
                <a:ea typeface="Verdana" panose="020B0604030504040204" pitchFamily="34" charset="0"/>
              </a:rPr>
              <a:t>ugovorn</a:t>
            </a:r>
            <a:r>
              <a:rPr lang="hr-BA" dirty="0">
                <a:ea typeface="Verdana" panose="020B0604030504040204" pitchFamily="34" charset="0"/>
              </a:rPr>
              <a:t>i organi </a:t>
            </a:r>
            <a:r>
              <a:rPr lang="en-US" dirty="0" err="1">
                <a:ea typeface="Verdana" panose="020B0604030504040204" pitchFamily="34" charset="0"/>
              </a:rPr>
              <a:t>podl</a:t>
            </a:r>
            <a:r>
              <a:rPr lang="hr-BA" dirty="0">
                <a:ea typeface="Verdana" panose="020B0604030504040204" pitchFamily="34" charset="0"/>
              </a:rPr>
              <a:t>ij</a:t>
            </a:r>
            <a:r>
              <a:rPr lang="en-US" dirty="0" err="1">
                <a:ea typeface="Verdana" panose="020B0604030504040204" pitchFamily="34" charset="0"/>
              </a:rPr>
              <a:t>ežu</a:t>
            </a:r>
            <a:r>
              <a:rPr lang="hr-BA" dirty="0">
                <a:ea typeface="Verdana" panose="020B0604030504040204" pitchFamily="34" charset="0"/>
              </a:rPr>
              <a:t> primjeni</a:t>
            </a:r>
            <a:r>
              <a:rPr lang="en-US" dirty="0">
                <a:ea typeface="Verdana" panose="020B0604030504040204" pitchFamily="34" charset="0"/>
              </a:rPr>
              <a:t> ZJN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moraju</a:t>
            </a:r>
            <a:r>
              <a:rPr lang="en-US" dirty="0">
                <a:ea typeface="Verdana" panose="020B0604030504040204" pitchFamily="34" charset="0"/>
              </a:rPr>
              <a:t> se </a:t>
            </a:r>
            <a:r>
              <a:rPr lang="en-US" dirty="0" err="1">
                <a:ea typeface="Verdana" panose="020B0604030504040204" pitchFamily="34" charset="0"/>
              </a:rPr>
              <a:t>dod</a:t>
            </a:r>
            <a:r>
              <a:rPr lang="hr-BA" dirty="0">
                <a:ea typeface="Verdana" panose="020B0604030504040204" pitchFamily="34" charset="0"/>
              </a:rPr>
              <a:t>ij</a:t>
            </a:r>
            <a:r>
              <a:rPr lang="en-US" dirty="0" err="1">
                <a:ea typeface="Verdana" panose="020B0604030504040204" pitchFamily="34" charset="0"/>
              </a:rPr>
              <a:t>eliti</a:t>
            </a:r>
            <a:r>
              <a:rPr lang="en-US" dirty="0">
                <a:ea typeface="Verdana" panose="020B0604030504040204" pitchFamily="34" charset="0"/>
              </a:rPr>
              <a:t> prim</a:t>
            </a:r>
            <a:r>
              <a:rPr lang="hr-BA" dirty="0">
                <a:ea typeface="Verdana" panose="020B0604030504040204" pitchFamily="34" charset="0"/>
              </a:rPr>
              <a:t>j</a:t>
            </a:r>
            <a:r>
              <a:rPr lang="en-US" dirty="0" err="1">
                <a:ea typeface="Verdana" panose="020B0604030504040204" pitchFamily="34" charset="0"/>
              </a:rPr>
              <a:t>enom</a:t>
            </a:r>
            <a:r>
              <a:rPr lang="en-US" dirty="0">
                <a:ea typeface="Verdana" panose="020B0604030504040204" pitchFamily="34" charset="0"/>
              </a:rPr>
              <a:t> </a:t>
            </a:r>
            <a:r>
              <a:rPr lang="en-US" dirty="0" err="1">
                <a:ea typeface="Verdana" panose="020B0604030504040204" pitchFamily="34" charset="0"/>
              </a:rPr>
              <a:t>postupaka</a:t>
            </a:r>
            <a:r>
              <a:rPr lang="en-US" dirty="0">
                <a:ea typeface="Verdana" panose="020B0604030504040204" pitchFamily="34" charset="0"/>
              </a:rPr>
              <a:t> </a:t>
            </a:r>
            <a:r>
              <a:rPr lang="en-US" dirty="0" err="1">
                <a:ea typeface="Verdana" panose="020B0604030504040204" pitchFamily="34" charset="0"/>
              </a:rPr>
              <a:t>definisanih</a:t>
            </a:r>
            <a:r>
              <a:rPr lang="en-US" dirty="0">
                <a:ea typeface="Verdana" panose="020B0604030504040204" pitchFamily="34" charset="0"/>
              </a:rPr>
              <a:t> u ZJN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Pravilnikom</a:t>
            </a:r>
            <a:r>
              <a:rPr lang="en-US" dirty="0">
                <a:ea typeface="Verdana" panose="020B0604030504040204" pitchFamily="34" charset="0"/>
              </a:rPr>
              <a:t> o </a:t>
            </a:r>
            <a:r>
              <a:rPr lang="en-US" dirty="0" err="1">
                <a:ea typeface="Verdana" panose="020B0604030504040204" pitchFamily="34" charset="0"/>
              </a:rPr>
              <a:t>njegovom</a:t>
            </a:r>
            <a:r>
              <a:rPr lang="en-US" dirty="0">
                <a:ea typeface="Verdana" panose="020B0604030504040204" pitchFamily="34" charset="0"/>
              </a:rPr>
              <a:t> </a:t>
            </a:r>
            <a:r>
              <a:rPr lang="en-US" dirty="0" err="1">
                <a:ea typeface="Verdana" panose="020B0604030504040204" pitchFamily="34" charset="0"/>
              </a:rPr>
              <a:t>provođenju</a:t>
            </a:r>
            <a:r>
              <a:rPr lang="en-US" dirty="0">
                <a:ea typeface="Verdana" panose="020B0604030504040204" pitchFamily="34" charset="0"/>
              </a:rPr>
              <a:t>.</a:t>
            </a:r>
            <a:endParaRPr lang="el-GR" dirty="0">
              <a:effectLst/>
              <a:ea typeface="Verdana" panose="020B0604030504040204" pitchFamily="34" charset="0"/>
            </a:endParaRPr>
          </a:p>
        </p:txBody>
      </p:sp>
    </p:spTree>
    <p:extLst>
      <p:ext uri="{BB962C8B-B14F-4D97-AF65-F5344CB8AC3E}">
        <p14:creationId xmlns:p14="http://schemas.microsoft.com/office/powerpoint/2010/main" val="13075569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7111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sz="2000" b="1" dirty="0"/>
              <a:t>Ugovori koji su izuzeti od primjene ZJN </a:t>
            </a:r>
            <a:r>
              <a:rPr lang="en-US" sz="2000" b="1" dirty="0"/>
              <a:t>(1 o</a:t>
            </a:r>
            <a:r>
              <a:rPr lang="hr-BA" sz="2000" b="1" dirty="0"/>
              <a:t>d</a:t>
            </a:r>
            <a:r>
              <a:rPr lang="en-US" sz="2000" b="1" dirty="0"/>
              <a:t> 2)</a:t>
            </a:r>
            <a:endParaRPr 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10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900000"/>
            <a:ext cx="8280000" cy="5663089"/>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Sl</a:t>
            </a:r>
            <a:r>
              <a:rPr lang="hr-BA" dirty="0">
                <a:solidFill>
                  <a:srgbClr val="000000"/>
                </a:solidFill>
                <a:ea typeface="Verdana" panose="020B0604030504040204" pitchFamily="34" charset="0"/>
              </a:rPr>
              <a:t>j</a:t>
            </a:r>
            <a:r>
              <a:rPr lang="en-US" dirty="0" err="1">
                <a:solidFill>
                  <a:srgbClr val="000000"/>
                </a:solidFill>
                <a:ea typeface="Verdana" panose="020B0604030504040204" pitchFamily="34" charset="0"/>
              </a:rPr>
              <a:t>edeći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izuzeti</a:t>
            </a:r>
            <a:r>
              <a:rPr lang="en-US" dirty="0">
                <a:solidFill>
                  <a:srgbClr val="000000"/>
                </a:solidFill>
                <a:ea typeface="Verdana" panose="020B0604030504040204" pitchFamily="34" charset="0"/>
              </a:rPr>
              <a:t> od </a:t>
            </a:r>
            <a:r>
              <a:rPr lang="en-US" dirty="0" err="1">
                <a:solidFill>
                  <a:srgbClr val="000000"/>
                </a:solidFill>
                <a:ea typeface="Verdana" panose="020B0604030504040204" pitchFamily="34" charset="0"/>
              </a:rPr>
              <a:t>primene</a:t>
            </a:r>
            <a:r>
              <a:rPr lang="en-US" dirty="0">
                <a:solidFill>
                  <a:srgbClr val="000000"/>
                </a:solidFill>
                <a:ea typeface="Verdana" panose="020B0604030504040204" pitchFamily="34" charset="0"/>
              </a:rPr>
              <a:t> ZJN:</a:t>
            </a:r>
          </a:p>
          <a:p>
            <a:pPr marL="342900" indent="-342900">
              <a:spcBef>
                <a:spcPts val="600"/>
              </a:spcBef>
              <a:buFont typeface="+mj-lt"/>
              <a:buAutoNum type="alphaLcParenR"/>
            </a:pPr>
            <a:r>
              <a:rPr lang="en-US" dirty="0" err="1">
                <a:solidFill>
                  <a:srgbClr val="000000"/>
                </a:solidFill>
                <a:ea typeface="Verdana" panose="020B0604030504040204" pitchFamily="34" charset="0"/>
              </a:rPr>
              <a:t>ugovori</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javnoj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c</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zakonima</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Bosni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Hercegovini</a:t>
            </a:r>
            <a:r>
              <a:rPr lang="en-US"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proglašeni</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državnom</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tajnom</a:t>
            </a:r>
            <a:r>
              <a:rPr lang="en-US" dirty="0">
                <a:solidFill>
                  <a:srgbClr val="000000"/>
                </a:solidFill>
                <a:ea typeface="Verdana" panose="020B0604030504040204" pitchFamily="34" charset="0"/>
              </a:rPr>
              <a:t>;</a:t>
            </a:r>
            <a:endParaRPr lang="hr-BA" dirty="0">
              <a:solidFill>
                <a:srgbClr val="000000"/>
              </a:solidFill>
              <a:ea typeface="Verdana" panose="020B0604030504040204" pitchFamily="34" charset="0"/>
            </a:endParaRPr>
          </a:p>
          <a:p>
            <a:pPr marL="342900" indent="-342900">
              <a:spcBef>
                <a:spcPts val="600"/>
              </a:spcBef>
              <a:buFont typeface="+mj-lt"/>
              <a:buAutoNum type="alphaLcParenR"/>
            </a:pPr>
            <a:r>
              <a:rPr lang="en-US" dirty="0" err="1">
                <a:solidFill>
                  <a:srgbClr val="000000"/>
                </a:solidFill>
                <a:ea typeface="Verdana" panose="020B0604030504040204" pitchFamily="34" charset="0"/>
              </a:rPr>
              <a:t>ugovor</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javnoj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c</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čije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provođenje</a:t>
            </a:r>
            <a:r>
              <a:rPr lang="en-US" dirty="0">
                <a:solidFill>
                  <a:srgbClr val="000000"/>
                </a:solidFill>
                <a:ea typeface="Verdana" panose="020B0604030504040204" pitchFamily="34" charset="0"/>
              </a:rPr>
              <a:t> mora </a:t>
            </a:r>
            <a:r>
              <a:rPr lang="en-US" dirty="0" err="1">
                <a:solidFill>
                  <a:srgbClr val="000000"/>
                </a:solidFill>
                <a:ea typeface="Verdana" panose="020B0604030504040204" pitchFamily="34" charset="0"/>
              </a:rPr>
              <a:t>biti</a:t>
            </a:r>
            <a:r>
              <a:rPr lang="en-US"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popraćeno</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posebnim</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sigurnosnim</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mjerama</a:t>
            </a:r>
            <a:r>
              <a:rPr lang="en-US" b="1" u="sng" dirty="0">
                <a:solidFill>
                  <a:srgbClr val="000000"/>
                </a:solidFill>
                <a:ea typeface="Verdana" panose="020B0604030504040204" pitchFamily="34" charset="0"/>
              </a:rPr>
              <a:t> </a:t>
            </a: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skladu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zakonima</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Bosni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Hercegovini</a:t>
            </a:r>
            <a:r>
              <a:rPr lang="en-US" dirty="0">
                <a:solidFill>
                  <a:srgbClr val="000000"/>
                </a:solidFill>
                <a:ea typeface="Verdana" panose="020B0604030504040204" pitchFamily="34" charset="0"/>
              </a:rPr>
              <a:t>;</a:t>
            </a:r>
            <a:endParaRPr lang="hr-BA" dirty="0">
              <a:solidFill>
                <a:srgbClr val="000000"/>
              </a:solidFill>
              <a:ea typeface="Verdana" panose="020B0604030504040204" pitchFamily="34" charset="0"/>
            </a:endParaRPr>
          </a:p>
          <a:p>
            <a:pPr marL="342900" indent="-342900">
              <a:spcBef>
                <a:spcPts val="600"/>
              </a:spcBef>
              <a:buFont typeface="+mj-lt"/>
              <a:buAutoNum type="alphaLcParenR"/>
            </a:pPr>
            <a:r>
              <a:rPr lang="en-US" dirty="0" err="1">
                <a:solidFill>
                  <a:srgbClr val="000000"/>
                </a:solidFill>
                <a:ea typeface="Verdana" panose="020B0604030504040204" pitchFamily="34" charset="0"/>
              </a:rPr>
              <a:t>ugovor</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dodijeljen</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skladu</a:t>
            </a:r>
            <a:r>
              <a:rPr lang="en-US" dirty="0">
                <a:solidFill>
                  <a:srgbClr val="000000"/>
                </a:solidFill>
                <a:ea typeface="Verdana" panose="020B0604030504040204" pitchFamily="34" charset="0"/>
              </a:rPr>
              <a:t> s </a:t>
            </a:r>
            <a:r>
              <a:rPr lang="en-US" b="1" u="sng" dirty="0" err="1">
                <a:solidFill>
                  <a:srgbClr val="000000"/>
                </a:solidFill>
                <a:ea typeface="Verdana" panose="020B0604030504040204" pitchFamily="34" charset="0"/>
              </a:rPr>
              <a:t>međunarodnim</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ugovorom</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prema</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kojem</a:t>
            </a:r>
            <a:r>
              <a:rPr lang="en-US" b="1" u="sng" dirty="0">
                <a:solidFill>
                  <a:srgbClr val="000000"/>
                </a:solidFill>
                <a:ea typeface="Verdana" panose="020B0604030504040204" pitchFamily="34" charset="0"/>
              </a:rPr>
              <a:t> se</a:t>
            </a:r>
            <a:r>
              <a:rPr lang="hr-BA"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primjenjuje</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poseban</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postupak</a:t>
            </a:r>
            <a:r>
              <a:rPr lang="en-US" b="1" u="sng" dirty="0">
                <a:solidFill>
                  <a:srgbClr val="000000"/>
                </a:solidFill>
                <a:ea typeface="Verdana" panose="020B0604030504040204" pitchFamily="34" charset="0"/>
              </a:rPr>
              <a:t> </a:t>
            </a: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pogledu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međunarodnih</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kreditorskih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donatorskih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aranžmana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odnosno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javnoj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c</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zaključen</a:t>
            </a:r>
            <a:r>
              <a:rPr lang="hr-BA" dirty="0">
                <a:solidFill>
                  <a:srgbClr val="000000"/>
                </a:solidFill>
                <a:ea typeface="Verdana" panose="020B0604030504040204" pitchFamily="34" charset="0"/>
              </a:rPr>
              <a:t>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temelju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posebnih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pravila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definiranih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međunarodnim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sporazumom</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između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Bosne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Hercegovine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jednog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više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druge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zemlje</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projekte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strane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zajednički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provoditi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koristiti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međunarodnih</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sporazuma</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smještaju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postrojbi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koje</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zaključila</a:t>
            </a:r>
            <a:r>
              <a:rPr lang="en-US" dirty="0">
                <a:solidFill>
                  <a:srgbClr val="000000"/>
                </a:solidFill>
                <a:ea typeface="Verdana" panose="020B0604030504040204" pitchFamily="34" charset="0"/>
              </a:rPr>
              <a:t> Bosna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Hercegovina;</a:t>
            </a:r>
            <a:endParaRPr lang="hr-BA" dirty="0">
              <a:solidFill>
                <a:srgbClr val="000000"/>
              </a:solidFill>
              <a:ea typeface="Verdana" panose="020B0604030504040204" pitchFamily="34" charset="0"/>
            </a:endParaRPr>
          </a:p>
          <a:p>
            <a:pPr marL="342900" indent="-342900">
              <a:spcBef>
                <a:spcPts val="600"/>
              </a:spcBef>
              <a:buFont typeface="+mj-lt"/>
              <a:buAutoNum type="alphaLcParenR"/>
            </a:pPr>
            <a:r>
              <a:rPr lang="en-US" dirty="0" err="1">
                <a:ea typeface="Verdana" panose="020B0604030504040204" pitchFamily="34" charset="0"/>
              </a:rPr>
              <a:t>ugovor</a:t>
            </a:r>
            <a:r>
              <a:rPr lang="en-US" dirty="0">
                <a:ea typeface="Verdana" panose="020B0604030504040204" pitchFamily="34" charset="0"/>
              </a:rPr>
              <a:t> o </a:t>
            </a:r>
            <a:r>
              <a:rPr lang="en-US" dirty="0" err="1">
                <a:ea typeface="Verdana" panose="020B0604030504040204" pitchFamily="34" charset="0"/>
              </a:rPr>
              <a:t>javnoj</a:t>
            </a:r>
            <a:r>
              <a:rPr lang="en-US" dirty="0">
                <a:ea typeface="Verdana" panose="020B0604030504040204" pitchFamily="34" charset="0"/>
              </a:rPr>
              <a:t> </a:t>
            </a:r>
            <a:r>
              <a:rPr lang="en-US" dirty="0" err="1">
                <a:ea typeface="Verdana" panose="020B0604030504040204" pitchFamily="34" charset="0"/>
              </a:rPr>
              <a:t>nabav</a:t>
            </a:r>
            <a:r>
              <a:rPr lang="hr-BA" dirty="0">
                <a:ea typeface="Verdana" panose="020B0604030504040204" pitchFamily="34" charset="0"/>
              </a:rPr>
              <a:t>c</a:t>
            </a:r>
            <a:r>
              <a:rPr lang="en-US" dirty="0" err="1">
                <a:ea typeface="Verdana" panose="020B0604030504040204" pitchFamily="34" charset="0"/>
              </a:rPr>
              <a:t>i</a:t>
            </a:r>
            <a:r>
              <a:rPr lang="en-US" dirty="0">
                <a:ea typeface="Verdana" panose="020B0604030504040204" pitchFamily="34" charset="0"/>
              </a:rPr>
              <a:t> </a:t>
            </a:r>
            <a:r>
              <a:rPr lang="en-US" b="1" u="sng" dirty="0" err="1">
                <a:ea typeface="Verdana" panose="020B0604030504040204" pitchFamily="34" charset="0"/>
              </a:rPr>
              <a:t>prirodnih</a:t>
            </a:r>
            <a:r>
              <a:rPr lang="en-US" b="1" u="sng" dirty="0">
                <a:ea typeface="Verdana" panose="020B0604030504040204" pitchFamily="34" charset="0"/>
              </a:rPr>
              <a:t> </a:t>
            </a:r>
            <a:r>
              <a:rPr lang="en-US" b="1" u="sng" dirty="0" err="1">
                <a:ea typeface="Verdana" panose="020B0604030504040204" pitchFamily="34" charset="0"/>
              </a:rPr>
              <a:t>i</a:t>
            </a:r>
            <a:r>
              <a:rPr lang="en-US" b="1" u="sng" dirty="0">
                <a:ea typeface="Verdana" panose="020B0604030504040204" pitchFamily="34" charset="0"/>
              </a:rPr>
              <a:t> </a:t>
            </a:r>
            <a:r>
              <a:rPr lang="en-US" b="1" u="sng" dirty="0" err="1">
                <a:ea typeface="Verdana" panose="020B0604030504040204" pitchFamily="34" charset="0"/>
              </a:rPr>
              <a:t>zakonskih</a:t>
            </a:r>
            <a:r>
              <a:rPr lang="en-US" b="1" u="sng" dirty="0">
                <a:ea typeface="Verdana" panose="020B0604030504040204" pitchFamily="34" charset="0"/>
              </a:rPr>
              <a:t> </a:t>
            </a:r>
            <a:r>
              <a:rPr lang="en-US" b="1" u="sng" dirty="0" err="1">
                <a:ea typeface="Verdana" panose="020B0604030504040204" pitchFamily="34" charset="0"/>
              </a:rPr>
              <a:t>monopola</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može</a:t>
            </a:r>
            <a:r>
              <a:rPr lang="en-US" dirty="0">
                <a:ea typeface="Verdana" panose="020B0604030504040204" pitchFamily="34" charset="0"/>
              </a:rPr>
              <a:t> </a:t>
            </a:r>
            <a:r>
              <a:rPr lang="en-US" dirty="0" err="1">
                <a:ea typeface="Verdana" panose="020B0604030504040204" pitchFamily="34" charset="0"/>
              </a:rPr>
              <a:t>uključivati</a:t>
            </a:r>
            <a:r>
              <a:rPr lang="en-US" dirty="0">
                <a:ea typeface="Verdana" panose="020B0604030504040204" pitchFamily="34" charset="0"/>
              </a:rPr>
              <a:t> </a:t>
            </a:r>
            <a:r>
              <a:rPr lang="en-US" dirty="0" err="1">
                <a:ea typeface="Verdana" panose="020B0604030504040204" pitchFamily="34" charset="0"/>
              </a:rPr>
              <a:t>nabavku</a:t>
            </a:r>
            <a:r>
              <a:rPr lang="en-US" dirty="0">
                <a:ea typeface="Verdana" panose="020B0604030504040204" pitchFamily="34" charset="0"/>
              </a:rPr>
              <a:t> </a:t>
            </a:r>
            <a:r>
              <a:rPr lang="en-US" dirty="0" err="1">
                <a:ea typeface="Verdana" panose="020B0604030504040204" pitchFamily="34" charset="0"/>
              </a:rPr>
              <a:t>vode</a:t>
            </a:r>
            <a:r>
              <a:rPr lang="en-US" dirty="0">
                <a:ea typeface="Verdana" panose="020B0604030504040204" pitchFamily="34" charset="0"/>
              </a:rPr>
              <a:t>, </a:t>
            </a:r>
            <a:r>
              <a:rPr lang="en-US" dirty="0" err="1">
                <a:ea typeface="Verdana" panose="020B0604030504040204" pitchFamily="34" charset="0"/>
              </a:rPr>
              <a:t>električne</a:t>
            </a:r>
            <a:r>
              <a:rPr lang="en-US" dirty="0">
                <a:ea typeface="Verdana" panose="020B0604030504040204" pitchFamily="34" charset="0"/>
              </a:rPr>
              <a:t> </a:t>
            </a:r>
            <a:r>
              <a:rPr lang="en-US" dirty="0" err="1">
                <a:ea typeface="Verdana" panose="020B0604030504040204" pitchFamily="34" charset="0"/>
              </a:rPr>
              <a:t>energije</a:t>
            </a:r>
            <a:r>
              <a:rPr lang="en-US" dirty="0">
                <a:ea typeface="Verdana" panose="020B0604030504040204" pitchFamily="34" charset="0"/>
              </a:rPr>
              <a:t>, </a:t>
            </a:r>
            <a:r>
              <a:rPr lang="en-US" dirty="0" err="1">
                <a:ea typeface="Verdana" panose="020B0604030504040204" pitchFamily="34" charset="0"/>
              </a:rPr>
              <a:t>plina</a:t>
            </a:r>
            <a:r>
              <a:rPr lang="en-US" dirty="0">
                <a:ea typeface="Verdana" panose="020B0604030504040204" pitchFamily="34" charset="0"/>
              </a:rPr>
              <a:t>, </a:t>
            </a:r>
            <a:r>
              <a:rPr lang="en-US" dirty="0" err="1">
                <a:ea typeface="Verdana" panose="020B0604030504040204" pitchFamily="34" charset="0"/>
              </a:rPr>
              <a:t>grijanja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drugih</a:t>
            </a:r>
            <a:r>
              <a:rPr lang="en-US" dirty="0">
                <a:ea typeface="Verdana" panose="020B0604030504040204" pitchFamily="34" charset="0"/>
              </a:rPr>
              <a:t> </a:t>
            </a:r>
            <a:r>
              <a:rPr lang="en-US" dirty="0" err="1">
                <a:ea typeface="Verdana" panose="020B0604030504040204" pitchFamily="34" charset="0"/>
              </a:rPr>
              <a:t>usluga</a:t>
            </a:r>
            <a:r>
              <a:rPr lang="en-US" dirty="0">
                <a:ea typeface="Verdana" panose="020B0604030504040204" pitchFamily="34" charset="0"/>
              </a:rPr>
              <a:t>, </a:t>
            </a:r>
            <a:r>
              <a:rPr lang="en-US" dirty="0" err="1">
                <a:ea typeface="Verdana" panose="020B0604030504040204" pitchFamily="34" charset="0"/>
              </a:rPr>
              <a:t>dok</a:t>
            </a:r>
            <a:r>
              <a:rPr lang="en-US" dirty="0">
                <a:ea typeface="Verdana" panose="020B0604030504040204" pitchFamily="34" charset="0"/>
              </a:rPr>
              <a:t> se </a:t>
            </a:r>
            <a:r>
              <a:rPr lang="en-US" dirty="0" err="1">
                <a:ea typeface="Verdana" panose="020B0604030504040204" pitchFamily="34" charset="0"/>
              </a:rPr>
              <a:t>relevantno</a:t>
            </a:r>
            <a:r>
              <a:rPr lang="en-US" dirty="0">
                <a:ea typeface="Verdana" panose="020B0604030504040204" pitchFamily="34" charset="0"/>
              </a:rPr>
              <a:t> </a:t>
            </a:r>
            <a:r>
              <a:rPr lang="en-US" dirty="0" err="1">
                <a:ea typeface="Verdana" panose="020B0604030504040204" pitchFamily="34" charset="0"/>
              </a:rPr>
              <a:t>tržište</a:t>
            </a:r>
            <a:r>
              <a:rPr lang="en-US" dirty="0">
                <a:ea typeface="Verdana" panose="020B0604030504040204" pitchFamily="34" charset="0"/>
              </a:rPr>
              <a:t> ne </a:t>
            </a:r>
            <a:r>
              <a:rPr lang="en-US" dirty="0" err="1">
                <a:ea typeface="Verdana" panose="020B0604030504040204" pitchFamily="34" charset="0"/>
              </a:rPr>
              <a:t>otvori</a:t>
            </a:r>
            <a:r>
              <a:rPr lang="en-US" dirty="0">
                <a:ea typeface="Verdana" panose="020B0604030504040204" pitchFamily="34" charset="0"/>
              </a:rPr>
              <a:t> za </a:t>
            </a:r>
            <a:r>
              <a:rPr lang="en-US" dirty="0" err="1">
                <a:ea typeface="Verdana" panose="020B0604030504040204" pitchFamily="34" charset="0"/>
              </a:rPr>
              <a:t>konkurenciju</a:t>
            </a:r>
            <a:r>
              <a:rPr lang="en-US" dirty="0">
                <a:ea typeface="Verdana" panose="020B0604030504040204" pitchFamily="34" charset="0"/>
              </a:rPr>
              <a:t>;</a:t>
            </a:r>
            <a:endParaRPr lang="en-US" dirty="0">
              <a:solidFill>
                <a:srgbClr val="000000"/>
              </a:solidFill>
              <a:ea typeface="Verdana" panose="020B0604030504040204" pitchFamily="34" charset="0"/>
            </a:endParaRPr>
          </a:p>
        </p:txBody>
      </p:sp>
    </p:spTree>
    <p:extLst>
      <p:ext uri="{BB962C8B-B14F-4D97-AF65-F5344CB8AC3E}">
        <p14:creationId xmlns:p14="http://schemas.microsoft.com/office/powerpoint/2010/main" val="3992816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71112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sz="2000" b="1" dirty="0"/>
              <a:t>Ugovori koji su izuzeti od primjene ZJN </a:t>
            </a:r>
            <a:r>
              <a:rPr lang="en-US" sz="2000" b="1" dirty="0"/>
              <a:t>(2 o</a:t>
            </a:r>
            <a:r>
              <a:rPr lang="hr-BA" sz="2000" b="1" dirty="0"/>
              <a:t>d</a:t>
            </a:r>
            <a:r>
              <a:rPr lang="en-US" sz="2000" b="1" dirty="0"/>
              <a:t> 2)</a:t>
            </a:r>
            <a:endParaRPr 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10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900000"/>
            <a:ext cx="8280000" cy="3847207"/>
          </a:xfrm>
          <a:prstGeom prst="rect">
            <a:avLst/>
          </a:prstGeom>
        </p:spPr>
        <p:txBody>
          <a:bodyPr wrap="square">
            <a:spAutoFit/>
          </a:bodyPr>
          <a:lstStyle/>
          <a:p>
            <a:pPr marL="342900" indent="-342900">
              <a:spcBef>
                <a:spcPts val="600"/>
              </a:spcBef>
              <a:buFont typeface="+mj-lt"/>
              <a:buAutoNum type="alphaLcParenR" startAt="5"/>
            </a:pPr>
            <a:r>
              <a:rPr lang="en-US" b="1" u="sng" dirty="0" err="1">
                <a:ea typeface="Verdana" panose="020B0604030504040204" pitchFamily="34" charset="0"/>
              </a:rPr>
              <a:t>ugovor</a:t>
            </a:r>
            <a:r>
              <a:rPr lang="en-US" b="1" u="sng" dirty="0">
                <a:ea typeface="Verdana" panose="020B0604030504040204" pitchFamily="34" charset="0"/>
              </a:rPr>
              <a:t> o </a:t>
            </a:r>
            <a:r>
              <a:rPr lang="en-US" b="1" u="sng" dirty="0" err="1">
                <a:ea typeface="Verdana" panose="020B0604030504040204" pitchFamily="34" charset="0"/>
              </a:rPr>
              <a:t>kupovini</a:t>
            </a:r>
            <a:r>
              <a:rPr lang="en-US" b="1" u="sng" dirty="0">
                <a:ea typeface="Verdana" panose="020B0604030504040204" pitchFamily="34" charset="0"/>
              </a:rPr>
              <a:t> </a:t>
            </a:r>
            <a:r>
              <a:rPr lang="en-US" b="1" u="sng" dirty="0" err="1">
                <a:ea typeface="Verdana" panose="020B0604030504040204" pitchFamily="34" charset="0"/>
              </a:rPr>
              <a:t>ili</a:t>
            </a:r>
            <a:r>
              <a:rPr lang="en-US" b="1" u="sng" dirty="0">
                <a:ea typeface="Verdana" panose="020B0604030504040204" pitchFamily="34" charset="0"/>
              </a:rPr>
              <a:t> </a:t>
            </a:r>
            <a:r>
              <a:rPr lang="en-US" b="1" u="sng" dirty="0" err="1">
                <a:ea typeface="Verdana" panose="020B0604030504040204" pitchFamily="34" charset="0"/>
              </a:rPr>
              <a:t>zakupu</a:t>
            </a:r>
            <a:r>
              <a:rPr lang="en-US" b="1" u="sng" dirty="0">
                <a:ea typeface="Verdana" panose="020B0604030504040204" pitchFamily="34" charset="0"/>
              </a:rPr>
              <a:t> </a:t>
            </a:r>
            <a:r>
              <a:rPr lang="en-US" b="1" u="sng" dirty="0" err="1">
                <a:ea typeface="Verdana" panose="020B0604030504040204" pitchFamily="34" charset="0"/>
              </a:rPr>
              <a:t>postojećih</a:t>
            </a:r>
            <a:r>
              <a:rPr lang="en-US" b="1" u="sng" dirty="0">
                <a:ea typeface="Verdana" panose="020B0604030504040204" pitchFamily="34" charset="0"/>
              </a:rPr>
              <a:t> </a:t>
            </a:r>
            <a:r>
              <a:rPr lang="en-US" b="1" u="sng" dirty="0" err="1">
                <a:ea typeface="Verdana" panose="020B0604030504040204" pitchFamily="34" charset="0"/>
              </a:rPr>
              <a:t>zgrada</a:t>
            </a:r>
            <a:r>
              <a:rPr lang="en-US" b="1" u="sng" dirty="0">
                <a:ea typeface="Verdana" panose="020B0604030504040204" pitchFamily="34" charset="0"/>
              </a:rPr>
              <a:t>, </a:t>
            </a:r>
            <a:r>
              <a:rPr lang="en-US" b="1" u="sng" dirty="0" err="1">
                <a:ea typeface="Verdana" panose="020B0604030504040204" pitchFamily="34" charset="0"/>
              </a:rPr>
              <a:t>drugih</a:t>
            </a:r>
            <a:r>
              <a:rPr lang="en-US" b="1" u="sng" dirty="0">
                <a:ea typeface="Verdana" panose="020B0604030504040204" pitchFamily="34" charset="0"/>
              </a:rPr>
              <a:t> </a:t>
            </a:r>
            <a:r>
              <a:rPr lang="en-US" b="1" u="sng" dirty="0" err="1">
                <a:ea typeface="Verdana" panose="020B0604030504040204" pitchFamily="34" charset="0"/>
              </a:rPr>
              <a:t>nekretnina</a:t>
            </a:r>
            <a:r>
              <a:rPr lang="en-US" b="1" u="sng" dirty="0">
                <a:ea typeface="Verdana" panose="020B0604030504040204" pitchFamily="34" charset="0"/>
              </a:rPr>
              <a:t>, </a:t>
            </a:r>
            <a:r>
              <a:rPr lang="en-US" b="1" u="sng" dirty="0" err="1">
                <a:ea typeface="Verdana" panose="020B0604030504040204" pitchFamily="34" charset="0"/>
              </a:rPr>
              <a:t>zemljišta</a:t>
            </a:r>
            <a:r>
              <a:rPr lang="en-US" b="1" u="sng" dirty="0">
                <a:ea typeface="Verdana" panose="020B0604030504040204" pitchFamily="34" charset="0"/>
              </a:rPr>
              <a:t> </a:t>
            </a:r>
            <a:r>
              <a:rPr lang="en-US" b="1" u="sng" dirty="0" err="1">
                <a:ea typeface="Verdana" panose="020B0604030504040204" pitchFamily="34" charset="0"/>
              </a:rPr>
              <a:t>ili</a:t>
            </a:r>
            <a:r>
              <a:rPr lang="en-US" b="1" u="sng" dirty="0">
                <a:ea typeface="Verdana" panose="020B0604030504040204" pitchFamily="34" charset="0"/>
              </a:rPr>
              <a:t> </a:t>
            </a:r>
            <a:r>
              <a:rPr lang="en-US" b="1" u="sng" dirty="0" err="1">
                <a:ea typeface="Verdana" panose="020B0604030504040204" pitchFamily="34" charset="0"/>
              </a:rPr>
              <a:t>prava</a:t>
            </a:r>
            <a:r>
              <a:rPr lang="en-US" b="1" u="sng" dirty="0">
                <a:ea typeface="Verdana" panose="020B0604030504040204" pitchFamily="34" charset="0"/>
              </a:rPr>
              <a:t> </a:t>
            </a:r>
            <a:r>
              <a:rPr lang="en-US" b="1" u="sng" dirty="0" err="1">
                <a:ea typeface="Verdana" panose="020B0604030504040204" pitchFamily="34" charset="0"/>
              </a:rPr>
              <a:t>koja</a:t>
            </a:r>
            <a:r>
              <a:rPr lang="en-US" b="1" u="sng" dirty="0">
                <a:ea typeface="Verdana" panose="020B0604030504040204" pitchFamily="34" charset="0"/>
              </a:rPr>
              <a:t> </a:t>
            </a:r>
            <a:r>
              <a:rPr lang="en-US" b="1" u="sng" dirty="0" err="1">
                <a:ea typeface="Verdana" panose="020B0604030504040204" pitchFamily="34" charset="0"/>
              </a:rPr>
              <a:t>iz</a:t>
            </a:r>
            <a:r>
              <a:rPr lang="en-US" b="1" u="sng" dirty="0">
                <a:ea typeface="Verdana" panose="020B0604030504040204" pitchFamily="34" charset="0"/>
              </a:rPr>
              <a:t> </a:t>
            </a:r>
            <a:r>
              <a:rPr lang="en-US" b="1" u="sng" dirty="0" err="1">
                <a:ea typeface="Verdana" panose="020B0604030504040204" pitchFamily="34" charset="0"/>
              </a:rPr>
              <a:t>njih</a:t>
            </a:r>
            <a:r>
              <a:rPr lang="en-US" b="1" u="sng" dirty="0">
                <a:ea typeface="Verdana" panose="020B0604030504040204" pitchFamily="34" charset="0"/>
              </a:rPr>
              <a:t> </a:t>
            </a:r>
            <a:r>
              <a:rPr lang="en-US" b="1" u="sng" dirty="0" err="1">
                <a:ea typeface="Verdana" panose="020B0604030504040204" pitchFamily="34" charset="0"/>
              </a:rPr>
              <a:t>proizlaze</a:t>
            </a:r>
            <a:r>
              <a:rPr lang="en-US" dirty="0">
                <a:ea typeface="Verdana" panose="020B0604030504040204" pitchFamily="34" charset="0"/>
              </a:rPr>
              <a:t>, </a:t>
            </a:r>
            <a:r>
              <a:rPr lang="en-US" dirty="0" err="1">
                <a:ea typeface="Verdana" panose="020B0604030504040204" pitchFamily="34" charset="0"/>
              </a:rPr>
              <a:t>bilo</a:t>
            </a:r>
            <a:r>
              <a:rPr lang="en-US" dirty="0">
                <a:ea typeface="Verdana" panose="020B0604030504040204" pitchFamily="34" charset="0"/>
              </a:rPr>
              <a:t> </a:t>
            </a:r>
            <a:r>
              <a:rPr lang="en-US" dirty="0" err="1">
                <a:ea typeface="Verdana" panose="020B0604030504040204" pitchFamily="34" charset="0"/>
              </a:rPr>
              <a:t>kojim</a:t>
            </a:r>
            <a:r>
              <a:rPr lang="en-US" dirty="0">
                <a:ea typeface="Verdana" panose="020B0604030504040204" pitchFamily="34" charset="0"/>
              </a:rPr>
              <a:t> </a:t>
            </a:r>
            <a:r>
              <a:rPr lang="en-US" dirty="0" err="1">
                <a:ea typeface="Verdana" panose="020B0604030504040204" pitchFamily="34" charset="0"/>
              </a:rPr>
              <a:t>finansijskim</a:t>
            </a:r>
            <a:r>
              <a:rPr lang="en-US" dirty="0">
                <a:ea typeface="Verdana" panose="020B0604030504040204" pitchFamily="34" charset="0"/>
              </a:rPr>
              <a:t> </a:t>
            </a:r>
            <a:r>
              <a:rPr lang="en-US" dirty="0" err="1">
                <a:ea typeface="Verdana" panose="020B0604030504040204" pitchFamily="34" charset="0"/>
              </a:rPr>
              <a:t>sredstvima</a:t>
            </a:r>
            <a:r>
              <a:rPr lang="en-US" dirty="0">
                <a:ea typeface="Verdana" panose="020B0604030504040204" pitchFamily="34" charset="0"/>
              </a:rPr>
              <a:t>, </a:t>
            </a:r>
            <a:r>
              <a:rPr lang="en-US" dirty="0" err="1">
                <a:ea typeface="Verdana" panose="020B0604030504040204" pitchFamily="34" charset="0"/>
              </a:rPr>
              <a:t>uz</a:t>
            </a:r>
            <a:r>
              <a:rPr lang="en-US" dirty="0">
                <a:ea typeface="Verdana" panose="020B0604030504040204" pitchFamily="34" charset="0"/>
              </a:rPr>
              <a:t> </a:t>
            </a:r>
            <a:r>
              <a:rPr lang="en-US" dirty="0" err="1">
                <a:ea typeface="Verdana" panose="020B0604030504040204" pitchFamily="34" charset="0"/>
              </a:rPr>
              <a:t>obavezan</a:t>
            </a:r>
            <a:r>
              <a:rPr lang="en-US" dirty="0">
                <a:ea typeface="Verdana" panose="020B0604030504040204" pitchFamily="34" charset="0"/>
              </a:rPr>
              <a:t> </a:t>
            </a:r>
            <a:r>
              <a:rPr lang="en-US" dirty="0" err="1">
                <a:ea typeface="Verdana" panose="020B0604030504040204" pitchFamily="34" charset="0"/>
              </a:rPr>
              <a:t>uslov</a:t>
            </a:r>
            <a:r>
              <a:rPr lang="en-US" dirty="0">
                <a:ea typeface="Verdana" panose="020B0604030504040204" pitchFamily="34" charset="0"/>
              </a:rPr>
              <a:t> da </a:t>
            </a:r>
            <a:r>
              <a:rPr lang="en-US" dirty="0" err="1">
                <a:ea typeface="Verdana" panose="020B0604030504040204" pitchFamily="34" charset="0"/>
              </a:rPr>
              <a:t>ugovorni</a:t>
            </a:r>
            <a:r>
              <a:rPr lang="en-US" dirty="0">
                <a:ea typeface="Verdana" panose="020B0604030504040204" pitchFamily="34" charset="0"/>
              </a:rPr>
              <a:t> organ </a:t>
            </a:r>
            <a:r>
              <a:rPr lang="en-US" dirty="0" err="1">
                <a:ea typeface="Verdana" panose="020B0604030504040204" pitchFamily="34" charset="0"/>
              </a:rPr>
              <a:t>obezb</a:t>
            </a:r>
            <a:r>
              <a:rPr lang="hr-BA" dirty="0">
                <a:ea typeface="Verdana" panose="020B0604030504040204" pitchFamily="34" charset="0"/>
              </a:rPr>
              <a:t>ij</a:t>
            </a:r>
            <a:r>
              <a:rPr lang="en-US" dirty="0" err="1">
                <a:ea typeface="Verdana" panose="020B0604030504040204" pitchFamily="34" charset="0"/>
              </a:rPr>
              <a:t>edi</a:t>
            </a:r>
            <a:r>
              <a:rPr lang="en-US" dirty="0">
                <a:ea typeface="Verdana" panose="020B0604030504040204" pitchFamily="34" charset="0"/>
              </a:rPr>
              <a:t> </a:t>
            </a:r>
            <a:r>
              <a:rPr lang="en-US" dirty="0" err="1">
                <a:ea typeface="Verdana" panose="020B0604030504040204" pitchFamily="34" charset="0"/>
              </a:rPr>
              <a:t>transparentnost</a:t>
            </a:r>
            <a:r>
              <a:rPr lang="en-US" dirty="0">
                <a:ea typeface="Verdana" panose="020B0604030504040204" pitchFamily="34" charset="0"/>
              </a:rPr>
              <a:t> </a:t>
            </a:r>
            <a:r>
              <a:rPr lang="en-US" dirty="0" err="1">
                <a:ea typeface="Verdana" panose="020B0604030504040204" pitchFamily="34" charset="0"/>
              </a:rPr>
              <a:t>postupka</a:t>
            </a:r>
            <a:r>
              <a:rPr lang="en-US" dirty="0">
                <a:ea typeface="Verdana" panose="020B0604030504040204" pitchFamily="34" charset="0"/>
              </a:rPr>
              <a:t>;</a:t>
            </a:r>
            <a:endParaRPr lang="hr-BA" dirty="0">
              <a:ea typeface="Verdana" panose="020B0604030504040204" pitchFamily="34" charset="0"/>
            </a:endParaRPr>
          </a:p>
          <a:p>
            <a:pPr marL="342900" indent="-342900">
              <a:spcBef>
                <a:spcPts val="600"/>
              </a:spcBef>
              <a:buFont typeface="+mj-lt"/>
              <a:buAutoNum type="alphaLcParenR" startAt="5"/>
            </a:pPr>
            <a:r>
              <a:rPr lang="en-US" dirty="0" err="1">
                <a:ea typeface="Verdana" panose="020B0604030504040204" pitchFamily="34" charset="0"/>
              </a:rPr>
              <a:t>ugovor</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kao</a:t>
            </a:r>
            <a:r>
              <a:rPr lang="en-US" dirty="0">
                <a:ea typeface="Verdana" panose="020B0604030504040204" pitchFamily="34" charset="0"/>
              </a:rPr>
              <a:t> </a:t>
            </a:r>
            <a:r>
              <a:rPr lang="en-US" dirty="0" err="1">
                <a:ea typeface="Verdana" panose="020B0604030504040204" pitchFamily="34" charset="0"/>
              </a:rPr>
              <a:t>predmet</a:t>
            </a:r>
            <a:r>
              <a:rPr lang="en-US" dirty="0">
                <a:ea typeface="Verdana" panose="020B0604030504040204" pitchFamily="34" charset="0"/>
              </a:rPr>
              <a:t> </a:t>
            </a:r>
            <a:r>
              <a:rPr lang="en-US" dirty="0" err="1">
                <a:ea typeface="Verdana" panose="020B0604030504040204" pitchFamily="34" charset="0"/>
              </a:rPr>
              <a:t>ima</a:t>
            </a:r>
            <a:r>
              <a:rPr lang="en-US" dirty="0">
                <a:ea typeface="Verdana" panose="020B0604030504040204" pitchFamily="34" charset="0"/>
              </a:rPr>
              <a:t> </a:t>
            </a:r>
            <a:r>
              <a:rPr lang="en-US" b="1" u="sng" dirty="0" err="1">
                <a:ea typeface="Verdana" panose="020B0604030504040204" pitchFamily="34" charset="0"/>
              </a:rPr>
              <a:t>uslugu</a:t>
            </a:r>
            <a:r>
              <a:rPr lang="en-US" b="1" u="sng" dirty="0">
                <a:ea typeface="Verdana" panose="020B0604030504040204" pitchFamily="34" charset="0"/>
              </a:rPr>
              <a:t> </a:t>
            </a:r>
            <a:r>
              <a:rPr lang="en-US" b="1" u="sng" dirty="0" err="1">
                <a:ea typeface="Verdana" panose="020B0604030504040204" pitchFamily="34" charset="0"/>
              </a:rPr>
              <a:t>navedenu</a:t>
            </a:r>
            <a:r>
              <a:rPr lang="en-US" b="1" u="sng" dirty="0">
                <a:ea typeface="Verdana" panose="020B0604030504040204" pitchFamily="34" charset="0"/>
              </a:rPr>
              <a:t> u </a:t>
            </a:r>
            <a:r>
              <a:rPr lang="en-US" b="1" u="sng" dirty="0" err="1">
                <a:ea typeface="Verdana" panose="020B0604030504040204" pitchFamily="34" charset="0"/>
              </a:rPr>
              <a:t>Aneksu</a:t>
            </a:r>
            <a:r>
              <a:rPr lang="en-US" b="1" u="sng" dirty="0">
                <a:ea typeface="Verdana" panose="020B0604030504040204" pitchFamily="34" charset="0"/>
              </a:rPr>
              <a:t> II d</a:t>
            </a:r>
            <a:r>
              <a:rPr lang="hr-BA" b="1" u="sng" dirty="0">
                <a:ea typeface="Verdana" panose="020B0604030504040204" pitchFamily="34" charset="0"/>
              </a:rPr>
              <a:t>io</a:t>
            </a:r>
            <a:r>
              <a:rPr lang="en-US" b="1" u="sng" dirty="0">
                <a:ea typeface="Verdana" panose="020B0604030504040204" pitchFamily="34" charset="0"/>
              </a:rPr>
              <a:t> C ZJN</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radu</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finansijskim</a:t>
            </a:r>
            <a:r>
              <a:rPr lang="en-US" dirty="0">
                <a:ea typeface="Verdana" panose="020B0604030504040204" pitchFamily="34" charset="0"/>
              </a:rPr>
              <a:t> </a:t>
            </a:r>
            <a:r>
              <a:rPr lang="en-US" dirty="0" err="1">
                <a:ea typeface="Verdana" panose="020B0604030504040204" pitchFamily="34" charset="0"/>
              </a:rPr>
              <a:t>uslugama</a:t>
            </a:r>
            <a:r>
              <a:rPr lang="en-US" dirty="0">
                <a:ea typeface="Verdana" panose="020B0604030504040204" pitchFamily="34" charset="0"/>
              </a:rPr>
              <a:t> </a:t>
            </a:r>
            <a:r>
              <a:rPr lang="en-US" dirty="0" err="1">
                <a:ea typeface="Verdana" panose="020B0604030504040204" pitchFamily="34" charset="0"/>
              </a:rPr>
              <a:t>povezanim</a:t>
            </a:r>
            <a:r>
              <a:rPr lang="en-US" dirty="0">
                <a:ea typeface="Verdana" panose="020B0604030504040204" pitchFamily="34" charset="0"/>
              </a:rPr>
              <a:t> </a:t>
            </a:r>
            <a:r>
              <a:rPr lang="en-US" dirty="0" err="1">
                <a:ea typeface="Verdana" panose="020B0604030504040204" pitchFamily="34" charset="0"/>
              </a:rPr>
              <a:t>sa</a:t>
            </a:r>
            <a:r>
              <a:rPr lang="en-US" dirty="0">
                <a:ea typeface="Verdana" panose="020B0604030504040204" pitchFamily="34" charset="0"/>
              </a:rPr>
              <a:t> </a:t>
            </a:r>
            <a:r>
              <a:rPr lang="en-US" dirty="0" err="1">
                <a:ea typeface="Verdana" panose="020B0604030504040204" pitchFamily="34" charset="0"/>
              </a:rPr>
              <a:t>hartijama</a:t>
            </a:r>
            <a:r>
              <a:rPr lang="en-US" dirty="0">
                <a:ea typeface="Verdana" panose="020B0604030504040204" pitchFamily="34" charset="0"/>
              </a:rPr>
              <a:t> od </a:t>
            </a:r>
            <a:r>
              <a:rPr lang="en-US" dirty="0" err="1">
                <a:ea typeface="Verdana" panose="020B0604030504040204" pitchFamily="34" charset="0"/>
              </a:rPr>
              <a:t>vr</a:t>
            </a:r>
            <a:r>
              <a:rPr lang="hr-BA" dirty="0">
                <a:ea typeface="Verdana" panose="020B0604030504040204" pitchFamily="34" charset="0"/>
              </a:rPr>
              <a:t>ij</a:t>
            </a:r>
            <a:r>
              <a:rPr lang="en-US" dirty="0" err="1">
                <a:ea typeface="Verdana" panose="020B0604030504040204" pitchFamily="34" charset="0"/>
              </a:rPr>
              <a:t>ednosti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drugim</a:t>
            </a:r>
            <a:r>
              <a:rPr lang="en-US" dirty="0">
                <a:ea typeface="Verdana" panose="020B0604030504040204" pitchFamily="34" charset="0"/>
              </a:rPr>
              <a:t> </a:t>
            </a:r>
            <a:r>
              <a:rPr lang="en-US" dirty="0" err="1">
                <a:ea typeface="Verdana" panose="020B0604030504040204" pitchFamily="34" charset="0"/>
              </a:rPr>
              <a:t>finansijskim</a:t>
            </a:r>
            <a:r>
              <a:rPr lang="en-US" dirty="0">
                <a:ea typeface="Verdana" panose="020B0604030504040204" pitchFamily="34" charset="0"/>
              </a:rPr>
              <a:t> </a:t>
            </a:r>
            <a:r>
              <a:rPr lang="en-US" dirty="0" err="1">
                <a:ea typeface="Verdana" panose="020B0604030504040204" pitchFamily="34" charset="0"/>
              </a:rPr>
              <a:t>instrumentima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usluge</a:t>
            </a:r>
            <a:r>
              <a:rPr lang="en-US" dirty="0">
                <a:ea typeface="Verdana" panose="020B0604030504040204" pitchFamily="34" charset="0"/>
              </a:rPr>
              <a:t> </a:t>
            </a:r>
            <a:r>
              <a:rPr lang="hr-BA" dirty="0">
                <a:ea typeface="Verdana" panose="020B0604030504040204" pitchFamily="34" charset="0"/>
              </a:rPr>
              <a:t>C</a:t>
            </a:r>
            <a:r>
              <a:rPr lang="en-US" dirty="0" err="1">
                <a:ea typeface="Verdana" panose="020B0604030504040204" pitchFamily="34" charset="0"/>
              </a:rPr>
              <a:t>entralne</a:t>
            </a:r>
            <a:r>
              <a:rPr lang="en-US" dirty="0">
                <a:ea typeface="Verdana" panose="020B0604030504040204" pitchFamily="34" charset="0"/>
              </a:rPr>
              <a:t> </a:t>
            </a:r>
            <a:r>
              <a:rPr lang="en-US" dirty="0" err="1">
                <a:ea typeface="Verdana" panose="020B0604030504040204" pitchFamily="34" charset="0"/>
              </a:rPr>
              <a:t>banke</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arbitražnim</a:t>
            </a:r>
            <a:r>
              <a:rPr lang="en-US" dirty="0">
                <a:ea typeface="Verdana" panose="020B0604030504040204" pitchFamily="34" charset="0"/>
              </a:rPr>
              <a:t> </a:t>
            </a:r>
            <a:r>
              <a:rPr lang="en-US" dirty="0" err="1">
                <a:ea typeface="Verdana" panose="020B0604030504040204" pitchFamily="34" charset="0"/>
              </a:rPr>
              <a:t>uslugama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mirenj</a:t>
            </a:r>
            <a:r>
              <a:rPr lang="hr-BA" dirty="0">
                <a:ea typeface="Verdana" panose="020B0604030504040204" pitchFamily="34" charset="0"/>
              </a:rPr>
              <a:t>u</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razvoju</a:t>
            </a:r>
            <a:r>
              <a:rPr lang="en-US" dirty="0">
                <a:ea typeface="Verdana" panose="020B0604030504040204" pitchFamily="34" charset="0"/>
              </a:rPr>
              <a:t> </a:t>
            </a:r>
            <a:r>
              <a:rPr lang="en-US" dirty="0" err="1">
                <a:ea typeface="Verdana" panose="020B0604030504040204" pitchFamily="34" charset="0"/>
              </a:rPr>
              <a:t>akvizicije</a:t>
            </a:r>
            <a:r>
              <a:rPr lang="en-US" dirty="0">
                <a:ea typeface="Verdana" panose="020B0604030504040204" pitchFamily="34" charset="0"/>
              </a:rPr>
              <a:t>, </a:t>
            </a:r>
            <a:r>
              <a:rPr lang="en-US" dirty="0" err="1">
                <a:ea typeface="Verdana" panose="020B0604030504040204" pitchFamily="34" charset="0"/>
              </a:rPr>
              <a:t>proizvodnja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koprodukcija</a:t>
            </a:r>
            <a:r>
              <a:rPr lang="en-US" dirty="0">
                <a:ea typeface="Verdana" panose="020B0604030504040204" pitchFamily="34" charset="0"/>
              </a:rPr>
              <a:t> </a:t>
            </a:r>
            <a:r>
              <a:rPr lang="en-US" dirty="0" err="1">
                <a:ea typeface="Verdana" panose="020B0604030504040204" pitchFamily="34" charset="0"/>
              </a:rPr>
              <a:t>programa</a:t>
            </a:r>
            <a:r>
              <a:rPr lang="en-US" dirty="0">
                <a:ea typeface="Verdana" panose="020B0604030504040204" pitchFamily="34" charset="0"/>
              </a:rPr>
              <a:t> za </a:t>
            </a:r>
            <a:r>
              <a:rPr lang="en-US" dirty="0" err="1">
                <a:ea typeface="Verdana" panose="020B0604030504040204" pitchFamily="34" charset="0"/>
              </a:rPr>
              <a:t>vrijeme</a:t>
            </a:r>
            <a:r>
              <a:rPr lang="en-US" dirty="0">
                <a:ea typeface="Verdana" panose="020B0604030504040204" pitchFamily="34" charset="0"/>
              </a:rPr>
              <a:t> radio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televizijskog</a:t>
            </a:r>
            <a:r>
              <a:rPr lang="en-US" dirty="0">
                <a:ea typeface="Verdana" panose="020B0604030504040204" pitchFamily="34" charset="0"/>
              </a:rPr>
              <a:t> </a:t>
            </a:r>
            <a:r>
              <a:rPr lang="en-US" dirty="0" err="1">
                <a:ea typeface="Verdana" panose="020B0604030504040204" pitchFamily="34" charset="0"/>
              </a:rPr>
              <a:t>emitovanja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ugovori</a:t>
            </a:r>
            <a:r>
              <a:rPr lang="en-US" dirty="0">
                <a:ea typeface="Verdana" panose="020B0604030504040204" pitchFamily="34" charset="0"/>
              </a:rPr>
              <a:t> o </a:t>
            </a:r>
            <a:r>
              <a:rPr lang="en-US" dirty="0" err="1">
                <a:ea typeface="Verdana" panose="020B0604030504040204" pitchFamily="34" charset="0"/>
              </a:rPr>
              <a:t>istraživačkim</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razvojnim</a:t>
            </a:r>
            <a:r>
              <a:rPr lang="en-US" dirty="0">
                <a:ea typeface="Verdana" panose="020B0604030504040204" pitchFamily="34" charset="0"/>
              </a:rPr>
              <a:t> </a:t>
            </a:r>
            <a:r>
              <a:rPr lang="en-US" dirty="0" err="1">
                <a:ea typeface="Verdana" panose="020B0604030504040204" pitchFamily="34" charset="0"/>
              </a:rPr>
              <a:t>uslugama</a:t>
            </a:r>
            <a:r>
              <a:rPr lang="en-US" dirty="0">
                <a:ea typeface="Verdana" panose="020B0604030504040204" pitchFamily="34" charset="0"/>
              </a:rPr>
              <a:t>)</a:t>
            </a:r>
            <a:endParaRPr lang="hr-BA" dirty="0">
              <a:ea typeface="Verdana" panose="020B0604030504040204" pitchFamily="34" charset="0"/>
            </a:endParaRPr>
          </a:p>
          <a:p>
            <a:pPr marL="342900" indent="-342900">
              <a:spcBef>
                <a:spcPts val="600"/>
              </a:spcBef>
              <a:buFont typeface="+mj-lt"/>
              <a:buAutoNum type="alphaLcParenR" startAt="5"/>
            </a:pPr>
            <a:r>
              <a:rPr lang="en-US" b="1" u="sng" dirty="0" err="1">
                <a:ea typeface="Verdana" panose="020B0604030504040204" pitchFamily="34" charset="0"/>
              </a:rPr>
              <a:t>Ugovori</a:t>
            </a:r>
            <a:r>
              <a:rPr lang="en-US" b="1" u="sng" dirty="0">
                <a:ea typeface="Verdana" panose="020B0604030504040204" pitchFamily="34" charset="0"/>
              </a:rPr>
              <a:t> o </a:t>
            </a:r>
            <a:r>
              <a:rPr lang="en-US" b="1" u="sng" dirty="0" err="1">
                <a:ea typeface="Verdana" panose="020B0604030504040204" pitchFamily="34" charset="0"/>
              </a:rPr>
              <a:t>koncesiji</a:t>
            </a:r>
            <a:r>
              <a:rPr lang="en-US" b="1" u="sng" dirty="0">
                <a:ea typeface="Verdana" panose="020B0604030504040204" pitchFamily="34" charset="0"/>
              </a:rPr>
              <a:t> </a:t>
            </a:r>
            <a:r>
              <a:rPr lang="en-US" b="1" u="sng" dirty="0" err="1">
                <a:ea typeface="Verdana" panose="020B0604030504040204" pitchFamily="34" charset="0"/>
              </a:rPr>
              <a:t>i</a:t>
            </a:r>
            <a:r>
              <a:rPr lang="en-US" b="1" u="sng" dirty="0">
                <a:ea typeface="Verdana" panose="020B0604030504040204" pitchFamily="34" charset="0"/>
              </a:rPr>
              <a:t> </a:t>
            </a:r>
            <a:r>
              <a:rPr lang="en-US" b="1" u="sng" dirty="0" err="1">
                <a:ea typeface="Verdana" panose="020B0604030504040204" pitchFamily="34" charset="0"/>
              </a:rPr>
              <a:t>javno-privatnom</a:t>
            </a:r>
            <a:r>
              <a:rPr lang="en-US" b="1" u="sng" dirty="0">
                <a:ea typeface="Verdana" panose="020B0604030504040204" pitchFamily="34" charset="0"/>
              </a:rPr>
              <a:t> </a:t>
            </a:r>
            <a:r>
              <a:rPr lang="en-US" b="1" u="sng" dirty="0" err="1">
                <a:ea typeface="Verdana" panose="020B0604030504040204" pitchFamily="34" charset="0"/>
              </a:rPr>
              <a:t>partnerstvu</a:t>
            </a:r>
            <a:r>
              <a:rPr lang="en-US" b="1" u="sng" dirty="0">
                <a:ea typeface="Verdana" panose="020B0604030504040204" pitchFamily="34" charset="0"/>
              </a:rPr>
              <a:t> </a:t>
            </a:r>
            <a:r>
              <a:rPr lang="en-US" dirty="0" err="1">
                <a:ea typeface="Verdana" panose="020B0604030504040204" pitchFamily="34" charset="0"/>
              </a:rPr>
              <a:t>dodjeljuju</a:t>
            </a:r>
            <a:r>
              <a:rPr lang="en-US" dirty="0">
                <a:ea typeface="Verdana" panose="020B0604030504040204" pitchFamily="34" charset="0"/>
              </a:rPr>
              <a:t> se u </a:t>
            </a:r>
            <a:r>
              <a:rPr lang="en-US" dirty="0" err="1">
                <a:ea typeface="Verdana" panose="020B0604030504040204" pitchFamily="34" charset="0"/>
              </a:rPr>
              <a:t>skladu</a:t>
            </a:r>
            <a:r>
              <a:rPr lang="en-US" dirty="0">
                <a:ea typeface="Verdana" panose="020B0604030504040204" pitchFamily="34" charset="0"/>
              </a:rPr>
              <a:t> s </a:t>
            </a:r>
            <a:r>
              <a:rPr lang="en-US" dirty="0" err="1">
                <a:ea typeface="Verdana" panose="020B0604030504040204" pitchFamily="34" charset="0"/>
              </a:rPr>
              <a:t>odgovarajućim</a:t>
            </a:r>
            <a:r>
              <a:rPr lang="en-US" dirty="0">
                <a:ea typeface="Verdana" panose="020B0604030504040204" pitchFamily="34" charset="0"/>
              </a:rPr>
              <a:t> </a:t>
            </a:r>
            <a:r>
              <a:rPr lang="en-US" dirty="0" err="1">
                <a:ea typeface="Verdana" panose="020B0604030504040204" pitchFamily="34" charset="0"/>
              </a:rPr>
              <a:t>zakonima</a:t>
            </a:r>
            <a:r>
              <a:rPr lang="en-US" dirty="0">
                <a:ea typeface="Verdana" panose="020B0604030504040204" pitchFamily="34" charset="0"/>
              </a:rPr>
              <a:t>.</a:t>
            </a:r>
          </a:p>
        </p:txBody>
      </p:sp>
    </p:spTree>
    <p:extLst>
      <p:ext uri="{BB962C8B-B14F-4D97-AF65-F5344CB8AC3E}">
        <p14:creationId xmlns:p14="http://schemas.microsoft.com/office/powerpoint/2010/main" val="1105394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idx="4294967295"/>
          </p:nvPr>
        </p:nvSpPr>
        <p:spPr>
          <a:xfrm>
            <a:off x="432000" y="431800"/>
            <a:ext cx="822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hr-BA" altLang="el-GR" sz="2000" b="1" kern="1200" dirty="0">
                <a:latin typeface="Verdana" pitchFamily="34" charset="0"/>
                <a:ea typeface="+mn-ea"/>
                <a:cs typeface="+mn-cs"/>
              </a:rPr>
              <a:t>Principi javnih nabavki </a:t>
            </a:r>
            <a:r>
              <a:rPr lang="en-US" altLang="el-GR" sz="2000" b="1" kern="1200" dirty="0">
                <a:latin typeface="Verdana" pitchFamily="34" charset="0"/>
                <a:ea typeface="+mn-ea"/>
                <a:cs typeface="+mn-cs"/>
              </a:rPr>
              <a:t>(1 o</a:t>
            </a:r>
            <a:r>
              <a:rPr lang="hr-BA" altLang="el-GR" sz="2000" b="1" kern="1200" dirty="0">
                <a:latin typeface="Verdana" pitchFamily="34" charset="0"/>
                <a:ea typeface="+mn-ea"/>
                <a:cs typeface="+mn-cs"/>
              </a:rPr>
              <a:t>d</a:t>
            </a:r>
            <a:r>
              <a:rPr lang="en-US" altLang="el-GR" sz="2000" b="1" kern="1200" dirty="0">
                <a:latin typeface="Verdana" pitchFamily="34" charset="0"/>
                <a:ea typeface="+mn-ea"/>
                <a:cs typeface="+mn-cs"/>
              </a:rPr>
              <a:t> 2)</a:t>
            </a:r>
            <a:endParaRPr lang="el-GR" altLang="el-GR" sz="2000" b="1" kern="1200" dirty="0">
              <a:latin typeface="Verdana" pitchFamily="34" charset="0"/>
              <a:ea typeface="+mn-ea"/>
              <a:cs typeface="+mn-cs"/>
            </a:endParaRPr>
          </a:p>
        </p:txBody>
      </p:sp>
      <p:sp>
        <p:nvSpPr>
          <p:cNvPr id="30724" name="Text Box 4"/>
          <p:cNvSpPr txBox="1">
            <a:spLocks noChangeArrowheads="1"/>
          </p:cNvSpPr>
          <p:nvPr/>
        </p:nvSpPr>
        <p:spPr bwMode="auto">
          <a:xfrm>
            <a:off x="542925" y="900000"/>
            <a:ext cx="8118675" cy="646331"/>
          </a:xfrm>
          <a:prstGeom prst="rect">
            <a:avLst/>
          </a:prstGeom>
          <a:solidFill>
            <a:srgbClr val="99CC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en-US" altLang="el-GR" sz="1800" b="1" dirty="0" err="1">
                <a:latin typeface="Verdana" panose="020B0604030504040204" pitchFamily="34" charset="0"/>
                <a:ea typeface="Verdana" panose="020B0604030504040204" pitchFamily="34" charset="0"/>
              </a:rPr>
              <a:t>Postupak</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kriteriji</a:t>
            </a:r>
            <a:r>
              <a:rPr lang="en-US" altLang="el-GR" sz="1800" b="1" dirty="0">
                <a:latin typeface="Verdana" panose="020B0604030504040204" pitchFamily="34" charset="0"/>
                <a:ea typeface="Verdana" panose="020B0604030504040204" pitchFamily="34" charset="0"/>
              </a:rPr>
              <a:t> za </a:t>
            </a:r>
            <a:r>
              <a:rPr lang="en-US" altLang="el-GR" sz="1800" b="1" dirty="0" err="1">
                <a:latin typeface="Verdana" panose="020B0604030504040204" pitchFamily="34" charset="0"/>
                <a:ea typeface="Verdana" panose="020B0604030504040204" pitchFamily="34" charset="0"/>
              </a:rPr>
              <a:t>dodjelu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koji</a:t>
            </a:r>
            <a:r>
              <a:rPr lang="en-US" altLang="el-GR" sz="1800" b="1" dirty="0">
                <a:latin typeface="Verdana" panose="020B0604030504040204" pitchFamily="34" charset="0"/>
                <a:ea typeface="Verdana" panose="020B0604030504040204" pitchFamily="34" charset="0"/>
              </a:rPr>
              <a:t> se </a:t>
            </a:r>
            <a:r>
              <a:rPr lang="en-US" altLang="el-GR" sz="1800" b="1" dirty="0" err="1">
                <a:latin typeface="Verdana" panose="020B0604030504040204" pitchFamily="34" charset="0"/>
                <a:ea typeface="Verdana" panose="020B0604030504040204" pitchFamily="34" charset="0"/>
              </a:rPr>
              <a:t>koriste</a:t>
            </a:r>
            <a:r>
              <a:rPr lang="en-US" altLang="el-GR" sz="1800" b="1" dirty="0">
                <a:latin typeface="Verdana" panose="020B0604030504040204" pitchFamily="34" charset="0"/>
                <a:ea typeface="Verdana" panose="020B0604030504040204" pitchFamily="34" charset="0"/>
              </a:rPr>
              <a:t> za </a:t>
            </a:r>
            <a:r>
              <a:rPr lang="en-US" altLang="el-GR" sz="1800" b="1" dirty="0" err="1">
                <a:latin typeface="Verdana" panose="020B0604030504040204" pitchFamily="34" charset="0"/>
                <a:ea typeface="Verdana" panose="020B0604030504040204" pitchFamily="34" charset="0"/>
              </a:rPr>
              <a:t>dodjelu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javnog</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ugovora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moraju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osigurati</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primjenu</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sljedećih</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načela</a:t>
            </a:r>
            <a:r>
              <a:rPr lang="en-US" altLang="el-GR" sz="1800" b="1" dirty="0">
                <a:latin typeface="Verdana" panose="020B0604030504040204" pitchFamily="34" charset="0"/>
                <a:ea typeface="Verdana" panose="020B0604030504040204" pitchFamily="34" charset="0"/>
              </a:rPr>
              <a:t> ...</a:t>
            </a:r>
            <a:endParaRPr lang="el-GR" altLang="el-GR" sz="1800" b="1" dirty="0">
              <a:latin typeface="Verdana" panose="020B0604030504040204" pitchFamily="34" charset="0"/>
              <a:ea typeface="Verdana" panose="020B0604030504040204" pitchFamily="34" charset="0"/>
            </a:endParaRPr>
          </a:p>
        </p:txBody>
      </p:sp>
      <p:sp>
        <p:nvSpPr>
          <p:cNvPr id="30726" name="Oval 6"/>
          <p:cNvSpPr>
            <a:spLocks noChangeArrowheads="1"/>
          </p:cNvSpPr>
          <p:nvPr/>
        </p:nvSpPr>
        <p:spPr bwMode="auto">
          <a:xfrm>
            <a:off x="542925" y="4672152"/>
            <a:ext cx="2971800" cy="4572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Ekonomičnost</a:t>
            </a:r>
            <a:endParaRPr lang="el-GR" altLang="el-GR" sz="1800" dirty="0">
              <a:latin typeface="Verdana" panose="020B0604030504040204" pitchFamily="34" charset="0"/>
              <a:ea typeface="Verdana" panose="020B0604030504040204" pitchFamily="34" charset="0"/>
            </a:endParaRPr>
          </a:p>
        </p:txBody>
      </p:sp>
      <p:sp>
        <p:nvSpPr>
          <p:cNvPr id="30728" name="Oval 8"/>
          <p:cNvSpPr>
            <a:spLocks noChangeArrowheads="1"/>
          </p:cNvSpPr>
          <p:nvPr/>
        </p:nvSpPr>
        <p:spPr bwMode="auto">
          <a:xfrm>
            <a:off x="577242" y="2744924"/>
            <a:ext cx="2971800" cy="4572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Transparentnost</a:t>
            </a:r>
            <a:endParaRPr lang="el-GR" altLang="el-GR" sz="1800" dirty="0">
              <a:latin typeface="Verdana" panose="020B0604030504040204" pitchFamily="34" charset="0"/>
              <a:ea typeface="Verdana" panose="020B0604030504040204" pitchFamily="34" charset="0"/>
            </a:endParaRPr>
          </a:p>
        </p:txBody>
      </p:sp>
      <p:sp>
        <p:nvSpPr>
          <p:cNvPr id="30730" name="Oval 10"/>
          <p:cNvSpPr>
            <a:spLocks noChangeArrowheads="1"/>
          </p:cNvSpPr>
          <p:nvPr/>
        </p:nvSpPr>
        <p:spPr bwMode="auto">
          <a:xfrm>
            <a:off x="5751525" y="2744924"/>
            <a:ext cx="2971800" cy="4572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Jednak tretman</a:t>
            </a:r>
            <a:endParaRPr lang="el-GR" altLang="el-GR" sz="1800" dirty="0">
              <a:latin typeface="Verdana" panose="020B0604030504040204" pitchFamily="34" charset="0"/>
              <a:ea typeface="Verdana" panose="020B0604030504040204" pitchFamily="34" charset="0"/>
            </a:endParaRPr>
          </a:p>
        </p:txBody>
      </p:sp>
      <p:sp>
        <p:nvSpPr>
          <p:cNvPr id="30731" name="AutoShape 11"/>
          <p:cNvSpPr>
            <a:spLocks noChangeArrowheads="1"/>
          </p:cNvSpPr>
          <p:nvPr/>
        </p:nvSpPr>
        <p:spPr bwMode="auto">
          <a:xfrm rot="5400000">
            <a:off x="4248150" y="1821954"/>
            <a:ext cx="685800" cy="8001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ea typeface="Verdana" panose="020B0604030504040204" pitchFamily="34" charset="0"/>
            </a:endParaRPr>
          </a:p>
        </p:txBody>
      </p:sp>
      <p:sp>
        <p:nvSpPr>
          <p:cNvPr id="30734" name="Oval 14"/>
          <p:cNvSpPr>
            <a:spLocks noChangeAspect="1" noChangeArrowheads="1"/>
          </p:cNvSpPr>
          <p:nvPr/>
        </p:nvSpPr>
        <p:spPr bwMode="auto">
          <a:xfrm>
            <a:off x="3429000" y="2780928"/>
            <a:ext cx="2439144" cy="2304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b="1" dirty="0">
                <a:latin typeface="Verdana" panose="020B0604030504040204" pitchFamily="34" charset="0"/>
                <a:ea typeface="Verdana" panose="020B0604030504040204" pitchFamily="34" charset="0"/>
              </a:rPr>
              <a:t>Osiguranje aktivne i pravične konkurencije</a:t>
            </a:r>
            <a:endParaRPr lang="el-GR" altLang="el-GR" sz="1800" b="1" dirty="0">
              <a:latin typeface="Verdana" panose="020B0604030504040204" pitchFamily="34" charset="0"/>
              <a:ea typeface="Verdana" panose="020B0604030504040204" pitchFamily="34" charset="0"/>
            </a:endParaRPr>
          </a:p>
        </p:txBody>
      </p:sp>
      <p:sp>
        <p:nvSpPr>
          <p:cNvPr id="14" name="Oval 10"/>
          <p:cNvSpPr>
            <a:spLocks noChangeArrowheads="1"/>
          </p:cNvSpPr>
          <p:nvPr/>
        </p:nvSpPr>
        <p:spPr bwMode="auto">
          <a:xfrm>
            <a:off x="5751525" y="4672152"/>
            <a:ext cx="2971800" cy="457200"/>
          </a:xfrm>
          <a:prstGeom prst="ellipse">
            <a:avLst/>
          </a:prstGeom>
          <a:solidFill>
            <a:srgbClr val="C9E4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800" dirty="0">
                <a:latin typeface="Verdana" panose="020B0604030504040204" pitchFamily="34" charset="0"/>
                <a:ea typeface="Verdana" panose="020B0604030504040204" pitchFamily="34" charset="0"/>
              </a:rPr>
              <a:t>Efikasnost</a:t>
            </a:r>
            <a:endParaRPr lang="el-GR" altLang="el-GR" sz="1800" dirty="0">
              <a:latin typeface="Verdana" panose="020B0604030504040204" pitchFamily="34" charset="0"/>
              <a:ea typeface="Verdana" panose="020B0604030504040204" pitchFamily="34" charset="0"/>
            </a:endParaRPr>
          </a:p>
        </p:txBody>
      </p:sp>
      <p:sp>
        <p:nvSpPr>
          <p:cNvPr id="2" name="TextBox 1"/>
          <p:cNvSpPr txBox="1"/>
          <p:nvPr/>
        </p:nvSpPr>
        <p:spPr>
          <a:xfrm>
            <a:off x="766941" y="124023"/>
            <a:ext cx="124906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3629540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36920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sz="2000" b="1" dirty="0"/>
              <a:t>Subvencionirani ugovori</a:t>
            </a:r>
            <a:endParaRPr lang="el-GR" sz="2000" b="1" dirty="0"/>
          </a:p>
        </p:txBody>
      </p:sp>
      <p:sp>
        <p:nvSpPr>
          <p:cNvPr id="3" name="TextBox 2"/>
          <p:cNvSpPr txBox="1"/>
          <p:nvPr/>
        </p:nvSpPr>
        <p:spPr>
          <a:xfrm>
            <a:off x="766941" y="124023"/>
            <a:ext cx="124906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7 </a:t>
            </a:r>
            <a:r>
              <a:rPr lang="hr-BA" sz="1400" b="1" dirty="0">
                <a:solidFill>
                  <a:schemeClr val="bg1"/>
                </a:solidFill>
              </a:rPr>
              <a:t>ZJN</a:t>
            </a:r>
            <a:endParaRPr lang="el-GR" sz="1400" b="1" dirty="0">
              <a:solidFill>
                <a:schemeClr val="bg1"/>
              </a:solidFill>
            </a:endParaRPr>
          </a:p>
        </p:txBody>
      </p:sp>
      <p:sp>
        <p:nvSpPr>
          <p:cNvPr id="4" name="Rectangle 3"/>
          <p:cNvSpPr/>
          <p:nvPr/>
        </p:nvSpPr>
        <p:spPr>
          <a:xfrm>
            <a:off x="432000" y="900000"/>
            <a:ext cx="8280000" cy="1554272"/>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Odredbe</a:t>
            </a:r>
            <a:r>
              <a:rPr lang="en-US" dirty="0">
                <a:solidFill>
                  <a:srgbClr val="000000"/>
                </a:solidFill>
                <a:ea typeface="Verdana" panose="020B0604030504040204" pitchFamily="34" charset="0"/>
              </a:rPr>
              <a:t> ZJN </a:t>
            </a:r>
            <a:r>
              <a:rPr lang="en-US" dirty="0" err="1">
                <a:solidFill>
                  <a:srgbClr val="000000"/>
                </a:solidFill>
                <a:ea typeface="Verdana" panose="020B0604030504040204" pitchFamily="34" charset="0"/>
              </a:rPr>
              <a:t>primjenjuju</a:t>
            </a:r>
            <a:r>
              <a:rPr lang="en-US" dirty="0">
                <a:solidFill>
                  <a:srgbClr val="000000"/>
                </a:solidFill>
                <a:ea typeface="Verdana" panose="020B0604030504040204" pitchFamily="34" charset="0"/>
              </a:rPr>
              <a:t> se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naručilac</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direktno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subvencionira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više</a:t>
            </a:r>
            <a:r>
              <a:rPr lang="en-US" dirty="0">
                <a:solidFill>
                  <a:srgbClr val="000000"/>
                </a:solidFill>
                <a:ea typeface="Verdana" panose="020B0604030504040204" pitchFamily="34" charset="0"/>
              </a:rPr>
              <a:t> od 50%.</a:t>
            </a:r>
          </a:p>
          <a:p>
            <a:pPr>
              <a:spcBef>
                <a:spcPts val="600"/>
              </a:spcBef>
            </a:pPr>
            <a:r>
              <a:rPr lang="hr-BA" dirty="0">
                <a:solidFill>
                  <a:srgbClr val="000000"/>
                </a:solidFill>
                <a:ea typeface="Verdana" panose="020B0604030504040204" pitchFamily="34" charset="0"/>
              </a:rPr>
              <a:t>Ugovorni organ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odobrava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takve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subvencije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dužan</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osigurati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poštivanje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odredbi</a:t>
            </a:r>
            <a:r>
              <a:rPr lang="en-US" dirty="0">
                <a:solidFill>
                  <a:srgbClr val="000000"/>
                </a:solidFill>
                <a:ea typeface="Verdana" panose="020B0604030504040204" pitchFamily="34" charset="0"/>
              </a:rPr>
              <a:t> ZJN-a u </a:t>
            </a:r>
            <a:r>
              <a:rPr lang="en-US" dirty="0" err="1">
                <a:solidFill>
                  <a:srgbClr val="000000"/>
                </a:solidFill>
                <a:ea typeface="Verdana" panose="020B0604030504040204" pitchFamily="34" charset="0"/>
              </a:rPr>
              <a:t>slučajevima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kada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subvencionirani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uključuje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aktivnosti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nabavke</a:t>
            </a:r>
            <a:r>
              <a:rPr lang="en-US" dirty="0">
                <a:solidFill>
                  <a:srgbClr val="000000"/>
                </a:solidFill>
                <a:ea typeface="Verdana" panose="020B0604030504040204" pitchFamily="34" charset="0"/>
              </a:rPr>
              <a:t>.</a:t>
            </a:r>
          </a:p>
        </p:txBody>
      </p:sp>
    </p:spTree>
    <p:extLst>
      <p:ext uri="{BB962C8B-B14F-4D97-AF65-F5344CB8AC3E}">
        <p14:creationId xmlns:p14="http://schemas.microsoft.com/office/powerpoint/2010/main" val="5797320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3600000" y="2160000"/>
            <a:ext cx="5040000" cy="1015663"/>
          </a:xfrm>
          <a:prstGeom prst="rect">
            <a:avLst/>
          </a:prstGeom>
          <a:solidFill>
            <a:srgbClr val="66CCFF"/>
          </a:solidFill>
          <a:ln w="25400">
            <a:solidFill>
              <a:schemeClr val="tx1"/>
            </a:solidFill>
            <a:miter lim="800000"/>
            <a:headEnd/>
            <a:tailEnd/>
          </a:ln>
          <a:effectLst/>
        </p:spPr>
        <p:txBody>
          <a:bodyPr wrap="square">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Koja vrsta postupka nabavke će uslijediti?</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22618506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28890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Koja vrsta postupka nabavke će uslijediti?</a:t>
            </a:r>
            <a:endParaRPr lang="el-GR" sz="2000" b="1" dirty="0"/>
          </a:p>
        </p:txBody>
      </p:sp>
      <p:sp>
        <p:nvSpPr>
          <p:cNvPr id="6" name="Rectangle 5"/>
          <p:cNvSpPr/>
          <p:nvPr/>
        </p:nvSpPr>
        <p:spPr>
          <a:xfrm>
            <a:off x="432000" y="1260000"/>
            <a:ext cx="8280000" cy="1277273"/>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Ugovorn</a:t>
            </a:r>
            <a:r>
              <a:rPr lang="hr-BA" dirty="0">
                <a:solidFill>
                  <a:srgbClr val="000000"/>
                </a:solidFill>
                <a:ea typeface="Verdana" panose="020B0604030504040204" pitchFamily="34" charset="0"/>
              </a:rPr>
              <a:t>i organ </a:t>
            </a:r>
            <a:r>
              <a:rPr lang="en-US" dirty="0" err="1">
                <a:solidFill>
                  <a:srgbClr val="000000"/>
                </a:solidFill>
                <a:ea typeface="Verdana" panose="020B0604030504040204" pitchFamily="34" charset="0"/>
              </a:rPr>
              <a:t>može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odabrati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postupak</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će</a:t>
            </a:r>
            <a:r>
              <a:rPr lang="en-US" dirty="0">
                <a:solidFill>
                  <a:srgbClr val="000000"/>
                </a:solidFill>
                <a:ea typeface="Verdana" panose="020B0604030504040204" pitchFamily="34" charset="0"/>
              </a:rPr>
              <a:t> se </a:t>
            </a:r>
            <a:r>
              <a:rPr lang="en-US" dirty="0" err="1">
                <a:solidFill>
                  <a:srgbClr val="000000"/>
                </a:solidFill>
                <a:ea typeface="Verdana" panose="020B0604030504040204" pitchFamily="34" charset="0"/>
              </a:rPr>
              <a:t>primijeniti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među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postupcima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nabavke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predviđenim</a:t>
            </a:r>
            <a:r>
              <a:rPr lang="en-US" dirty="0">
                <a:solidFill>
                  <a:srgbClr val="000000"/>
                </a:solidFill>
                <a:ea typeface="Verdana" panose="020B0604030504040204" pitchFamily="34" charset="0"/>
              </a:rPr>
              <a:t> ZJN,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osnovu</a:t>
            </a:r>
            <a:r>
              <a:rPr lang="en-US"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procijenjene</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vrijednosti</a:t>
            </a:r>
            <a:r>
              <a:rPr lang="en-US" b="1" u="sng" dirty="0">
                <a:solidFill>
                  <a:srgbClr val="000000"/>
                </a:solidFill>
                <a:ea typeface="Verdana" panose="020B0604030504040204" pitchFamily="34" charset="0"/>
              </a:rPr>
              <a:t> </a:t>
            </a:r>
            <a:r>
              <a:rPr lang="en-US" b="1" u="sng" dirty="0" err="1">
                <a:solidFill>
                  <a:srgbClr val="000000"/>
                </a:solidFill>
                <a:ea typeface="Verdana" panose="020B0604030504040204" pitchFamily="34" charset="0"/>
              </a:rPr>
              <a:t>nabav</a:t>
            </a:r>
            <a:r>
              <a:rPr lang="hr-BA" b="1" u="sng" dirty="0">
                <a:solidFill>
                  <a:srgbClr val="000000"/>
                </a:solidFill>
                <a:ea typeface="Verdana" panose="020B0604030504040204" pitchFamily="34" charset="0"/>
              </a:rPr>
              <a:t>k</a:t>
            </a:r>
            <a:r>
              <a:rPr lang="en-US" b="1" u="sng" dirty="0">
                <a:solidFill>
                  <a:srgbClr val="000000"/>
                </a:solidFill>
                <a:ea typeface="Verdana" panose="020B0604030504040204" pitchFamily="34" charset="0"/>
              </a:rPr>
              <a:t>e.</a:t>
            </a:r>
          </a:p>
          <a:p>
            <a:pPr>
              <a:spcBef>
                <a:spcPts val="600"/>
              </a:spcBef>
            </a:pPr>
            <a:r>
              <a:rPr lang="en-US" dirty="0">
                <a:solidFill>
                  <a:srgbClr val="000000"/>
                </a:solidFill>
                <a:ea typeface="Verdana" panose="020B0604030504040204" pitchFamily="34" charset="0"/>
              </a:rPr>
              <a:t>ZJN </a:t>
            </a:r>
            <a:r>
              <a:rPr lang="en-US" dirty="0" err="1">
                <a:solidFill>
                  <a:srgbClr val="000000"/>
                </a:solidFill>
                <a:ea typeface="Verdana" panose="020B0604030504040204" pitchFamily="34" charset="0"/>
              </a:rPr>
              <a:t>definira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sljedeće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pragove</a:t>
            </a:r>
            <a:r>
              <a:rPr lang="en-US" dirty="0">
                <a:solidFill>
                  <a:srgbClr val="000000"/>
                </a:solidFill>
                <a:ea typeface="Verdana" panose="020B0604030504040204" pitchFamily="34" charset="0"/>
              </a:rPr>
              <a:t>:</a:t>
            </a:r>
          </a:p>
        </p:txBody>
      </p:sp>
      <p:sp>
        <p:nvSpPr>
          <p:cNvPr id="7" name="TextBox 6"/>
          <p:cNvSpPr txBox="1"/>
          <p:nvPr/>
        </p:nvSpPr>
        <p:spPr>
          <a:xfrm>
            <a:off x="766941" y="124023"/>
            <a:ext cx="2117887" cy="307777"/>
          </a:xfrm>
          <a:prstGeom prst="rect">
            <a:avLst/>
          </a:prstGeom>
          <a:noFill/>
        </p:spPr>
        <p:txBody>
          <a:bodyPr wrap="none" rtlCol="0">
            <a:spAutoFit/>
          </a:bodyPr>
          <a:lstStyle/>
          <a:p>
            <a:r>
              <a:rPr lang="hr-BA" sz="1400" b="1" dirty="0">
                <a:solidFill>
                  <a:schemeClr val="bg1"/>
                </a:solidFill>
              </a:rPr>
              <a:t>Članovi</a:t>
            </a:r>
            <a:r>
              <a:rPr lang="en-US" sz="1400" b="1" dirty="0">
                <a:solidFill>
                  <a:schemeClr val="bg1"/>
                </a:solidFill>
              </a:rPr>
              <a:t> 14 </a:t>
            </a:r>
            <a:r>
              <a:rPr lang="hr-BA" sz="1400" b="1" dirty="0">
                <a:solidFill>
                  <a:schemeClr val="bg1"/>
                </a:solidFill>
              </a:rPr>
              <a:t>i</a:t>
            </a:r>
            <a:r>
              <a:rPr lang="en-US" sz="1400" b="1" dirty="0">
                <a:solidFill>
                  <a:schemeClr val="bg1"/>
                </a:solidFill>
              </a:rPr>
              <a:t> 87 </a:t>
            </a:r>
            <a:r>
              <a:rPr lang="hr-BA" sz="1400" b="1" dirty="0">
                <a:solidFill>
                  <a:schemeClr val="bg1"/>
                </a:solidFill>
              </a:rPr>
              <a:t>ZJN</a:t>
            </a:r>
            <a:endParaRPr lang="el-GR" sz="1400"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242373895"/>
              </p:ext>
            </p:extLst>
          </p:nvPr>
        </p:nvGraphicFramePr>
        <p:xfrm>
          <a:off x="2016488" y="3376648"/>
          <a:ext cx="6948000" cy="914400"/>
        </p:xfrm>
        <a:graphic>
          <a:graphicData uri="http://schemas.openxmlformats.org/drawingml/2006/table">
            <a:tbl>
              <a:tblPr firstRow="1" bandRow="1">
                <a:tableStyleId>{5940675A-B579-460E-94D1-54222C63F5DA}</a:tableStyleId>
              </a:tblPr>
              <a:tblGrid>
                <a:gridCol w="1944000">
                  <a:extLst>
                    <a:ext uri="{9D8B030D-6E8A-4147-A177-3AD203B41FA5}">
                      <a16:colId xmlns:a16="http://schemas.microsoft.com/office/drawing/2014/main" val="20000"/>
                    </a:ext>
                  </a:extLst>
                </a:gridCol>
                <a:gridCol w="971552">
                  <a:extLst>
                    <a:ext uri="{9D8B030D-6E8A-4147-A177-3AD203B41FA5}">
                      <a16:colId xmlns:a16="http://schemas.microsoft.com/office/drawing/2014/main" val="20001"/>
                    </a:ext>
                  </a:extLst>
                </a:gridCol>
                <a:gridCol w="4032448">
                  <a:extLst>
                    <a:ext uri="{9D8B030D-6E8A-4147-A177-3AD203B41FA5}">
                      <a16:colId xmlns:a16="http://schemas.microsoft.com/office/drawing/2014/main" val="20002"/>
                    </a:ext>
                  </a:extLst>
                </a:gridCol>
              </a:tblGrid>
              <a:tr h="129752">
                <a:tc>
                  <a:txBody>
                    <a:bodyPr/>
                    <a:lstStyle/>
                    <a:p>
                      <a:pPr algn="ctr"/>
                      <a:r>
                        <a:rPr lang="de-DE" sz="1400" b="0" i="0" u="none" strike="noStrike" kern="1200" baseline="0" dirty="0">
                          <a:solidFill>
                            <a:schemeClr val="tx1"/>
                          </a:solidFill>
                          <a:latin typeface="+mn-lt"/>
                          <a:ea typeface="+mn-ea"/>
                          <a:cs typeface="+mn-cs"/>
                        </a:rPr>
                        <a:t>250,000</a:t>
                      </a:r>
                      <a:endParaRPr lang="el-GR" sz="1400" dirty="0"/>
                    </a:p>
                  </a:txBody>
                  <a:tcPr anchor="ct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9,000,000</a:t>
                      </a:r>
                      <a:endParaRPr lang="el-GR" sz="1400" dirty="0"/>
                    </a:p>
                  </a:txBody>
                  <a:tcPr anchor="ctr"/>
                </a:tc>
                <a:tc>
                  <a:txBody>
                    <a:bodyPr/>
                    <a:lstStyle/>
                    <a:p>
                      <a:r>
                        <a:rPr lang="en-US" sz="1400" dirty="0" err="1"/>
                        <a:t>Javne</a:t>
                      </a:r>
                      <a:r>
                        <a:rPr lang="en-US" sz="1400" dirty="0"/>
                        <a:t> </a:t>
                      </a:r>
                      <a:r>
                        <a:rPr lang="en-US" sz="1400" dirty="0" err="1"/>
                        <a:t>ustanove</a:t>
                      </a:r>
                      <a:r>
                        <a:rPr lang="en-US" sz="1400" dirty="0"/>
                        <a:t> </a:t>
                      </a:r>
                      <a:r>
                        <a:rPr lang="en-US" sz="1400" dirty="0" err="1"/>
                        <a:t>i</a:t>
                      </a:r>
                      <a:r>
                        <a:rPr lang="en-US" sz="1400" dirty="0"/>
                        <a:t> </a:t>
                      </a:r>
                      <a:r>
                        <a:rPr lang="en-US" sz="1400" dirty="0" err="1"/>
                        <a:t>njihova</a:t>
                      </a:r>
                      <a:r>
                        <a:rPr lang="en-US" sz="1400" dirty="0"/>
                        <a:t> </a:t>
                      </a:r>
                      <a:r>
                        <a:rPr lang="en-US" sz="1400" dirty="0" err="1"/>
                        <a:t>udruženja</a:t>
                      </a:r>
                      <a:endParaRPr lang="el-GR" sz="1400" dirty="0"/>
                    </a:p>
                  </a:txBody>
                  <a:tcPr anchor="ctr"/>
                </a:tc>
                <a:extLst>
                  <a:ext uri="{0D108BD9-81ED-4DB2-BD59-A6C34878D82A}">
                    <a16:rowId xmlns:a16="http://schemas.microsoft.com/office/drawing/2014/main" val="10000"/>
                  </a:ext>
                </a:extLst>
              </a:tr>
              <a:tr h="0">
                <a:tc>
                  <a:txBody>
                    <a:bodyPr/>
                    <a:lstStyle/>
                    <a:p>
                      <a:pPr algn="ctr"/>
                      <a:r>
                        <a:rPr lang="en-US" sz="1400" dirty="0"/>
                        <a:t>400,000</a:t>
                      </a:r>
                      <a:endParaRPr lang="el-GR" sz="1400" dirty="0"/>
                    </a:p>
                  </a:txBody>
                  <a:tcPr anchor="ctr"/>
                </a:tc>
                <a:tc vMerge="1">
                  <a:txBody>
                    <a:bodyPr/>
                    <a:lstStyle/>
                    <a:p>
                      <a:pPr algn="ctr"/>
                      <a:endParaRPr lang="el-GR" sz="1400" dirty="0"/>
                    </a:p>
                  </a:txBody>
                  <a:tcPr anchor="ctr"/>
                </a:tc>
                <a:tc>
                  <a:txBody>
                    <a:bodyPr/>
                    <a:lstStyle/>
                    <a:p>
                      <a:r>
                        <a:rPr lang="pl-PL" sz="1400" dirty="0">
                          <a:solidFill>
                            <a:srgbClr val="000000"/>
                          </a:solidFill>
                          <a:ea typeface="Verdana" panose="020B0604030504040204" pitchFamily="34" charset="0"/>
                        </a:rPr>
                        <a:t>Pravna lica osnovana za određenu svrhu</a:t>
                      </a:r>
                      <a:endParaRPr lang="el-GR" sz="1400" dirty="0"/>
                    </a:p>
                  </a:txBody>
                  <a:tcPr anchor="ctr"/>
                </a:tc>
                <a:extLst>
                  <a:ext uri="{0D108BD9-81ED-4DB2-BD59-A6C34878D82A}">
                    <a16:rowId xmlns:a16="http://schemas.microsoft.com/office/drawing/2014/main" val="10001"/>
                  </a:ext>
                </a:extLst>
              </a:tr>
              <a:tr h="119925">
                <a:tc>
                  <a:txBody>
                    <a:bodyPr/>
                    <a:lstStyle/>
                    <a:p>
                      <a:pPr algn="ctr"/>
                      <a:r>
                        <a:rPr lang="en-US" sz="1400" dirty="0"/>
                        <a:t>800,000</a:t>
                      </a:r>
                      <a:endParaRPr lang="el-GR" sz="1400" dirty="0"/>
                    </a:p>
                  </a:txBody>
                  <a:tcPr anchor="ctr"/>
                </a:tc>
                <a:tc vMerge="1">
                  <a:txBody>
                    <a:bodyPr/>
                    <a:lstStyle/>
                    <a:p>
                      <a:pPr algn="ctr"/>
                      <a:endParaRPr lang="el-GR" sz="1400" dirty="0"/>
                    </a:p>
                  </a:txBody>
                  <a:tcPr anchor="ctr"/>
                </a:tc>
                <a:tc>
                  <a:txBody>
                    <a:bodyPr/>
                    <a:lstStyle/>
                    <a:p>
                      <a:r>
                        <a:rPr lang="hr-BA" sz="1400" dirty="0"/>
                        <a:t>Sektorski ugovorni organi</a:t>
                      </a:r>
                      <a:endParaRPr lang="el-GR" sz="1400" dirty="0"/>
                    </a:p>
                  </a:txBody>
                  <a:tcPr anchor="ctr"/>
                </a:tc>
                <a:extLst>
                  <a:ext uri="{0D108BD9-81ED-4DB2-BD59-A6C34878D82A}">
                    <a16:rowId xmlns:a16="http://schemas.microsoft.com/office/drawing/2014/main" val="10002"/>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43195965"/>
              </p:ext>
            </p:extLst>
          </p:nvPr>
        </p:nvGraphicFramePr>
        <p:xfrm>
          <a:off x="2016488" y="4511094"/>
          <a:ext cx="6948000" cy="304800"/>
        </p:xfrm>
        <a:graphic>
          <a:graphicData uri="http://schemas.openxmlformats.org/drawingml/2006/table">
            <a:tbl>
              <a:tblPr firstRow="1" bandRow="1">
                <a:tableStyleId>{5940675A-B579-460E-94D1-54222C63F5DA}</a:tableStyleId>
              </a:tblPr>
              <a:tblGrid>
                <a:gridCol w="1944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4032000">
                  <a:extLst>
                    <a:ext uri="{9D8B030D-6E8A-4147-A177-3AD203B41FA5}">
                      <a16:colId xmlns:a16="http://schemas.microsoft.com/office/drawing/2014/main" val="20002"/>
                    </a:ext>
                  </a:extLst>
                </a:gridCol>
              </a:tblGrid>
              <a:tr h="129752">
                <a:tc>
                  <a:txBody>
                    <a:bodyPr/>
                    <a:lstStyle/>
                    <a:p>
                      <a:pPr algn="ctr"/>
                      <a:r>
                        <a:rPr lang="de-DE" sz="1400" b="0" i="0" u="none" strike="noStrike" kern="1200" baseline="0" dirty="0">
                          <a:solidFill>
                            <a:schemeClr val="tx1"/>
                          </a:solidFill>
                          <a:latin typeface="+mn-lt"/>
                          <a:ea typeface="+mn-ea"/>
                          <a:cs typeface="+mn-cs"/>
                        </a:rPr>
                        <a:t>50,000</a:t>
                      </a:r>
                      <a:endParaRPr lang="el-GR" sz="1400" dirty="0"/>
                    </a:p>
                  </a:txBody>
                  <a:tcPr anchor="ctr"/>
                </a:tc>
                <a:tc>
                  <a:txBody>
                    <a:bodyPr/>
                    <a:lstStyle/>
                    <a:p>
                      <a:pPr algn="ctr"/>
                      <a:r>
                        <a:rPr lang="en-US" sz="1400" dirty="0"/>
                        <a:t>80,000</a:t>
                      </a:r>
                      <a:endParaRPr lang="el-GR" sz="1400" dirty="0"/>
                    </a:p>
                  </a:txBody>
                  <a:tcPr anchor="ctr"/>
                </a:tc>
                <a:tc>
                  <a:txBody>
                    <a:bodyPr/>
                    <a:lstStyle/>
                    <a:p>
                      <a:r>
                        <a:rPr lang="hr-BA" sz="1400" dirty="0"/>
                        <a:t>Svi ugovorni organi</a:t>
                      </a:r>
                      <a:endParaRPr lang="el-GR" sz="1400" dirty="0"/>
                    </a:p>
                  </a:txBody>
                  <a:tcPr anchor="ctr"/>
                </a:tc>
                <a:extLst>
                  <a:ext uri="{0D108BD9-81ED-4DB2-BD59-A6C34878D82A}">
                    <a16:rowId xmlns:a16="http://schemas.microsoft.com/office/drawing/2014/main" val="10000"/>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4290280403"/>
              </p:ext>
            </p:extLst>
          </p:nvPr>
        </p:nvGraphicFramePr>
        <p:xfrm>
          <a:off x="2016488" y="5380179"/>
          <a:ext cx="6948000" cy="304800"/>
        </p:xfrm>
        <a:graphic>
          <a:graphicData uri="http://schemas.openxmlformats.org/drawingml/2006/table">
            <a:tbl>
              <a:tblPr firstRow="1" bandRow="1">
                <a:tableStyleId>{5940675A-B579-460E-94D1-54222C63F5DA}</a:tableStyleId>
              </a:tblPr>
              <a:tblGrid>
                <a:gridCol w="2916000">
                  <a:extLst>
                    <a:ext uri="{9D8B030D-6E8A-4147-A177-3AD203B41FA5}">
                      <a16:colId xmlns:a16="http://schemas.microsoft.com/office/drawing/2014/main" val="20000"/>
                    </a:ext>
                  </a:extLst>
                </a:gridCol>
                <a:gridCol w="4032000">
                  <a:extLst>
                    <a:ext uri="{9D8B030D-6E8A-4147-A177-3AD203B41FA5}">
                      <a16:colId xmlns:a16="http://schemas.microsoft.com/office/drawing/2014/main" val="20001"/>
                    </a:ext>
                  </a:extLst>
                </a:gridCol>
              </a:tblGrid>
              <a:tr h="129752">
                <a:tc>
                  <a:txBody>
                    <a:bodyPr/>
                    <a:lstStyle/>
                    <a:p>
                      <a:pPr algn="ctr"/>
                      <a:r>
                        <a:rPr lang="de-DE" sz="1400" b="0" i="0" u="none" strike="noStrike" kern="1200" baseline="0" dirty="0">
                          <a:solidFill>
                            <a:schemeClr val="tx1"/>
                          </a:solidFill>
                          <a:latin typeface="+mn-lt"/>
                          <a:ea typeface="+mn-ea"/>
                          <a:cs typeface="+mn-cs"/>
                        </a:rPr>
                        <a:t>6,000</a:t>
                      </a:r>
                      <a:endParaRPr lang="el-GR" sz="1400" dirty="0"/>
                    </a:p>
                  </a:txBody>
                  <a:tcPr anchor="ctr"/>
                </a:tc>
                <a:tc>
                  <a:txBody>
                    <a:bodyPr/>
                    <a:lstStyle/>
                    <a:p>
                      <a:r>
                        <a:rPr lang="hr-BA" sz="1400" dirty="0"/>
                        <a:t>Svi ugovorni organi</a:t>
                      </a:r>
                      <a:endParaRPr lang="el-GR" sz="1400" dirty="0"/>
                    </a:p>
                  </a:txBody>
                  <a:tcPr anchor="ctr"/>
                </a:tc>
                <a:extLst>
                  <a:ext uri="{0D108BD9-81ED-4DB2-BD59-A6C34878D82A}">
                    <a16:rowId xmlns:a16="http://schemas.microsoft.com/office/drawing/2014/main" val="10000"/>
                  </a:ext>
                </a:extLst>
              </a:tr>
            </a:tbl>
          </a:graphicData>
        </a:graphic>
      </p:graphicFrame>
      <p:cxnSp>
        <p:nvCxnSpPr>
          <p:cNvPr id="17" name="Straight Connector 16"/>
          <p:cNvCxnSpPr/>
          <p:nvPr/>
        </p:nvCxnSpPr>
        <p:spPr>
          <a:xfrm flipV="1">
            <a:off x="179512" y="3834617"/>
            <a:ext cx="183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179512" y="4657905"/>
            <a:ext cx="183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79512" y="5538245"/>
            <a:ext cx="1836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827" y="3121804"/>
            <a:ext cx="1548000" cy="523220"/>
          </a:xfrm>
          <a:prstGeom prst="rect">
            <a:avLst/>
          </a:prstGeom>
          <a:noFill/>
        </p:spPr>
        <p:txBody>
          <a:bodyPr wrap="square" rtlCol="0">
            <a:spAutoFit/>
          </a:bodyPr>
          <a:lstStyle/>
          <a:p>
            <a:r>
              <a:rPr lang="hr-BA" sz="1400" dirty="0"/>
              <a:t>Nabavke velike vrijednosti</a:t>
            </a:r>
            <a:endParaRPr lang="el-GR" sz="1400" dirty="0"/>
          </a:p>
        </p:txBody>
      </p:sp>
      <p:sp>
        <p:nvSpPr>
          <p:cNvPr id="21" name="TextBox 20"/>
          <p:cNvSpPr txBox="1"/>
          <p:nvPr/>
        </p:nvSpPr>
        <p:spPr>
          <a:xfrm>
            <a:off x="98827" y="3985754"/>
            <a:ext cx="1980000" cy="523220"/>
          </a:xfrm>
          <a:prstGeom prst="rect">
            <a:avLst/>
          </a:prstGeom>
          <a:noFill/>
        </p:spPr>
        <p:txBody>
          <a:bodyPr wrap="square" rtlCol="0">
            <a:spAutoFit/>
          </a:bodyPr>
          <a:lstStyle/>
          <a:p>
            <a:r>
              <a:rPr lang="hr-BA" sz="1400" dirty="0"/>
              <a:t>Nabavke srednje vrijednosti</a:t>
            </a:r>
            <a:endParaRPr lang="el-GR" sz="1400" dirty="0"/>
          </a:p>
        </p:txBody>
      </p:sp>
      <p:sp>
        <p:nvSpPr>
          <p:cNvPr id="22" name="TextBox 21"/>
          <p:cNvSpPr txBox="1"/>
          <p:nvPr/>
        </p:nvSpPr>
        <p:spPr>
          <a:xfrm>
            <a:off x="98827" y="4827510"/>
            <a:ext cx="1548000" cy="523220"/>
          </a:xfrm>
          <a:prstGeom prst="rect">
            <a:avLst/>
          </a:prstGeom>
          <a:noFill/>
        </p:spPr>
        <p:txBody>
          <a:bodyPr wrap="square" rtlCol="0">
            <a:spAutoFit/>
          </a:bodyPr>
          <a:lstStyle/>
          <a:p>
            <a:r>
              <a:rPr lang="hr-BA" sz="1400" dirty="0"/>
              <a:t>Nabavke male vrijednosti</a:t>
            </a:r>
            <a:endParaRPr lang="el-GR" sz="1400" dirty="0"/>
          </a:p>
        </p:txBody>
      </p:sp>
      <p:sp>
        <p:nvSpPr>
          <p:cNvPr id="23" name="TextBox 22"/>
          <p:cNvSpPr txBox="1"/>
          <p:nvPr/>
        </p:nvSpPr>
        <p:spPr>
          <a:xfrm>
            <a:off x="98827" y="5714092"/>
            <a:ext cx="1692000" cy="523220"/>
          </a:xfrm>
          <a:prstGeom prst="rect">
            <a:avLst/>
          </a:prstGeom>
          <a:noFill/>
        </p:spPr>
        <p:txBody>
          <a:bodyPr wrap="square" rtlCol="0">
            <a:spAutoFit/>
          </a:bodyPr>
          <a:lstStyle/>
          <a:p>
            <a:r>
              <a:rPr lang="hr-BA" sz="1400" dirty="0"/>
              <a:t>Nabavke veoma male vrijednosti</a:t>
            </a:r>
            <a:endParaRPr lang="el-GR" sz="1400" dirty="0"/>
          </a:p>
        </p:txBody>
      </p:sp>
      <p:sp>
        <p:nvSpPr>
          <p:cNvPr id="8" name="Up Arrow 7"/>
          <p:cNvSpPr/>
          <p:nvPr/>
        </p:nvSpPr>
        <p:spPr>
          <a:xfrm>
            <a:off x="1763688" y="3620281"/>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Up Arrow 23"/>
          <p:cNvSpPr/>
          <p:nvPr/>
        </p:nvSpPr>
        <p:spPr>
          <a:xfrm>
            <a:off x="1763688" y="4450782"/>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Up Arrow 24"/>
          <p:cNvSpPr/>
          <p:nvPr/>
        </p:nvSpPr>
        <p:spPr>
          <a:xfrm>
            <a:off x="1763688" y="5331962"/>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Up Arrow 25"/>
          <p:cNvSpPr/>
          <p:nvPr/>
        </p:nvSpPr>
        <p:spPr>
          <a:xfrm rot="10800000">
            <a:off x="1763689" y="5593867"/>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7" name="Up Arrow 26"/>
          <p:cNvSpPr/>
          <p:nvPr/>
        </p:nvSpPr>
        <p:spPr>
          <a:xfrm rot="10800000">
            <a:off x="1763688" y="4706314"/>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Up Arrow 27"/>
          <p:cNvSpPr/>
          <p:nvPr/>
        </p:nvSpPr>
        <p:spPr>
          <a:xfrm rot="10800000">
            <a:off x="1763688" y="3890895"/>
            <a:ext cx="108000" cy="14401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aphicFrame>
        <p:nvGraphicFramePr>
          <p:cNvPr id="9" name="Table 8"/>
          <p:cNvGraphicFramePr>
            <a:graphicFrameLocks noGrp="1"/>
          </p:cNvGraphicFramePr>
          <p:nvPr>
            <p:extLst>
              <p:ext uri="{D42A27DB-BD31-4B8C-83A1-F6EECF244321}">
                <p14:modId xmlns:p14="http://schemas.microsoft.com/office/powerpoint/2010/main" val="2748172851"/>
              </p:ext>
            </p:extLst>
          </p:nvPr>
        </p:nvGraphicFramePr>
        <p:xfrm>
          <a:off x="2016488" y="2980973"/>
          <a:ext cx="6948000" cy="304800"/>
        </p:xfrm>
        <a:graphic>
          <a:graphicData uri="http://schemas.openxmlformats.org/drawingml/2006/table">
            <a:tbl>
              <a:tblPr firstRow="1" bandRow="1">
                <a:tableStyleId>{5940675A-B579-460E-94D1-54222C63F5DA}</a:tableStyleId>
              </a:tblPr>
              <a:tblGrid>
                <a:gridCol w="972000">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4032000">
                  <a:extLst>
                    <a:ext uri="{9D8B030D-6E8A-4147-A177-3AD203B41FA5}">
                      <a16:colId xmlns:a16="http://schemas.microsoft.com/office/drawing/2014/main" val="20003"/>
                    </a:ext>
                  </a:extLst>
                </a:gridCol>
              </a:tblGrid>
              <a:tr h="144016">
                <a:tc>
                  <a:txBody>
                    <a:bodyPr/>
                    <a:lstStyle/>
                    <a:p>
                      <a:pPr algn="ctr"/>
                      <a:r>
                        <a:rPr lang="hr-BA" sz="1400" b="1" dirty="0"/>
                        <a:t>Robe</a:t>
                      </a:r>
                      <a:endParaRPr lang="el-GR" sz="1400" b="1" dirty="0"/>
                    </a:p>
                  </a:txBody>
                  <a:tcPr anchor="ctr"/>
                </a:tc>
                <a:tc>
                  <a:txBody>
                    <a:bodyPr/>
                    <a:lstStyle/>
                    <a:p>
                      <a:pPr algn="ctr"/>
                      <a:r>
                        <a:rPr lang="hr-BA" sz="1400" b="1" dirty="0"/>
                        <a:t>Usluge</a:t>
                      </a:r>
                      <a:endParaRPr lang="el-GR" sz="1400" b="1" dirty="0"/>
                    </a:p>
                  </a:txBody>
                  <a:tcPr anchor="ctr"/>
                </a:tc>
                <a:tc>
                  <a:txBody>
                    <a:bodyPr/>
                    <a:lstStyle/>
                    <a:p>
                      <a:pPr algn="ctr"/>
                      <a:r>
                        <a:rPr lang="hr-BA" sz="1400" b="1" dirty="0"/>
                        <a:t>Radovi</a:t>
                      </a:r>
                      <a:endParaRPr lang="el-GR" sz="1400" b="1" dirty="0"/>
                    </a:p>
                  </a:txBody>
                  <a:tcPr anchor="ctr"/>
                </a:tc>
                <a:tc>
                  <a:txBody>
                    <a:bodyPr/>
                    <a:lstStyle/>
                    <a:p>
                      <a:pPr algn="l"/>
                      <a:r>
                        <a:rPr lang="en-US" sz="1400" b="1" dirty="0"/>
                        <a:t>(</a:t>
                      </a:r>
                      <a:r>
                        <a:rPr lang="hr-BA" sz="1400" b="1" dirty="0"/>
                        <a:t>u</a:t>
                      </a:r>
                      <a:r>
                        <a:rPr lang="en-US" sz="1400" b="1" dirty="0"/>
                        <a:t> KM)</a:t>
                      </a:r>
                      <a:endParaRPr lang="el-GR" sz="1400" b="1" dirty="0"/>
                    </a:p>
                  </a:txBody>
                  <a:tcPr anchor="ct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721776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32000" y="432000"/>
            <a:ext cx="6115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Procijenjena vrijednost nabavke </a:t>
            </a:r>
            <a:r>
              <a:rPr lang="en-US" altLang="el-GR" sz="2000" b="1" dirty="0"/>
              <a:t>(1 o</a:t>
            </a:r>
            <a:r>
              <a:rPr lang="hr-BA" altLang="el-GR" sz="2000" b="1" dirty="0"/>
              <a:t>d</a:t>
            </a:r>
            <a:r>
              <a:rPr lang="en-US" altLang="el-GR" sz="2000" b="1" dirty="0"/>
              <a:t> 2)</a:t>
            </a:r>
            <a:endParaRPr lang="el-GR" sz="2000" b="1" dirty="0"/>
          </a:p>
        </p:txBody>
      </p:sp>
      <p:sp>
        <p:nvSpPr>
          <p:cNvPr id="14" name="TextBox 1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15 </a:t>
            </a:r>
            <a:r>
              <a:rPr lang="hr-BA" sz="1400" b="1" dirty="0">
                <a:solidFill>
                  <a:schemeClr val="bg1"/>
                </a:solidFill>
              </a:rPr>
              <a:t>ZJN</a:t>
            </a:r>
            <a:endParaRPr lang="el-GR" sz="1400" b="1" dirty="0">
              <a:solidFill>
                <a:schemeClr val="bg1"/>
              </a:solidFill>
            </a:endParaRPr>
          </a:p>
        </p:txBody>
      </p:sp>
      <p:sp>
        <p:nvSpPr>
          <p:cNvPr id="2" name="Rectangle 1"/>
          <p:cNvSpPr/>
          <p:nvPr/>
        </p:nvSpPr>
        <p:spPr>
          <a:xfrm>
            <a:off x="432000" y="900000"/>
            <a:ext cx="8280000" cy="4832092"/>
          </a:xfrm>
          <a:prstGeom prst="rect">
            <a:avLst/>
          </a:prstGeom>
        </p:spPr>
        <p:txBody>
          <a:bodyPr wrap="square">
            <a:spAutoFit/>
          </a:bodyPr>
          <a:lstStyle/>
          <a:p>
            <a:pPr>
              <a:spcBef>
                <a:spcPts val="600"/>
              </a:spcBef>
            </a:pPr>
            <a:r>
              <a:rPr lang="hr-BA" dirty="0">
                <a:solidFill>
                  <a:srgbClr val="000000"/>
                </a:solidFill>
                <a:ea typeface="Verdana" panose="020B0604030504040204" pitchFamily="34" charset="0"/>
              </a:rPr>
              <a:t>Procijenjena vrijednost je novčani iznos</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ugovorni</a:t>
            </a:r>
            <a:r>
              <a:rPr lang="en-US" dirty="0">
                <a:solidFill>
                  <a:srgbClr val="000000"/>
                </a:solidFill>
                <a:ea typeface="Verdana" panose="020B0604030504040204" pitchFamily="34" charset="0"/>
              </a:rPr>
              <a:t> organ </a:t>
            </a:r>
            <a:r>
              <a:rPr lang="en-US" dirty="0" err="1">
                <a:solidFill>
                  <a:srgbClr val="000000"/>
                </a:solidFill>
                <a:ea typeface="Verdana" panose="020B0604030504040204" pitchFamily="34" charset="0"/>
              </a:rPr>
              <a:t>plaća</a:t>
            </a:r>
            <a:r>
              <a:rPr lang="en-US" dirty="0">
                <a:solidFill>
                  <a:srgbClr val="000000"/>
                </a:solidFill>
                <a:ea typeface="Verdana" panose="020B0604030504040204" pitchFamily="34" charset="0"/>
              </a:rPr>
              <a:t>, </a:t>
            </a:r>
            <a:r>
              <a:rPr lang="en-US" b="1" dirty="0">
                <a:solidFill>
                  <a:srgbClr val="000000"/>
                </a:solidFill>
                <a:ea typeface="Verdana" panose="020B0604030504040204" pitchFamily="34" charset="0"/>
              </a:rPr>
              <a:t>bez PDV-a</a:t>
            </a:r>
            <a:r>
              <a:rPr lang="en-US" dirty="0">
                <a:solidFill>
                  <a:srgbClr val="000000"/>
                </a:solidFill>
                <a:ea typeface="Verdana" panose="020B0604030504040204" pitchFamily="34" charset="0"/>
              </a:rPr>
              <a:t>.</a:t>
            </a:r>
          </a:p>
          <a:p>
            <a:pPr>
              <a:spcBef>
                <a:spcPts val="600"/>
              </a:spcBef>
            </a:pPr>
            <a:r>
              <a:rPr lang="en-US" dirty="0">
                <a:solidFill>
                  <a:srgbClr val="000000"/>
                </a:solidFill>
                <a:ea typeface="Verdana" panose="020B0604030504040204" pitchFamily="34" charset="0"/>
              </a:rPr>
              <a:t>To je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tržišna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vrijeme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objave</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obavještenja</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c</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takv</a:t>
            </a:r>
            <a:r>
              <a:rPr lang="hr-BA" dirty="0">
                <a:solidFill>
                  <a:srgbClr val="000000"/>
                </a:solidFill>
                <a:ea typeface="Verdana" panose="020B0604030504040204" pitchFamily="34" charset="0"/>
              </a:rPr>
              <a:t>o obavještenje </a:t>
            </a:r>
            <a:r>
              <a:rPr lang="en-US" dirty="0" err="1">
                <a:solidFill>
                  <a:srgbClr val="000000"/>
                </a:solidFill>
                <a:ea typeface="Verdana" panose="020B0604030504040204" pitchFamily="34" charset="0"/>
              </a:rPr>
              <a:t>nije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potrebn</a:t>
            </a:r>
            <a:r>
              <a:rPr lang="hr-BA" dirty="0">
                <a:solidFill>
                  <a:srgbClr val="000000"/>
                </a:solidFill>
                <a:ea typeface="Verdana" panose="020B0604030504040204" pitchFamily="34" charset="0"/>
              </a:rPr>
              <a:t>o</a:t>
            </a:r>
            <a:r>
              <a:rPr lang="en-US" dirty="0">
                <a:solidFill>
                  <a:srgbClr val="000000"/>
                </a:solidFill>
                <a:ea typeface="Verdana" panose="020B0604030504040204" pitchFamily="34" charset="0"/>
              </a:rPr>
              <a:t>, </a:t>
            </a:r>
            <a:r>
              <a:rPr lang="en-US" b="1" dirty="0">
                <a:solidFill>
                  <a:srgbClr val="000000"/>
                </a:solidFill>
                <a:ea typeface="Verdana" panose="020B0604030504040204" pitchFamily="34" charset="0"/>
              </a:rPr>
              <a:t>u </a:t>
            </a:r>
            <a:r>
              <a:rPr lang="en-US" b="1" dirty="0" err="1">
                <a:solidFill>
                  <a:srgbClr val="000000"/>
                </a:solidFill>
                <a:ea typeface="Verdana" panose="020B0604030504040204" pitchFamily="34" charset="0"/>
              </a:rPr>
              <a:t>vrijeme</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pokretanja</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postupka</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javne</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nabav</a:t>
            </a:r>
            <a:r>
              <a:rPr lang="hr-BA" b="1" dirty="0">
                <a:solidFill>
                  <a:srgbClr val="000000"/>
                </a:solidFill>
                <a:ea typeface="Verdana" panose="020B0604030504040204" pitchFamily="34" charset="0"/>
              </a:rPr>
              <a:t>k</a:t>
            </a:r>
            <a:r>
              <a:rPr lang="en-US" b="1" dirty="0">
                <a:solidFill>
                  <a:srgbClr val="000000"/>
                </a:solidFill>
                <a:ea typeface="Verdana" panose="020B0604030504040204" pitchFamily="34" charset="0"/>
              </a:rPr>
              <a:t>e.</a:t>
            </a:r>
            <a:endParaRPr lang="hr-BA" b="1" dirty="0">
              <a:solidFill>
                <a:srgbClr val="000000"/>
              </a:solidFill>
              <a:ea typeface="Verdana" panose="020B0604030504040204" pitchFamily="34" charset="0"/>
            </a:endParaRPr>
          </a:p>
          <a:p>
            <a:pPr>
              <a:spcBef>
                <a:spcPts val="600"/>
              </a:spcBef>
            </a:pP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određivanju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procijenjene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hr-BA" dirty="0">
                <a:solidFill>
                  <a:srgbClr val="000000"/>
                </a:solidFill>
                <a:ea typeface="Verdana" panose="020B0604030504040204" pitchFamily="34" charset="0"/>
              </a:rPr>
              <a:t>roba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usluga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radova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naručilac</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dužan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uključiti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sve</a:t>
            </a:r>
            <a:r>
              <a:rPr lang="en-US"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elemente</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cijene</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koja</a:t>
            </a:r>
            <a:r>
              <a:rPr lang="en-US" b="1" dirty="0">
                <a:solidFill>
                  <a:srgbClr val="000000"/>
                </a:solidFill>
                <a:ea typeface="Verdana" panose="020B0604030504040204" pitchFamily="34" charset="0"/>
              </a:rPr>
              <a:t> se </a:t>
            </a:r>
            <a:r>
              <a:rPr lang="en-US" b="1" dirty="0" err="1">
                <a:solidFill>
                  <a:srgbClr val="000000"/>
                </a:solidFill>
                <a:ea typeface="Verdana" panose="020B0604030504040204" pitchFamily="34" charset="0"/>
              </a:rPr>
              <a:t>plaća</a:t>
            </a:r>
            <a:r>
              <a:rPr lang="en-US" b="1" dirty="0">
                <a:solidFill>
                  <a:srgbClr val="000000"/>
                </a:solidFill>
                <a:ea typeface="Verdana" panose="020B0604030504040204" pitchFamily="34" charset="0"/>
              </a:rPr>
              <a:t> </a:t>
            </a:r>
            <a:r>
              <a:rPr lang="en-US" dirty="0">
                <a:solidFill>
                  <a:srgbClr val="000000"/>
                </a:solidFill>
                <a:ea typeface="Verdana" panose="020B0604030504040204" pitchFamily="34" charset="0"/>
              </a:rPr>
              <a:t>za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tih</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roba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usluga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radova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Posebno</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slučaju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djelu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uključuje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sve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pogodnosti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potrebne</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izvršenje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a:t>
            </a:r>
            <a:r>
              <a:rPr lang="en-US" dirty="0">
                <a:solidFill>
                  <a:srgbClr val="000000"/>
                </a:solidFill>
                <a:ea typeface="Verdana" panose="020B0604030504040204" pitchFamily="34" charset="0"/>
              </a:rPr>
              <a:t>.</a:t>
            </a:r>
            <a:endParaRPr lang="hr-BA" dirty="0">
              <a:solidFill>
                <a:srgbClr val="000000"/>
              </a:solidFill>
              <a:ea typeface="Verdana" panose="020B0604030504040204" pitchFamily="34" charset="0"/>
            </a:endParaRPr>
          </a:p>
          <a:p>
            <a:pPr>
              <a:spcBef>
                <a:spcPts val="600"/>
              </a:spcBef>
            </a:pPr>
            <a:r>
              <a:rPr lang="en-US" dirty="0" err="1">
                <a:solidFill>
                  <a:srgbClr val="000000"/>
                </a:solidFill>
                <a:ea typeface="Verdana" panose="020B0604030504040204" pitchFamily="34" charset="0"/>
              </a:rPr>
              <a:t>Ako</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a </a:t>
            </a:r>
            <a:r>
              <a:rPr lang="en-US" dirty="0" err="1">
                <a:solidFill>
                  <a:srgbClr val="000000"/>
                </a:solidFill>
                <a:ea typeface="Verdana" panose="020B0604030504040204" pitchFamily="34" charset="0"/>
              </a:rPr>
              <a:t>podijeljena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nekoliko</a:t>
            </a:r>
            <a:r>
              <a:rPr lang="en-US" dirty="0">
                <a:solidFill>
                  <a:srgbClr val="000000"/>
                </a:solidFill>
                <a:ea typeface="Verdana" panose="020B0604030504040204" pitchFamily="34" charset="0"/>
              </a:rPr>
              <a:t> lot</a:t>
            </a:r>
            <a:r>
              <a:rPr lang="hr-BA" dirty="0">
                <a:solidFill>
                  <a:srgbClr val="000000"/>
                </a:solidFill>
                <a:ea typeface="Verdana" panose="020B0604030504040204" pitchFamily="34" charset="0"/>
              </a:rPr>
              <a:t>ova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predstavlja</a:t>
            </a:r>
            <a:r>
              <a:rPr lang="en-US"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zb</a:t>
            </a:r>
            <a:r>
              <a:rPr lang="hr-BA" b="1" dirty="0">
                <a:solidFill>
                  <a:srgbClr val="000000"/>
                </a:solidFill>
                <a:ea typeface="Verdana" panose="020B0604030504040204" pitchFamily="34" charset="0"/>
              </a:rPr>
              <a:t>ir</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vrijednosti</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svih</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lotova</a:t>
            </a:r>
            <a:r>
              <a:rPr lang="en-US" dirty="0">
                <a:solidFill>
                  <a:srgbClr val="000000"/>
                </a:solidFill>
                <a:ea typeface="Verdana" panose="020B0604030504040204" pitchFamily="34" charset="0"/>
              </a:rPr>
              <a:t>.</a:t>
            </a:r>
          </a:p>
          <a:p>
            <a:pPr>
              <a:spcBef>
                <a:spcPts val="600"/>
              </a:spcBef>
            </a:pP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određivanju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procijenjene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okvirnog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sporazuma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ugovorn</a:t>
            </a:r>
            <a:r>
              <a:rPr lang="hr-BA" dirty="0">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organ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uzeti</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obzir</a:t>
            </a:r>
            <a:r>
              <a:rPr lang="en-US"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maksimalnu</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procijenjenu</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vrijednost</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svih</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predviđenih</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ugovora</a:t>
            </a:r>
            <a:r>
              <a:rPr lang="en-US" b="1" dirty="0">
                <a:solidFill>
                  <a:srgbClr val="000000"/>
                </a:solidFill>
                <a:ea typeface="Verdana" panose="020B0604030504040204" pitchFamily="34" charset="0"/>
              </a:rPr>
              <a:t> za </a:t>
            </a:r>
            <a:r>
              <a:rPr lang="hr-BA" b="1" dirty="0">
                <a:solidFill>
                  <a:srgbClr val="000000"/>
                </a:solidFill>
                <a:ea typeface="Verdana" panose="020B0604030504040204" pitchFamily="34" charset="0"/>
              </a:rPr>
              <a:t>ukupni period</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trajanja</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okvirnog</a:t>
            </a:r>
            <a:r>
              <a:rPr lang="en-US" b="1" dirty="0">
                <a:solidFill>
                  <a:srgbClr val="000000"/>
                </a:solidFill>
                <a:ea typeface="Verdana" panose="020B0604030504040204" pitchFamily="34" charset="0"/>
              </a:rPr>
              <a:t> </a:t>
            </a:r>
            <a:r>
              <a:rPr lang="en-US" b="1" dirty="0" err="1">
                <a:solidFill>
                  <a:srgbClr val="000000"/>
                </a:solidFill>
                <a:ea typeface="Verdana" panose="020B0604030504040204" pitchFamily="34" charset="0"/>
              </a:rPr>
              <a:t>sporazuma</a:t>
            </a:r>
            <a:r>
              <a:rPr lang="en-US" b="1" dirty="0">
                <a:solidFill>
                  <a:srgbClr val="000000"/>
                </a:solidFill>
                <a:ea typeface="Verdana" panose="020B0604030504040204" pitchFamily="34" charset="0"/>
              </a:rPr>
              <a:t>.</a:t>
            </a:r>
          </a:p>
        </p:txBody>
      </p:sp>
    </p:spTree>
    <p:extLst>
      <p:ext uri="{BB962C8B-B14F-4D97-AF65-F5344CB8AC3E}">
        <p14:creationId xmlns:p14="http://schemas.microsoft.com/office/powerpoint/2010/main" val="2054700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432000" y="4359587"/>
            <a:ext cx="8280000" cy="772107"/>
          </a:xfrm>
          <a:prstGeom prst="rect">
            <a:avLst/>
          </a:prstGeom>
          <a:solidFill>
            <a:srgbClr val="FFD5D5"/>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108000" bIns="108000"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Naručilac</a:t>
            </a:r>
            <a:r>
              <a:rPr lang="en-US" altLang="el-GR" sz="1800" dirty="0">
                <a:latin typeface="Verdana" panose="020B0604030504040204" pitchFamily="34" charset="0"/>
                <a:ea typeface="Verdana" panose="020B0604030504040204" pitchFamily="34" charset="0"/>
              </a:rPr>
              <a:t> ne </a:t>
            </a:r>
            <a:r>
              <a:rPr lang="en-US" altLang="el-GR" sz="1800" dirty="0" err="1">
                <a:latin typeface="Verdana" panose="020B0604030504040204" pitchFamily="34" charset="0"/>
                <a:ea typeface="Verdana" panose="020B0604030504040204" pitchFamily="34" charset="0"/>
              </a:rPr>
              <a:t>smije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dijeliti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predmet</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a:t>
            </a:r>
            <a:r>
              <a:rPr lang="en-US" altLang="el-GR" sz="1800" dirty="0">
                <a:latin typeface="Verdana" panose="020B0604030504040204" pitchFamily="34" charset="0"/>
                <a:ea typeface="Verdana" panose="020B0604030504040204" pitchFamily="34" charset="0"/>
              </a:rPr>
              <a:t>e </a:t>
            </a:r>
            <a:r>
              <a:rPr lang="en-US" altLang="el-GR" sz="1800" b="1" dirty="0">
                <a:latin typeface="Verdana" panose="020B0604030504040204" pitchFamily="34" charset="0"/>
                <a:ea typeface="Verdana" panose="020B0604030504040204" pitchFamily="34" charset="0"/>
              </a:rPr>
              <a:t>s </a:t>
            </a:r>
            <a:r>
              <a:rPr lang="en-US" altLang="el-GR" sz="1800" b="1" dirty="0" err="1">
                <a:latin typeface="Verdana" panose="020B0604030504040204" pitchFamily="34" charset="0"/>
                <a:ea typeface="Verdana" panose="020B0604030504040204" pitchFamily="34" charset="0"/>
              </a:rPr>
              <a:t>ciljem</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izbjegavanja</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primjene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odgovarajuće</a:t>
            </a:r>
            <a:r>
              <a:rPr lang="en-US" altLang="el-GR" sz="1800" b="1" dirty="0">
                <a:latin typeface="Verdana" panose="020B0604030504040204" pitchFamily="34" charset="0"/>
                <a:ea typeface="Verdana" panose="020B0604030504040204" pitchFamily="34" charset="0"/>
              </a:rPr>
              <a:t> procedure </a:t>
            </a:r>
            <a:r>
              <a:rPr lang="en-US" altLang="el-GR" sz="1800" b="1" dirty="0" err="1">
                <a:latin typeface="Verdana" panose="020B0604030504040204" pitchFamily="34" charset="0"/>
                <a:ea typeface="Verdana" panose="020B0604030504040204" pitchFamily="34" charset="0"/>
              </a:rPr>
              <a:t>utvrđene</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ovim</a:t>
            </a:r>
            <a:r>
              <a:rPr lang="en-US" altLang="el-GR" sz="1800" b="1" dirty="0">
                <a:latin typeface="Verdana" panose="020B0604030504040204" pitchFamily="34" charset="0"/>
                <a:ea typeface="Verdana" panose="020B0604030504040204" pitchFamily="34" charset="0"/>
              </a:rPr>
              <a:t> </a:t>
            </a:r>
            <a:r>
              <a:rPr lang="en-US" altLang="el-GR" sz="1800" b="1" dirty="0" err="1">
                <a:latin typeface="Verdana" panose="020B0604030504040204" pitchFamily="34" charset="0"/>
                <a:ea typeface="Verdana" panose="020B0604030504040204" pitchFamily="34" charset="0"/>
              </a:rPr>
              <a:t>zakonom</a:t>
            </a:r>
            <a:r>
              <a:rPr lang="hr-BA" altLang="el-GR" sz="1800" b="1" dirty="0">
                <a:latin typeface="Verdana" panose="020B0604030504040204" pitchFamily="34" charset="0"/>
                <a:ea typeface="Verdana" panose="020B0604030504040204" pitchFamily="34" charset="0"/>
              </a:rPr>
              <a:t>.</a:t>
            </a:r>
            <a:endParaRPr lang="el-GR" altLang="el-GR" sz="1800" b="1" u="sng" dirty="0">
              <a:latin typeface="Verdana" panose="020B0604030504040204" pitchFamily="34" charset="0"/>
              <a:ea typeface="Verdana" panose="020B0604030504040204" pitchFamily="34" charset="0"/>
            </a:endParaRPr>
          </a:p>
        </p:txBody>
      </p:sp>
      <p:sp>
        <p:nvSpPr>
          <p:cNvPr id="3" name="Rectangle 2"/>
          <p:cNvSpPr/>
          <p:nvPr/>
        </p:nvSpPr>
        <p:spPr>
          <a:xfrm>
            <a:off x="432000" y="432000"/>
            <a:ext cx="61157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Procijenjena vrijednost nabavke </a:t>
            </a:r>
            <a:r>
              <a:rPr lang="en-US" altLang="el-GR" sz="2000" b="1" dirty="0"/>
              <a:t>(2 o</a:t>
            </a:r>
            <a:r>
              <a:rPr lang="hr-BA" altLang="el-GR" sz="2000" b="1" dirty="0"/>
              <a:t>d</a:t>
            </a:r>
            <a:r>
              <a:rPr lang="en-US" altLang="el-GR" sz="2000" b="1" dirty="0"/>
              <a:t> 2)</a:t>
            </a:r>
            <a:endParaRPr lang="el-GR" sz="2000" b="1" dirty="0"/>
          </a:p>
        </p:txBody>
      </p:sp>
      <p:sp>
        <p:nvSpPr>
          <p:cNvPr id="7" name="TextBox 6"/>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15 </a:t>
            </a:r>
            <a:r>
              <a:rPr lang="hr-BA" sz="1400" b="1" dirty="0">
                <a:solidFill>
                  <a:schemeClr val="bg1"/>
                </a:solidFill>
              </a:rPr>
              <a:t>ZJN</a:t>
            </a:r>
            <a:endParaRPr lang="el-GR" sz="1400" b="1" dirty="0">
              <a:solidFill>
                <a:schemeClr val="bg1"/>
              </a:solidFill>
            </a:endParaRPr>
          </a:p>
        </p:txBody>
      </p:sp>
      <p:sp>
        <p:nvSpPr>
          <p:cNvPr id="8" name="Rectangle 7"/>
          <p:cNvSpPr/>
          <p:nvPr/>
        </p:nvSpPr>
        <p:spPr>
          <a:xfrm>
            <a:off x="432000" y="900000"/>
            <a:ext cx="8280000" cy="2816156"/>
          </a:xfrm>
          <a:prstGeom prst="rect">
            <a:avLst/>
          </a:prstGeom>
        </p:spPr>
        <p:txBody>
          <a:bodyPr wrap="square">
            <a:spAutoFit/>
          </a:bodyPr>
          <a:lstStyle/>
          <a:p>
            <a:pPr>
              <a:spcBef>
                <a:spcPts val="600"/>
              </a:spcBef>
            </a:pPr>
            <a:r>
              <a:rPr lang="en-US" dirty="0">
                <a:solidFill>
                  <a:srgbClr val="000000"/>
                </a:solidFill>
                <a:ea typeface="Verdana" panose="020B0604030504040204" pitchFamily="34" charset="0"/>
              </a:rPr>
              <a:t>ZJN </a:t>
            </a:r>
            <a:r>
              <a:rPr lang="en-US" dirty="0" err="1">
                <a:solidFill>
                  <a:srgbClr val="000000"/>
                </a:solidFill>
                <a:ea typeface="Verdana" panose="020B0604030504040204" pitchFamily="34" charset="0"/>
              </a:rPr>
              <a:t>predviđa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posebne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načine</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izračunavanje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procijenjene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za:</a:t>
            </a:r>
            <a:endParaRPr lang="hr-BA" dirty="0">
              <a:solidFill>
                <a:srgbClr val="000000"/>
              </a:solidFill>
              <a:ea typeface="Verdana" panose="020B0604030504040204" pitchFamily="34" charset="0"/>
            </a:endParaRPr>
          </a:p>
          <a:p>
            <a:pPr marL="285750" indent="-285750">
              <a:spcBef>
                <a:spcPts val="600"/>
              </a:spcBef>
              <a:buFont typeface="Wingdings" panose="05000000000000000000" pitchFamily="2" charset="2"/>
              <a:buChar char="§"/>
            </a:pPr>
            <a:r>
              <a:rPr lang="en-US" kern="0" dirty="0" err="1">
                <a:ea typeface="Verdana" panose="020B0604030504040204" pitchFamily="34" charset="0"/>
                <a:cs typeface="Verdana" panose="020B0604030504040204" pitchFamily="34" charset="0"/>
              </a:rPr>
              <a:t>ugovor</a:t>
            </a:r>
            <a:r>
              <a:rPr lang="hr-BA" kern="0" dirty="0">
                <a:ea typeface="Verdana" panose="020B0604030504040204" pitchFamily="34" charset="0"/>
                <a:cs typeface="Verdana" panose="020B0604030504040204" pitchFamily="34" charset="0"/>
              </a:rPr>
              <a:t>e</a:t>
            </a:r>
            <a:r>
              <a:rPr lang="en-US" kern="0" dirty="0">
                <a:ea typeface="Verdana" panose="020B0604030504040204" pitchFamily="34" charset="0"/>
                <a:cs typeface="Verdana" panose="020B0604030504040204" pitchFamily="34" charset="0"/>
              </a:rPr>
              <a:t> o </a:t>
            </a:r>
            <a:r>
              <a:rPr lang="hr-BA" kern="0" dirty="0">
                <a:ea typeface="Verdana" panose="020B0604030504040204" pitchFamily="34" charset="0"/>
                <a:cs typeface="Verdana" panose="020B0604030504040204" pitchFamily="34" charset="0"/>
              </a:rPr>
              <a:t>lizingu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zakupu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kupovini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najma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zakupu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a:t>
            </a:r>
            <a:r>
              <a:rPr lang="en-US" kern="0" dirty="0">
                <a:ea typeface="Verdana" panose="020B0604030504040204" pitchFamily="34" charset="0"/>
                <a:cs typeface="Verdana" panose="020B0604030504040204" pitchFamily="34" charset="0"/>
              </a:rPr>
              <a:t> rate </a:t>
            </a:r>
            <a:r>
              <a:rPr lang="en-US" kern="0" dirty="0" err="1">
                <a:ea typeface="Verdana" panose="020B0604030504040204" pitchFamily="34" charset="0"/>
                <a:cs typeface="Verdana" panose="020B0604030504040204" pitchFamily="34" charset="0"/>
              </a:rPr>
              <a:t>raznih</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roba</a:t>
            </a:r>
            <a:r>
              <a:rPr lang="en-US" kern="0" dirty="0">
                <a:ea typeface="Verdana" panose="020B0604030504040204" pitchFamily="34" charset="0"/>
                <a:cs typeface="Verdana" panose="020B0604030504040204" pitchFamily="34" charset="0"/>
              </a:rPr>
              <a:t>;</a:t>
            </a:r>
          </a:p>
          <a:p>
            <a:pPr marL="285750" indent="-285750">
              <a:spcBef>
                <a:spcPts val="600"/>
              </a:spcBef>
              <a:buFont typeface="Wingdings" panose="05000000000000000000" pitchFamily="2" charset="2"/>
              <a:buChar char="§"/>
            </a:pPr>
            <a:r>
              <a:rPr lang="en-US" kern="0" dirty="0" err="1">
                <a:ea typeface="Verdana" panose="020B0604030504040204" pitchFamily="34" charset="0"/>
                <a:cs typeface="Verdana" panose="020B0604030504040204" pitchFamily="34" charset="0"/>
              </a:rPr>
              <a:t>ugovor</a:t>
            </a:r>
            <a:r>
              <a:rPr lang="hr-BA" kern="0" dirty="0">
                <a:ea typeface="Verdana" panose="020B0604030504040204" pitchFamily="34" charset="0"/>
                <a:cs typeface="Verdana" panose="020B0604030504040204" pitchFamily="34" charset="0"/>
              </a:rPr>
              <a:t>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isporuk</a:t>
            </a:r>
            <a:r>
              <a:rPr lang="hr-BA" kern="0" dirty="0">
                <a:ea typeface="Verdana" panose="020B0604030504040204" pitchFamily="34" charset="0"/>
                <a:cs typeface="Verdana" panose="020B0604030504040204" pitchFamily="34" charset="0"/>
              </a:rPr>
              <a:t>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usluge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su</a:t>
            </a:r>
            <a:r>
              <a:rPr lang="en-US" kern="0" dirty="0">
                <a:ea typeface="Verdana" panose="020B0604030504040204" pitchFamily="34" charset="0"/>
                <a:cs typeface="Verdana" panose="020B0604030504040204" pitchFamily="34" charset="0"/>
              </a:rPr>
              <a:t> po </a:t>
            </a:r>
            <a:r>
              <a:rPr lang="en-US" kern="0" dirty="0" err="1">
                <a:ea typeface="Verdana" panose="020B0604030504040204" pitchFamily="34" charset="0"/>
                <a:cs typeface="Verdana" panose="020B0604030504040204" pitchFamily="34" charset="0"/>
              </a:rPr>
              <a:t>prirodi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redovni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namijenjeni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obnavljanju</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datom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roku</a:t>
            </a:r>
            <a:r>
              <a:rPr lang="en-US" kern="0" dirty="0">
                <a:ea typeface="Verdana" panose="020B0604030504040204" pitchFamily="34" charset="0"/>
                <a:cs typeface="Verdana" panose="020B0604030504040204" pitchFamily="34" charset="0"/>
              </a:rPr>
              <a:t>;</a:t>
            </a:r>
          </a:p>
          <a:p>
            <a:pPr marL="285750" indent="-285750">
              <a:spcBef>
                <a:spcPts val="600"/>
              </a:spcBef>
              <a:buFont typeface="Wingdings" panose="05000000000000000000" pitchFamily="2" charset="2"/>
              <a:buChar char="§"/>
            </a:pPr>
            <a:r>
              <a:rPr lang="en-US" kern="0" dirty="0" err="1">
                <a:ea typeface="Verdana" panose="020B0604030504040204" pitchFamily="34" charset="0"/>
                <a:cs typeface="Verdana" panose="020B0604030504040204" pitchFamily="34" charset="0"/>
              </a:rPr>
              <a:t>usluge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osiguranja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bankarske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druge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finan</a:t>
            </a:r>
            <a:r>
              <a:rPr lang="hr-BA" kern="0" dirty="0">
                <a:ea typeface="Verdana" panose="020B0604030504040204" pitchFamily="34" charset="0"/>
                <a:cs typeface="Verdana" panose="020B0604030504040204" pitchFamily="34" charset="0"/>
              </a:rPr>
              <a:t>s</a:t>
            </a:r>
            <a:r>
              <a:rPr lang="en-US" kern="0" dirty="0" err="1">
                <a:ea typeface="Verdana" panose="020B0604030504040204" pitchFamily="34" charset="0"/>
                <a:cs typeface="Verdana" panose="020B0604030504040204" pitchFamily="34" charset="0"/>
              </a:rPr>
              <a:t>ijske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usluge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ugovori</a:t>
            </a:r>
            <a:r>
              <a:rPr lang="en-US" kern="0" dirty="0">
                <a:ea typeface="Verdana" panose="020B0604030504040204" pitchFamily="34" charset="0"/>
                <a:cs typeface="Verdana" panose="020B0604030504040204" pitchFamily="34" charset="0"/>
              </a:rPr>
              <a:t> o </a:t>
            </a:r>
            <a:r>
              <a:rPr lang="en-US" kern="0" dirty="0" err="1">
                <a:ea typeface="Verdana" panose="020B0604030504040204" pitchFamily="34" charset="0"/>
                <a:cs typeface="Verdana" panose="020B0604030504040204" pitchFamily="34" charset="0"/>
              </a:rPr>
              <a:t>dizajnu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ugovori</a:t>
            </a:r>
            <a:r>
              <a:rPr lang="en-US" kern="0" dirty="0">
                <a:ea typeface="Verdana" panose="020B0604030504040204" pitchFamily="34" charset="0"/>
                <a:cs typeface="Verdana" panose="020B0604030504040204" pitchFamily="34" charset="0"/>
              </a:rPr>
              <a:t> o </a:t>
            </a:r>
            <a:r>
              <a:rPr lang="en-US" kern="0" dirty="0" err="1">
                <a:ea typeface="Verdana" panose="020B0604030504040204" pitchFamily="34" charset="0"/>
                <a:cs typeface="Verdana" panose="020B0604030504040204" pitchFamily="34" charset="0"/>
              </a:rPr>
              <a:t>uslugama</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koje</a:t>
            </a:r>
            <a:r>
              <a:rPr lang="en-US" kern="0" dirty="0">
                <a:ea typeface="Verdana" panose="020B0604030504040204" pitchFamily="34" charset="0"/>
                <a:cs typeface="Verdana" panose="020B0604030504040204" pitchFamily="34" charset="0"/>
              </a:rPr>
              <a:t> se ne </a:t>
            </a:r>
            <a:r>
              <a:rPr lang="en-US" kern="0" dirty="0" err="1">
                <a:ea typeface="Verdana" panose="020B0604030504040204" pitchFamily="34" charset="0"/>
                <a:cs typeface="Verdana" panose="020B0604030504040204" pitchFamily="34" charset="0"/>
              </a:rPr>
              <a:t>može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navesti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ukupna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cijena</a:t>
            </a:r>
            <a:r>
              <a:rPr lang="en-US" kern="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42933684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5882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Odluka o pokretanju postupka javne nabavke</a:t>
            </a:r>
            <a:endParaRPr 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18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1412776"/>
            <a:ext cx="8280000" cy="3323987"/>
          </a:xfrm>
          <a:prstGeom prst="rect">
            <a:avLst/>
          </a:prstGeom>
        </p:spPr>
        <p:txBody>
          <a:bodyPr wrap="square">
            <a:spAutoFit/>
          </a:bodyPr>
          <a:lstStyle/>
          <a:p>
            <a:pPr>
              <a:spcBef>
                <a:spcPts val="600"/>
              </a:spcBef>
            </a:pP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odluci</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ugovornog organa</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o </a:t>
            </a:r>
            <a:r>
              <a:rPr lang="en-US" dirty="0" err="1">
                <a:solidFill>
                  <a:srgbClr val="000000"/>
                </a:solidFill>
                <a:ea typeface="Verdana" panose="020B0604030504040204" pitchFamily="34" charset="0"/>
              </a:rPr>
              <a:t>pokretanj</a:t>
            </a:r>
            <a:r>
              <a:rPr lang="hr-BA" dirty="0">
                <a:solidFill>
                  <a:srgbClr val="000000"/>
                </a:solidFill>
                <a:ea typeface="Verdana" panose="020B0604030504040204" pitchFamily="34" charset="0"/>
              </a:rPr>
              <a:t>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moraju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biti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navedene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sljedeće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informacije</a:t>
            </a:r>
            <a:r>
              <a:rPr lang="en-US" dirty="0">
                <a:solidFill>
                  <a:srgbClr val="000000"/>
                </a:solidFill>
                <a:ea typeface="Verdana" panose="020B0604030504040204" pitchFamily="34" charset="0"/>
              </a:rPr>
              <a:t>:</a:t>
            </a:r>
          </a:p>
          <a:p>
            <a:pPr marL="342900" indent="-342900">
              <a:spcBef>
                <a:spcPts val="600"/>
              </a:spcBef>
              <a:buFont typeface="+mj-lt"/>
              <a:buAutoNum type="alphaLcParenR"/>
            </a:pPr>
            <a:r>
              <a:rPr lang="en-US" dirty="0" err="1">
                <a:solidFill>
                  <a:srgbClr val="000000"/>
                </a:solidFill>
                <a:ea typeface="Verdana" panose="020B0604030504040204" pitchFamily="34" charset="0"/>
              </a:rPr>
              <a:t>pravni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provođenje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a:t>
            </a:r>
          </a:p>
          <a:p>
            <a:pPr marL="342900" indent="-342900">
              <a:spcBef>
                <a:spcPts val="600"/>
              </a:spcBef>
              <a:buFont typeface="+mj-lt"/>
              <a:buAutoNum type="alphaLcParenR"/>
            </a:pPr>
            <a:r>
              <a:rPr lang="en-US" dirty="0" err="1">
                <a:solidFill>
                  <a:srgbClr val="000000"/>
                </a:solidFill>
                <a:ea typeface="Verdana" panose="020B0604030504040204" pitchFamily="34" charset="0"/>
              </a:rPr>
              <a:t>predmet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a:t>
            </a:r>
          </a:p>
          <a:p>
            <a:pPr marL="342900" indent="-342900">
              <a:spcBef>
                <a:spcPts val="600"/>
              </a:spcBef>
              <a:buFont typeface="+mj-lt"/>
              <a:buAutoNum type="alphaLcParenR"/>
            </a:pP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a:t>
            </a:r>
          </a:p>
          <a:p>
            <a:pPr marL="342900" indent="-342900">
              <a:spcBef>
                <a:spcPts val="600"/>
              </a:spcBef>
              <a:buFont typeface="+mj-lt"/>
              <a:buAutoNum type="alphaLcParenR"/>
            </a:pPr>
            <a:r>
              <a:rPr lang="en-US" dirty="0" err="1">
                <a:solidFill>
                  <a:srgbClr val="000000"/>
                </a:solidFill>
                <a:ea typeface="Verdana" panose="020B0604030504040204" pitchFamily="34" charset="0"/>
              </a:rPr>
              <a:t>podaci</a:t>
            </a:r>
            <a:r>
              <a:rPr lang="en-US" dirty="0">
                <a:solidFill>
                  <a:srgbClr val="000000"/>
                </a:solidFill>
                <a:ea typeface="Verdana" panose="020B0604030504040204" pitchFamily="34" charset="0"/>
              </a:rPr>
              <a:t> o </a:t>
            </a:r>
            <a:r>
              <a:rPr lang="en-US" dirty="0" err="1">
                <a:solidFill>
                  <a:srgbClr val="000000"/>
                </a:solidFill>
                <a:ea typeface="Verdana" panose="020B0604030504040204" pitchFamily="34" charset="0"/>
              </a:rPr>
              <a:t>izvoru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načinu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finan</a:t>
            </a:r>
            <a:r>
              <a:rPr lang="hr-BA" dirty="0">
                <a:solidFill>
                  <a:srgbClr val="000000"/>
                </a:solidFill>
                <a:ea typeface="Verdana" panose="020B0604030504040204" pitchFamily="34" charset="0"/>
              </a:rPr>
              <a:t>s</a:t>
            </a:r>
            <a:r>
              <a:rPr lang="en-US" dirty="0" err="1">
                <a:solidFill>
                  <a:srgbClr val="000000"/>
                </a:solidFill>
                <a:ea typeface="Verdana" panose="020B0604030504040204" pitchFamily="34" charset="0"/>
              </a:rPr>
              <a:t>iranja</a:t>
            </a:r>
            <a:r>
              <a:rPr lang="en-US" dirty="0">
                <a:solidFill>
                  <a:srgbClr val="000000"/>
                </a:solidFill>
                <a:ea typeface="Verdana" panose="020B0604030504040204" pitchFamily="34" charset="0"/>
              </a:rPr>
              <a:t>;</a:t>
            </a:r>
          </a:p>
          <a:p>
            <a:pPr marL="342900" indent="-342900">
              <a:spcBef>
                <a:spcPts val="600"/>
              </a:spcBef>
              <a:buFont typeface="+mj-lt"/>
              <a:buAutoNum type="alphaLcParenR"/>
            </a:pPr>
            <a:r>
              <a:rPr lang="en-US" dirty="0" err="1">
                <a:solidFill>
                  <a:srgbClr val="000000"/>
                </a:solidFill>
                <a:ea typeface="Verdana" panose="020B0604030504040204" pitchFamily="34" charset="0"/>
              </a:rPr>
              <a:t>vrsta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nabavke</a:t>
            </a:r>
            <a:r>
              <a:rPr lang="en-US" dirty="0">
                <a:solidFill>
                  <a:srgbClr val="000000"/>
                </a:solidFill>
                <a:ea typeface="Verdana" panose="020B0604030504040204" pitchFamily="34" charset="0"/>
              </a:rPr>
              <a:t>.</a:t>
            </a:r>
          </a:p>
          <a:p>
            <a:pPr>
              <a:spcBef>
                <a:spcPts val="600"/>
              </a:spcBef>
            </a:pP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slučaju</a:t>
            </a:r>
            <a:r>
              <a:rPr lang="en-US" dirty="0">
                <a:solidFill>
                  <a:srgbClr val="000000"/>
                </a:solidFill>
                <a:ea typeface="Verdana" panose="020B0604030504040204" pitchFamily="34" charset="0"/>
              </a:rPr>
              <a:t> da je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a </a:t>
            </a:r>
            <a:r>
              <a:rPr lang="en-US" dirty="0" err="1">
                <a:solidFill>
                  <a:srgbClr val="000000"/>
                </a:solidFill>
                <a:ea typeface="Verdana" panose="020B0604030504040204" pitchFamily="34" charset="0"/>
              </a:rPr>
              <a:t>izuzeta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iz</a:t>
            </a:r>
            <a:r>
              <a:rPr lang="en-US" dirty="0">
                <a:solidFill>
                  <a:srgbClr val="000000"/>
                </a:solidFill>
                <a:ea typeface="Verdana" panose="020B0604030504040204" pitchFamily="34" charset="0"/>
              </a:rPr>
              <a:t> ZJN, </a:t>
            </a:r>
            <a:r>
              <a:rPr lang="en-US" dirty="0" err="1">
                <a:solidFill>
                  <a:srgbClr val="000000"/>
                </a:solidFill>
                <a:ea typeface="Verdana" panose="020B0604030504040204" pitchFamily="34" charset="0"/>
              </a:rPr>
              <a:t>odluka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ugovornog</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organa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sadrži</a:t>
            </a:r>
            <a:r>
              <a:rPr lang="en-US" dirty="0">
                <a:solidFill>
                  <a:srgbClr val="000000"/>
                </a:solidFill>
                <a:ea typeface="Verdana" panose="020B0604030504040204" pitchFamily="34" charset="0"/>
              </a:rPr>
              <a:t>, pored </a:t>
            </a:r>
            <a:r>
              <a:rPr lang="en-US" dirty="0" err="1">
                <a:solidFill>
                  <a:srgbClr val="000000"/>
                </a:solidFill>
                <a:ea typeface="Verdana" panose="020B0604030504040204" pitchFamily="34" charset="0"/>
              </a:rPr>
              <a:t>pravne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osnove</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izuzeće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gornje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elemente</a:t>
            </a:r>
            <a:r>
              <a:rPr lang="en-US" dirty="0">
                <a:solidFill>
                  <a:srgbClr val="000000"/>
                </a:solidFill>
                <a:ea typeface="Verdana" panose="020B0604030504040204" pitchFamily="34" charset="0"/>
              </a:rPr>
              <a:t> b), c)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d).</a:t>
            </a:r>
          </a:p>
        </p:txBody>
      </p:sp>
    </p:spTree>
    <p:extLst>
      <p:ext uri="{BB962C8B-B14F-4D97-AF65-F5344CB8AC3E}">
        <p14:creationId xmlns:p14="http://schemas.microsoft.com/office/powerpoint/2010/main" val="3010962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3" name="Rectangle 27" descr="50%"/>
          <p:cNvSpPr>
            <a:spLocks noChangeArrowheads="1"/>
          </p:cNvSpPr>
          <p:nvPr/>
        </p:nvSpPr>
        <p:spPr bwMode="auto">
          <a:xfrm>
            <a:off x="179512" y="4360035"/>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Okvirni sporazum</a:t>
            </a:r>
            <a:endParaRPr lang="de-DE" altLang="el-GR" sz="1400" b="1" dirty="0">
              <a:latin typeface="Verdana" panose="020B0604030504040204" pitchFamily="34" charset="0"/>
              <a:ea typeface="Verdana" panose="020B0604030504040204" pitchFamily="34" charset="0"/>
            </a:endParaRPr>
          </a:p>
          <a:p>
            <a:pPr algn="ctr" eaLnBrk="1" hangingPunct="1">
              <a:spcBef>
                <a:spcPct val="0"/>
              </a:spcBef>
              <a:buClrTx/>
              <a:buSzTx/>
              <a:buFontTx/>
              <a:buNone/>
            </a:pPr>
            <a:r>
              <a:rPr lang="de-DE"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de-DE" altLang="el-GR" sz="1400" b="1" dirty="0">
                <a:latin typeface="Verdana" panose="020B0604030504040204" pitchFamily="34" charset="0"/>
                <a:ea typeface="Verdana" panose="020B0604030504040204" pitchFamily="34" charset="0"/>
              </a:rPr>
              <a:t>32 </a:t>
            </a:r>
            <a:r>
              <a:rPr lang="hr-BA" altLang="el-GR" sz="1400" b="1" dirty="0">
                <a:latin typeface="Verdana" panose="020B0604030504040204" pitchFamily="34" charset="0"/>
                <a:ea typeface="Verdana" panose="020B0604030504040204" pitchFamily="34" charset="0"/>
              </a:rPr>
              <a:t>ZJN</a:t>
            </a:r>
            <a:r>
              <a:rPr lang="de-DE" altLang="el-GR" sz="1400" b="1" dirty="0">
                <a:latin typeface="Verdana" panose="020B0604030504040204" pitchFamily="34" charset="0"/>
                <a:ea typeface="Verdana" panose="020B0604030504040204" pitchFamily="34" charset="0"/>
              </a:rPr>
              <a:t>]</a:t>
            </a:r>
            <a:endParaRPr lang="el-GR" altLang="el-GR" sz="1400" b="1" dirty="0">
              <a:latin typeface="Verdana" panose="020B0604030504040204" pitchFamily="34" charset="0"/>
              <a:ea typeface="Verdana" panose="020B0604030504040204" pitchFamily="34" charset="0"/>
            </a:endParaRPr>
          </a:p>
        </p:txBody>
      </p:sp>
      <p:sp>
        <p:nvSpPr>
          <p:cNvPr id="15" name="Rectangle 14"/>
          <p:cNvSpPr/>
          <p:nvPr/>
        </p:nvSpPr>
        <p:spPr>
          <a:xfrm>
            <a:off x="432000" y="432000"/>
            <a:ext cx="65882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Postupci javnih nabavki</a:t>
            </a:r>
            <a:endParaRPr lang="el-GR" sz="2000" b="1" dirty="0"/>
          </a:p>
        </p:txBody>
      </p:sp>
      <p:sp>
        <p:nvSpPr>
          <p:cNvPr id="21" name="TextBox 20"/>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19 </a:t>
            </a:r>
            <a:r>
              <a:rPr lang="hr-BA" sz="1400" b="1" dirty="0">
                <a:solidFill>
                  <a:schemeClr val="bg1"/>
                </a:solidFill>
              </a:rPr>
              <a:t>ZJN</a:t>
            </a:r>
            <a:endParaRPr lang="el-GR" sz="1400" b="1" dirty="0">
              <a:solidFill>
                <a:schemeClr val="bg1"/>
              </a:solidFill>
            </a:endParaRPr>
          </a:p>
        </p:txBody>
      </p:sp>
      <p:sp>
        <p:nvSpPr>
          <p:cNvPr id="45074" name="Rectangle 18" descr="50%"/>
          <p:cNvSpPr>
            <a:spLocks noChangeArrowheads="1"/>
          </p:cNvSpPr>
          <p:nvPr/>
        </p:nvSpPr>
        <p:spPr bwMode="auto">
          <a:xfrm>
            <a:off x="179512" y="862420"/>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Otvoreni postupak</a:t>
            </a:r>
            <a:r>
              <a:rPr lang="el-GR" altLang="el-GR" sz="1400" b="1" dirty="0">
                <a:latin typeface="Verdana" panose="020B0604030504040204" pitchFamily="34" charset="0"/>
                <a:ea typeface="Verdana" panose="020B0604030504040204" pitchFamily="34" charset="0"/>
              </a:rPr>
              <a:t/>
            </a:r>
            <a:br>
              <a:rPr lang="el-GR" altLang="el-GR" sz="1400" b="1" dirty="0">
                <a:latin typeface="Verdana" panose="020B0604030504040204" pitchFamily="34" charset="0"/>
                <a:ea typeface="Verdana" panose="020B0604030504040204" pitchFamily="34" charset="0"/>
              </a:rPr>
            </a:br>
            <a:r>
              <a:rPr lang="el-GR"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en-US" altLang="el-GR" sz="1400" b="1" dirty="0">
                <a:latin typeface="Verdana" panose="020B0604030504040204" pitchFamily="34" charset="0"/>
                <a:ea typeface="Verdana" panose="020B0604030504040204" pitchFamily="34" charset="0"/>
              </a:rPr>
              <a:t>25 </a:t>
            </a:r>
            <a:r>
              <a:rPr lang="hr-BA" altLang="el-GR" sz="1400" b="1" dirty="0">
                <a:latin typeface="Verdana" panose="020B0604030504040204" pitchFamily="34" charset="0"/>
                <a:ea typeface="Verdana" panose="020B0604030504040204" pitchFamily="34" charset="0"/>
              </a:rPr>
              <a:t>ZJN</a:t>
            </a:r>
            <a:r>
              <a:rPr lang="el-GR" altLang="el-GR" sz="1400" b="1" dirty="0">
                <a:latin typeface="Verdana" panose="020B0604030504040204" pitchFamily="34" charset="0"/>
                <a:ea typeface="Verdana" panose="020B0604030504040204" pitchFamily="34" charset="0"/>
              </a:rPr>
              <a:t>]</a:t>
            </a:r>
          </a:p>
        </p:txBody>
      </p:sp>
      <p:sp>
        <p:nvSpPr>
          <p:cNvPr id="45081" name="Rectangle 25" descr="50%"/>
          <p:cNvSpPr>
            <a:spLocks noChangeArrowheads="1"/>
          </p:cNvSpPr>
          <p:nvPr/>
        </p:nvSpPr>
        <p:spPr bwMode="auto">
          <a:xfrm>
            <a:off x="179512" y="1479787"/>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Ograničeni postupak</a:t>
            </a:r>
            <a:r>
              <a:rPr lang="el-GR" altLang="el-GR" sz="1400" b="1" dirty="0">
                <a:latin typeface="Verdana" panose="020B0604030504040204" pitchFamily="34" charset="0"/>
                <a:ea typeface="Verdana" panose="020B0604030504040204" pitchFamily="34" charset="0"/>
              </a:rPr>
              <a:t/>
            </a:r>
            <a:br>
              <a:rPr lang="el-GR" altLang="el-GR" sz="1400" b="1" dirty="0">
                <a:latin typeface="Verdana" panose="020B0604030504040204" pitchFamily="34" charset="0"/>
                <a:ea typeface="Verdana" panose="020B0604030504040204" pitchFamily="34" charset="0"/>
              </a:rPr>
            </a:br>
            <a:r>
              <a:rPr lang="el-GR"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en-US" altLang="el-GR" sz="1400" b="1" dirty="0">
                <a:latin typeface="Verdana" panose="020B0604030504040204" pitchFamily="34" charset="0"/>
                <a:ea typeface="Verdana" panose="020B0604030504040204" pitchFamily="34" charset="0"/>
              </a:rPr>
              <a:t>26 </a:t>
            </a:r>
            <a:r>
              <a:rPr lang="hr-BA" altLang="el-GR" sz="1400" b="1" dirty="0">
                <a:latin typeface="Verdana" panose="020B0604030504040204" pitchFamily="34" charset="0"/>
                <a:ea typeface="Verdana" panose="020B0604030504040204" pitchFamily="34" charset="0"/>
              </a:rPr>
              <a:t>ZJN</a:t>
            </a:r>
            <a:r>
              <a:rPr lang="el-GR" altLang="el-GR" sz="1400" b="1" dirty="0">
                <a:latin typeface="Verdana" panose="020B0604030504040204" pitchFamily="34" charset="0"/>
                <a:ea typeface="Verdana" panose="020B0604030504040204" pitchFamily="34" charset="0"/>
              </a:rPr>
              <a:t>]</a:t>
            </a:r>
          </a:p>
        </p:txBody>
      </p:sp>
      <p:sp>
        <p:nvSpPr>
          <p:cNvPr id="45086" name="AutoShape 30"/>
          <p:cNvSpPr>
            <a:spLocks/>
          </p:cNvSpPr>
          <p:nvPr/>
        </p:nvSpPr>
        <p:spPr bwMode="auto">
          <a:xfrm rot="10800000">
            <a:off x="4031968" y="831779"/>
            <a:ext cx="252000" cy="1224000"/>
          </a:xfrm>
          <a:prstGeom prst="leftBrace">
            <a:avLst>
              <a:gd name="adj1" fmla="val 26389"/>
              <a:gd name="adj2" fmla="val 50000"/>
            </a:avLst>
          </a:prstGeom>
          <a:noFill/>
          <a:ln w="12700">
            <a:solidFill>
              <a:srgbClr val="33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600">
              <a:latin typeface="Verdana" panose="020B0604030504040204" pitchFamily="34" charset="0"/>
              <a:ea typeface="Verdana" panose="020B0604030504040204" pitchFamily="34" charset="0"/>
            </a:endParaRPr>
          </a:p>
        </p:txBody>
      </p:sp>
      <p:sp>
        <p:nvSpPr>
          <p:cNvPr id="2" name="TextBox 1"/>
          <p:cNvSpPr txBox="1"/>
          <p:nvPr/>
        </p:nvSpPr>
        <p:spPr>
          <a:xfrm>
            <a:off x="4337758" y="1286748"/>
            <a:ext cx="3679149" cy="338554"/>
          </a:xfrm>
          <a:prstGeom prst="rect">
            <a:avLst/>
          </a:prstGeom>
          <a:solidFill>
            <a:srgbClr val="FFD5D5"/>
          </a:solidFill>
        </p:spPr>
        <p:txBody>
          <a:bodyPr wrap="none" rtlCol="0">
            <a:spAutoFit/>
          </a:bodyPr>
          <a:lstStyle/>
          <a:p>
            <a:r>
              <a:rPr lang="hr-BA" sz="1600" dirty="0"/>
              <a:t>Slobodan izbor ugovornog organa</a:t>
            </a:r>
            <a:endParaRPr lang="el-GR" sz="1600" dirty="0"/>
          </a:p>
        </p:txBody>
      </p:sp>
      <p:sp>
        <p:nvSpPr>
          <p:cNvPr id="23" name="Rectangle 29" descr="50%"/>
          <p:cNvSpPr>
            <a:spLocks noChangeArrowheads="1"/>
          </p:cNvSpPr>
          <p:nvPr/>
        </p:nvSpPr>
        <p:spPr bwMode="auto">
          <a:xfrm>
            <a:off x="179512" y="6237312"/>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Direktni sporazum</a:t>
            </a:r>
            <a:endParaRPr lang="de-DE" altLang="el-GR" sz="1400" b="1" dirty="0">
              <a:latin typeface="Verdana" panose="020B0604030504040204" pitchFamily="34" charset="0"/>
              <a:ea typeface="Verdana" panose="020B0604030504040204" pitchFamily="34" charset="0"/>
            </a:endParaRPr>
          </a:p>
          <a:p>
            <a:pPr algn="ctr" eaLnBrk="1" hangingPunct="1">
              <a:spcBef>
                <a:spcPct val="0"/>
              </a:spcBef>
              <a:buClrTx/>
              <a:buSzTx/>
              <a:buFontTx/>
              <a:buNone/>
            </a:pPr>
            <a:r>
              <a:rPr lang="de-DE"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de-DE" altLang="el-GR" sz="1400" b="1" dirty="0">
                <a:latin typeface="Verdana" panose="020B0604030504040204" pitchFamily="34" charset="0"/>
                <a:ea typeface="Verdana" panose="020B0604030504040204" pitchFamily="34" charset="0"/>
              </a:rPr>
              <a:t>90 </a:t>
            </a:r>
            <a:r>
              <a:rPr lang="hr-BA" altLang="el-GR" sz="1400" b="1" dirty="0">
                <a:latin typeface="Verdana" panose="020B0604030504040204" pitchFamily="34" charset="0"/>
                <a:ea typeface="Verdana" panose="020B0604030504040204" pitchFamily="34" charset="0"/>
              </a:rPr>
              <a:t>ZJN</a:t>
            </a:r>
            <a:r>
              <a:rPr lang="de-DE" altLang="el-GR" sz="1400" b="1" dirty="0">
                <a:latin typeface="Verdana" panose="020B0604030504040204" pitchFamily="34" charset="0"/>
                <a:ea typeface="Verdana" panose="020B0604030504040204" pitchFamily="34" charset="0"/>
              </a:rPr>
              <a:t>]</a:t>
            </a:r>
            <a:endParaRPr lang="el-GR" altLang="el-GR" sz="1400" b="1" dirty="0">
              <a:latin typeface="Verdana" panose="020B0604030504040204" pitchFamily="34" charset="0"/>
              <a:ea typeface="Verdana" panose="020B0604030504040204" pitchFamily="34" charset="0"/>
            </a:endParaRPr>
          </a:p>
        </p:txBody>
      </p:sp>
      <p:sp>
        <p:nvSpPr>
          <p:cNvPr id="24" name="TextBox 23"/>
          <p:cNvSpPr txBox="1"/>
          <p:nvPr/>
        </p:nvSpPr>
        <p:spPr>
          <a:xfrm>
            <a:off x="4337758" y="6402846"/>
            <a:ext cx="4626730" cy="338554"/>
          </a:xfrm>
          <a:prstGeom prst="rect">
            <a:avLst/>
          </a:prstGeom>
          <a:solidFill>
            <a:srgbClr val="FFD5D5"/>
          </a:solidFill>
        </p:spPr>
        <p:txBody>
          <a:bodyPr wrap="square" rtlCol="0">
            <a:spAutoFit/>
          </a:bodyPr>
          <a:lstStyle/>
          <a:p>
            <a:r>
              <a:rPr lang="hr-BA" sz="1600" dirty="0"/>
              <a:t>Samo za postupke veoma male vrijednosti</a:t>
            </a:r>
            <a:endParaRPr lang="el-GR" sz="1600" dirty="0"/>
          </a:p>
        </p:txBody>
      </p:sp>
      <p:sp>
        <p:nvSpPr>
          <p:cNvPr id="22" name="Rectangle 29" descr="50%"/>
          <p:cNvSpPr>
            <a:spLocks noChangeArrowheads="1"/>
          </p:cNvSpPr>
          <p:nvPr/>
        </p:nvSpPr>
        <p:spPr bwMode="auto">
          <a:xfrm>
            <a:off x="179512" y="5638151"/>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Konkurentski zahtjev</a:t>
            </a:r>
            <a:endParaRPr lang="de-DE" altLang="el-GR" sz="1400" b="1" dirty="0">
              <a:latin typeface="Verdana" panose="020B0604030504040204" pitchFamily="34" charset="0"/>
              <a:ea typeface="Verdana" panose="020B0604030504040204" pitchFamily="34" charset="0"/>
            </a:endParaRPr>
          </a:p>
          <a:p>
            <a:pPr algn="ctr" eaLnBrk="1" hangingPunct="1">
              <a:spcBef>
                <a:spcPct val="0"/>
              </a:spcBef>
              <a:buClrTx/>
              <a:buSzTx/>
              <a:buFontTx/>
              <a:buNone/>
            </a:pPr>
            <a:r>
              <a:rPr lang="de-DE"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de-DE" altLang="el-GR" sz="1400" b="1" dirty="0">
                <a:latin typeface="Verdana" panose="020B0604030504040204" pitchFamily="34" charset="0"/>
                <a:ea typeface="Verdana" panose="020B0604030504040204" pitchFamily="34" charset="0"/>
              </a:rPr>
              <a:t>88 </a:t>
            </a:r>
            <a:r>
              <a:rPr lang="hr-BA" altLang="el-GR" sz="1400" b="1" dirty="0">
                <a:latin typeface="Verdana" panose="020B0604030504040204" pitchFamily="34" charset="0"/>
                <a:ea typeface="Verdana" panose="020B0604030504040204" pitchFamily="34" charset="0"/>
              </a:rPr>
              <a:t>ZJN</a:t>
            </a:r>
            <a:r>
              <a:rPr lang="de-DE" altLang="el-GR" sz="1400" b="1" dirty="0">
                <a:latin typeface="Verdana" panose="020B0604030504040204" pitchFamily="34" charset="0"/>
                <a:ea typeface="Verdana" panose="020B0604030504040204" pitchFamily="34" charset="0"/>
              </a:rPr>
              <a:t>]</a:t>
            </a:r>
            <a:endParaRPr lang="el-GR" altLang="el-GR" sz="1400" b="1" dirty="0">
              <a:latin typeface="Verdana" panose="020B0604030504040204" pitchFamily="34" charset="0"/>
              <a:ea typeface="Verdana" panose="020B0604030504040204" pitchFamily="34" charset="0"/>
            </a:endParaRPr>
          </a:p>
        </p:txBody>
      </p:sp>
      <p:sp>
        <p:nvSpPr>
          <p:cNvPr id="25" name="TextBox 24"/>
          <p:cNvSpPr txBox="1"/>
          <p:nvPr/>
        </p:nvSpPr>
        <p:spPr>
          <a:xfrm>
            <a:off x="4337758" y="5730484"/>
            <a:ext cx="3821495" cy="338554"/>
          </a:xfrm>
          <a:prstGeom prst="rect">
            <a:avLst/>
          </a:prstGeom>
          <a:solidFill>
            <a:srgbClr val="FFD5D5"/>
          </a:solidFill>
        </p:spPr>
        <p:txBody>
          <a:bodyPr wrap="none" rtlCol="0">
            <a:spAutoFit/>
          </a:bodyPr>
          <a:lstStyle/>
          <a:p>
            <a:r>
              <a:rPr lang="hr-BA" sz="1600" dirty="0"/>
              <a:t>Samo za postupke male vrijednosti</a:t>
            </a:r>
            <a:endParaRPr lang="el-GR" sz="1600" dirty="0"/>
          </a:p>
        </p:txBody>
      </p:sp>
      <p:sp>
        <p:nvSpPr>
          <p:cNvPr id="45085" name="Rectangle 29" descr="50%"/>
          <p:cNvSpPr>
            <a:spLocks noChangeArrowheads="1"/>
          </p:cNvSpPr>
          <p:nvPr/>
        </p:nvSpPr>
        <p:spPr bwMode="auto">
          <a:xfrm>
            <a:off x="179512" y="4965789"/>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Izrada dizajna</a:t>
            </a:r>
            <a:endParaRPr lang="de-DE" altLang="el-GR" sz="1400" b="1" dirty="0">
              <a:latin typeface="Verdana" panose="020B0604030504040204" pitchFamily="34" charset="0"/>
              <a:ea typeface="Verdana" panose="020B0604030504040204" pitchFamily="34" charset="0"/>
            </a:endParaRPr>
          </a:p>
          <a:p>
            <a:pPr algn="ctr" eaLnBrk="1" hangingPunct="1">
              <a:spcBef>
                <a:spcPct val="0"/>
              </a:spcBef>
              <a:buClrTx/>
              <a:buSzTx/>
              <a:buFontTx/>
              <a:buNone/>
            </a:pPr>
            <a:r>
              <a:rPr lang="de-DE"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de-DE" altLang="el-GR" sz="1400" b="1" dirty="0">
                <a:latin typeface="Verdana" panose="020B0604030504040204" pitchFamily="34" charset="0"/>
                <a:ea typeface="Verdana" panose="020B0604030504040204" pitchFamily="34" charset="0"/>
              </a:rPr>
              <a:t>33 </a:t>
            </a:r>
            <a:r>
              <a:rPr lang="hr-BA" altLang="el-GR" sz="1400" b="1" dirty="0">
                <a:latin typeface="Verdana" panose="020B0604030504040204" pitchFamily="34" charset="0"/>
                <a:ea typeface="Verdana" panose="020B0604030504040204" pitchFamily="34" charset="0"/>
              </a:rPr>
              <a:t>ZJN</a:t>
            </a:r>
            <a:r>
              <a:rPr lang="de-DE" altLang="el-GR" sz="1400" b="1" dirty="0">
                <a:latin typeface="Verdana" panose="020B0604030504040204" pitchFamily="34" charset="0"/>
                <a:ea typeface="Verdana" panose="020B0604030504040204" pitchFamily="34" charset="0"/>
              </a:rPr>
              <a:t>]</a:t>
            </a:r>
            <a:endParaRPr lang="el-GR" altLang="el-GR" sz="1400" b="1" dirty="0">
              <a:latin typeface="Verdana" panose="020B0604030504040204" pitchFamily="34" charset="0"/>
              <a:ea typeface="Verdana" panose="020B0604030504040204" pitchFamily="34" charset="0"/>
            </a:endParaRPr>
          </a:p>
        </p:txBody>
      </p:sp>
      <p:sp>
        <p:nvSpPr>
          <p:cNvPr id="26" name="TextBox 25"/>
          <p:cNvSpPr txBox="1"/>
          <p:nvPr/>
        </p:nvSpPr>
        <p:spPr>
          <a:xfrm>
            <a:off x="4337758" y="4811901"/>
            <a:ext cx="4680000" cy="830997"/>
          </a:xfrm>
          <a:prstGeom prst="rect">
            <a:avLst/>
          </a:prstGeom>
          <a:solidFill>
            <a:srgbClr val="FFD5D5"/>
          </a:solidFill>
        </p:spPr>
        <p:txBody>
          <a:bodyPr wrap="square" rtlCol="0">
            <a:spAutoFit/>
          </a:bodyPr>
          <a:lstStyle/>
          <a:p>
            <a:r>
              <a:rPr lang="en-US" sz="1600" dirty="0"/>
              <a:t>Za </a:t>
            </a:r>
            <a:r>
              <a:rPr lang="hr-BA" sz="1600" dirty="0"/>
              <a:t>ugovore</a:t>
            </a:r>
            <a:r>
              <a:rPr lang="en-US" sz="1600" dirty="0"/>
              <a:t> </a:t>
            </a:r>
            <a:r>
              <a:rPr lang="en-US" sz="1600" dirty="0" err="1"/>
              <a:t>iz</a:t>
            </a:r>
            <a:r>
              <a:rPr lang="en-US" sz="1600" dirty="0"/>
              <a:t> </a:t>
            </a:r>
            <a:r>
              <a:rPr lang="hr-BA" sz="1600" dirty="0"/>
              <a:t>oblasti</a:t>
            </a:r>
            <a:r>
              <a:rPr lang="en-US" sz="1600" dirty="0"/>
              <a:t> </a:t>
            </a:r>
            <a:r>
              <a:rPr lang="en-US" sz="1600" dirty="0" err="1"/>
              <a:t>prostornog</a:t>
            </a:r>
            <a:r>
              <a:rPr lang="en-US" sz="1600" dirty="0"/>
              <a:t> </a:t>
            </a:r>
            <a:r>
              <a:rPr lang="en-US" sz="1600" dirty="0" err="1"/>
              <a:t>planiranja</a:t>
            </a:r>
            <a:r>
              <a:rPr lang="en-US" sz="1600" dirty="0"/>
              <a:t>, </a:t>
            </a:r>
            <a:r>
              <a:rPr lang="en-US" sz="1600" dirty="0" err="1"/>
              <a:t>arhitekture</a:t>
            </a:r>
            <a:r>
              <a:rPr lang="en-US" sz="1600" dirty="0"/>
              <a:t>, </a:t>
            </a:r>
            <a:r>
              <a:rPr lang="en-US" sz="1600" dirty="0" err="1"/>
              <a:t>građevine</a:t>
            </a:r>
            <a:r>
              <a:rPr lang="en-US" sz="1600" dirty="0"/>
              <a:t>, </a:t>
            </a:r>
            <a:r>
              <a:rPr lang="en-US" sz="1600" dirty="0" err="1"/>
              <a:t>obrade</a:t>
            </a:r>
            <a:r>
              <a:rPr lang="en-US" sz="1600" dirty="0"/>
              <a:t> </a:t>
            </a:r>
            <a:r>
              <a:rPr lang="en-US" sz="1600" dirty="0" err="1"/>
              <a:t>podataka</a:t>
            </a:r>
            <a:r>
              <a:rPr lang="en-US" sz="1600" dirty="0"/>
              <a:t>, </a:t>
            </a:r>
            <a:r>
              <a:rPr lang="en-US" sz="1600" dirty="0" err="1"/>
              <a:t>planiranja</a:t>
            </a:r>
            <a:r>
              <a:rPr lang="en-US" sz="1600" dirty="0"/>
              <a:t> </a:t>
            </a:r>
            <a:r>
              <a:rPr lang="en-US" sz="1600" dirty="0" err="1"/>
              <a:t>ili</a:t>
            </a:r>
            <a:r>
              <a:rPr lang="en-US" sz="1600" dirty="0"/>
              <a:t> </a:t>
            </a:r>
            <a:r>
              <a:rPr lang="en-US" sz="1600" dirty="0" err="1"/>
              <a:t>dizajna</a:t>
            </a:r>
            <a:endParaRPr lang="el-GR" sz="1600" dirty="0"/>
          </a:p>
        </p:txBody>
      </p:sp>
      <p:sp>
        <p:nvSpPr>
          <p:cNvPr id="45082" name="Rectangle 26" descr="50%"/>
          <p:cNvSpPr>
            <a:spLocks noChangeArrowheads="1"/>
          </p:cNvSpPr>
          <p:nvPr/>
        </p:nvSpPr>
        <p:spPr bwMode="auto">
          <a:xfrm>
            <a:off x="179512" y="2104822"/>
            <a:ext cx="3780000" cy="738664"/>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Pregovarački postupak sa objavom obavještenja o nabavci</a:t>
            </a:r>
            <a:r>
              <a:rPr lang="el-GR" altLang="el-GR" sz="1400" b="1" dirty="0">
                <a:latin typeface="Verdana" panose="020B0604030504040204" pitchFamily="34" charset="0"/>
                <a:ea typeface="Verdana" panose="020B0604030504040204" pitchFamily="34" charset="0"/>
              </a:rPr>
              <a:t/>
            </a:r>
            <a:br>
              <a:rPr lang="el-GR" altLang="el-GR" sz="1400" b="1" dirty="0">
                <a:latin typeface="Verdana" panose="020B0604030504040204" pitchFamily="34" charset="0"/>
                <a:ea typeface="Verdana" panose="020B0604030504040204" pitchFamily="34" charset="0"/>
              </a:rPr>
            </a:br>
            <a:r>
              <a:rPr lang="el-GR"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en-US" altLang="el-GR" sz="1400" b="1" dirty="0">
                <a:latin typeface="Verdana" panose="020B0604030504040204" pitchFamily="34" charset="0"/>
                <a:ea typeface="Verdana" panose="020B0604030504040204" pitchFamily="34" charset="0"/>
              </a:rPr>
              <a:t>27 </a:t>
            </a:r>
            <a:r>
              <a:rPr lang="hr-BA" altLang="el-GR" sz="1400" b="1" dirty="0">
                <a:latin typeface="Verdana" panose="020B0604030504040204" pitchFamily="34" charset="0"/>
                <a:ea typeface="Verdana" panose="020B0604030504040204" pitchFamily="34" charset="0"/>
              </a:rPr>
              <a:t>ZJN</a:t>
            </a:r>
            <a:r>
              <a:rPr lang="el-GR" altLang="el-GR" sz="1400" b="1" dirty="0">
                <a:latin typeface="Verdana" panose="020B0604030504040204" pitchFamily="34" charset="0"/>
                <a:ea typeface="Verdana" panose="020B0604030504040204" pitchFamily="34" charset="0"/>
              </a:rPr>
              <a:t>]</a:t>
            </a:r>
          </a:p>
        </p:txBody>
      </p:sp>
      <p:sp>
        <p:nvSpPr>
          <p:cNvPr id="27" name="TextBox 26"/>
          <p:cNvSpPr txBox="1"/>
          <p:nvPr/>
        </p:nvSpPr>
        <p:spPr>
          <a:xfrm>
            <a:off x="4337758" y="2304877"/>
            <a:ext cx="2885662" cy="338554"/>
          </a:xfrm>
          <a:prstGeom prst="rect">
            <a:avLst/>
          </a:prstGeom>
          <a:solidFill>
            <a:srgbClr val="FFD5D5"/>
          </a:solidFill>
        </p:spPr>
        <p:txBody>
          <a:bodyPr wrap="none" rtlCol="0">
            <a:spAutoFit/>
          </a:bodyPr>
          <a:lstStyle/>
          <a:p>
            <a:r>
              <a:rPr lang="hr-BA" sz="1600" dirty="0"/>
              <a:t>Pod uslovima iz čl. 20 ZJN</a:t>
            </a:r>
            <a:endParaRPr lang="el-GR" sz="1600" dirty="0"/>
          </a:p>
        </p:txBody>
      </p:sp>
      <p:sp>
        <p:nvSpPr>
          <p:cNvPr id="45084" name="Rectangle 28" descr="50%"/>
          <p:cNvSpPr>
            <a:spLocks noChangeArrowheads="1"/>
          </p:cNvSpPr>
          <p:nvPr/>
        </p:nvSpPr>
        <p:spPr bwMode="auto">
          <a:xfrm>
            <a:off x="179512" y="2928374"/>
            <a:ext cx="3780000" cy="738664"/>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Pregovarački postupak bez objave obavještenja o nabavci</a:t>
            </a:r>
            <a:r>
              <a:rPr lang="el-GR" altLang="el-GR" sz="1400" b="1" dirty="0">
                <a:latin typeface="Verdana" panose="020B0604030504040204" pitchFamily="34" charset="0"/>
                <a:ea typeface="Verdana" panose="020B0604030504040204" pitchFamily="34" charset="0"/>
              </a:rPr>
              <a:t/>
            </a:r>
            <a:br>
              <a:rPr lang="el-GR" altLang="el-GR" sz="1400" b="1" dirty="0">
                <a:latin typeface="Verdana" panose="020B0604030504040204" pitchFamily="34" charset="0"/>
                <a:ea typeface="Verdana" panose="020B0604030504040204" pitchFamily="34" charset="0"/>
              </a:rPr>
            </a:br>
            <a:r>
              <a:rPr lang="el-GR"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en-US" altLang="el-GR" sz="1400" b="1" dirty="0">
                <a:latin typeface="Verdana" panose="020B0604030504040204" pitchFamily="34" charset="0"/>
                <a:ea typeface="Verdana" panose="020B0604030504040204" pitchFamily="34" charset="0"/>
              </a:rPr>
              <a:t>28 </a:t>
            </a:r>
            <a:r>
              <a:rPr lang="hr-BA" altLang="el-GR" sz="1400" b="1" dirty="0">
                <a:latin typeface="Verdana" panose="020B0604030504040204" pitchFamily="34" charset="0"/>
                <a:ea typeface="Verdana" panose="020B0604030504040204" pitchFamily="34" charset="0"/>
              </a:rPr>
              <a:t>ZJN</a:t>
            </a:r>
            <a:r>
              <a:rPr lang="el-GR" altLang="el-GR" sz="1400" b="1" dirty="0">
                <a:latin typeface="Verdana" panose="020B0604030504040204" pitchFamily="34" charset="0"/>
                <a:ea typeface="Verdana" panose="020B0604030504040204" pitchFamily="34" charset="0"/>
              </a:rPr>
              <a:t>]</a:t>
            </a:r>
          </a:p>
        </p:txBody>
      </p:sp>
      <p:sp>
        <p:nvSpPr>
          <p:cNvPr id="28" name="TextBox 27"/>
          <p:cNvSpPr txBox="1"/>
          <p:nvPr/>
        </p:nvSpPr>
        <p:spPr>
          <a:xfrm>
            <a:off x="4337758" y="3005319"/>
            <a:ext cx="4680000" cy="338554"/>
          </a:xfrm>
          <a:prstGeom prst="rect">
            <a:avLst/>
          </a:prstGeom>
          <a:solidFill>
            <a:srgbClr val="FFD5D5"/>
          </a:solidFill>
        </p:spPr>
        <p:txBody>
          <a:bodyPr wrap="square" rtlCol="0">
            <a:spAutoFit/>
          </a:bodyPr>
          <a:lstStyle/>
          <a:p>
            <a:r>
              <a:rPr lang="hr-BA" sz="1600" dirty="0"/>
              <a:t>Pod uslovima iz čl. </a:t>
            </a:r>
            <a:r>
              <a:rPr lang="en-US" sz="1600" dirty="0"/>
              <a:t>21, 22, 23 </a:t>
            </a:r>
            <a:r>
              <a:rPr lang="hr-BA" sz="1600" dirty="0"/>
              <a:t>i</a:t>
            </a:r>
            <a:r>
              <a:rPr lang="en-US" sz="1600" dirty="0"/>
              <a:t> 24 </a:t>
            </a:r>
            <a:r>
              <a:rPr lang="hr-BA" sz="1600" dirty="0"/>
              <a:t>ZJN</a:t>
            </a:r>
            <a:endParaRPr lang="el-GR" sz="1600" dirty="0"/>
          </a:p>
        </p:txBody>
      </p:sp>
      <p:sp>
        <p:nvSpPr>
          <p:cNvPr id="18" name="Rectangle 28" descr="50%"/>
          <p:cNvSpPr>
            <a:spLocks noChangeArrowheads="1"/>
          </p:cNvSpPr>
          <p:nvPr/>
        </p:nvSpPr>
        <p:spPr bwMode="auto">
          <a:xfrm>
            <a:off x="179512" y="3751926"/>
            <a:ext cx="3780000" cy="523220"/>
          </a:xfrm>
          <a:prstGeom prst="rect">
            <a:avLst/>
          </a:prstGeom>
          <a:pattFill prst="pct50">
            <a:fgClr>
              <a:srgbClr val="66CCFF"/>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400" b="1" dirty="0">
                <a:latin typeface="Verdana" panose="020B0604030504040204" pitchFamily="34" charset="0"/>
                <a:ea typeface="Verdana" panose="020B0604030504040204" pitchFamily="34" charset="0"/>
              </a:rPr>
              <a:t>Takmičarski dijalog</a:t>
            </a:r>
            <a:r>
              <a:rPr lang="el-GR" altLang="el-GR" sz="1400" b="1" dirty="0">
                <a:latin typeface="Verdana" panose="020B0604030504040204" pitchFamily="34" charset="0"/>
                <a:ea typeface="Verdana" panose="020B0604030504040204" pitchFamily="34" charset="0"/>
              </a:rPr>
              <a:t/>
            </a:r>
            <a:br>
              <a:rPr lang="el-GR" altLang="el-GR" sz="1400" b="1" dirty="0">
                <a:latin typeface="Verdana" panose="020B0604030504040204" pitchFamily="34" charset="0"/>
                <a:ea typeface="Verdana" panose="020B0604030504040204" pitchFamily="34" charset="0"/>
              </a:rPr>
            </a:br>
            <a:r>
              <a:rPr lang="el-GR" altLang="el-GR" sz="1400" b="1" dirty="0">
                <a:latin typeface="Verdana" panose="020B0604030504040204" pitchFamily="34" charset="0"/>
                <a:ea typeface="Verdana" panose="020B0604030504040204" pitchFamily="34" charset="0"/>
              </a:rPr>
              <a:t>[</a:t>
            </a:r>
            <a:r>
              <a:rPr lang="hr-BA" altLang="el-GR" sz="1400" b="1" dirty="0">
                <a:latin typeface="Verdana" panose="020B0604030504040204" pitchFamily="34" charset="0"/>
                <a:ea typeface="Verdana" panose="020B0604030504040204" pitchFamily="34" charset="0"/>
              </a:rPr>
              <a:t>Čl. </a:t>
            </a:r>
            <a:r>
              <a:rPr lang="en-US" altLang="el-GR" sz="1400" b="1" dirty="0">
                <a:latin typeface="Verdana" panose="020B0604030504040204" pitchFamily="34" charset="0"/>
                <a:ea typeface="Verdana" panose="020B0604030504040204" pitchFamily="34" charset="0"/>
              </a:rPr>
              <a:t>29 </a:t>
            </a:r>
            <a:r>
              <a:rPr lang="hr-BA" altLang="el-GR" sz="1400" b="1" dirty="0">
                <a:latin typeface="Verdana" panose="020B0604030504040204" pitchFamily="34" charset="0"/>
                <a:ea typeface="Verdana" panose="020B0604030504040204" pitchFamily="34" charset="0"/>
              </a:rPr>
              <a:t>ZJN</a:t>
            </a:r>
            <a:r>
              <a:rPr lang="el-GR" altLang="el-GR" sz="1400" b="1" dirty="0">
                <a:latin typeface="Verdana" panose="020B0604030504040204" pitchFamily="34" charset="0"/>
                <a:ea typeface="Verdana" panose="020B0604030504040204" pitchFamily="34" charset="0"/>
              </a:rPr>
              <a:t>]</a:t>
            </a:r>
          </a:p>
        </p:txBody>
      </p:sp>
      <p:sp>
        <p:nvSpPr>
          <p:cNvPr id="29" name="TextBox 28"/>
          <p:cNvSpPr txBox="1"/>
          <p:nvPr/>
        </p:nvSpPr>
        <p:spPr>
          <a:xfrm>
            <a:off x="4337758" y="3844259"/>
            <a:ext cx="2885662" cy="338554"/>
          </a:xfrm>
          <a:prstGeom prst="rect">
            <a:avLst/>
          </a:prstGeom>
          <a:solidFill>
            <a:srgbClr val="FFD5D5"/>
          </a:solidFill>
        </p:spPr>
        <p:txBody>
          <a:bodyPr wrap="none" rtlCol="0">
            <a:spAutoFit/>
          </a:bodyPr>
          <a:lstStyle/>
          <a:p>
            <a:r>
              <a:rPr lang="hr-BA" sz="1600" dirty="0"/>
              <a:t>Pod uslovima iz čl. </a:t>
            </a:r>
            <a:r>
              <a:rPr lang="en-US" sz="1600" dirty="0"/>
              <a:t>30 </a:t>
            </a:r>
            <a:r>
              <a:rPr lang="hr-BA" sz="1600" dirty="0"/>
              <a:t>ZJN</a:t>
            </a:r>
            <a:endParaRPr lang="el-GR" sz="1600" dirty="0"/>
          </a:p>
        </p:txBody>
      </p:sp>
      <p:cxnSp>
        <p:nvCxnSpPr>
          <p:cNvPr id="11" name="Straight Arrow Connector 10"/>
          <p:cNvCxnSpPr/>
          <p:nvPr/>
        </p:nvCxnSpPr>
        <p:spPr>
          <a:xfrm>
            <a:off x="3959512" y="2474154"/>
            <a:ext cx="37824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59512" y="3297706"/>
            <a:ext cx="378246" cy="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959512" y="4013536"/>
            <a:ext cx="37824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959512" y="5227399"/>
            <a:ext cx="378246" cy="1"/>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959512" y="5899761"/>
            <a:ext cx="37824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959512" y="6498922"/>
            <a:ext cx="37824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37758" y="4396470"/>
            <a:ext cx="2885662" cy="338554"/>
          </a:xfrm>
          <a:prstGeom prst="rect">
            <a:avLst/>
          </a:prstGeom>
          <a:solidFill>
            <a:srgbClr val="FFD5D5"/>
          </a:solidFill>
        </p:spPr>
        <p:txBody>
          <a:bodyPr wrap="none" rtlCol="0">
            <a:spAutoFit/>
          </a:bodyPr>
          <a:lstStyle/>
          <a:p>
            <a:r>
              <a:rPr lang="hr-BA" sz="1600" dirty="0"/>
              <a:t>Pod uslovima iz čl. </a:t>
            </a:r>
            <a:r>
              <a:rPr lang="en-US" sz="1600" dirty="0"/>
              <a:t>32 </a:t>
            </a:r>
            <a:r>
              <a:rPr lang="hr-BA" sz="1600" dirty="0"/>
              <a:t>ZJN</a:t>
            </a:r>
            <a:endParaRPr lang="el-GR" sz="1600" dirty="0"/>
          </a:p>
        </p:txBody>
      </p:sp>
      <p:cxnSp>
        <p:nvCxnSpPr>
          <p:cNvPr id="33" name="Straight Arrow Connector 32"/>
          <p:cNvCxnSpPr/>
          <p:nvPr/>
        </p:nvCxnSpPr>
        <p:spPr>
          <a:xfrm>
            <a:off x="3975432" y="4565747"/>
            <a:ext cx="362326" cy="0"/>
          </a:xfrm>
          <a:prstGeom prst="straightConnector1">
            <a:avLst/>
          </a:prstGeom>
          <a:ln w="158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1857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86"/>
          <p:cNvSpPr>
            <a:spLocks noChangeArrowheads="1"/>
          </p:cNvSpPr>
          <p:nvPr/>
        </p:nvSpPr>
        <p:spPr bwMode="auto">
          <a:xfrm>
            <a:off x="314489" y="4264405"/>
            <a:ext cx="6012000" cy="69696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4" name="Rectangle 283"/>
          <p:cNvSpPr>
            <a:spLocks noChangeArrowheads="1"/>
          </p:cNvSpPr>
          <p:nvPr/>
        </p:nvSpPr>
        <p:spPr bwMode="auto">
          <a:xfrm>
            <a:off x="314489" y="4970780"/>
            <a:ext cx="6012000" cy="69574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graphicFrame>
        <p:nvGraphicFramePr>
          <p:cNvPr id="2" name="Table 1"/>
          <p:cNvGraphicFramePr>
            <a:graphicFrameLocks noGrp="1"/>
          </p:cNvGraphicFramePr>
          <p:nvPr>
            <p:extLst>
              <p:ext uri="{D42A27DB-BD31-4B8C-83A1-F6EECF244321}">
                <p14:modId xmlns:p14="http://schemas.microsoft.com/office/powerpoint/2010/main" val="1531827958"/>
              </p:ext>
            </p:extLst>
          </p:nvPr>
        </p:nvGraphicFramePr>
        <p:xfrm>
          <a:off x="432000" y="864000"/>
          <a:ext cx="4860000" cy="5707070"/>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TENDERISANJE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rPr>
                        <a:t>Određivanje kriterija za učešće i dodjelu</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400" dirty="0" err="1">
                          <a:effectLst/>
                        </a:rPr>
                        <a:t>Defini</a:t>
                      </a:r>
                      <a:r>
                        <a:rPr lang="hr-BA" sz="1400" dirty="0">
                          <a:effectLst/>
                        </a:rPr>
                        <a:t>sanje</a:t>
                      </a:r>
                      <a:r>
                        <a:rPr lang="en-US" sz="1400" dirty="0">
                          <a:effectLst/>
                        </a:rPr>
                        <a:t> </a:t>
                      </a:r>
                      <a:r>
                        <a:rPr lang="hr-BA" sz="1400" dirty="0">
                          <a:effectLst/>
                        </a:rPr>
                        <a:t>podataka i dokumenata </a:t>
                      </a:r>
                      <a:r>
                        <a:rPr lang="en-US" sz="1400" dirty="0" err="1">
                          <a:effectLst/>
                        </a:rPr>
                        <a:t>koji</a:t>
                      </a:r>
                      <a:r>
                        <a:rPr lang="en-US" sz="1400" dirty="0">
                          <a:effectLst/>
                        </a:rPr>
                        <a:t> </a:t>
                      </a:r>
                      <a:r>
                        <a:rPr lang="en-US" sz="1400" dirty="0" err="1">
                          <a:effectLst/>
                        </a:rPr>
                        <a:t>će</a:t>
                      </a:r>
                      <a:r>
                        <a:rPr lang="en-US" sz="1400" dirty="0">
                          <a:effectLst/>
                        </a:rPr>
                        <a:t> se </a:t>
                      </a:r>
                      <a:r>
                        <a:rPr lang="en-US" sz="1400" dirty="0" err="1">
                          <a:effectLst/>
                        </a:rPr>
                        <a:t>podnijeti</a:t>
                      </a:r>
                      <a:r>
                        <a:rPr lang="en-US" sz="1400" dirty="0">
                          <a:effectLst/>
                        </a:rPr>
                        <a:t> </a:t>
                      </a:r>
                      <a:r>
                        <a:rPr lang="en-US" sz="1400" dirty="0" err="1">
                          <a:effectLst/>
                        </a:rPr>
                        <a:t>kako</a:t>
                      </a:r>
                      <a:r>
                        <a:rPr lang="en-US" sz="1400" dirty="0">
                          <a:effectLst/>
                        </a:rPr>
                        <a:t> bi se </a:t>
                      </a:r>
                      <a:r>
                        <a:rPr lang="en-US" sz="1400" dirty="0" err="1">
                          <a:effectLst/>
                        </a:rPr>
                        <a:t>kriteriji</a:t>
                      </a:r>
                      <a:r>
                        <a:rPr lang="en-US" sz="1400" dirty="0">
                          <a:effectLst/>
                        </a:rPr>
                        <a:t> </a:t>
                      </a:r>
                      <a:r>
                        <a:rPr lang="en-US" sz="1400" dirty="0" err="1">
                          <a:effectLst/>
                        </a:rPr>
                        <a:t>mogli</a:t>
                      </a:r>
                      <a:r>
                        <a:rPr lang="en-US" sz="1400" dirty="0">
                          <a:effectLst/>
                        </a:rPr>
                        <a:t> </a:t>
                      </a:r>
                      <a:r>
                        <a:rPr lang="en-US" sz="1400" dirty="0" err="1">
                          <a:effectLst/>
                        </a:rPr>
                        <a:t>ocijeniti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Objavljivanje</a:t>
                      </a:r>
                      <a:r>
                        <a:rPr lang="en-US" sz="1400" dirty="0">
                          <a:effectLst/>
                        </a:rPr>
                        <a:t> </a:t>
                      </a:r>
                      <a:r>
                        <a:rPr lang="en-US" sz="1400" dirty="0" err="1">
                          <a:effectLst/>
                        </a:rPr>
                        <a:t>Obav</a:t>
                      </a:r>
                      <a:r>
                        <a:rPr lang="hr-BA" sz="1400" dirty="0">
                          <a:effectLst/>
                        </a:rPr>
                        <a:t>j</a:t>
                      </a:r>
                      <a:r>
                        <a:rPr lang="en-US" sz="1400" dirty="0" err="1">
                          <a:effectLst/>
                        </a:rPr>
                        <a:t>eštenja</a:t>
                      </a:r>
                      <a:r>
                        <a:rPr lang="en-US" sz="1400" dirty="0">
                          <a:effectLst/>
                        </a:rPr>
                        <a:t> o </a:t>
                      </a:r>
                      <a:r>
                        <a:rPr lang="en-US" sz="1400" dirty="0" err="1">
                          <a:effectLst/>
                        </a:rPr>
                        <a:t>nabavci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dirty="0">
                          <a:effectLst/>
                        </a:rPr>
                        <a:t>Priprema tenderske dokumentacije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Objavljivanje tendera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hr-BA" sz="1400" dirty="0">
                          <a:effectLst/>
                        </a:rPr>
                        <a:t>Dostavljanje tenderske dokumentacije zainteresiranim ponuđačima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400" dirty="0" err="1">
                          <a:effectLst/>
                        </a:rPr>
                        <a:t>Izrada</a:t>
                      </a:r>
                      <a:r>
                        <a:rPr lang="en-US" sz="1400" dirty="0">
                          <a:effectLst/>
                        </a:rPr>
                        <a:t> </a:t>
                      </a:r>
                      <a:r>
                        <a:rPr lang="en-US" sz="1400" dirty="0" err="1">
                          <a:effectLst/>
                        </a:rPr>
                        <a:t>i</a:t>
                      </a:r>
                      <a:r>
                        <a:rPr lang="en-US" sz="1400" dirty="0">
                          <a:effectLst/>
                        </a:rPr>
                        <a:t> </a:t>
                      </a:r>
                      <a:r>
                        <a:rPr lang="en-US" sz="1400" dirty="0" err="1">
                          <a:effectLst/>
                        </a:rPr>
                        <a:t>objavljivanje</a:t>
                      </a:r>
                      <a:r>
                        <a:rPr lang="en-US" sz="1400" dirty="0">
                          <a:effectLst/>
                        </a:rPr>
                        <a:t> </a:t>
                      </a:r>
                      <a:r>
                        <a:rPr lang="en-US" sz="1400" dirty="0" err="1">
                          <a:effectLst/>
                        </a:rPr>
                        <a:t>odgovora</a:t>
                      </a:r>
                      <a:r>
                        <a:rPr lang="en-US" sz="1400" dirty="0">
                          <a:effectLst/>
                        </a:rPr>
                        <a:t> </a:t>
                      </a:r>
                      <a:r>
                        <a:rPr lang="en-US" sz="1400" dirty="0" err="1">
                          <a:effectLst/>
                        </a:rPr>
                        <a:t>na</a:t>
                      </a:r>
                      <a:r>
                        <a:rPr lang="en-US" sz="1400" dirty="0">
                          <a:effectLst/>
                        </a:rPr>
                        <a:t> </a:t>
                      </a:r>
                      <a:r>
                        <a:rPr lang="en-US" sz="1400" dirty="0" err="1">
                          <a:effectLst/>
                        </a:rPr>
                        <a:t>pojašnjenja</a:t>
                      </a:r>
                      <a:r>
                        <a:rPr lang="en-US" sz="1400" dirty="0">
                          <a:effectLst/>
                        </a:rPr>
                        <a:t> (</a:t>
                      </a:r>
                      <a:r>
                        <a:rPr lang="en-US" sz="1400" dirty="0" err="1">
                          <a:effectLst/>
                        </a:rPr>
                        <a:t>ukoliko</a:t>
                      </a:r>
                      <a:r>
                        <a:rPr lang="en-US" sz="1400" dirty="0">
                          <a:effectLst/>
                        </a:rPr>
                        <a:t> </a:t>
                      </a:r>
                      <a:r>
                        <a:rPr lang="en-US" sz="1400" dirty="0" err="1">
                          <a:effectLst/>
                        </a:rPr>
                        <a:t>su</a:t>
                      </a:r>
                      <a:r>
                        <a:rPr lang="en-US" sz="1400" dirty="0">
                          <a:effectLst/>
                        </a:rPr>
                        <a:t> </a:t>
                      </a:r>
                      <a:r>
                        <a:rPr lang="en-US" sz="1400" dirty="0" err="1">
                          <a:effectLst/>
                        </a:rPr>
                        <a:t>dostavljeni</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en-US" sz="1400" dirty="0" err="1">
                          <a:effectLst/>
                        </a:rPr>
                        <a:t>Primanje</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ponuda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dirty="0">
                          <a:effectLst/>
                        </a:rPr>
                        <a:t>Otvaranje ponuda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0"/>
                        </a:spcAft>
                      </a:pPr>
                      <a:r>
                        <a:rPr lang="hr-BA" sz="1400" b="1" dirty="0">
                          <a:solidFill>
                            <a:schemeClr val="bg1"/>
                          </a:solidFill>
                          <a:effectLst/>
                        </a:rPr>
                        <a:t>EVALUACIJA</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11"/>
                  </a:ext>
                </a:extLst>
              </a:tr>
              <a:tr h="0">
                <a:tc>
                  <a:txBody>
                    <a:bodyPr/>
                    <a:lstStyle/>
                    <a:p>
                      <a:pPr>
                        <a:lnSpc>
                          <a:spcPct val="107000"/>
                        </a:lnSpc>
                        <a:spcAft>
                          <a:spcPts val="0"/>
                        </a:spcAft>
                      </a:pPr>
                      <a:r>
                        <a:rPr lang="en-US" sz="1400" dirty="0" err="1">
                          <a:effectLst/>
                        </a:rPr>
                        <a:t>Provjera</a:t>
                      </a:r>
                      <a:r>
                        <a:rPr lang="en-US" sz="1400" dirty="0">
                          <a:effectLst/>
                        </a:rPr>
                        <a:t> </a:t>
                      </a:r>
                      <a:r>
                        <a:rPr lang="en-US" sz="1400" dirty="0" err="1">
                          <a:effectLst/>
                        </a:rPr>
                        <a:t>kvalifikacija</a:t>
                      </a:r>
                      <a:r>
                        <a:rPr lang="en-US" sz="1400" dirty="0">
                          <a:effectLst/>
                        </a:rPr>
                        <a:t> </a:t>
                      </a:r>
                      <a:r>
                        <a:rPr lang="en-US" sz="1400" dirty="0" err="1">
                          <a:effectLst/>
                        </a:rPr>
                        <a:t>ponuđača</a:t>
                      </a:r>
                      <a:r>
                        <a:rPr lang="en-US" sz="1400" dirty="0">
                          <a:effectLst/>
                        </a:rPr>
                        <a:t> </a:t>
                      </a:r>
                      <a:r>
                        <a:rPr lang="en-US" sz="1400" dirty="0" err="1">
                          <a:effectLst/>
                        </a:rPr>
                        <a:t>prema</a:t>
                      </a:r>
                      <a:r>
                        <a:rPr lang="en-US" sz="1400" dirty="0">
                          <a:effectLst/>
                        </a:rPr>
                        <a:t> </a:t>
                      </a:r>
                      <a:r>
                        <a:rPr lang="hr-BA" sz="1400" dirty="0">
                          <a:effectLst/>
                        </a:rPr>
                        <a:t>kriterijima</a:t>
                      </a:r>
                      <a:r>
                        <a:rPr lang="en-US" sz="1400" dirty="0">
                          <a:effectLst/>
                        </a:rPr>
                        <a:t> za </a:t>
                      </a:r>
                      <a:r>
                        <a:rPr lang="hr-BA" sz="1400" dirty="0">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a:txBody>
                    <a:bodyPr/>
                    <a:lstStyle/>
                    <a:p>
                      <a:pPr>
                        <a:lnSpc>
                          <a:spcPct val="107000"/>
                        </a:lnSpc>
                        <a:spcAft>
                          <a:spcPts val="0"/>
                        </a:spcAft>
                      </a:pPr>
                      <a:r>
                        <a:rPr lang="en-US" sz="1400" dirty="0" err="1">
                          <a:effectLst/>
                        </a:rPr>
                        <a:t>Izbor</a:t>
                      </a:r>
                      <a:r>
                        <a:rPr lang="en-US" sz="1400" dirty="0">
                          <a:effectLst/>
                        </a:rPr>
                        <a:t> </a:t>
                      </a:r>
                      <a:r>
                        <a:rPr lang="en-US" sz="1400" dirty="0" err="1">
                          <a:effectLst/>
                        </a:rPr>
                        <a:t>ponuda</a:t>
                      </a:r>
                      <a:r>
                        <a:rPr lang="en-US" sz="1400" dirty="0">
                          <a:effectLst/>
                        </a:rPr>
                        <a:t> </a:t>
                      </a:r>
                      <a:r>
                        <a:rPr lang="en-US" sz="1400" dirty="0" err="1">
                          <a:effectLst/>
                        </a:rPr>
                        <a:t>koje</a:t>
                      </a:r>
                      <a:r>
                        <a:rPr lang="en-US" sz="1400" dirty="0">
                          <a:effectLst/>
                        </a:rPr>
                        <a:t> </a:t>
                      </a:r>
                      <a:r>
                        <a:rPr lang="en-US" sz="1400" dirty="0" err="1">
                          <a:effectLst/>
                        </a:rPr>
                        <a:t>ispunjavaju</a:t>
                      </a:r>
                      <a:r>
                        <a:rPr lang="en-US" sz="1400" dirty="0">
                          <a:effectLst/>
                        </a:rPr>
                        <a:t> </a:t>
                      </a:r>
                      <a:r>
                        <a:rPr lang="en-US" sz="1400" dirty="0" err="1">
                          <a:effectLst/>
                        </a:rPr>
                        <a:t>kriterij</a:t>
                      </a:r>
                      <a:r>
                        <a:rPr lang="hr-BA" sz="1400" dirty="0">
                          <a:effectLst/>
                        </a:rPr>
                        <a:t>e</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3"/>
                  </a:ext>
                </a:extLst>
              </a:tr>
              <a:tr h="0">
                <a:tc>
                  <a:txBody>
                    <a:bodyPr/>
                    <a:lstStyle/>
                    <a:p>
                      <a:pPr>
                        <a:lnSpc>
                          <a:spcPct val="107000"/>
                        </a:lnSpc>
                        <a:spcAft>
                          <a:spcPts val="0"/>
                        </a:spcAft>
                      </a:pPr>
                      <a:r>
                        <a:rPr lang="hr-BA" sz="1400" dirty="0">
                          <a:effectLst/>
                        </a:rPr>
                        <a:t>Evaluacija ponuda koje ispunjavaju kriterije za učešće prema kriterijima za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r h="0">
                <a:tc>
                  <a:txBody>
                    <a:bodyPr/>
                    <a:lstStyle/>
                    <a:p>
                      <a:pPr>
                        <a:lnSpc>
                          <a:spcPct val="107000"/>
                        </a:lnSpc>
                        <a:spcAft>
                          <a:spcPts val="0"/>
                        </a:spcAft>
                      </a:pPr>
                      <a:r>
                        <a:rPr lang="hr-BA" sz="1400" dirty="0">
                          <a:effectLst/>
                        </a:rPr>
                        <a:t>Odluka o dodjeli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
                  </a:ext>
                </a:extLst>
              </a:tr>
              <a:tr h="0">
                <a:tc>
                  <a:txBody>
                    <a:bodyPr/>
                    <a:lstStyle/>
                    <a:p>
                      <a:pPr>
                        <a:lnSpc>
                          <a:spcPct val="107000"/>
                        </a:lnSpc>
                        <a:spcAft>
                          <a:spcPts val="0"/>
                        </a:spcAft>
                      </a:pPr>
                      <a:r>
                        <a:rPr lang="hr-BA" sz="1400" dirty="0">
                          <a:effectLst/>
                        </a:rPr>
                        <a:t>Informisanje ponuđača o ishodu postupka javne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6"/>
                  </a:ext>
                </a:extLst>
              </a:tr>
              <a:tr h="0">
                <a:tc>
                  <a:txBody>
                    <a:bodyPr/>
                    <a:lstStyle/>
                    <a:p>
                      <a:pPr>
                        <a:lnSpc>
                          <a:spcPct val="107000"/>
                        </a:lnSpc>
                        <a:spcAft>
                          <a:spcPts val="0"/>
                        </a:spcAft>
                      </a:pPr>
                      <a:r>
                        <a:rPr lang="hr-BA" sz="1400" dirty="0">
                          <a:effectLst/>
                        </a:rPr>
                        <a:t>Postupak žalbe (ako je podnesena)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7"/>
                  </a:ext>
                </a:extLst>
              </a:tr>
              <a:tr h="0">
                <a:tc>
                  <a:txBody>
                    <a:bodyPr/>
                    <a:lstStyle/>
                    <a:p>
                      <a:pPr>
                        <a:lnSpc>
                          <a:spcPct val="107000"/>
                        </a:lnSpc>
                        <a:spcAft>
                          <a:spcPts val="0"/>
                        </a:spcAft>
                      </a:pPr>
                      <a:r>
                        <a:rPr lang="hr-BA" sz="1400" dirty="0">
                          <a:effectLst/>
                          <a:latin typeface="+mn-lt"/>
                        </a:rPr>
                        <a:t>Dodjela ugovora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8"/>
                  </a:ext>
                </a:extLst>
              </a:tr>
              <a:tr h="0">
                <a:tc>
                  <a:txBody>
                    <a:bodyPr/>
                    <a:lstStyle/>
                    <a:p>
                      <a:pPr>
                        <a:lnSpc>
                          <a:spcPct val="107000"/>
                        </a:lnSpc>
                        <a:spcAft>
                          <a:spcPts val="0"/>
                        </a:spcAft>
                      </a:pPr>
                      <a:r>
                        <a:rPr lang="hr-BA" sz="1400" dirty="0">
                          <a:effectLst/>
                          <a:latin typeface="+mn-lt"/>
                          <a:ea typeface="Calibri" panose="020F0502020204030204" pitchFamily="34" charset="0"/>
                          <a:cs typeface="Arial" panose="020B0604020202020204" pitchFamily="34" charset="0"/>
                        </a:rPr>
                        <a:t>Objava obavještenja o dodjeli ugovora i podnošenje izvještaja Agenciji za javne nabavke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9"/>
                  </a:ext>
                </a:extLst>
              </a:tr>
            </a:tbl>
          </a:graphicData>
        </a:graphic>
      </p:graphicFrame>
      <p:sp>
        <p:nvSpPr>
          <p:cNvPr id="5" name="TextBox 4"/>
          <p:cNvSpPr txBox="1"/>
          <p:nvPr/>
        </p:nvSpPr>
        <p:spPr>
          <a:xfrm>
            <a:off x="5300496" y="4351275"/>
            <a:ext cx="1143503" cy="523220"/>
          </a:xfrm>
          <a:prstGeom prst="rect">
            <a:avLst/>
          </a:prstGeom>
          <a:noFill/>
        </p:spPr>
        <p:txBody>
          <a:bodyPr wrap="square" rtlCol="0">
            <a:spAutoFit/>
          </a:bodyPr>
          <a:lstStyle/>
          <a:p>
            <a:r>
              <a:rPr lang="en-US" sz="1400" dirty="0" err="1">
                <a:latin typeface="+mn-lt"/>
              </a:rPr>
              <a:t>Kvalitativna</a:t>
            </a:r>
            <a:r>
              <a:rPr lang="en-US" sz="1400" dirty="0">
                <a:latin typeface="+mn-lt"/>
              </a:rPr>
              <a:t> </a:t>
            </a:r>
            <a:r>
              <a:rPr lang="en-US" sz="1400" dirty="0" err="1">
                <a:latin typeface="+mn-lt"/>
              </a:rPr>
              <a:t>evaluacija</a:t>
            </a:r>
            <a:endParaRPr lang="el-GR" sz="1400" dirty="0">
              <a:latin typeface="+mn-lt"/>
            </a:endParaRPr>
          </a:p>
        </p:txBody>
      </p:sp>
      <p:sp>
        <p:nvSpPr>
          <p:cNvPr id="6" name="TextBox 5"/>
          <p:cNvSpPr txBox="1"/>
          <p:nvPr/>
        </p:nvSpPr>
        <p:spPr>
          <a:xfrm>
            <a:off x="5300497" y="5057040"/>
            <a:ext cx="1044000" cy="523220"/>
          </a:xfrm>
          <a:prstGeom prst="rect">
            <a:avLst/>
          </a:prstGeom>
          <a:noFill/>
        </p:spPr>
        <p:txBody>
          <a:bodyPr wrap="square" rtlCol="0">
            <a:spAutoFit/>
          </a:bodyPr>
          <a:lstStyle/>
          <a:p>
            <a:r>
              <a:rPr lang="hr-BA" sz="1400" dirty="0">
                <a:latin typeface="+mn-lt"/>
              </a:rPr>
              <a:t>Evaluacija za dodjelu</a:t>
            </a:r>
            <a:endParaRPr lang="el-GR" sz="1400" dirty="0">
              <a:latin typeface="+mn-lt"/>
            </a:endParaRPr>
          </a:p>
        </p:txBody>
      </p:sp>
      <p:grpSp>
        <p:nvGrpSpPr>
          <p:cNvPr id="30" name="Group 29"/>
          <p:cNvGrpSpPr/>
          <p:nvPr/>
        </p:nvGrpSpPr>
        <p:grpSpPr>
          <a:xfrm>
            <a:off x="5300497" y="5989060"/>
            <a:ext cx="3735999" cy="695741"/>
            <a:chOff x="5300497" y="5934469"/>
            <a:chExt cx="3735999" cy="503590"/>
          </a:xfrm>
        </p:grpSpPr>
        <p:sp>
          <p:nvSpPr>
            <p:cNvPr id="18"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PODNOŠENJE ŽALBE </a:t>
              </a:r>
              <a:r>
                <a:rPr lang="en-US" altLang="el-GR" sz="1400" b="1" dirty="0">
                  <a:solidFill>
                    <a:srgbClr val="FFFFFF"/>
                  </a:solidFill>
                </a:rPr>
                <a:t>(</a:t>
              </a:r>
              <a:r>
                <a:rPr lang="hr-BA" altLang="el-GR" sz="1400" b="1" dirty="0">
                  <a:solidFill>
                    <a:srgbClr val="FFFFFF"/>
                  </a:solidFill>
                </a:rPr>
                <a:t>ako je neophodno</a:t>
              </a:r>
              <a:r>
                <a:rPr lang="en-US" altLang="el-GR" sz="1400" b="1" dirty="0">
                  <a:solidFill>
                    <a:srgbClr val="FFFFFF"/>
                  </a:solidFill>
                </a:rPr>
                <a:t>)</a:t>
              </a:r>
              <a:endParaRPr lang="el-GR" altLang="el-GR" sz="1400" dirty="0"/>
            </a:p>
          </p:txBody>
        </p:sp>
        <p:cxnSp>
          <p:nvCxnSpPr>
            <p:cNvPr id="26" name="Straight Arrow Connector 25"/>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300497" y="2380629"/>
            <a:ext cx="3741927" cy="771375"/>
            <a:chOff x="5300497" y="2326037"/>
            <a:chExt cx="3741927" cy="771375"/>
          </a:xfrm>
        </p:grpSpPr>
        <p:sp>
          <p:nvSpPr>
            <p:cNvPr id="10" name="Rectangle 592"/>
            <p:cNvSpPr>
              <a:spLocks noChangeArrowheads="1"/>
            </p:cNvSpPr>
            <p:nvPr/>
          </p:nvSpPr>
          <p:spPr bwMode="auto">
            <a:xfrm>
              <a:off x="5580496" y="2881968"/>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Zahtjev za pojašnjenje (ako postoji)</a:t>
              </a:r>
              <a:endParaRPr lang="el-GR" altLang="el-GR" sz="1400" dirty="0">
                <a:solidFill>
                  <a:srgbClr val="000000"/>
                </a:solidFill>
              </a:endParaRPr>
            </a:p>
          </p:txBody>
        </p:sp>
        <p:sp>
          <p:nvSpPr>
            <p:cNvPr id="11" name="Rectangle 595"/>
            <p:cNvSpPr>
              <a:spLocks noChangeArrowheads="1"/>
            </p:cNvSpPr>
            <p:nvPr/>
          </p:nvSpPr>
          <p:spPr bwMode="auto">
            <a:xfrm>
              <a:off x="5586424" y="2326037"/>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TENDERSKE DOKUMENTACIJE</a:t>
              </a:r>
              <a:endParaRPr lang="el-GR" altLang="el-GR" sz="1400" dirty="0"/>
            </a:p>
          </p:txBody>
        </p:sp>
        <p:cxnSp>
          <p:nvCxnSpPr>
            <p:cNvPr id="28" name="Straight Arrow Connector 27"/>
            <p:cNvCxnSpPr/>
            <p:nvPr/>
          </p:nvCxnSpPr>
          <p:spPr>
            <a:xfrm flipH="1" flipV="1">
              <a:off x="5300497" y="287035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300497" y="3411584"/>
            <a:ext cx="3735999" cy="532507"/>
            <a:chOff x="5300497" y="3356992"/>
            <a:chExt cx="3735999" cy="532507"/>
          </a:xfrm>
        </p:grpSpPr>
        <p:sp>
          <p:nvSpPr>
            <p:cNvPr id="14"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ponude</a:t>
              </a:r>
              <a:endParaRPr lang="el-GR" altLang="el-GR" sz="1400" dirty="0"/>
            </a:p>
          </p:txBody>
        </p:sp>
        <p:sp>
          <p:nvSpPr>
            <p:cNvPr id="15"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PRIPREMA PONUDE</a:t>
              </a:r>
              <a:endParaRPr lang="el-GR" altLang="el-GR" sz="1400" dirty="0"/>
            </a:p>
          </p:txBody>
        </p:sp>
        <p:cxnSp>
          <p:nvCxnSpPr>
            <p:cNvPr id="29" name="Straight Arrow Connector 28"/>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Rectangle 5"/>
          <p:cNvSpPr>
            <a:spLocks noChangeArrowheads="1"/>
          </p:cNvSpPr>
          <p:nvPr/>
        </p:nvSpPr>
        <p:spPr bwMode="auto">
          <a:xfrm>
            <a:off x="432000" y="432000"/>
            <a:ext cx="28504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Otvoreni postupak</a:t>
            </a:r>
            <a:endParaRPr lang="el-GR" altLang="el-GR" sz="2000" b="1" dirty="0"/>
          </a:p>
        </p:txBody>
      </p:sp>
      <p:sp>
        <p:nvSpPr>
          <p:cNvPr id="34" name="TextBox 3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25 </a:t>
            </a:r>
            <a:r>
              <a:rPr lang="hr-BA" sz="1400" b="1" dirty="0">
                <a:solidFill>
                  <a:schemeClr val="bg1"/>
                </a:solidFill>
              </a:rPr>
              <a:t>ZJN</a:t>
            </a:r>
            <a:endParaRPr lang="el-GR" sz="1400" b="1" dirty="0">
              <a:solidFill>
                <a:schemeClr val="bg1"/>
              </a:solidFill>
            </a:endParaRPr>
          </a:p>
        </p:txBody>
      </p:sp>
      <p:sp>
        <p:nvSpPr>
          <p:cNvPr id="7" name="Rectangle 582"/>
          <p:cNvSpPr>
            <a:spLocks noChangeArrowheads="1"/>
          </p:cNvSpPr>
          <p:nvPr/>
        </p:nvSpPr>
        <p:spPr bwMode="auto">
          <a:xfrm>
            <a:off x="5580496" y="860608"/>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a:t>
            </a:r>
            <a:endParaRPr lang="el-GR" altLang="el-GR" sz="1400" b="1" dirty="0">
              <a:solidFill>
                <a:schemeClr val="bg1"/>
              </a:solidFill>
            </a:endParaRPr>
          </a:p>
        </p:txBody>
      </p:sp>
    </p:spTree>
    <p:extLst>
      <p:ext uri="{BB962C8B-B14F-4D97-AF65-F5344CB8AC3E}">
        <p14:creationId xmlns:p14="http://schemas.microsoft.com/office/powerpoint/2010/main" val="3339136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14489" y="4281380"/>
            <a:ext cx="6129510" cy="696960"/>
            <a:chOff x="314489" y="4159897"/>
            <a:chExt cx="6129510" cy="696960"/>
          </a:xfrm>
        </p:grpSpPr>
        <p:sp>
          <p:nvSpPr>
            <p:cNvPr id="25" name="Rectangle 286"/>
            <p:cNvSpPr>
              <a:spLocks noChangeArrowheads="1"/>
            </p:cNvSpPr>
            <p:nvPr/>
          </p:nvSpPr>
          <p:spPr bwMode="auto">
            <a:xfrm>
              <a:off x="314489" y="4159897"/>
              <a:ext cx="6012000" cy="69696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26" name="TextBox 25"/>
            <p:cNvSpPr txBox="1"/>
            <p:nvPr/>
          </p:nvSpPr>
          <p:spPr>
            <a:xfrm>
              <a:off x="5300496" y="4246767"/>
              <a:ext cx="1143503" cy="523220"/>
            </a:xfrm>
            <a:prstGeom prst="rect">
              <a:avLst/>
            </a:prstGeom>
            <a:noFill/>
          </p:spPr>
          <p:txBody>
            <a:bodyPr wrap="square" rtlCol="0">
              <a:spAutoFit/>
            </a:bodyPr>
            <a:lstStyle/>
            <a:p>
              <a:r>
                <a:rPr lang="hr-BA" sz="1400" dirty="0">
                  <a:latin typeface="+mn-lt"/>
                </a:rPr>
                <a:t>Kvalitativna evaluacija</a:t>
              </a:r>
              <a:endParaRPr lang="el-GR" sz="1400" dirty="0">
                <a:latin typeface="+mn-lt"/>
              </a:endParaRPr>
            </a:p>
          </p:txBody>
        </p:sp>
      </p:grpSp>
      <p:graphicFrame>
        <p:nvGraphicFramePr>
          <p:cNvPr id="2" name="Table 1"/>
          <p:cNvGraphicFramePr>
            <a:graphicFrameLocks noGrp="1"/>
          </p:cNvGraphicFramePr>
          <p:nvPr>
            <p:extLst>
              <p:ext uri="{D42A27DB-BD31-4B8C-83A1-F6EECF244321}">
                <p14:modId xmlns:p14="http://schemas.microsoft.com/office/powerpoint/2010/main" val="1335213905"/>
              </p:ext>
            </p:extLst>
          </p:nvPr>
        </p:nvGraphicFramePr>
        <p:xfrm>
          <a:off x="432000" y="864000"/>
          <a:ext cx="4860000" cy="5250504"/>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latin typeface="+mn-lt"/>
                        </a:rPr>
                        <a:t>UGOVORNI ORGANI</a:t>
                      </a:r>
                      <a:endParaRPr lang="el-GR" sz="14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latin typeface="+mn-lt"/>
                          <a:ea typeface="Calibri" panose="020F0502020204030204" pitchFamily="34" charset="0"/>
                          <a:cs typeface="Arial" panose="020B0604020202020204" pitchFamily="34" charset="0"/>
                        </a:rPr>
                        <a:t>TENDERISANJE</a:t>
                      </a:r>
                      <a:endParaRPr lang="el-GR" sz="14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rPr>
                        <a:t>Određivanje kriterija za učešće i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hr-BA" sz="1400" dirty="0">
                          <a:effectLst/>
                        </a:rPr>
                        <a:t>D</a:t>
                      </a:r>
                      <a:r>
                        <a:rPr lang="en-US" sz="1400" dirty="0" err="1">
                          <a:effectLst/>
                        </a:rPr>
                        <a:t>efinisanje</a:t>
                      </a:r>
                      <a:r>
                        <a:rPr lang="en-US" sz="1400" dirty="0">
                          <a:effectLst/>
                        </a:rPr>
                        <a:t> </a:t>
                      </a:r>
                      <a:r>
                        <a:rPr lang="hr-BA" sz="1400" dirty="0">
                          <a:effectLst/>
                        </a:rPr>
                        <a:t>podataka</a:t>
                      </a:r>
                      <a:r>
                        <a:rPr lang="en-US" sz="1400" dirty="0">
                          <a:effectLst/>
                        </a:rPr>
                        <a:t> </a:t>
                      </a:r>
                      <a:r>
                        <a:rPr lang="en-US" sz="1400" dirty="0" err="1">
                          <a:effectLst/>
                        </a:rPr>
                        <a:t>i</a:t>
                      </a:r>
                      <a:r>
                        <a:rPr lang="en-US" sz="1400" dirty="0">
                          <a:effectLst/>
                        </a:rPr>
                        <a:t> </a:t>
                      </a:r>
                      <a:r>
                        <a:rPr lang="en-US" sz="1400" dirty="0" err="1">
                          <a:effectLst/>
                        </a:rPr>
                        <a:t>dokumenata</a:t>
                      </a:r>
                      <a:r>
                        <a:rPr lang="en-US" sz="1400" dirty="0">
                          <a:effectLst/>
                        </a:rPr>
                        <a:t> </a:t>
                      </a:r>
                      <a:r>
                        <a:rPr lang="en-US" sz="1400" dirty="0" err="1">
                          <a:effectLst/>
                        </a:rPr>
                        <a:t>koji</a:t>
                      </a:r>
                      <a:r>
                        <a:rPr lang="en-US" sz="1400" dirty="0">
                          <a:effectLst/>
                        </a:rPr>
                        <a:t> </a:t>
                      </a:r>
                      <a:r>
                        <a:rPr lang="en-US" sz="1400" dirty="0" err="1">
                          <a:effectLst/>
                        </a:rPr>
                        <a:t>će</a:t>
                      </a:r>
                      <a:r>
                        <a:rPr lang="en-US" sz="1400" dirty="0">
                          <a:effectLst/>
                        </a:rPr>
                        <a:t> </a:t>
                      </a:r>
                      <a:r>
                        <a:rPr lang="en-US" sz="1400" dirty="0" err="1">
                          <a:effectLst/>
                        </a:rPr>
                        <a:t>predložiti</a:t>
                      </a:r>
                      <a:r>
                        <a:rPr lang="en-US" sz="1400" dirty="0">
                          <a:effectLst/>
                        </a:rPr>
                        <a:t> </a:t>
                      </a:r>
                      <a:r>
                        <a:rPr lang="en-US" sz="1400" dirty="0" err="1">
                          <a:effectLst/>
                        </a:rPr>
                        <a:t>kako</a:t>
                      </a:r>
                      <a:r>
                        <a:rPr lang="en-US" sz="1400" dirty="0">
                          <a:effectLst/>
                        </a:rPr>
                        <a:t> bi se </a:t>
                      </a:r>
                      <a:r>
                        <a:rPr lang="en-US" sz="1400" dirty="0" err="1">
                          <a:effectLst/>
                        </a:rPr>
                        <a:t>kriterijumi</a:t>
                      </a:r>
                      <a:r>
                        <a:rPr lang="en-US" sz="1400" dirty="0">
                          <a:effectLst/>
                        </a:rPr>
                        <a:t> </a:t>
                      </a:r>
                      <a:r>
                        <a:rPr lang="en-US" sz="1400" dirty="0" err="1">
                          <a:effectLst/>
                        </a:rPr>
                        <a:t>mogli</a:t>
                      </a:r>
                      <a:r>
                        <a:rPr lang="en-US" sz="1400" dirty="0">
                          <a:effectLst/>
                        </a:rPr>
                        <a:t> </a:t>
                      </a:r>
                      <a:r>
                        <a:rPr lang="en-US" sz="1400" dirty="0" err="1">
                          <a:effectLst/>
                        </a:rPr>
                        <a:t>ocijeniti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Objavljivanje</a:t>
                      </a:r>
                      <a:r>
                        <a:rPr lang="en-US" sz="1400" dirty="0">
                          <a:effectLst/>
                        </a:rPr>
                        <a:t> </a:t>
                      </a:r>
                      <a:r>
                        <a:rPr lang="en-US" sz="1400" dirty="0" err="1">
                          <a:effectLst/>
                        </a:rPr>
                        <a:t>Obav</a:t>
                      </a:r>
                      <a:r>
                        <a:rPr lang="hr-BA" sz="1400" dirty="0">
                          <a:effectLst/>
                        </a:rPr>
                        <a:t>j</a:t>
                      </a:r>
                      <a:r>
                        <a:rPr lang="en-US" sz="1400" dirty="0" err="1">
                          <a:effectLst/>
                        </a:rPr>
                        <a:t>eštenja</a:t>
                      </a:r>
                      <a:r>
                        <a:rPr lang="en-US" sz="1400" dirty="0">
                          <a:effectLst/>
                        </a:rPr>
                        <a:t> o </a:t>
                      </a:r>
                      <a:r>
                        <a:rPr lang="en-US" sz="1400" dirty="0" err="1">
                          <a:effectLst/>
                        </a:rPr>
                        <a:t>nabavci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102860">
                <a:tc>
                  <a:txBody>
                    <a:bodyPr/>
                    <a:lstStyle/>
                    <a:p>
                      <a:pPr>
                        <a:lnSpc>
                          <a:spcPct val="107000"/>
                        </a:lnSpc>
                        <a:spcAft>
                          <a:spcPts val="0"/>
                        </a:spcAft>
                      </a:pPr>
                      <a:r>
                        <a:rPr lang="hr-BA" sz="1400" dirty="0">
                          <a:effectLst/>
                          <a:latin typeface="+mn-lt"/>
                        </a:rPr>
                        <a:t>Priprema tenderske dokumentacije za pretkvalifikacijsku fazu</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pl-PL" sz="1400" dirty="0">
                          <a:effectLst/>
                          <a:latin typeface="+mn-lt"/>
                        </a:rPr>
                        <a:t>Dostavljanje dokumentacije o pretkvalifikaciji zainteresiranim ponuđačima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latin typeface="+mn-lt"/>
                        </a:rPr>
                        <a:t>Izrada</a:t>
                      </a:r>
                      <a:r>
                        <a:rPr lang="en-US" sz="1400" dirty="0">
                          <a:effectLst/>
                          <a:latin typeface="+mn-lt"/>
                        </a:rPr>
                        <a:t> </a:t>
                      </a:r>
                      <a:r>
                        <a:rPr lang="en-US" sz="1400" dirty="0" err="1">
                          <a:effectLst/>
                          <a:latin typeface="+mn-lt"/>
                        </a:rPr>
                        <a:t>i</a:t>
                      </a:r>
                      <a:r>
                        <a:rPr lang="en-US" sz="1400" dirty="0">
                          <a:effectLst/>
                          <a:latin typeface="+mn-lt"/>
                        </a:rPr>
                        <a:t> </a:t>
                      </a:r>
                      <a:r>
                        <a:rPr lang="en-US" sz="1400" dirty="0" err="1">
                          <a:effectLst/>
                          <a:latin typeface="+mn-lt"/>
                        </a:rPr>
                        <a:t>objavljivanje</a:t>
                      </a:r>
                      <a:r>
                        <a:rPr lang="en-US" sz="1400" dirty="0">
                          <a:effectLst/>
                          <a:latin typeface="+mn-lt"/>
                        </a:rPr>
                        <a:t> </a:t>
                      </a:r>
                      <a:r>
                        <a:rPr lang="en-US" sz="1400" dirty="0" err="1">
                          <a:effectLst/>
                          <a:latin typeface="+mn-lt"/>
                        </a:rPr>
                        <a:t>odgovora</a:t>
                      </a:r>
                      <a:r>
                        <a:rPr lang="en-US" sz="1400" dirty="0">
                          <a:effectLst/>
                          <a:latin typeface="+mn-lt"/>
                        </a:rPr>
                        <a:t> </a:t>
                      </a:r>
                      <a:r>
                        <a:rPr lang="en-US" sz="1400" dirty="0" err="1">
                          <a:effectLst/>
                          <a:latin typeface="+mn-lt"/>
                        </a:rPr>
                        <a:t>na</a:t>
                      </a:r>
                      <a:r>
                        <a:rPr lang="en-US" sz="1400" dirty="0">
                          <a:effectLst/>
                          <a:latin typeface="+mn-lt"/>
                        </a:rPr>
                        <a:t> </a:t>
                      </a:r>
                      <a:r>
                        <a:rPr lang="en-US" sz="1400" dirty="0" err="1">
                          <a:effectLst/>
                          <a:latin typeface="+mn-lt"/>
                        </a:rPr>
                        <a:t>pojašnjenja</a:t>
                      </a:r>
                      <a:r>
                        <a:rPr lang="en-US" sz="1400" dirty="0">
                          <a:effectLst/>
                          <a:latin typeface="+mn-lt"/>
                        </a:rPr>
                        <a:t> (</a:t>
                      </a:r>
                      <a:r>
                        <a:rPr lang="en-US" sz="1400" dirty="0" err="1">
                          <a:effectLst/>
                          <a:latin typeface="+mn-lt"/>
                        </a:rPr>
                        <a:t>ukoliko</a:t>
                      </a:r>
                      <a:r>
                        <a:rPr lang="en-US" sz="1400" dirty="0">
                          <a:effectLst/>
                          <a:latin typeface="+mn-lt"/>
                        </a:rPr>
                        <a:t> </a:t>
                      </a:r>
                      <a:r>
                        <a:rPr lang="en-US" sz="1400" dirty="0" err="1">
                          <a:effectLst/>
                          <a:latin typeface="+mn-lt"/>
                        </a:rPr>
                        <a:t>su</a:t>
                      </a:r>
                      <a:r>
                        <a:rPr lang="en-US" sz="1400" dirty="0">
                          <a:effectLst/>
                          <a:latin typeface="+mn-lt"/>
                        </a:rPr>
                        <a:t> </a:t>
                      </a:r>
                      <a:r>
                        <a:rPr lang="en-US" sz="1400" dirty="0" err="1">
                          <a:effectLst/>
                          <a:latin typeface="+mn-lt"/>
                        </a:rPr>
                        <a:t>dostavljeni</a:t>
                      </a:r>
                      <a:r>
                        <a:rPr lang="en-US" sz="1400" dirty="0">
                          <a:effectLst/>
                          <a:latin typeface="+mn-lt"/>
                        </a:rPr>
                        <a:t>)</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400" dirty="0" err="1">
                          <a:effectLst/>
                          <a:latin typeface="+mn-lt"/>
                        </a:rPr>
                        <a:t>Prijem</a:t>
                      </a:r>
                      <a:r>
                        <a:rPr lang="en-US" sz="1400" dirty="0">
                          <a:effectLst/>
                          <a:latin typeface="+mn-lt"/>
                        </a:rPr>
                        <a:t> </a:t>
                      </a:r>
                      <a:r>
                        <a:rPr lang="en-US" sz="1400" dirty="0" err="1">
                          <a:effectLst/>
                          <a:latin typeface="+mn-lt"/>
                        </a:rPr>
                        <a:t>i</a:t>
                      </a:r>
                      <a:r>
                        <a:rPr lang="en-US" sz="1400" dirty="0">
                          <a:effectLst/>
                          <a:latin typeface="+mn-lt"/>
                        </a:rPr>
                        <a:t> </a:t>
                      </a:r>
                      <a:r>
                        <a:rPr lang="en-US" sz="1400" dirty="0" err="1">
                          <a:effectLst/>
                          <a:latin typeface="+mn-lt"/>
                        </a:rPr>
                        <a:t>čuvanje</a:t>
                      </a:r>
                      <a:r>
                        <a:rPr lang="en-US" sz="1400" dirty="0">
                          <a:effectLst/>
                          <a:latin typeface="+mn-lt"/>
                        </a:rPr>
                        <a:t> </a:t>
                      </a:r>
                      <a:r>
                        <a:rPr lang="en-US" sz="1400" dirty="0" err="1">
                          <a:effectLst/>
                          <a:latin typeface="+mn-lt"/>
                        </a:rPr>
                        <a:t>zahtjeva</a:t>
                      </a:r>
                      <a:r>
                        <a:rPr lang="en-US" sz="1400" dirty="0">
                          <a:effectLst/>
                          <a:latin typeface="+mn-lt"/>
                        </a:rPr>
                        <a:t> za </a:t>
                      </a:r>
                      <a:r>
                        <a:rPr lang="en-US" sz="1400" dirty="0" err="1">
                          <a:effectLst/>
                          <a:latin typeface="+mn-lt"/>
                        </a:rPr>
                        <a:t>učešće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latin typeface="+mn-lt"/>
                        </a:rPr>
                        <a:t>Otvaranje zahtjeva za učešće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b="1" dirty="0">
                          <a:solidFill>
                            <a:schemeClr val="bg1"/>
                          </a:solidFill>
                          <a:effectLst/>
                          <a:latin typeface="+mn-lt"/>
                        </a:rPr>
                        <a:t>PRVA FAZA EVALUACIJE</a:t>
                      </a:r>
                      <a:endParaRPr lang="el-GR" sz="14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10"/>
                  </a:ext>
                </a:extLst>
              </a:tr>
              <a:tr h="0">
                <a:tc>
                  <a:txBody>
                    <a:bodyPr/>
                    <a:lstStyle/>
                    <a:p>
                      <a:pPr>
                        <a:lnSpc>
                          <a:spcPct val="107000"/>
                        </a:lnSpc>
                        <a:spcAft>
                          <a:spcPts val="0"/>
                        </a:spcAft>
                      </a:pPr>
                      <a:r>
                        <a:rPr lang="en-US" sz="1400" dirty="0" err="1">
                          <a:effectLst/>
                          <a:latin typeface="+mn-lt"/>
                        </a:rPr>
                        <a:t>Provjera</a:t>
                      </a:r>
                      <a:r>
                        <a:rPr lang="en-US" sz="1400" dirty="0">
                          <a:effectLst/>
                          <a:latin typeface="+mn-lt"/>
                        </a:rPr>
                        <a:t> </a:t>
                      </a:r>
                      <a:r>
                        <a:rPr lang="en-US" sz="1400" dirty="0" err="1">
                          <a:effectLst/>
                          <a:latin typeface="+mn-lt"/>
                        </a:rPr>
                        <a:t>kvalifikacija</a:t>
                      </a:r>
                      <a:r>
                        <a:rPr lang="en-US" sz="1400" dirty="0">
                          <a:effectLst/>
                          <a:latin typeface="+mn-lt"/>
                        </a:rPr>
                        <a:t> </a:t>
                      </a:r>
                      <a:r>
                        <a:rPr lang="en-US" sz="1400" dirty="0" err="1">
                          <a:effectLst/>
                          <a:latin typeface="+mn-lt"/>
                        </a:rPr>
                        <a:t>ponuđača</a:t>
                      </a:r>
                      <a:r>
                        <a:rPr lang="en-US" sz="1400" dirty="0">
                          <a:effectLst/>
                          <a:latin typeface="+mn-lt"/>
                        </a:rPr>
                        <a:t> </a:t>
                      </a:r>
                      <a:r>
                        <a:rPr lang="en-US" sz="1400" dirty="0" err="1">
                          <a:effectLst/>
                          <a:latin typeface="+mn-lt"/>
                        </a:rPr>
                        <a:t>prema</a:t>
                      </a:r>
                      <a:r>
                        <a:rPr lang="en-US" sz="1400" dirty="0">
                          <a:effectLst/>
                          <a:latin typeface="+mn-lt"/>
                        </a:rPr>
                        <a:t> </a:t>
                      </a:r>
                      <a:r>
                        <a:rPr lang="en-US" sz="1400" dirty="0" err="1">
                          <a:effectLst/>
                          <a:latin typeface="+mn-lt"/>
                        </a:rPr>
                        <a:t>kriterijima</a:t>
                      </a:r>
                      <a:r>
                        <a:rPr lang="en-US" sz="1400" dirty="0">
                          <a:effectLst/>
                          <a:latin typeface="+mn-lt"/>
                        </a:rPr>
                        <a:t> za </a:t>
                      </a:r>
                      <a:r>
                        <a:rPr lang="hr-BA" sz="1400" dirty="0">
                          <a:effectLst/>
                          <a:latin typeface="+mn-lt"/>
                        </a:rPr>
                        <a:t>učešće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en-US" sz="1400" dirty="0" err="1">
                          <a:effectLst/>
                          <a:latin typeface="+mn-lt"/>
                        </a:rPr>
                        <a:t>Izbor</a:t>
                      </a:r>
                      <a:r>
                        <a:rPr lang="en-US" sz="1400" dirty="0">
                          <a:effectLst/>
                          <a:latin typeface="+mn-lt"/>
                        </a:rPr>
                        <a:t> </a:t>
                      </a:r>
                      <a:r>
                        <a:rPr lang="en-US" sz="1400" dirty="0" err="1">
                          <a:effectLst/>
                          <a:latin typeface="+mn-lt"/>
                        </a:rPr>
                        <a:t>ponuda</a:t>
                      </a:r>
                      <a:r>
                        <a:rPr lang="en-US" sz="1400" dirty="0">
                          <a:effectLst/>
                          <a:latin typeface="+mn-lt"/>
                        </a:rPr>
                        <a:t> </a:t>
                      </a:r>
                      <a:r>
                        <a:rPr lang="en-US" sz="1400" dirty="0" err="1">
                          <a:effectLst/>
                          <a:latin typeface="+mn-lt"/>
                        </a:rPr>
                        <a:t>koje</a:t>
                      </a:r>
                      <a:r>
                        <a:rPr lang="en-US" sz="1400" dirty="0">
                          <a:effectLst/>
                          <a:latin typeface="+mn-lt"/>
                        </a:rPr>
                        <a:t> </a:t>
                      </a:r>
                      <a:r>
                        <a:rPr lang="en-US" sz="1400" dirty="0" err="1">
                          <a:effectLst/>
                          <a:latin typeface="+mn-lt"/>
                        </a:rPr>
                        <a:t>ispunjavaju</a:t>
                      </a:r>
                      <a:r>
                        <a:rPr lang="en-US" sz="1400" dirty="0">
                          <a:effectLst/>
                          <a:latin typeface="+mn-lt"/>
                        </a:rPr>
                        <a:t> </a:t>
                      </a:r>
                      <a:r>
                        <a:rPr lang="en-US" sz="1400" dirty="0" err="1">
                          <a:effectLst/>
                          <a:latin typeface="+mn-lt"/>
                        </a:rPr>
                        <a:t>kriterij</a:t>
                      </a:r>
                      <a:r>
                        <a:rPr lang="hr-BA" sz="1400" dirty="0">
                          <a:effectLst/>
                          <a:latin typeface="+mn-lt"/>
                        </a:rPr>
                        <a:t>e</a:t>
                      </a:r>
                      <a:r>
                        <a:rPr lang="en-US" sz="1400" dirty="0">
                          <a:effectLst/>
                          <a:latin typeface="+mn-lt"/>
                        </a:rPr>
                        <a:t> za </a:t>
                      </a:r>
                      <a:r>
                        <a:rPr lang="en-US" sz="1400" dirty="0" err="1">
                          <a:effectLst/>
                          <a:latin typeface="+mn-lt"/>
                        </a:rPr>
                        <a:t>učešće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Informisanje</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ponuđača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nisu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bili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prethodno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kvalificirani</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3"/>
                  </a:ext>
                </a:extLst>
              </a:tr>
              <a:tr h="117177">
                <a:tc>
                  <a:txBody>
                    <a:bodyPr/>
                    <a:lstStyle/>
                    <a:p>
                      <a:pPr>
                        <a:lnSpc>
                          <a:spcPct val="107000"/>
                        </a:lnSpc>
                        <a:spcAft>
                          <a:spcPts val="0"/>
                        </a:spcAft>
                      </a:pPr>
                      <a:r>
                        <a:rPr lang="hr-BA" sz="1400" dirty="0">
                          <a:effectLst/>
                          <a:latin typeface="+mn-lt"/>
                        </a:rPr>
                        <a:t>Žalbeni postupak, ako je podnijeta žalba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4"/>
                  </a:ext>
                </a:extLst>
              </a:tr>
              <a:tr h="0">
                <a:tc>
                  <a:txBody>
                    <a:bodyPr/>
                    <a:lstStyle/>
                    <a:p>
                      <a:pPr>
                        <a:lnSpc>
                          <a:spcPct val="107000"/>
                        </a:lnSpc>
                        <a:spcAft>
                          <a:spcPts val="0"/>
                        </a:spcAft>
                      </a:pPr>
                      <a:r>
                        <a:rPr lang="pl-PL" sz="1400" dirty="0">
                          <a:effectLst/>
                          <a:latin typeface="+mn-lt"/>
                        </a:rPr>
                        <a:t>Priprema tenderske dokumentacije u fazi dodjele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5"/>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Dostava tenderske dokumentacije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kvalificiranim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zajedno</a:t>
                      </a:r>
                      <a:r>
                        <a:rPr lang="en-US" sz="1400" kern="1200" dirty="0">
                          <a:solidFill>
                            <a:schemeClr val="tx1"/>
                          </a:solidFill>
                          <a:effectLst/>
                          <a:latin typeface="+mn-lt"/>
                          <a:ea typeface="+mn-ea"/>
                          <a:cs typeface="+mn-cs"/>
                        </a:rPr>
                        <a:t> s </a:t>
                      </a:r>
                      <a:r>
                        <a:rPr lang="en-US" sz="1400" kern="1200" dirty="0" err="1">
                          <a:solidFill>
                            <a:schemeClr val="tx1"/>
                          </a:solidFill>
                          <a:effectLst/>
                          <a:latin typeface="+mn-lt"/>
                          <a:ea typeface="+mn-ea"/>
                          <a:cs typeface="+mn-cs"/>
                        </a:rPr>
                        <a:t>pozivom</a:t>
                      </a:r>
                      <a:r>
                        <a:rPr lang="en-US" sz="1400" kern="1200" dirty="0">
                          <a:solidFill>
                            <a:schemeClr val="tx1"/>
                          </a:solidFill>
                          <a:effectLst/>
                          <a:latin typeface="+mn-lt"/>
                          <a:ea typeface="+mn-ea"/>
                          <a:cs typeface="+mn-cs"/>
                        </a:rPr>
                        <a:t> za </a:t>
                      </a:r>
                      <a:r>
                        <a:rPr lang="en-US" sz="1400" kern="1200" dirty="0" err="1">
                          <a:solidFill>
                            <a:schemeClr val="tx1"/>
                          </a:solidFill>
                          <a:effectLst/>
                          <a:latin typeface="+mn-lt"/>
                          <a:ea typeface="+mn-ea"/>
                          <a:cs typeface="+mn-cs"/>
                        </a:rPr>
                        <a:t>podnošenje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6"/>
                  </a:ext>
                </a:extLst>
              </a:tr>
              <a:tr h="0">
                <a:tc>
                  <a:txBody>
                    <a:bodyPr/>
                    <a:lstStyle/>
                    <a:p>
                      <a:pPr>
                        <a:lnSpc>
                          <a:spcPct val="107000"/>
                        </a:lnSpc>
                        <a:spcAft>
                          <a:spcPts val="0"/>
                        </a:spcAft>
                      </a:pPr>
                      <a:r>
                        <a:rPr lang="hr-BA" sz="1400" dirty="0">
                          <a:effectLst/>
                          <a:latin typeface="+mn-lt"/>
                        </a:rPr>
                        <a:t>Otvaranje ponuda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7"/>
                  </a:ext>
                </a:extLst>
              </a:tr>
            </a:tbl>
          </a:graphicData>
        </a:graphic>
      </p:graphicFrame>
      <p:sp>
        <p:nvSpPr>
          <p:cNvPr id="3" name="Rectangle 5"/>
          <p:cNvSpPr>
            <a:spLocks noChangeArrowheads="1"/>
          </p:cNvSpPr>
          <p:nvPr/>
        </p:nvSpPr>
        <p:spPr bwMode="auto">
          <a:xfrm>
            <a:off x="432000" y="432000"/>
            <a:ext cx="4427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Ograničeni postupak </a:t>
            </a:r>
            <a:r>
              <a:rPr lang="en-US" altLang="el-GR" sz="2000" b="1" dirty="0"/>
              <a:t>(1 o</a:t>
            </a:r>
            <a:r>
              <a:rPr lang="hr-BA" altLang="el-GR" sz="2000" b="1" dirty="0"/>
              <a:t>d</a:t>
            </a:r>
            <a:r>
              <a:rPr lang="en-US" altLang="el-GR" sz="2000" b="1" dirty="0"/>
              <a:t> 2)</a:t>
            </a:r>
            <a:endParaRPr lang="el-GR" altLang="el-GR" sz="2000" b="1" dirty="0"/>
          </a:p>
        </p:txBody>
      </p:sp>
      <p:sp>
        <p:nvSpPr>
          <p:cNvPr id="4" name="TextBox 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26 </a:t>
            </a:r>
            <a:r>
              <a:rPr lang="hr-BA" sz="1400" b="1" dirty="0">
                <a:solidFill>
                  <a:schemeClr val="bg1"/>
                </a:solidFill>
              </a:rPr>
              <a:t>ZJN</a:t>
            </a:r>
            <a:endParaRPr lang="el-GR" sz="1400" b="1" dirty="0">
              <a:solidFill>
                <a:schemeClr val="bg1"/>
              </a:solidFill>
            </a:endParaRPr>
          </a:p>
        </p:txBody>
      </p:sp>
      <p:grpSp>
        <p:nvGrpSpPr>
          <p:cNvPr id="14" name="Group 13"/>
          <p:cNvGrpSpPr/>
          <p:nvPr/>
        </p:nvGrpSpPr>
        <p:grpSpPr>
          <a:xfrm>
            <a:off x="5300497" y="2438304"/>
            <a:ext cx="3735999" cy="740798"/>
            <a:chOff x="5300497" y="2623730"/>
            <a:chExt cx="3735999" cy="740798"/>
          </a:xfrm>
        </p:grpSpPr>
        <p:sp>
          <p:nvSpPr>
            <p:cNvPr id="7" name="Rectangle 592"/>
            <p:cNvSpPr>
              <a:spLocks noChangeArrowheads="1"/>
            </p:cNvSpPr>
            <p:nvPr/>
          </p:nvSpPr>
          <p:spPr bwMode="auto">
            <a:xfrm>
              <a:off x="5580496" y="3149084"/>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Zahtjev za pojašnjenje (ako postoji)</a:t>
              </a:r>
              <a:endParaRPr lang="el-GR" altLang="el-GR" sz="1400" dirty="0">
                <a:solidFill>
                  <a:srgbClr val="000000"/>
                </a:solidFill>
              </a:endParaRPr>
            </a:p>
          </p:txBody>
        </p:sp>
        <p:sp>
          <p:nvSpPr>
            <p:cNvPr id="8" name="Rectangle 595"/>
            <p:cNvSpPr>
              <a:spLocks noChangeArrowheads="1"/>
            </p:cNvSpPr>
            <p:nvPr/>
          </p:nvSpPr>
          <p:spPr bwMode="auto">
            <a:xfrm>
              <a:off x="5580496" y="2623730"/>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DOKUMENTACIJE ZA PRETKVALIFIKACIJU</a:t>
              </a:r>
              <a:endParaRPr lang="el-GR" altLang="el-GR" sz="1400" dirty="0"/>
            </a:p>
          </p:txBody>
        </p:sp>
        <p:cxnSp>
          <p:nvCxnSpPr>
            <p:cNvPr id="9" name="Straight Arrow Connector 8"/>
            <p:cNvCxnSpPr/>
            <p:nvPr/>
          </p:nvCxnSpPr>
          <p:spPr>
            <a:xfrm flipH="1" flipV="1">
              <a:off x="5300497" y="312355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5300497" y="3284984"/>
            <a:ext cx="3735999" cy="532507"/>
            <a:chOff x="5300497" y="3356992"/>
            <a:chExt cx="3735999" cy="532507"/>
          </a:xfrm>
        </p:grpSpPr>
        <p:sp>
          <p:nvSpPr>
            <p:cNvPr id="11"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zahtjeva za učešće</a:t>
              </a:r>
              <a:endParaRPr lang="el-GR" altLang="el-GR" sz="1400" dirty="0"/>
            </a:p>
          </p:txBody>
        </p:sp>
        <p:sp>
          <p:nvSpPr>
            <p:cNvPr id="12"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ZAHTJEVA ZA UČEŠĆE</a:t>
              </a:r>
              <a:endParaRPr lang="el-GR" altLang="el-GR" sz="1400" dirty="0"/>
            </a:p>
          </p:txBody>
        </p:sp>
        <p:cxnSp>
          <p:nvCxnSpPr>
            <p:cNvPr id="13" name="Straight Arrow Connector 12"/>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 name="Group 14"/>
          <p:cNvGrpSpPr/>
          <p:nvPr/>
        </p:nvGrpSpPr>
        <p:grpSpPr>
          <a:xfrm>
            <a:off x="5300497" y="5085184"/>
            <a:ext cx="3735999" cy="503590"/>
            <a:chOff x="5300497" y="5934469"/>
            <a:chExt cx="3735999" cy="503590"/>
          </a:xfrm>
        </p:grpSpPr>
        <p:sp>
          <p:nvSpPr>
            <p:cNvPr id="16"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400" b="1" dirty="0">
                  <a:solidFill>
                    <a:srgbClr val="FFFFFF"/>
                  </a:solidFill>
                </a:rPr>
                <a:t>PODNOŠENJE ŽALBE (</a:t>
              </a:r>
              <a:r>
                <a:rPr lang="en-US" altLang="el-GR" sz="1400" b="1" dirty="0" err="1">
                  <a:solidFill>
                    <a:srgbClr val="FFFFFF"/>
                  </a:solidFill>
                </a:rPr>
                <a:t>ako</a:t>
              </a:r>
              <a:r>
                <a:rPr lang="en-US" altLang="el-GR" sz="1400" b="1" dirty="0">
                  <a:solidFill>
                    <a:srgbClr val="FFFFFF"/>
                  </a:solidFill>
                </a:rPr>
                <a:t> se </a:t>
              </a:r>
              <a:r>
                <a:rPr lang="en-US" altLang="el-GR" sz="1400" b="1" dirty="0" err="1">
                  <a:solidFill>
                    <a:srgbClr val="FFFFFF"/>
                  </a:solidFill>
                </a:rPr>
                <a:t>smatra</a:t>
              </a:r>
              <a:r>
                <a:rPr lang="en-US" altLang="el-GR" sz="1400" b="1" dirty="0">
                  <a:solidFill>
                    <a:srgbClr val="FFFFFF"/>
                  </a:solidFill>
                </a:rPr>
                <a:t> </a:t>
              </a:r>
              <a:r>
                <a:rPr lang="en-US" altLang="el-GR" sz="1400" b="1" dirty="0" err="1">
                  <a:solidFill>
                    <a:srgbClr val="FFFFFF"/>
                  </a:solidFill>
                </a:rPr>
                <a:t>neophodnim</a:t>
              </a:r>
              <a:r>
                <a:rPr lang="en-US" altLang="el-GR" sz="1400" b="1" dirty="0">
                  <a:solidFill>
                    <a:srgbClr val="FFFFFF"/>
                  </a:solidFill>
                </a:rPr>
                <a:t>)</a:t>
              </a:r>
              <a:endParaRPr lang="el-GR" altLang="el-GR" sz="1400" dirty="0"/>
            </a:p>
          </p:txBody>
        </p:sp>
        <p:cxnSp>
          <p:nvCxnSpPr>
            <p:cNvPr id="17" name="Straight Arrow Connector 16"/>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292080" y="5694925"/>
            <a:ext cx="3735999" cy="532507"/>
            <a:chOff x="5300497" y="3356992"/>
            <a:chExt cx="3735999" cy="532507"/>
          </a:xfrm>
        </p:grpSpPr>
        <p:sp>
          <p:nvSpPr>
            <p:cNvPr id="19"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ponude</a:t>
              </a:r>
              <a:endParaRPr lang="el-GR" altLang="el-GR" sz="1400" dirty="0"/>
            </a:p>
          </p:txBody>
        </p:sp>
        <p:sp>
          <p:nvSpPr>
            <p:cNvPr id="20"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PRIPREMA PONUDE</a:t>
              </a:r>
              <a:endParaRPr lang="el-GR" altLang="el-GR" sz="1400" dirty="0"/>
            </a:p>
          </p:txBody>
        </p:sp>
        <p:cxnSp>
          <p:nvCxnSpPr>
            <p:cNvPr id="21" name="Straight Arrow Connector 20"/>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 name="Rectangle 582"/>
          <p:cNvSpPr>
            <a:spLocks noChangeArrowheads="1"/>
          </p:cNvSpPr>
          <p:nvPr/>
        </p:nvSpPr>
        <p:spPr bwMode="auto">
          <a:xfrm>
            <a:off x="5580496" y="860608"/>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3800766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14488" y="1247004"/>
            <a:ext cx="6622040" cy="523220"/>
            <a:chOff x="314489" y="1272535"/>
            <a:chExt cx="6012000" cy="537171"/>
          </a:xfrm>
        </p:grpSpPr>
        <p:sp>
          <p:nvSpPr>
            <p:cNvPr id="21" name="Rectangle 283"/>
            <p:cNvSpPr>
              <a:spLocks noChangeArrowheads="1"/>
            </p:cNvSpPr>
            <p:nvPr/>
          </p:nvSpPr>
          <p:spPr bwMode="auto">
            <a:xfrm>
              <a:off x="314489" y="1327120"/>
              <a:ext cx="6012000" cy="46800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22" name="TextBox 21"/>
            <p:cNvSpPr txBox="1"/>
            <p:nvPr/>
          </p:nvSpPr>
          <p:spPr>
            <a:xfrm>
              <a:off x="4831599" y="1272535"/>
              <a:ext cx="1494270" cy="537171"/>
            </a:xfrm>
            <a:prstGeom prst="rect">
              <a:avLst/>
            </a:prstGeom>
            <a:noFill/>
          </p:spPr>
          <p:txBody>
            <a:bodyPr wrap="square" rtlCol="0">
              <a:spAutoFit/>
            </a:bodyPr>
            <a:lstStyle/>
            <a:p>
              <a:r>
                <a:rPr lang="hr-BA" sz="1400" dirty="0">
                  <a:latin typeface="+mn-lt"/>
                </a:rPr>
                <a:t>Evaluacija za dodjelu ugovora</a:t>
              </a:r>
              <a:endParaRPr lang="el-GR" sz="1400" dirty="0">
                <a:latin typeface="+mn-lt"/>
              </a:endParaRPr>
            </a:p>
          </p:txBody>
        </p:sp>
      </p:grpSp>
      <p:graphicFrame>
        <p:nvGraphicFramePr>
          <p:cNvPr id="2" name="Table 1"/>
          <p:cNvGraphicFramePr>
            <a:graphicFrameLocks noGrp="1"/>
          </p:cNvGraphicFramePr>
          <p:nvPr>
            <p:extLst>
              <p:ext uri="{D42A27DB-BD31-4B8C-83A1-F6EECF244321}">
                <p14:modId xmlns:p14="http://schemas.microsoft.com/office/powerpoint/2010/main" val="1503194531"/>
              </p:ext>
            </p:extLst>
          </p:nvPr>
        </p:nvGraphicFramePr>
        <p:xfrm>
          <a:off x="432000" y="864000"/>
          <a:ext cx="4860000" cy="2054546"/>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DRUGA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pl-PL" sz="1400" dirty="0">
                          <a:effectLst/>
                        </a:rPr>
                        <a:t>Ocjena ponuda prema kriterijima za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hr-BA" sz="1400" dirty="0">
                          <a:effectLst/>
                        </a:rPr>
                        <a:t>Donošenje odluke o dodjeli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hr-BA" sz="1400" dirty="0">
                          <a:effectLst/>
                        </a:rPr>
                        <a:t>Informisanje ponuđača o ishodu postupka javne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dirty="0">
                          <a:effectLst/>
                        </a:rPr>
                        <a:t>Žalbeni postupak, ako je podnesena žalba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rPr>
                        <a:t>Objavljivanje</a:t>
                      </a:r>
                      <a:r>
                        <a:rPr lang="en-US" sz="1400" dirty="0">
                          <a:effectLst/>
                        </a:rPr>
                        <a:t> </a:t>
                      </a:r>
                      <a:r>
                        <a:rPr lang="en-US" sz="1400" dirty="0" err="1">
                          <a:effectLst/>
                        </a:rPr>
                        <a:t>obav</a:t>
                      </a:r>
                      <a:r>
                        <a:rPr lang="hr-BA" sz="1400" dirty="0">
                          <a:effectLst/>
                        </a:rPr>
                        <a:t>j</a:t>
                      </a:r>
                      <a:r>
                        <a:rPr lang="en-US" sz="1400" dirty="0" err="1">
                          <a:effectLst/>
                        </a:rPr>
                        <a:t>eštenja</a:t>
                      </a:r>
                      <a:r>
                        <a:rPr lang="en-US" sz="1400" dirty="0">
                          <a:effectLst/>
                        </a:rPr>
                        <a:t> o </a:t>
                      </a:r>
                      <a:r>
                        <a:rPr lang="en-US" sz="1400" dirty="0" err="1">
                          <a:effectLst/>
                        </a:rPr>
                        <a:t>dodjeli</a:t>
                      </a:r>
                      <a:r>
                        <a:rPr lang="en-US" sz="1400" dirty="0">
                          <a:effectLst/>
                        </a:rPr>
                        <a:t> </a:t>
                      </a:r>
                      <a:r>
                        <a:rPr lang="en-US" sz="1400" dirty="0" err="1">
                          <a:effectLst/>
                        </a:rPr>
                        <a:t>i</a:t>
                      </a:r>
                      <a:r>
                        <a:rPr lang="en-US" sz="1400" dirty="0">
                          <a:effectLst/>
                        </a:rPr>
                        <a:t> </a:t>
                      </a:r>
                      <a:r>
                        <a:rPr lang="en-US" sz="1400" dirty="0" err="1">
                          <a:effectLst/>
                        </a:rPr>
                        <a:t>podnošenje</a:t>
                      </a:r>
                      <a:r>
                        <a:rPr lang="en-US" sz="1400" dirty="0">
                          <a:effectLst/>
                        </a:rPr>
                        <a:t> </a:t>
                      </a:r>
                      <a:r>
                        <a:rPr lang="en-US" sz="1400" dirty="0" err="1">
                          <a:effectLst/>
                        </a:rPr>
                        <a:t>izv</a:t>
                      </a:r>
                      <a:r>
                        <a:rPr lang="hr-BA" sz="1400" dirty="0">
                          <a:effectLst/>
                        </a:rPr>
                        <a:t>j</a:t>
                      </a:r>
                      <a:r>
                        <a:rPr lang="en-US" sz="1400" dirty="0" err="1">
                          <a:effectLst/>
                        </a:rPr>
                        <a:t>eštaja</a:t>
                      </a:r>
                      <a:r>
                        <a:rPr lang="en-US" sz="1400" dirty="0">
                          <a:effectLst/>
                        </a:rPr>
                        <a:t> </a:t>
                      </a:r>
                      <a:r>
                        <a:rPr lang="hr-BA" sz="1400" dirty="0">
                          <a:effectLst/>
                        </a:rPr>
                        <a:t>Agenciji za javne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3" name="Rectangle 5"/>
          <p:cNvSpPr>
            <a:spLocks noChangeArrowheads="1"/>
          </p:cNvSpPr>
          <p:nvPr/>
        </p:nvSpPr>
        <p:spPr bwMode="auto">
          <a:xfrm>
            <a:off x="432000" y="432000"/>
            <a:ext cx="44278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hr-BA" altLang="el-GR" sz="2000" b="1" dirty="0"/>
              <a:t>Ograničeni postupak </a:t>
            </a:r>
            <a:r>
              <a:rPr lang="en-US" altLang="el-GR" sz="2000" b="1" dirty="0"/>
              <a:t>(2 o</a:t>
            </a:r>
            <a:r>
              <a:rPr lang="hr-BA" altLang="el-GR" sz="2000" b="1" dirty="0"/>
              <a:t>d</a:t>
            </a:r>
            <a:r>
              <a:rPr lang="en-US" altLang="el-GR" sz="2000" b="1" dirty="0"/>
              <a:t> 2)</a:t>
            </a:r>
            <a:endParaRPr lang="el-GR" altLang="el-GR" sz="2000" b="1" dirty="0"/>
          </a:p>
        </p:txBody>
      </p:sp>
      <p:sp>
        <p:nvSpPr>
          <p:cNvPr id="4" name="TextBox 3"/>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26 </a:t>
            </a:r>
            <a:r>
              <a:rPr lang="hr-BA" sz="1400" b="1" dirty="0">
                <a:solidFill>
                  <a:schemeClr val="bg1"/>
                </a:solidFill>
              </a:rPr>
              <a:t>ZJN</a:t>
            </a:r>
            <a:endParaRPr lang="el-GR" sz="1400" b="1" dirty="0">
              <a:solidFill>
                <a:schemeClr val="bg1"/>
              </a:solidFill>
            </a:endParaRPr>
          </a:p>
        </p:txBody>
      </p:sp>
      <p:grpSp>
        <p:nvGrpSpPr>
          <p:cNvPr id="15" name="Group 14"/>
          <p:cNvGrpSpPr/>
          <p:nvPr/>
        </p:nvGrpSpPr>
        <p:grpSpPr>
          <a:xfrm>
            <a:off x="5300497" y="2119208"/>
            <a:ext cx="3735999" cy="503590"/>
            <a:chOff x="5300497" y="5934469"/>
            <a:chExt cx="3735999" cy="503590"/>
          </a:xfrm>
        </p:grpSpPr>
        <p:sp>
          <p:nvSpPr>
            <p:cNvPr id="16"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PODNOŠENJE ŽALBE (ako se smatra neophodnim)</a:t>
              </a:r>
              <a:endParaRPr lang="el-GR" altLang="el-GR" sz="1400" dirty="0"/>
            </a:p>
          </p:txBody>
        </p:sp>
        <p:cxnSp>
          <p:nvCxnSpPr>
            <p:cNvPr id="17" name="Straight Arrow Connector 16"/>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 name="Rectangle 582"/>
          <p:cNvSpPr>
            <a:spLocks noChangeArrowheads="1"/>
          </p:cNvSpPr>
          <p:nvPr/>
        </p:nvSpPr>
        <p:spPr bwMode="auto">
          <a:xfrm>
            <a:off x="5580496" y="860608"/>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621805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432000" y="431800"/>
            <a:ext cx="82296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eaLnBrk="1" hangingPunct="1"/>
            <a:r>
              <a:rPr lang="hr-BA" altLang="el-GR" sz="2000" b="1" kern="1200" dirty="0">
                <a:latin typeface="Verdana" pitchFamily="34" charset="0"/>
                <a:ea typeface="+mn-ea"/>
                <a:cs typeface="+mn-cs"/>
              </a:rPr>
              <a:t>Principi javnih nabavki</a:t>
            </a:r>
            <a:r>
              <a:rPr lang="en-US" altLang="el-GR" sz="2000" b="1" kern="1200" dirty="0">
                <a:latin typeface="Verdana" pitchFamily="34" charset="0"/>
                <a:ea typeface="+mn-ea"/>
                <a:cs typeface="+mn-cs"/>
              </a:rPr>
              <a:t>(2 o</a:t>
            </a:r>
            <a:r>
              <a:rPr lang="hr-BA" altLang="el-GR" sz="2000" b="1" kern="1200" dirty="0">
                <a:latin typeface="Verdana" pitchFamily="34" charset="0"/>
                <a:ea typeface="+mn-ea"/>
                <a:cs typeface="+mn-cs"/>
              </a:rPr>
              <a:t>d</a:t>
            </a:r>
            <a:r>
              <a:rPr lang="en-US" altLang="el-GR" sz="2000" b="1" kern="1200" dirty="0">
                <a:latin typeface="Verdana" pitchFamily="34" charset="0"/>
                <a:ea typeface="+mn-ea"/>
                <a:cs typeface="+mn-cs"/>
              </a:rPr>
              <a:t> 2)</a:t>
            </a:r>
            <a:endParaRPr lang="el-GR" altLang="el-GR" sz="2000" b="1" kern="1200" dirty="0">
              <a:latin typeface="Verdana" pitchFamily="34" charset="0"/>
              <a:ea typeface="+mn-ea"/>
              <a:cs typeface="+mn-cs"/>
            </a:endParaRPr>
          </a:p>
        </p:txBody>
      </p:sp>
      <p:sp>
        <p:nvSpPr>
          <p:cNvPr id="5" name="Content Placeholder 11"/>
          <p:cNvSpPr txBox="1">
            <a:spLocks/>
          </p:cNvSpPr>
          <p:nvPr/>
        </p:nvSpPr>
        <p:spPr>
          <a:xfrm>
            <a:off x="432000" y="900000"/>
            <a:ext cx="8280000" cy="3647152"/>
          </a:xfrm>
          <a:prstGeom prst="rect">
            <a:avLst/>
          </a:prstGeom>
        </p:spPr>
        <p:txBody>
          <a:bodyPr>
            <a:sp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a:lstStyle>
          <a:p>
            <a:pPr marL="0" indent="0" algn="just">
              <a:spcBef>
                <a:spcPts val="600"/>
              </a:spcBef>
              <a:buFont typeface="Arial" panose="020B0604020202020204" pitchFamily="34" charset="0"/>
              <a:buNone/>
            </a:pPr>
            <a:r>
              <a:rPr lang="en-US" altLang="el-GR" sz="1800" b="1" u="sng" kern="0" dirty="0" err="1">
                <a:latin typeface="Verdana" panose="020B0604030504040204" pitchFamily="34" charset="0"/>
                <a:ea typeface="Verdana" panose="020B0604030504040204" pitchFamily="34" charset="0"/>
              </a:rPr>
              <a:t>Transparentnost</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Transparentnost</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svima</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daje</a:t>
            </a:r>
            <a:r>
              <a:rPr lang="en-US" altLang="el-GR" sz="1800" kern="0" dirty="0">
                <a:latin typeface="Verdana" panose="020B0604030504040204" pitchFamily="34" charset="0"/>
                <a:ea typeface="Verdana" panose="020B0604030504040204" pitchFamily="34" charset="0"/>
              </a:rPr>
              <a:t> do </a:t>
            </a:r>
            <a:r>
              <a:rPr lang="en-US" altLang="el-GR" sz="1800" kern="0" dirty="0" err="1">
                <a:latin typeface="Verdana" panose="020B0604030504040204" pitchFamily="34" charset="0"/>
                <a:ea typeface="Verdana" panose="020B0604030504040204" pitchFamily="34" charset="0"/>
              </a:rPr>
              <a:t>znanja</a:t>
            </a:r>
            <a:r>
              <a:rPr lang="en-US" altLang="el-GR" sz="1800" kern="0" dirty="0">
                <a:latin typeface="Verdana" panose="020B0604030504040204" pitchFamily="34" charset="0"/>
                <a:ea typeface="Verdana" panose="020B0604030504040204" pitchFamily="34" charset="0"/>
              </a:rPr>
              <a:t>, ne </a:t>
            </a:r>
            <a:r>
              <a:rPr lang="en-US" altLang="el-GR" sz="1800" kern="0" dirty="0" err="1">
                <a:latin typeface="Verdana" panose="020B0604030504040204" pitchFamily="34" charset="0"/>
                <a:ea typeface="Verdana" panose="020B0604030504040204" pitchFamily="34" charset="0"/>
              </a:rPr>
              <a:t>samo</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činjenice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brojke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nabavke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već</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mehanizme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postupke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koje</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slijede</a:t>
            </a:r>
            <a:r>
              <a:rPr lang="en-US" altLang="el-GR" sz="1800" kern="0" dirty="0">
                <a:latin typeface="Verdana" panose="020B0604030504040204" pitchFamily="34" charset="0"/>
                <a:ea typeface="Verdana" panose="020B0604030504040204" pitchFamily="34" charset="0"/>
              </a:rPr>
              <a:t>.</a:t>
            </a:r>
            <a:endParaRPr lang="hr-BA" altLang="el-GR" sz="1800" kern="0" dirty="0">
              <a:latin typeface="Verdana" panose="020B0604030504040204" pitchFamily="34" charset="0"/>
              <a:ea typeface="Verdana" panose="020B0604030504040204" pitchFamily="34" charset="0"/>
            </a:endParaRPr>
          </a:p>
          <a:p>
            <a:pPr marL="0" indent="0" algn="just">
              <a:spcBef>
                <a:spcPts val="600"/>
              </a:spcBef>
              <a:buFont typeface="Arial" panose="020B0604020202020204" pitchFamily="34" charset="0"/>
              <a:buNone/>
            </a:pPr>
            <a:r>
              <a:rPr lang="en-US" altLang="el-GR" sz="1800" b="1" u="sng" kern="0" dirty="0" err="1">
                <a:latin typeface="Verdana" panose="020B0604030504040204" pitchFamily="34" charset="0"/>
                <a:ea typeface="Verdana" panose="020B0604030504040204" pitchFamily="34" charset="0"/>
              </a:rPr>
              <a:t>Jednake</a:t>
            </a:r>
            <a:r>
              <a:rPr lang="en-US" altLang="el-GR" sz="1800" b="1" u="sng" kern="0" dirty="0">
                <a:latin typeface="Verdana" panose="020B0604030504040204" pitchFamily="34" charset="0"/>
                <a:ea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rPr>
              <a:t>mogućnosti</a:t>
            </a:r>
            <a:r>
              <a:rPr lang="en-US" altLang="el-GR" sz="1800" b="1" u="sng" kern="0" dirty="0">
                <a:latin typeface="Verdana" panose="020B0604030504040204" pitchFamily="34" charset="0"/>
                <a:ea typeface="Verdana" panose="020B0604030504040204" pitchFamily="34" charset="0"/>
              </a:rPr>
              <a:t> </a:t>
            </a:r>
            <a:r>
              <a:rPr lang="en-US" altLang="el-GR" sz="1800" b="1" u="sng" kern="0" dirty="0" err="1">
                <a:latin typeface="Verdana" panose="020B0604030504040204" pitchFamily="34" charset="0"/>
                <a:ea typeface="Verdana" panose="020B0604030504040204" pitchFamily="34" charset="0"/>
              </a:rPr>
              <a:t>i</a:t>
            </a:r>
            <a:r>
              <a:rPr lang="en-US" altLang="el-GR" sz="1800" b="1" u="sng" kern="0" dirty="0">
                <a:latin typeface="Verdana" panose="020B0604030504040204" pitchFamily="34" charset="0"/>
                <a:ea typeface="Verdana" panose="020B0604030504040204" pitchFamily="34" charset="0"/>
              </a:rPr>
              <a:t> </a:t>
            </a:r>
            <a:r>
              <a:rPr lang="hr-BA" altLang="el-GR" sz="1800" b="1" u="sng" kern="0" dirty="0">
                <a:latin typeface="Verdana" panose="020B0604030504040204" pitchFamily="34" charset="0"/>
                <a:ea typeface="Verdana" panose="020B0604030504040204" pitchFamily="34" charset="0"/>
              </a:rPr>
              <a:t>tretman</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biti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objektivan</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osigurati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nepristrasan</a:t>
            </a:r>
            <a:r>
              <a:rPr lang="hr-BA"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pravedan</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tretman</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ponuđača</a:t>
            </a:r>
            <a:r>
              <a:rPr lang="en-US" altLang="el-GR" sz="1800" kern="0" dirty="0">
                <a:latin typeface="Verdana" panose="020B0604030504040204" pitchFamily="34" charset="0"/>
                <a:ea typeface="Verdana" panose="020B0604030504040204" pitchFamily="34" charset="0"/>
              </a:rPr>
              <a:t>, u </a:t>
            </a:r>
            <a:r>
              <a:rPr lang="en-US" altLang="el-GR" sz="1800" kern="0" dirty="0" err="1">
                <a:latin typeface="Verdana" panose="020B0604030504040204" pitchFamily="34" charset="0"/>
                <a:ea typeface="Verdana" panose="020B0604030504040204" pitchFamily="34" charset="0"/>
              </a:rPr>
              <a:t>skladu</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sa</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pravilima</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i</a:t>
            </a:r>
            <a:r>
              <a:rPr lang="en-US" altLang="el-GR" sz="1800" kern="0" dirty="0">
                <a:latin typeface="Verdana" panose="020B0604030504040204" pitchFamily="34" charset="0"/>
                <a:ea typeface="Verdana" panose="020B0604030504040204" pitchFamily="34" charset="0"/>
              </a:rPr>
              <a:t> </a:t>
            </a:r>
            <a:r>
              <a:rPr lang="en-US" altLang="el-GR" sz="1800" kern="0" dirty="0" err="1">
                <a:latin typeface="Verdana" panose="020B0604030504040204" pitchFamily="34" charset="0"/>
                <a:ea typeface="Verdana" panose="020B0604030504040204" pitchFamily="34" charset="0"/>
              </a:rPr>
              <a:t>standardima</a:t>
            </a:r>
            <a:r>
              <a:rPr lang="en-US" altLang="el-GR" sz="1800" kern="0" dirty="0">
                <a:latin typeface="Verdana" panose="020B0604030504040204" pitchFamily="34" charset="0"/>
                <a:ea typeface="Verdana" panose="020B0604030504040204" pitchFamily="34" charset="0"/>
              </a:rPr>
              <a:t> bez </a:t>
            </a:r>
            <a:r>
              <a:rPr lang="en-US" altLang="el-GR" sz="1800" kern="0" dirty="0" err="1">
                <a:latin typeface="Verdana" panose="020B0604030504040204" pitchFamily="34" charset="0"/>
                <a:ea typeface="Verdana" panose="020B0604030504040204" pitchFamily="34" charset="0"/>
              </a:rPr>
              <a:t>diskriminacije</a:t>
            </a:r>
            <a:r>
              <a:rPr lang="en-US" altLang="el-GR" sz="1800" kern="0" dirty="0">
                <a:latin typeface="Verdana" panose="020B0604030504040204" pitchFamily="34" charset="0"/>
                <a:ea typeface="Verdana" panose="020B0604030504040204" pitchFamily="34" charset="0"/>
              </a:rPr>
              <a:t>.</a:t>
            </a:r>
            <a:endParaRPr lang="hr-BA" altLang="el-GR" sz="1800" kern="0" dirty="0">
              <a:latin typeface="Verdana" panose="020B0604030504040204" pitchFamily="34" charset="0"/>
              <a:ea typeface="Verdana" panose="020B0604030504040204" pitchFamily="34" charset="0"/>
            </a:endParaRPr>
          </a:p>
          <a:p>
            <a:pPr marL="0" indent="0" algn="just">
              <a:spcBef>
                <a:spcPts val="600"/>
              </a:spcBef>
              <a:buFont typeface="Arial" panose="020B0604020202020204" pitchFamily="34" charset="0"/>
              <a:buNone/>
            </a:pPr>
            <a:r>
              <a:rPr lang="en-US" altLang="el-GR" sz="1800" b="1" u="sng" dirty="0" err="1">
                <a:latin typeface="Verdana" panose="020B0604030504040204" pitchFamily="34" charset="0"/>
                <a:ea typeface="Verdana" panose="020B0604030504040204" pitchFamily="34" charset="0"/>
              </a:rPr>
              <a:t>Ekonomi</a:t>
            </a:r>
            <a:r>
              <a:rPr lang="hr-BA" altLang="el-GR" sz="1800" b="1" u="sng" dirty="0">
                <a:latin typeface="Verdana" panose="020B0604030504040204" pitchFamily="34" charset="0"/>
                <a:ea typeface="Verdana" panose="020B0604030504040204" pitchFamily="34" charset="0"/>
              </a:rPr>
              <a:t>čnost</a:t>
            </a:r>
            <a:r>
              <a:rPr lang="en-US" altLang="el-GR" sz="1800" b="1" u="sng" dirty="0">
                <a:latin typeface="Verdana" panose="020B0604030504040204" pitchFamily="34" charset="0"/>
                <a:ea typeface="Verdana" panose="020B0604030504040204" pitchFamily="34" charset="0"/>
              </a:rPr>
              <a:t>:</a:t>
            </a:r>
            <a:r>
              <a:rPr lang="en-US" altLang="el-GR" sz="1800" b="1"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Postizanje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ekonomi</a:t>
            </a:r>
            <a:r>
              <a:rPr lang="hr-BA" altLang="el-GR" sz="1800" dirty="0">
                <a:latin typeface="Verdana" panose="020B0604030504040204" pitchFamily="34" charset="0"/>
                <a:ea typeface="Verdana" panose="020B0604030504040204" pitchFamily="34" charset="0"/>
              </a:rPr>
              <a:t>čnosti</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dobivanje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pravih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usluga</a:t>
            </a:r>
            <a:r>
              <a:rPr lang="en-US" altLang="el-GR" sz="1800" dirty="0">
                <a:latin typeface="Verdana" panose="020B0604030504040204" pitchFamily="34" charset="0"/>
                <a:ea typeface="Verdana" panose="020B0604030504040204" pitchFamily="34" charset="0"/>
              </a:rPr>
              <a:t> / </a:t>
            </a:r>
            <a:r>
              <a:rPr lang="hr-BA" altLang="el-GR" sz="1800" dirty="0">
                <a:latin typeface="Verdana" panose="020B0604030504040204" pitchFamily="34" charset="0"/>
                <a:ea typeface="Verdana" panose="020B0604030504040204" pitchFamily="34" charset="0"/>
              </a:rPr>
              <a:t>roba</a:t>
            </a:r>
            <a:r>
              <a:rPr lang="en-US" altLang="el-GR" sz="1800" dirty="0">
                <a:latin typeface="Verdana" panose="020B0604030504040204" pitchFamily="34" charset="0"/>
                <a:ea typeface="Verdana" panose="020B0604030504040204" pitchFamily="34" charset="0"/>
              </a:rPr>
              <a:t> / </a:t>
            </a:r>
            <a:r>
              <a:rPr lang="en-US" altLang="el-GR" sz="1800" dirty="0" err="1">
                <a:latin typeface="Verdana" panose="020B0604030504040204" pitchFamily="34" charset="0"/>
                <a:ea typeface="Verdana" panose="020B0604030504040204" pitchFamily="34" charset="0"/>
              </a:rPr>
              <a:t>radova</a:t>
            </a:r>
            <a:r>
              <a:rPr lang="en-US" altLang="el-GR" sz="1800" dirty="0">
                <a:latin typeface="Verdana" panose="020B0604030504040204" pitchFamily="34" charset="0"/>
                <a:ea typeface="Verdana" panose="020B0604030504040204" pitchFamily="34" charset="0"/>
              </a:rPr>
              <a:t> po </a:t>
            </a:r>
            <a:r>
              <a:rPr lang="en-US" altLang="el-GR" sz="1800" dirty="0" err="1">
                <a:latin typeface="Verdana" panose="020B0604030504040204" pitchFamily="34" charset="0"/>
                <a:ea typeface="Verdana" panose="020B0604030504040204" pitchFamily="34" charset="0"/>
              </a:rPr>
              <a:t>pravoj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cijeni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odgovarajućeg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kvaliteta</a:t>
            </a:r>
            <a:r>
              <a:rPr lang="en-US" altLang="el-GR" sz="1800" dirty="0">
                <a:latin typeface="Verdana" panose="020B0604030504040204" pitchFamily="34" charset="0"/>
                <a:ea typeface="Verdana" panose="020B0604030504040204" pitchFamily="34" charset="0"/>
              </a:rPr>
              <a:t> - </a:t>
            </a:r>
            <a:r>
              <a:rPr lang="en-US" altLang="el-GR" sz="1800" dirty="0" err="1">
                <a:latin typeface="Verdana" panose="020B0604030504040204" pitchFamily="34" charset="0"/>
                <a:ea typeface="Verdana" panose="020B0604030504040204" pitchFamily="34" charset="0"/>
              </a:rPr>
              <a:t>Vrijednost</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novac</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vfm</a:t>
            </a:r>
            <a:r>
              <a:rPr lang="en-US" altLang="el-GR" sz="1800" dirty="0">
                <a:latin typeface="Verdana" panose="020B0604030504040204" pitchFamily="34" charset="0"/>
                <a:ea typeface="Verdana" panose="020B0604030504040204" pitchFamily="34" charset="0"/>
              </a:rPr>
              <a:t>)</a:t>
            </a:r>
            <a:endParaRPr lang="hr-BA" altLang="el-GR" sz="1800" dirty="0">
              <a:latin typeface="Verdana" panose="020B0604030504040204" pitchFamily="34" charset="0"/>
              <a:ea typeface="Verdana" panose="020B0604030504040204" pitchFamily="34" charset="0"/>
            </a:endParaRPr>
          </a:p>
          <a:p>
            <a:pPr marL="0" indent="0" algn="just">
              <a:spcBef>
                <a:spcPts val="600"/>
              </a:spcBef>
              <a:buFont typeface="Arial" panose="020B0604020202020204" pitchFamily="34" charset="0"/>
              <a:buNone/>
            </a:pPr>
            <a:r>
              <a:rPr lang="en-US" altLang="el-GR" sz="1800" b="1" u="sng" dirty="0" err="1">
                <a:latin typeface="Verdana" panose="020B0604030504040204" pitchFamily="34" charset="0"/>
                <a:ea typeface="Verdana" panose="020B0604030504040204" pitchFamily="34" charset="0"/>
              </a:rPr>
              <a:t>Učinkovitost</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Uz</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ekonomičnost</a:t>
            </a:r>
            <a:r>
              <a:rPr lang="en-US" altLang="el-GR" sz="1800" dirty="0">
                <a:latin typeface="Verdana" panose="020B0604030504040204" pitchFamily="34" charset="0"/>
                <a:ea typeface="Verdana" panose="020B0604030504040204" pitchFamily="34" charset="0"/>
              </a:rPr>
              <a:t> u</a:t>
            </a:r>
            <a:r>
              <a:rPr lang="hr-BA" altLang="el-GR" sz="1800" dirty="0">
                <a:latin typeface="Verdana" panose="020B0604030504040204" pitchFamily="34" charset="0"/>
                <a:ea typeface="Verdana" panose="020B0604030504040204" pitchFamily="34" charset="0"/>
              </a:rPr>
              <a:t> pogledu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cijen</a:t>
            </a:r>
            <a:r>
              <a:rPr lang="hr-BA" altLang="el-GR" sz="1800" dirty="0">
                <a:latin typeface="Verdana" panose="020B0604030504040204" pitchFamily="34" charset="0"/>
                <a:ea typeface="Verdana" panose="020B0604030504040204" pitchFamily="34" charset="0"/>
              </a:rPr>
              <a: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izbor</a:t>
            </a:r>
            <a:r>
              <a:rPr lang="hr-BA" altLang="el-GR" sz="1800" dirty="0">
                <a:latin typeface="Verdana" panose="020B0604030504040204" pitchFamily="34" charset="0"/>
                <a:ea typeface="Verdana" panose="020B0604030504040204" pitchFamily="34" charset="0"/>
              </a:rPr>
              <a: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predmeta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osiguravanje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njenog</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dolaska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pravo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mjesto</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pravo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vrijeme</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namjeravanu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upotrebu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u </a:t>
            </a:r>
            <a:r>
              <a:rPr lang="en-US" altLang="el-GR" sz="1800" dirty="0" err="1">
                <a:latin typeface="Verdana" panose="020B0604030504040204" pitchFamily="34" charset="0"/>
                <a:ea typeface="Verdana" panose="020B0604030504040204" pitchFamily="34" charset="0"/>
              </a:rPr>
              <a:t>prav</a:t>
            </a:r>
            <a:r>
              <a:rPr lang="hr-BA" altLang="el-GR" sz="1800" dirty="0">
                <a:latin typeface="Verdana" panose="020B0604030504040204" pitchFamily="34" charset="0"/>
                <a:ea typeface="Verdana" panose="020B0604030504040204" pitchFamily="34" charset="0"/>
              </a:rPr>
              <a:t>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količin</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efikasnost</a:t>
            </a:r>
            <a:r>
              <a:rPr lang="en-US" altLang="el-GR" sz="1800" dirty="0">
                <a:latin typeface="Verdana" panose="020B0604030504040204" pitchFamily="34" charset="0"/>
                <a:ea typeface="Verdana" panose="020B0604030504040204" pitchFamily="34" charset="0"/>
              </a:rPr>
              <a:t> - </a:t>
            </a:r>
            <a:r>
              <a:rPr lang="en-US" altLang="el-GR" sz="1800" dirty="0" err="1">
                <a:solidFill>
                  <a:schemeClr val="bg2">
                    <a:lumMod val="75000"/>
                  </a:schemeClr>
                </a:solidFill>
                <a:latin typeface="Verdana" panose="020B0604030504040204" pitchFamily="34" charset="0"/>
                <a:ea typeface="Verdana" panose="020B0604030504040204" pitchFamily="34" charset="0"/>
              </a:rPr>
              <a:t>novac</a:t>
            </a:r>
            <a:r>
              <a:rPr lang="en-US" altLang="el-GR" sz="1800" dirty="0">
                <a:solidFill>
                  <a:schemeClr val="bg2">
                    <a:lumMod val="75000"/>
                  </a:schemeClr>
                </a:solidFill>
                <a:latin typeface="Verdana" panose="020B0604030504040204" pitchFamily="34" charset="0"/>
                <a:ea typeface="Verdana" panose="020B0604030504040204" pitchFamily="34" charset="0"/>
              </a:rPr>
              <a:t> za </a:t>
            </a:r>
            <a:r>
              <a:rPr lang="en-US" altLang="el-GR" sz="1800" dirty="0" err="1">
                <a:solidFill>
                  <a:schemeClr val="bg2">
                    <a:lumMod val="75000"/>
                  </a:schemeClr>
                </a:solidFill>
                <a:latin typeface="Verdana" panose="020B0604030504040204" pitchFamily="34" charset="0"/>
                <a:ea typeface="Verdana" panose="020B0604030504040204" pitchFamily="34" charset="0"/>
              </a:rPr>
              <a:t>vrijednost</a:t>
            </a:r>
            <a:r>
              <a:rPr lang="en-US" altLang="el-GR" sz="1800" dirty="0">
                <a:solidFill>
                  <a:schemeClr val="bg2">
                    <a:lumMod val="75000"/>
                  </a:schemeClr>
                </a:solidFill>
                <a:latin typeface="Verdana" panose="020B0604030504040204" pitchFamily="34" charset="0"/>
                <a:ea typeface="Verdana" panose="020B0604030504040204" pitchFamily="34" charset="0"/>
              </a:rPr>
              <a:t> (</a:t>
            </a:r>
            <a:r>
              <a:rPr lang="en-US" altLang="el-GR" sz="1800" dirty="0" err="1">
                <a:solidFill>
                  <a:schemeClr val="bg2">
                    <a:lumMod val="75000"/>
                  </a:schemeClr>
                </a:solidFill>
                <a:latin typeface="Verdana" panose="020B0604030504040204" pitchFamily="34" charset="0"/>
                <a:ea typeface="Verdana" panose="020B0604030504040204" pitchFamily="34" charset="0"/>
              </a:rPr>
              <a:t>mfv</a:t>
            </a:r>
            <a:r>
              <a:rPr lang="en-US" altLang="el-GR" sz="1800" dirty="0">
                <a:solidFill>
                  <a:schemeClr val="bg2">
                    <a:lumMod val="75000"/>
                  </a:schemeClr>
                </a:solidFill>
                <a:latin typeface="Verdana" panose="020B0604030504040204" pitchFamily="34" charset="0"/>
                <a:ea typeface="Verdana" panose="020B0604030504040204" pitchFamily="34" charset="0"/>
              </a:rPr>
              <a:t>)</a:t>
            </a:r>
            <a:endParaRPr lang="en-US" altLang="el-GR" sz="1800" kern="0" dirty="0">
              <a:solidFill>
                <a:schemeClr val="bg2">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395329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Pregovarački postupak sa objavom Obavještenja o nabavci </a:t>
            </a:r>
            <a:r>
              <a:rPr lang="en-US" altLang="el-GR" sz="2000" b="1" dirty="0"/>
              <a:t>(1 o</a:t>
            </a:r>
            <a:r>
              <a:rPr lang="hr-BA" altLang="el-GR" sz="2000" b="1" dirty="0"/>
              <a:t>d</a:t>
            </a:r>
            <a:r>
              <a:rPr lang="en-US" altLang="el-GR" sz="2000" b="1" dirty="0"/>
              <a:t> 2)</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27 </a:t>
            </a:r>
            <a:r>
              <a:rPr lang="hr-BA" sz="1400" b="1" dirty="0">
                <a:solidFill>
                  <a:schemeClr val="bg1"/>
                </a:solidFill>
              </a:rPr>
              <a:t>ZJN</a:t>
            </a:r>
            <a:endParaRPr lang="el-GR" sz="1400" b="1" dirty="0">
              <a:solidFill>
                <a:schemeClr val="bg1"/>
              </a:solidFill>
            </a:endParaRPr>
          </a:p>
        </p:txBody>
      </p:sp>
      <p:grpSp>
        <p:nvGrpSpPr>
          <p:cNvPr id="26" name="Group 25"/>
          <p:cNvGrpSpPr/>
          <p:nvPr/>
        </p:nvGrpSpPr>
        <p:grpSpPr>
          <a:xfrm>
            <a:off x="314489" y="4578720"/>
            <a:ext cx="6120000" cy="696960"/>
            <a:chOff x="314489" y="4578720"/>
            <a:chExt cx="6120000" cy="696960"/>
          </a:xfrm>
        </p:grpSpPr>
        <p:sp>
          <p:nvSpPr>
            <p:cNvPr id="7" name="Rectangle 286"/>
            <p:cNvSpPr>
              <a:spLocks noChangeArrowheads="1"/>
            </p:cNvSpPr>
            <p:nvPr/>
          </p:nvSpPr>
          <p:spPr bwMode="auto">
            <a:xfrm>
              <a:off x="314489" y="4578720"/>
              <a:ext cx="6012000" cy="69696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8" name="TextBox 7"/>
            <p:cNvSpPr txBox="1"/>
            <p:nvPr/>
          </p:nvSpPr>
          <p:spPr>
            <a:xfrm>
              <a:off x="5300497" y="4665590"/>
              <a:ext cx="1133992" cy="523220"/>
            </a:xfrm>
            <a:prstGeom prst="rect">
              <a:avLst/>
            </a:prstGeom>
            <a:noFill/>
          </p:spPr>
          <p:txBody>
            <a:bodyPr wrap="square" rtlCol="0">
              <a:spAutoFit/>
            </a:bodyPr>
            <a:lstStyle/>
            <a:p>
              <a:r>
                <a:rPr lang="hr-BA" sz="1400" dirty="0">
                  <a:latin typeface="+mn-lt"/>
                </a:rPr>
                <a:t>Kvalitativna evaluacija</a:t>
              </a:r>
              <a:endParaRPr lang="el-GR" sz="1400" dirty="0">
                <a:latin typeface="+mn-lt"/>
              </a:endParaRPr>
            </a:p>
          </p:txBody>
        </p:sp>
      </p:grpSp>
      <p:graphicFrame>
        <p:nvGraphicFramePr>
          <p:cNvPr id="9" name="Table 8"/>
          <p:cNvGraphicFramePr>
            <a:graphicFrameLocks noGrp="1"/>
          </p:cNvGraphicFramePr>
          <p:nvPr>
            <p:extLst>
              <p:ext uri="{D42A27DB-BD31-4B8C-83A1-F6EECF244321}">
                <p14:modId xmlns:p14="http://schemas.microsoft.com/office/powerpoint/2010/main" val="2363366658"/>
              </p:ext>
            </p:extLst>
          </p:nvPr>
        </p:nvGraphicFramePr>
        <p:xfrm>
          <a:off x="422489" y="1139886"/>
          <a:ext cx="4860000" cy="5022221"/>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TENDERISANJE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rPr>
                        <a:t>Određivanje kriterija za učešće i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hr-BA" sz="1400" dirty="0">
                          <a:effectLst/>
                        </a:rPr>
                        <a:t>Definisanje</a:t>
                      </a:r>
                      <a:r>
                        <a:rPr lang="en-US" sz="1400" dirty="0">
                          <a:effectLst/>
                        </a:rPr>
                        <a:t> </a:t>
                      </a:r>
                      <a:r>
                        <a:rPr lang="hr-BA" sz="1400" dirty="0">
                          <a:effectLst/>
                        </a:rPr>
                        <a:t>podataka</a:t>
                      </a:r>
                      <a:r>
                        <a:rPr lang="en-US" sz="1400" dirty="0">
                          <a:effectLst/>
                        </a:rPr>
                        <a:t> </a:t>
                      </a:r>
                      <a:r>
                        <a:rPr lang="en-US" sz="1400" dirty="0" err="1">
                          <a:effectLst/>
                        </a:rPr>
                        <a:t>i</a:t>
                      </a:r>
                      <a:r>
                        <a:rPr lang="en-US" sz="1400" dirty="0">
                          <a:effectLst/>
                        </a:rPr>
                        <a:t> </a:t>
                      </a:r>
                      <a:r>
                        <a:rPr lang="hr-BA" sz="1400" dirty="0">
                          <a:effectLst/>
                        </a:rPr>
                        <a:t>dokumenata</a:t>
                      </a:r>
                      <a:r>
                        <a:rPr lang="en-US" sz="1400" dirty="0">
                          <a:effectLst/>
                        </a:rPr>
                        <a:t> </a:t>
                      </a:r>
                      <a:r>
                        <a:rPr lang="en-US" sz="1400" dirty="0" err="1">
                          <a:effectLst/>
                        </a:rPr>
                        <a:t>koji</a:t>
                      </a:r>
                      <a:r>
                        <a:rPr lang="en-US" sz="1400" dirty="0">
                          <a:effectLst/>
                        </a:rPr>
                        <a:t> </a:t>
                      </a:r>
                      <a:r>
                        <a:rPr lang="en-US" sz="1400" dirty="0" err="1">
                          <a:effectLst/>
                        </a:rPr>
                        <a:t>će</a:t>
                      </a:r>
                      <a:r>
                        <a:rPr lang="en-US" sz="1400" dirty="0">
                          <a:effectLst/>
                        </a:rPr>
                        <a:t> se </a:t>
                      </a:r>
                      <a:r>
                        <a:rPr lang="hr-BA" sz="1400" dirty="0">
                          <a:effectLst/>
                        </a:rPr>
                        <a:t>dostaviti</a:t>
                      </a:r>
                      <a:r>
                        <a:rPr lang="en-US" sz="1400" dirty="0">
                          <a:effectLst/>
                        </a:rPr>
                        <a:t> </a:t>
                      </a:r>
                      <a:r>
                        <a:rPr lang="en-US" sz="1400" dirty="0" err="1">
                          <a:effectLst/>
                        </a:rPr>
                        <a:t>kako</a:t>
                      </a:r>
                      <a:r>
                        <a:rPr lang="en-US" sz="1400" dirty="0">
                          <a:effectLst/>
                        </a:rPr>
                        <a:t> bi se </a:t>
                      </a:r>
                      <a:r>
                        <a:rPr lang="en-US" sz="1400" dirty="0" err="1">
                          <a:effectLst/>
                        </a:rPr>
                        <a:t>kriteriji</a:t>
                      </a:r>
                      <a:r>
                        <a:rPr lang="en-US" sz="1400" dirty="0">
                          <a:effectLst/>
                        </a:rPr>
                        <a:t> </a:t>
                      </a:r>
                      <a:r>
                        <a:rPr lang="en-US" sz="1400" dirty="0" err="1">
                          <a:effectLst/>
                        </a:rPr>
                        <a:t>mogli</a:t>
                      </a:r>
                      <a:r>
                        <a:rPr lang="en-US" sz="1400" dirty="0">
                          <a:effectLst/>
                        </a:rPr>
                        <a:t> </a:t>
                      </a:r>
                      <a:r>
                        <a:rPr lang="en-US" sz="1400" dirty="0" err="1">
                          <a:effectLst/>
                        </a:rPr>
                        <a:t>ocijeniti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hr-BA" sz="1400" dirty="0">
                          <a:effectLst/>
                        </a:rPr>
                        <a:t>Objava Obavještenja o nabavci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pl-PL" sz="1400" dirty="0">
                          <a:effectLst/>
                        </a:rPr>
                        <a:t>Priprema tenderske dokumentacije u fazi pretkvalifikacije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pl-PL" sz="1400" dirty="0">
                          <a:effectLst/>
                        </a:rPr>
                        <a:t>Dostavljanje dokumentacije o pretkvalifikaciji zainteresiranim ponuđačima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rPr>
                        <a:t>Izrada</a:t>
                      </a:r>
                      <a:r>
                        <a:rPr lang="en-US" sz="1400" dirty="0">
                          <a:effectLst/>
                        </a:rPr>
                        <a:t> </a:t>
                      </a:r>
                      <a:r>
                        <a:rPr lang="en-US" sz="1400" dirty="0" err="1">
                          <a:effectLst/>
                        </a:rPr>
                        <a:t>i</a:t>
                      </a:r>
                      <a:r>
                        <a:rPr lang="en-US" sz="1400" dirty="0">
                          <a:effectLst/>
                        </a:rPr>
                        <a:t> </a:t>
                      </a:r>
                      <a:r>
                        <a:rPr lang="en-US" sz="1400" dirty="0" err="1">
                          <a:effectLst/>
                        </a:rPr>
                        <a:t>objavljivanje</a:t>
                      </a:r>
                      <a:r>
                        <a:rPr lang="en-US" sz="1400" dirty="0">
                          <a:effectLst/>
                        </a:rPr>
                        <a:t> </a:t>
                      </a:r>
                      <a:r>
                        <a:rPr lang="en-US" sz="1400" dirty="0" err="1">
                          <a:effectLst/>
                        </a:rPr>
                        <a:t>odgovora</a:t>
                      </a:r>
                      <a:r>
                        <a:rPr lang="en-US" sz="1400" dirty="0">
                          <a:effectLst/>
                        </a:rPr>
                        <a:t> </a:t>
                      </a:r>
                      <a:r>
                        <a:rPr lang="en-US" sz="1400" dirty="0" err="1">
                          <a:effectLst/>
                        </a:rPr>
                        <a:t>na</a:t>
                      </a:r>
                      <a:r>
                        <a:rPr lang="en-US" sz="1400" dirty="0">
                          <a:effectLst/>
                        </a:rPr>
                        <a:t> </a:t>
                      </a:r>
                      <a:r>
                        <a:rPr lang="en-US" sz="1400" dirty="0" err="1">
                          <a:effectLst/>
                        </a:rPr>
                        <a:t>pojašnjenja</a:t>
                      </a:r>
                      <a:r>
                        <a:rPr lang="en-US" sz="1400" dirty="0">
                          <a:effectLst/>
                        </a:rPr>
                        <a:t> (</a:t>
                      </a:r>
                      <a:r>
                        <a:rPr lang="en-US" sz="1400" dirty="0" err="1">
                          <a:effectLst/>
                        </a:rPr>
                        <a:t>ukoliko</a:t>
                      </a:r>
                      <a:r>
                        <a:rPr lang="en-US" sz="1400" dirty="0">
                          <a:effectLst/>
                        </a:rPr>
                        <a:t> </a:t>
                      </a:r>
                      <a:r>
                        <a:rPr lang="en-US" sz="1400" dirty="0" err="1">
                          <a:effectLst/>
                        </a:rPr>
                        <a:t>su</a:t>
                      </a:r>
                      <a:r>
                        <a:rPr lang="en-US" sz="1400" dirty="0">
                          <a:effectLst/>
                        </a:rPr>
                        <a:t> </a:t>
                      </a:r>
                      <a:r>
                        <a:rPr lang="en-US" sz="1400" dirty="0" err="1">
                          <a:effectLst/>
                        </a:rPr>
                        <a:t>dostavljeni</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400" dirty="0" err="1">
                          <a:effectLst/>
                        </a:rPr>
                        <a:t>Prijem</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zahtjeva</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rPr>
                        <a:t>Otvaranje zahtjeva za 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b="1" dirty="0">
                          <a:solidFill>
                            <a:schemeClr val="bg1"/>
                          </a:solidFill>
                          <a:effectLst/>
                        </a:rPr>
                        <a:t>PRVA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10"/>
                  </a:ext>
                </a:extLst>
              </a:tr>
              <a:tr h="116496">
                <a:tc>
                  <a:txBody>
                    <a:bodyPr/>
                    <a:lstStyle/>
                    <a:p>
                      <a:pPr>
                        <a:lnSpc>
                          <a:spcPct val="107000"/>
                        </a:lnSpc>
                        <a:spcAft>
                          <a:spcPts val="0"/>
                        </a:spcAft>
                      </a:pPr>
                      <a:r>
                        <a:rPr lang="en-US" sz="1400" dirty="0" err="1">
                          <a:effectLst/>
                        </a:rPr>
                        <a:t>Provjera</a:t>
                      </a:r>
                      <a:r>
                        <a:rPr lang="en-US" sz="1400" dirty="0">
                          <a:effectLst/>
                        </a:rPr>
                        <a:t> </a:t>
                      </a:r>
                      <a:r>
                        <a:rPr lang="en-US" sz="1400" dirty="0" err="1">
                          <a:effectLst/>
                        </a:rPr>
                        <a:t>kvalifikacija</a:t>
                      </a:r>
                      <a:r>
                        <a:rPr lang="en-US" sz="1400" dirty="0">
                          <a:effectLst/>
                        </a:rPr>
                        <a:t> </a:t>
                      </a:r>
                      <a:r>
                        <a:rPr lang="en-US" sz="1400" dirty="0" err="1">
                          <a:effectLst/>
                        </a:rPr>
                        <a:t>ponuđača</a:t>
                      </a:r>
                      <a:r>
                        <a:rPr lang="en-US" sz="1400" dirty="0">
                          <a:effectLst/>
                        </a:rPr>
                        <a:t> </a:t>
                      </a:r>
                      <a:r>
                        <a:rPr lang="en-US" sz="1400" dirty="0" err="1">
                          <a:effectLst/>
                        </a:rPr>
                        <a:t>prema</a:t>
                      </a:r>
                      <a:r>
                        <a:rPr lang="en-US" sz="1400" dirty="0">
                          <a:effectLst/>
                        </a:rPr>
                        <a:t> </a:t>
                      </a:r>
                      <a:r>
                        <a:rPr lang="en-US" sz="1400" dirty="0" err="1">
                          <a:effectLst/>
                        </a:rPr>
                        <a:t>kriterijima</a:t>
                      </a:r>
                      <a:r>
                        <a:rPr lang="en-US" sz="1400" dirty="0">
                          <a:effectLst/>
                        </a:rPr>
                        <a:t> za </a:t>
                      </a:r>
                      <a:r>
                        <a:rPr lang="hr-BA" sz="1400" dirty="0">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en-US" sz="1400" dirty="0" err="1">
                          <a:effectLst/>
                        </a:rPr>
                        <a:t>Izbor</a:t>
                      </a:r>
                      <a:r>
                        <a:rPr lang="en-US" sz="1400" dirty="0">
                          <a:effectLst/>
                        </a:rPr>
                        <a:t> </a:t>
                      </a:r>
                      <a:r>
                        <a:rPr lang="en-US" sz="1400" dirty="0" err="1">
                          <a:effectLst/>
                        </a:rPr>
                        <a:t>ponuda</a:t>
                      </a:r>
                      <a:r>
                        <a:rPr lang="en-US" sz="1400" dirty="0">
                          <a:effectLst/>
                        </a:rPr>
                        <a:t> </a:t>
                      </a:r>
                      <a:r>
                        <a:rPr lang="en-US" sz="1400" dirty="0" err="1">
                          <a:effectLst/>
                        </a:rPr>
                        <a:t>koje</a:t>
                      </a:r>
                      <a:r>
                        <a:rPr lang="en-US" sz="1400" dirty="0">
                          <a:effectLst/>
                        </a:rPr>
                        <a:t> </a:t>
                      </a:r>
                      <a:r>
                        <a:rPr lang="en-US" sz="1400" dirty="0" err="1">
                          <a:effectLst/>
                        </a:rPr>
                        <a:t>ispunjavaju</a:t>
                      </a:r>
                      <a:r>
                        <a:rPr lang="en-US" sz="1400" dirty="0">
                          <a:effectLst/>
                        </a:rPr>
                        <a:t> </a:t>
                      </a:r>
                      <a:r>
                        <a:rPr lang="en-US" sz="1400" dirty="0" err="1">
                          <a:effectLst/>
                        </a:rPr>
                        <a:t>kriterije</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Informisanje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a:t>
                      </a:r>
                      <a:r>
                        <a:rPr lang="hr-BA" sz="1400" kern="1200" dirty="0">
                          <a:solidFill>
                            <a:schemeClr val="tx1"/>
                          </a:solidFill>
                          <a:effectLst/>
                          <a:latin typeface="+mn-lt"/>
                          <a:ea typeface="+mn-ea"/>
                          <a:cs typeface="+mn-cs"/>
                        </a:rPr>
                        <a:t>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nisu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prethodno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kvalificirani</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3"/>
                  </a:ext>
                </a:extLst>
              </a:tr>
              <a:tr h="0">
                <a:tc>
                  <a:txBody>
                    <a:bodyPr/>
                    <a:lstStyle/>
                    <a:p>
                      <a:pPr marL="0" algn="l" defTabSz="914400" rtl="0" eaLnBrk="1" latinLnBrk="0" hangingPunct="1">
                        <a:lnSpc>
                          <a:spcPct val="107000"/>
                        </a:lnSpc>
                        <a:spcAft>
                          <a:spcPts val="0"/>
                        </a:spcAft>
                      </a:pPr>
                      <a:r>
                        <a:rPr lang="en-US" sz="1400" kern="1200" dirty="0" err="1">
                          <a:solidFill>
                            <a:schemeClr val="tx1"/>
                          </a:solidFill>
                          <a:effectLst/>
                          <a:latin typeface="+mn-lt"/>
                          <a:ea typeface="+mn-ea"/>
                          <a:cs typeface="+mn-cs"/>
                        </a:rPr>
                        <a:t>Pregovara</a:t>
                      </a:r>
                      <a:r>
                        <a:rPr lang="hr-BA" sz="1400" kern="1200" dirty="0">
                          <a:solidFill>
                            <a:schemeClr val="tx1"/>
                          </a:solidFill>
                          <a:effectLst/>
                          <a:latin typeface="+mn-lt"/>
                          <a:ea typeface="+mn-ea"/>
                          <a:cs typeface="+mn-cs"/>
                        </a:rPr>
                        <a:t>nje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svakim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kandidatom</a:t>
                      </a:r>
                      <a:r>
                        <a:rPr lang="en-US" sz="1400" kern="1200" dirty="0">
                          <a:solidFill>
                            <a:schemeClr val="tx1"/>
                          </a:solidFill>
                          <a:effectLst/>
                          <a:latin typeface="+mn-lt"/>
                          <a:ea typeface="+mn-ea"/>
                          <a:cs typeface="+mn-cs"/>
                        </a:rPr>
                        <a:t> / </a:t>
                      </a:r>
                      <a:r>
                        <a:rPr lang="en-US" sz="1400" kern="1200" dirty="0" err="1">
                          <a:solidFill>
                            <a:schemeClr val="tx1"/>
                          </a:solidFill>
                          <a:effectLst/>
                          <a:latin typeface="+mn-lt"/>
                          <a:ea typeface="+mn-ea"/>
                          <a:cs typeface="+mn-cs"/>
                        </a:rPr>
                        <a:t>ponuđačem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odvojeno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osnovu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postavljenih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zahtjeva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vodeći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zapisnike</a:t>
                      </a:r>
                      <a:r>
                        <a:rPr lang="en-US" sz="1400" kern="1200" dirty="0">
                          <a:solidFill>
                            <a:schemeClr val="tx1"/>
                          </a:solidFill>
                          <a:effectLst/>
                          <a:latin typeface="+mn-lt"/>
                          <a:ea typeface="+mn-ea"/>
                          <a:cs typeface="+mn-cs"/>
                        </a:rPr>
                        <a:t> o </a:t>
                      </a:r>
                      <a:r>
                        <a:rPr lang="en-US" sz="1400" kern="1200" dirty="0" err="1">
                          <a:solidFill>
                            <a:schemeClr val="tx1"/>
                          </a:solidFill>
                          <a:effectLst/>
                          <a:latin typeface="+mn-lt"/>
                          <a:ea typeface="+mn-ea"/>
                          <a:cs typeface="+mn-cs"/>
                        </a:rPr>
                        <a:t>pregovaračkom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postupku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svakim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ponuđačem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će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potpisati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obje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strane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nakon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završetka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pregovora</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4"/>
                  </a:ext>
                </a:extLst>
              </a:tr>
            </a:tbl>
          </a:graphicData>
        </a:graphic>
      </p:graphicFrame>
      <p:grpSp>
        <p:nvGrpSpPr>
          <p:cNvPr id="10" name="Group 9"/>
          <p:cNvGrpSpPr/>
          <p:nvPr/>
        </p:nvGrpSpPr>
        <p:grpSpPr>
          <a:xfrm>
            <a:off x="5300497" y="2752619"/>
            <a:ext cx="3735999" cy="740798"/>
            <a:chOff x="5300497" y="2623730"/>
            <a:chExt cx="3735999" cy="740798"/>
          </a:xfrm>
        </p:grpSpPr>
        <p:sp>
          <p:nvSpPr>
            <p:cNvPr id="11" name="Rectangle 592"/>
            <p:cNvSpPr>
              <a:spLocks noChangeArrowheads="1"/>
            </p:cNvSpPr>
            <p:nvPr/>
          </p:nvSpPr>
          <p:spPr bwMode="auto">
            <a:xfrm>
              <a:off x="5580496" y="3149084"/>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Zahtjev za pojašnjenje (ako postoji)</a:t>
              </a:r>
              <a:endParaRPr lang="el-GR" altLang="el-GR" sz="1400" dirty="0">
                <a:solidFill>
                  <a:srgbClr val="000000"/>
                </a:solidFill>
              </a:endParaRPr>
            </a:p>
          </p:txBody>
        </p:sp>
        <p:sp>
          <p:nvSpPr>
            <p:cNvPr id="12" name="Rectangle 595"/>
            <p:cNvSpPr>
              <a:spLocks noChangeArrowheads="1"/>
            </p:cNvSpPr>
            <p:nvPr/>
          </p:nvSpPr>
          <p:spPr bwMode="auto">
            <a:xfrm>
              <a:off x="5580496" y="2623730"/>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DOKUMENTACIJE IZ PRVE FAZE</a:t>
              </a:r>
              <a:endParaRPr lang="el-GR" altLang="el-GR" sz="1400" dirty="0"/>
            </a:p>
          </p:txBody>
        </p:sp>
        <p:cxnSp>
          <p:nvCxnSpPr>
            <p:cNvPr id="13" name="Straight Arrow Connector 12"/>
            <p:cNvCxnSpPr/>
            <p:nvPr/>
          </p:nvCxnSpPr>
          <p:spPr>
            <a:xfrm flipH="1" flipV="1">
              <a:off x="5300497" y="312355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300497" y="3616561"/>
            <a:ext cx="3735999" cy="532507"/>
            <a:chOff x="5300497" y="3356992"/>
            <a:chExt cx="3735999" cy="532507"/>
          </a:xfrm>
        </p:grpSpPr>
        <p:sp>
          <p:nvSpPr>
            <p:cNvPr id="15"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Podnošenje zahtjeva za učešće</a:t>
              </a:r>
              <a:endParaRPr lang="el-GR" altLang="el-GR" sz="1400" dirty="0"/>
            </a:p>
          </p:txBody>
        </p:sp>
        <p:sp>
          <p:nvSpPr>
            <p:cNvPr id="16"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ZAHTJEVA ZA UČEŠĆE</a:t>
              </a:r>
              <a:endParaRPr lang="el-GR" altLang="el-GR" sz="1400" dirty="0"/>
            </a:p>
          </p:txBody>
        </p:sp>
        <p:cxnSp>
          <p:nvCxnSpPr>
            <p:cNvPr id="17" name="Straight Arrow Connector 16"/>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582"/>
          <p:cNvSpPr>
            <a:spLocks noChangeArrowheads="1"/>
          </p:cNvSpPr>
          <p:nvPr/>
        </p:nvSpPr>
        <p:spPr bwMode="auto">
          <a:xfrm>
            <a:off x="5580496" y="1174923"/>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526972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92080" y="2234108"/>
            <a:ext cx="3744416" cy="543385"/>
            <a:chOff x="5300497" y="3270671"/>
            <a:chExt cx="3744416" cy="543385"/>
          </a:xfrm>
        </p:grpSpPr>
        <p:sp>
          <p:nvSpPr>
            <p:cNvPr id="3" name="Rectangle 556"/>
            <p:cNvSpPr>
              <a:spLocks noChangeArrowheads="1"/>
            </p:cNvSpPr>
            <p:nvPr/>
          </p:nvSpPr>
          <p:spPr bwMode="auto">
            <a:xfrm>
              <a:off x="5580496" y="3598612"/>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ponude</a:t>
              </a:r>
              <a:endParaRPr lang="el-GR" altLang="el-GR" sz="1400" dirty="0"/>
            </a:p>
          </p:txBody>
        </p:sp>
        <p:sp>
          <p:nvSpPr>
            <p:cNvPr id="4" name="Rectangle 595"/>
            <p:cNvSpPr>
              <a:spLocks noChangeArrowheads="1"/>
            </p:cNvSpPr>
            <p:nvPr/>
          </p:nvSpPr>
          <p:spPr bwMode="auto">
            <a:xfrm>
              <a:off x="5588913" y="3270671"/>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DOKUMENTACIJE</a:t>
              </a:r>
              <a:endParaRPr lang="el-GR" altLang="el-GR" sz="1400" dirty="0"/>
            </a:p>
          </p:txBody>
        </p:sp>
        <p:cxnSp>
          <p:nvCxnSpPr>
            <p:cNvPr id="5" name="Straight Arrow Connector 4"/>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14488" y="2812279"/>
            <a:ext cx="7281847" cy="523220"/>
            <a:chOff x="314489" y="1304196"/>
            <a:chExt cx="6489758" cy="523220"/>
          </a:xfrm>
        </p:grpSpPr>
        <p:sp>
          <p:nvSpPr>
            <p:cNvPr id="6" name="Rectangle 283"/>
            <p:cNvSpPr>
              <a:spLocks noChangeArrowheads="1"/>
            </p:cNvSpPr>
            <p:nvPr/>
          </p:nvSpPr>
          <p:spPr bwMode="auto">
            <a:xfrm>
              <a:off x="314489" y="1327120"/>
              <a:ext cx="6012000" cy="46800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7" name="TextBox 6"/>
            <p:cNvSpPr txBox="1"/>
            <p:nvPr/>
          </p:nvSpPr>
          <p:spPr>
            <a:xfrm>
              <a:off x="4750568" y="1304196"/>
              <a:ext cx="2053679" cy="523220"/>
            </a:xfrm>
            <a:prstGeom prst="rect">
              <a:avLst/>
            </a:prstGeom>
            <a:noFill/>
          </p:spPr>
          <p:txBody>
            <a:bodyPr wrap="square" rtlCol="0">
              <a:spAutoFit/>
            </a:bodyPr>
            <a:lstStyle/>
            <a:p>
              <a:r>
                <a:rPr lang="hr-BA" sz="1400" dirty="0">
                  <a:latin typeface="+mn-lt"/>
                </a:rPr>
                <a:t>Evaluacija za dodjelu ugovora</a:t>
              </a:r>
              <a:endParaRPr lang="el-GR" sz="1400" dirty="0">
                <a:latin typeface="+mn-lt"/>
              </a:endParaRPr>
            </a:p>
          </p:txBody>
        </p:sp>
      </p:grpSp>
      <p:graphicFrame>
        <p:nvGraphicFramePr>
          <p:cNvPr id="8" name="Table 7"/>
          <p:cNvGraphicFramePr>
            <a:graphicFrameLocks noGrp="1"/>
          </p:cNvGraphicFramePr>
          <p:nvPr>
            <p:extLst>
              <p:ext uri="{D42A27DB-BD31-4B8C-83A1-F6EECF244321}">
                <p14:modId xmlns:p14="http://schemas.microsoft.com/office/powerpoint/2010/main" val="3768686825"/>
              </p:ext>
            </p:extLst>
          </p:nvPr>
        </p:nvGraphicFramePr>
        <p:xfrm>
          <a:off x="432000" y="1260000"/>
          <a:ext cx="4860000" cy="3195959"/>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DRUGA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marL="0" algn="l" defTabSz="914400" rtl="0" eaLnBrk="1" latinLnBrk="0" hangingPunct="1">
                        <a:lnSpc>
                          <a:spcPct val="107000"/>
                        </a:lnSpc>
                        <a:spcAft>
                          <a:spcPts val="0"/>
                        </a:spcAft>
                      </a:pPr>
                      <a:r>
                        <a:rPr lang="pl-PL" sz="1400" kern="1200" dirty="0">
                          <a:solidFill>
                            <a:schemeClr val="tx1"/>
                          </a:solidFill>
                          <a:effectLst/>
                          <a:latin typeface="+mn-lt"/>
                          <a:ea typeface="+mn-ea"/>
                          <a:cs typeface="+mn-cs"/>
                        </a:rPr>
                        <a:t>Na osnovu rezultata pregovora, izrada tenderske dokumentacije za konačnu ponudu</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err="1">
                          <a:solidFill>
                            <a:schemeClr val="tx1"/>
                          </a:solidFill>
                          <a:effectLst/>
                          <a:latin typeface="+mn-lt"/>
                          <a:ea typeface="+mn-ea"/>
                          <a:cs typeface="+mn-cs"/>
                        </a:rPr>
                        <a:t>Dostav</a:t>
                      </a:r>
                      <a:r>
                        <a:rPr lang="hr-BA" sz="1400" kern="1200" dirty="0">
                          <a:solidFill>
                            <a:schemeClr val="tx1"/>
                          </a:solidFill>
                          <a:effectLst/>
                          <a:latin typeface="+mn-lt"/>
                          <a:ea typeface="+mn-ea"/>
                          <a:cs typeface="+mn-cs"/>
                        </a:rPr>
                        <a:t>ljanje tenderske dokumentacije </a:t>
                      </a:r>
                      <a:r>
                        <a:rPr lang="en-US" sz="1400" kern="1200" dirty="0">
                          <a:solidFill>
                            <a:schemeClr val="tx1"/>
                          </a:solidFill>
                          <a:effectLst/>
                          <a:latin typeface="+mn-lt"/>
                          <a:ea typeface="+mn-ea"/>
                          <a:cs typeface="+mn-cs"/>
                        </a:rPr>
                        <a:t>za </a:t>
                      </a:r>
                      <a:r>
                        <a:rPr lang="en-US" sz="1400" kern="1200" dirty="0" err="1">
                          <a:solidFill>
                            <a:schemeClr val="tx1"/>
                          </a:solidFill>
                          <a:effectLst/>
                          <a:latin typeface="+mn-lt"/>
                          <a:ea typeface="+mn-ea"/>
                          <a:cs typeface="+mn-cs"/>
                        </a:rPr>
                        <a:t>konačnu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ponudu</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ponuđačima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poziv na </a:t>
                      </a:r>
                      <a:r>
                        <a:rPr lang="en-US" sz="1400" kern="1200" dirty="0" err="1">
                          <a:solidFill>
                            <a:schemeClr val="tx1"/>
                          </a:solidFill>
                          <a:effectLst/>
                          <a:latin typeface="+mn-lt"/>
                          <a:ea typeface="+mn-ea"/>
                          <a:cs typeface="+mn-cs"/>
                        </a:rPr>
                        <a:t>predaju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konačne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r-BA" sz="1400" kern="1200" dirty="0">
                          <a:solidFill>
                            <a:schemeClr val="tx1"/>
                          </a:solidFill>
                          <a:effectLst/>
                          <a:latin typeface="+mn-lt"/>
                          <a:ea typeface="+mn-ea"/>
                          <a:cs typeface="+mn-cs"/>
                        </a:rPr>
                        <a:t>Otvaranje ponuda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dirty="0">
                          <a:effectLst/>
                        </a:rPr>
                        <a:t>Ocjena ponuda prema kriterijima za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Donošenje odluke o dodjeli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hr-BA" sz="1400" dirty="0">
                          <a:effectLst/>
                        </a:rPr>
                        <a:t>Informisanje ponuđača o ishodu postupka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hr-BA" sz="1400" dirty="0">
                          <a:effectLst/>
                        </a:rPr>
                        <a:t>Žalbeni postupak, ako je podnesena žalba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en-US" sz="1400" dirty="0" err="1">
                          <a:effectLst/>
                        </a:rPr>
                        <a:t>Objavljivanje</a:t>
                      </a:r>
                      <a:r>
                        <a:rPr lang="en-US" sz="1400" dirty="0">
                          <a:effectLst/>
                        </a:rPr>
                        <a:t> </a:t>
                      </a:r>
                      <a:r>
                        <a:rPr lang="en-US" sz="1400" dirty="0" err="1">
                          <a:effectLst/>
                        </a:rPr>
                        <a:t>obav</a:t>
                      </a:r>
                      <a:r>
                        <a:rPr lang="hr-BA" sz="1400" dirty="0">
                          <a:effectLst/>
                        </a:rPr>
                        <a:t>j</a:t>
                      </a:r>
                      <a:r>
                        <a:rPr lang="en-US" sz="1400" dirty="0" err="1">
                          <a:effectLst/>
                        </a:rPr>
                        <a:t>eštenja</a:t>
                      </a:r>
                      <a:r>
                        <a:rPr lang="en-US" sz="1400" dirty="0">
                          <a:effectLst/>
                        </a:rPr>
                        <a:t> o </a:t>
                      </a:r>
                      <a:r>
                        <a:rPr lang="en-US" sz="1400" dirty="0" err="1">
                          <a:effectLst/>
                        </a:rPr>
                        <a:t>dodjeli</a:t>
                      </a:r>
                      <a:r>
                        <a:rPr lang="en-US" sz="1400" dirty="0">
                          <a:effectLst/>
                        </a:rPr>
                        <a:t> </a:t>
                      </a:r>
                      <a:r>
                        <a:rPr lang="en-US" sz="1400" dirty="0" err="1">
                          <a:effectLst/>
                        </a:rPr>
                        <a:t>i</a:t>
                      </a:r>
                      <a:r>
                        <a:rPr lang="en-US" sz="1400" dirty="0">
                          <a:effectLst/>
                        </a:rPr>
                        <a:t> </a:t>
                      </a:r>
                      <a:r>
                        <a:rPr lang="en-US" sz="1400" dirty="0" err="1">
                          <a:effectLst/>
                        </a:rPr>
                        <a:t>podnošenje</a:t>
                      </a:r>
                      <a:r>
                        <a:rPr lang="en-US" sz="1400" dirty="0">
                          <a:effectLst/>
                        </a:rPr>
                        <a:t> </a:t>
                      </a:r>
                      <a:r>
                        <a:rPr lang="en-US" sz="1400" dirty="0" err="1">
                          <a:effectLst/>
                        </a:rPr>
                        <a:t>izv</a:t>
                      </a:r>
                      <a:r>
                        <a:rPr lang="hr-BA" sz="1400" dirty="0">
                          <a:effectLst/>
                        </a:rPr>
                        <a:t>j</a:t>
                      </a:r>
                      <a:r>
                        <a:rPr lang="en-US" sz="1400" dirty="0" err="1">
                          <a:effectLst/>
                        </a:rPr>
                        <a:t>eštaja</a:t>
                      </a:r>
                      <a:r>
                        <a:rPr lang="en-US" sz="1400" dirty="0">
                          <a:effectLst/>
                        </a:rPr>
                        <a:t> </a:t>
                      </a:r>
                      <a:r>
                        <a:rPr lang="hr-BA" sz="1400" dirty="0">
                          <a:effectLst/>
                        </a:rPr>
                        <a:t>Agenciji za javne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bl>
          </a:graphicData>
        </a:graphic>
      </p:graphicFrame>
      <p:grpSp>
        <p:nvGrpSpPr>
          <p:cNvPr id="9" name="Group 8"/>
          <p:cNvGrpSpPr/>
          <p:nvPr/>
        </p:nvGrpSpPr>
        <p:grpSpPr>
          <a:xfrm>
            <a:off x="5300497" y="3518892"/>
            <a:ext cx="3735999" cy="503590"/>
            <a:chOff x="5300497" y="5934469"/>
            <a:chExt cx="3735999" cy="503590"/>
          </a:xfrm>
        </p:grpSpPr>
        <p:sp>
          <p:nvSpPr>
            <p:cNvPr id="10"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PODNOŠENJE ŽALBE (ako se smatra neophodnim)</a:t>
              </a:r>
              <a:endParaRPr lang="el-GR" altLang="el-GR" sz="1400" dirty="0"/>
            </a:p>
          </p:txBody>
        </p:sp>
        <p:cxnSp>
          <p:nvCxnSpPr>
            <p:cNvPr id="11" name="Straight Arrow Connector 10"/>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582"/>
          <p:cNvSpPr>
            <a:spLocks noChangeArrowheads="1"/>
          </p:cNvSpPr>
          <p:nvPr/>
        </p:nvSpPr>
        <p:spPr bwMode="auto">
          <a:xfrm>
            <a:off x="5580496" y="1260000"/>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p>
        </p:txBody>
      </p:sp>
      <p:sp>
        <p:nvSpPr>
          <p:cNvPr id="15"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Pregovarački postupak sa objavom obavještenja o nabavci </a:t>
            </a:r>
            <a:r>
              <a:rPr lang="en-US" altLang="el-GR" sz="2000" b="1" dirty="0"/>
              <a:t>(</a:t>
            </a:r>
            <a:r>
              <a:rPr lang="hr-BA" altLang="el-GR" sz="2000" b="1" dirty="0"/>
              <a:t>2</a:t>
            </a:r>
            <a:r>
              <a:rPr lang="en-US" altLang="el-GR" sz="2000" b="1" dirty="0"/>
              <a:t> o</a:t>
            </a:r>
            <a:r>
              <a:rPr lang="hr-BA" altLang="el-GR" sz="2000" b="1" dirty="0"/>
              <a:t>d</a:t>
            </a:r>
            <a:r>
              <a:rPr lang="en-US" altLang="el-GR" sz="2000" b="1" dirty="0"/>
              <a:t> 2)</a:t>
            </a:r>
            <a:endParaRPr lang="el-GR" altLang="el-GR" sz="2000" b="1" dirty="0"/>
          </a:p>
        </p:txBody>
      </p:sp>
      <p:sp>
        <p:nvSpPr>
          <p:cNvPr id="16" name="TextBox 1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27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42288357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71643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Uvjeti</a:t>
            </a:r>
            <a:r>
              <a:rPr lang="en-US" altLang="el-GR" sz="2000" b="1" dirty="0"/>
              <a:t> za </a:t>
            </a:r>
            <a:r>
              <a:rPr lang="en-US" altLang="el-GR" sz="2000" b="1" dirty="0" err="1"/>
              <a:t>primjenu</a:t>
            </a:r>
            <a:r>
              <a:rPr lang="en-US" altLang="el-GR" sz="2000" b="1" dirty="0"/>
              <a:t> </a:t>
            </a:r>
            <a:r>
              <a:rPr lang="en-US" altLang="el-GR" sz="2000" b="1" dirty="0" err="1"/>
              <a:t>pregovaračkog</a:t>
            </a:r>
            <a:r>
              <a:rPr lang="en-US" altLang="el-GR" sz="2000" b="1" dirty="0"/>
              <a:t> </a:t>
            </a:r>
            <a:r>
              <a:rPr lang="en-US" altLang="el-GR" sz="2000" b="1" dirty="0" err="1"/>
              <a:t>postupka</a:t>
            </a:r>
            <a:r>
              <a:rPr lang="en-US" altLang="el-GR" sz="2000" b="1" dirty="0"/>
              <a:t> </a:t>
            </a:r>
            <a:r>
              <a:rPr lang="hr-BA" altLang="el-GR" sz="2000" b="1" dirty="0"/>
              <a:t>sa</a:t>
            </a:r>
            <a:r>
              <a:rPr lang="en-US" altLang="el-GR" sz="2000" b="1" dirty="0"/>
              <a:t> </a:t>
            </a:r>
            <a:r>
              <a:rPr lang="en-US" altLang="el-GR" sz="2000" b="1" dirty="0" err="1"/>
              <a:t>objav</a:t>
            </a:r>
            <a:r>
              <a:rPr lang="hr-BA" altLang="el-GR" sz="2000" b="1" dirty="0"/>
              <a:t>om</a:t>
            </a:r>
            <a:r>
              <a:rPr lang="en-US" altLang="el-GR" sz="2000" b="1" dirty="0"/>
              <a:t> </a:t>
            </a:r>
            <a:r>
              <a:rPr lang="hr-BA" altLang="el-GR" sz="2000" b="1" dirty="0"/>
              <a:t>obavještenja o nabavci</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20 </a:t>
            </a:r>
            <a:r>
              <a:rPr lang="hr-BA" sz="1400" b="1" dirty="0">
                <a:solidFill>
                  <a:schemeClr val="bg1"/>
                </a:solidFill>
              </a:rPr>
              <a:t>ZJN</a:t>
            </a:r>
            <a:endParaRPr lang="el-GR" sz="1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41853273"/>
              </p:ext>
            </p:extLst>
          </p:nvPr>
        </p:nvGraphicFramePr>
        <p:xfrm>
          <a:off x="432000" y="1260000"/>
          <a:ext cx="8244456" cy="4272280"/>
        </p:xfrm>
        <a:graphic>
          <a:graphicData uri="http://schemas.openxmlformats.org/drawingml/2006/table">
            <a:tbl>
              <a:tblPr firstRow="1" bandRow="1">
                <a:tableStyleId>{5C22544A-7EE6-4342-B048-85BDC9FD1C3A}</a:tableStyleId>
              </a:tblPr>
              <a:tblGrid>
                <a:gridCol w="2748152">
                  <a:extLst>
                    <a:ext uri="{9D8B030D-6E8A-4147-A177-3AD203B41FA5}">
                      <a16:colId xmlns:a16="http://schemas.microsoft.com/office/drawing/2014/main" val="20000"/>
                    </a:ext>
                  </a:extLst>
                </a:gridCol>
                <a:gridCol w="2748152">
                  <a:extLst>
                    <a:ext uri="{9D8B030D-6E8A-4147-A177-3AD203B41FA5}">
                      <a16:colId xmlns:a16="http://schemas.microsoft.com/office/drawing/2014/main" val="20001"/>
                    </a:ext>
                  </a:extLst>
                </a:gridCol>
                <a:gridCol w="2748152">
                  <a:extLst>
                    <a:ext uri="{9D8B030D-6E8A-4147-A177-3AD203B41FA5}">
                      <a16:colId xmlns:a16="http://schemas.microsoft.com/office/drawing/2014/main" val="20002"/>
                    </a:ext>
                  </a:extLst>
                </a:gridCol>
              </a:tblGrid>
              <a:tr h="370840">
                <a:tc>
                  <a:txBody>
                    <a:bodyPr/>
                    <a:lstStyle/>
                    <a:p>
                      <a:r>
                        <a:rPr lang="hr-BA" sz="1400" dirty="0">
                          <a:latin typeface="Verdana" panose="020B0604030504040204" pitchFamily="34" charset="0"/>
                          <a:ea typeface="Verdana" panose="020B0604030504040204" pitchFamily="34" charset="0"/>
                        </a:rPr>
                        <a:t>Robe</a:t>
                      </a:r>
                      <a:endParaRPr lang="el-GR" sz="1400" dirty="0">
                        <a:latin typeface="Verdana" panose="020B0604030504040204" pitchFamily="34" charset="0"/>
                        <a:ea typeface="Verdana" panose="020B0604030504040204" pitchFamily="34" charset="0"/>
                      </a:endParaRPr>
                    </a:p>
                  </a:txBody>
                  <a:tcPr/>
                </a:tc>
                <a:tc>
                  <a:txBody>
                    <a:bodyPr/>
                    <a:lstStyle/>
                    <a:p>
                      <a:r>
                        <a:rPr lang="hr-BA" sz="1400" dirty="0">
                          <a:latin typeface="Verdana" panose="020B0604030504040204" pitchFamily="34" charset="0"/>
                          <a:ea typeface="Verdana" panose="020B0604030504040204" pitchFamily="34" charset="0"/>
                        </a:rPr>
                        <a:t>Usluge</a:t>
                      </a:r>
                      <a:endParaRPr lang="el-GR" sz="1400" dirty="0">
                        <a:latin typeface="Verdana" panose="020B0604030504040204" pitchFamily="34" charset="0"/>
                        <a:ea typeface="Verdana" panose="020B0604030504040204" pitchFamily="34" charset="0"/>
                      </a:endParaRPr>
                    </a:p>
                  </a:txBody>
                  <a:tcPr/>
                </a:tc>
                <a:tc>
                  <a:txBody>
                    <a:bodyPr/>
                    <a:lstStyle/>
                    <a:p>
                      <a:r>
                        <a:rPr lang="hr-BA" sz="1400" dirty="0">
                          <a:latin typeface="Verdana" panose="020B0604030504040204" pitchFamily="34" charset="0"/>
                          <a:ea typeface="Verdana" panose="020B0604030504040204" pitchFamily="34" charset="0"/>
                        </a:rPr>
                        <a:t>Radovi</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gridSpan="3">
                  <a:txBody>
                    <a:bodyPr/>
                    <a:lstStyle/>
                    <a:p>
                      <a:r>
                        <a:rPr lang="en-US" sz="1400" dirty="0">
                          <a:latin typeface="Verdana" panose="020B0604030504040204" pitchFamily="34" charset="0"/>
                          <a:ea typeface="Verdana" panose="020B0604030504040204" pitchFamily="34" charset="0"/>
                        </a:rPr>
                        <a:t>U </a:t>
                      </a:r>
                      <a:r>
                        <a:rPr lang="en-US" sz="1400" dirty="0" err="1">
                          <a:latin typeface="Verdana" panose="020B0604030504040204" pitchFamily="34" charset="0"/>
                          <a:ea typeface="Verdana" panose="020B0604030504040204" pitchFamily="34" charset="0"/>
                        </a:rPr>
                        <a:t>slučaju</a:t>
                      </a:r>
                      <a:r>
                        <a:rPr lang="en-US" sz="1400" dirty="0">
                          <a:latin typeface="Verdana" panose="020B0604030504040204" pitchFamily="34" charset="0"/>
                          <a:ea typeface="Verdana" panose="020B0604030504040204" pitchFamily="34" charset="0"/>
                        </a:rPr>
                        <a:t> da </a:t>
                      </a:r>
                      <a:r>
                        <a:rPr lang="en-US" sz="1400" b="1" dirty="0" err="1">
                          <a:latin typeface="Verdana" panose="020B0604030504040204" pitchFamily="34" charset="0"/>
                          <a:ea typeface="Verdana" panose="020B0604030504040204" pitchFamily="34" charset="0"/>
                        </a:rPr>
                        <a:t>sve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ponude</a:t>
                      </a:r>
                      <a:r>
                        <a:rPr lang="en-US" sz="1400" b="1"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podnesene</a:t>
                      </a:r>
                      <a:r>
                        <a:rPr lang="en-US" sz="1400" dirty="0">
                          <a:latin typeface="Verdana" panose="020B0604030504040204" pitchFamily="34" charset="0"/>
                          <a:ea typeface="Verdana" panose="020B0604030504040204" pitchFamily="34" charset="0"/>
                        </a:rPr>
                        <a:t> u </a:t>
                      </a:r>
                      <a:r>
                        <a:rPr lang="en-US" sz="1400" dirty="0" err="1">
                          <a:latin typeface="Verdana" panose="020B0604030504040204" pitchFamily="34" charset="0"/>
                          <a:ea typeface="Verdana" panose="020B0604030504040204" pitchFamily="34" charset="0"/>
                        </a:rPr>
                        <a:t>otvorenom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ograničenom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postupku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javne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nabav</a:t>
                      </a:r>
                      <a:r>
                        <a:rPr lang="hr-BA" sz="1400" dirty="0">
                          <a:latin typeface="Verdana" panose="020B0604030504040204" pitchFamily="34" charset="0"/>
                          <a:ea typeface="Verdana" panose="020B0604030504040204" pitchFamily="34" charset="0"/>
                        </a:rPr>
                        <a:t>k</a:t>
                      </a:r>
                      <a:r>
                        <a:rPr lang="en-US" sz="1400" dirty="0">
                          <a:latin typeface="Verdana" panose="020B0604030504040204" pitchFamily="34" charset="0"/>
                          <a:ea typeface="Verdana" panose="020B0604030504040204" pitchFamily="34" charset="0"/>
                        </a:rPr>
                        <a:t>e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konkurent</a:t>
                      </a:r>
                      <a:r>
                        <a:rPr lang="hr-BA" sz="1400" dirty="0">
                          <a:latin typeface="Verdana" panose="020B0604030504040204" pitchFamily="34" charset="0"/>
                          <a:ea typeface="Verdana" panose="020B0604030504040204" pitchFamily="34" charset="0"/>
                        </a:rPr>
                        <a:t>sk</a:t>
                      </a:r>
                      <a:r>
                        <a:rPr lang="en-US" sz="1400" dirty="0">
                          <a:latin typeface="Verdana" panose="020B0604030504040204" pitchFamily="34" charset="0"/>
                          <a:ea typeface="Verdana" panose="020B0604030504040204" pitchFamily="34" charset="0"/>
                        </a:rPr>
                        <a:t>om </a:t>
                      </a:r>
                      <a:r>
                        <a:rPr lang="en-US" sz="1400" dirty="0" err="1">
                          <a:latin typeface="Verdana" panose="020B0604030504040204" pitchFamily="34" charset="0"/>
                          <a:ea typeface="Verdana" panose="020B0604030504040204" pitchFamily="34" charset="0"/>
                        </a:rPr>
                        <a:t>dijalogu</a:t>
                      </a:r>
                      <a:r>
                        <a:rPr lang="en-US" sz="1400"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nisu</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ispunile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uslove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kvalifikacije</a:t>
                      </a:r>
                      <a:r>
                        <a:rPr lang="en-US" sz="1400" dirty="0">
                          <a:latin typeface="Verdana" panose="020B0604030504040204" pitchFamily="34" charset="0"/>
                          <a:ea typeface="Verdana" panose="020B0604030504040204" pitchFamily="34" charset="0"/>
                        </a:rPr>
                        <a:t>, a </a:t>
                      </a:r>
                      <a:r>
                        <a:rPr lang="en-US" sz="1400" dirty="0" err="1">
                          <a:latin typeface="Verdana" panose="020B0604030504040204" pitchFamily="34" charset="0"/>
                          <a:ea typeface="Verdana" panose="020B0604030504040204" pitchFamily="34" charset="0"/>
                        </a:rPr>
                        <a:t>osnovni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uvjeti</a:t>
                      </a:r>
                      <a:r>
                        <a:rPr lang="en-US" sz="1400" dirty="0">
                          <a:latin typeface="Verdana" panose="020B0604030504040204" pitchFamily="34" charset="0"/>
                          <a:ea typeface="Verdana" panose="020B0604030504040204" pitchFamily="34" charset="0"/>
                        </a:rPr>
                        <a:t> za </a:t>
                      </a:r>
                      <a:r>
                        <a:rPr lang="en-US" sz="1400" dirty="0" err="1">
                          <a:latin typeface="Verdana" panose="020B0604030504040204" pitchFamily="34" charset="0"/>
                          <a:ea typeface="Verdana" panose="020B0604030504040204" pitchFamily="34" charset="0"/>
                        </a:rPr>
                        <a:t>dodjelu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ugovora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nisu</a:t>
                      </a:r>
                      <a:r>
                        <a:rPr lang="en-US" sz="1400" dirty="0">
                          <a:latin typeface="Verdana" panose="020B0604030504040204" pitchFamily="34" charset="0"/>
                          <a:ea typeface="Verdana" panose="020B0604030504040204" pitchFamily="34" charset="0"/>
                        </a:rPr>
                        <a:t> se </a:t>
                      </a:r>
                      <a:r>
                        <a:rPr lang="en-US" sz="1400" dirty="0" err="1">
                          <a:latin typeface="Verdana" panose="020B0604030504040204" pitchFamily="34" charset="0"/>
                          <a:ea typeface="Verdana" panose="020B0604030504040204" pitchFamily="34" charset="0"/>
                        </a:rPr>
                        <a:t>značajnije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promijenili</a:t>
                      </a:r>
                      <a:r>
                        <a:rPr lang="en-US" sz="1400" dirty="0">
                          <a:latin typeface="Verdana" panose="020B0604030504040204" pitchFamily="34" charset="0"/>
                          <a:ea typeface="Verdana" panose="020B0604030504040204" pitchFamily="34" charset="0"/>
                        </a:rPr>
                        <a:t>, </a:t>
                      </a:r>
                      <a:r>
                        <a:rPr lang="hr-BA" sz="1400" dirty="0">
                          <a:latin typeface="Verdana" panose="020B0604030504040204" pitchFamily="34" charset="0"/>
                          <a:ea typeface="Verdana" panose="020B0604030504040204" pitchFamily="34" charset="0"/>
                        </a:rPr>
                        <a:t>ugovorni organ</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može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pozvati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sve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kandidate</a:t>
                      </a:r>
                      <a:r>
                        <a:rPr lang="en-US" sz="1400" dirty="0">
                          <a:latin typeface="Verdana" panose="020B0604030504040204" pitchFamily="34" charset="0"/>
                          <a:ea typeface="Verdana" panose="020B0604030504040204" pitchFamily="34" charset="0"/>
                        </a:rPr>
                        <a:t> da </a:t>
                      </a:r>
                      <a:r>
                        <a:rPr lang="en-US" sz="1400" dirty="0" err="1">
                          <a:latin typeface="Verdana" panose="020B0604030504040204" pitchFamily="34" charset="0"/>
                          <a:ea typeface="Verdana" panose="020B0604030504040204" pitchFamily="34" charset="0"/>
                        </a:rPr>
                        <a:t>uklone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nedostatke</a:t>
                      </a:r>
                      <a:r>
                        <a:rPr lang="en-US" sz="1400" dirty="0">
                          <a:latin typeface="Verdana" panose="020B0604030504040204" pitchFamily="34" charset="0"/>
                          <a:ea typeface="Verdana" panose="020B0604030504040204" pitchFamily="34" charset="0"/>
                        </a:rPr>
                        <a:t> u </a:t>
                      </a:r>
                      <a:r>
                        <a:rPr lang="en-US" sz="1400" dirty="0" err="1">
                          <a:latin typeface="Verdana" panose="020B0604030504040204" pitchFamily="34" charset="0"/>
                          <a:ea typeface="Verdana" panose="020B0604030504040204" pitchFamily="34" charset="0"/>
                        </a:rPr>
                        <a:t>svojim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ponudama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a:t>
                      </a:r>
                      <a:r>
                        <a:rPr lang="en-US" sz="1400" dirty="0">
                          <a:latin typeface="Verdana" panose="020B0604030504040204" pitchFamily="34" charset="0"/>
                          <a:ea typeface="Verdana" panose="020B0604030504040204" pitchFamily="34" charset="0"/>
                        </a:rPr>
                        <a:t> </a:t>
                      </a:r>
                      <a:r>
                        <a:rPr lang="hr-BA" sz="1400" dirty="0">
                          <a:latin typeface="Verdana" panose="020B0604030504040204" pitchFamily="34" charset="0"/>
                          <a:ea typeface="Verdana" panose="020B0604030504040204" pitchFamily="34" charset="0"/>
                        </a:rPr>
                        <a:t>u</a:t>
                      </a:r>
                      <a:r>
                        <a:rPr lang="en-US" sz="1400" dirty="0" err="1">
                          <a:latin typeface="Verdana" panose="020B0604030504040204" pitchFamily="34" charset="0"/>
                          <a:ea typeface="Verdana" panose="020B0604030504040204" pitchFamily="34" charset="0"/>
                        </a:rPr>
                        <a:t>čine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njihove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ponude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prihvatljivim</a:t>
                      </a:r>
                      <a:endParaRPr lang="el-GR" sz="1400" dirty="0">
                        <a:latin typeface="Verdana" panose="020B0604030504040204" pitchFamily="34" charset="0"/>
                        <a:ea typeface="Verdana" panose="020B0604030504040204" pitchFamily="34" charset="0"/>
                      </a:endParaRPr>
                    </a:p>
                  </a:txBody>
                  <a:tcPr/>
                </a:tc>
                <a:tc hMerge="1">
                  <a:txBody>
                    <a:bodyPr/>
                    <a:lstStyle/>
                    <a:p>
                      <a:endParaRPr lang="el-GR" sz="1600" dirty="0">
                        <a:latin typeface="Verdana" panose="020B0604030504040204" pitchFamily="34" charset="0"/>
                        <a:ea typeface="Verdana" panose="020B0604030504040204" pitchFamily="34" charset="0"/>
                      </a:endParaRPr>
                    </a:p>
                  </a:txBody>
                  <a:tcPr/>
                </a:tc>
                <a:tc hMerge="1">
                  <a:txBody>
                    <a:bodyPr/>
                    <a:lstStyle/>
                    <a:p>
                      <a:endParaRPr lang="el-GR"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gridSpan="3">
                  <a:txBody>
                    <a:bodyPr/>
                    <a:lstStyle/>
                    <a:p>
                      <a:r>
                        <a:rPr lang="en-US" sz="1400" dirty="0">
                          <a:latin typeface="Verdana" panose="020B0604030504040204" pitchFamily="34" charset="0"/>
                          <a:ea typeface="Verdana" panose="020B0604030504040204" pitchFamily="34" charset="0"/>
                        </a:rPr>
                        <a:t>U </a:t>
                      </a:r>
                      <a:r>
                        <a:rPr lang="en-US" sz="1400" dirty="0" err="1">
                          <a:latin typeface="Verdana" panose="020B0604030504040204" pitchFamily="34" charset="0"/>
                          <a:ea typeface="Verdana" panose="020B0604030504040204" pitchFamily="34" charset="0"/>
                        </a:rPr>
                        <a:t>izuzetnim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slučajevima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kada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zbog</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prirode</a:t>
                      </a:r>
                      <a:r>
                        <a:rPr lang="en-US" sz="1400" dirty="0">
                          <a:latin typeface="Verdana" panose="020B0604030504040204" pitchFamily="34" charset="0"/>
                          <a:ea typeface="Verdana" panose="020B0604030504040204" pitchFamily="34" charset="0"/>
                        </a:rPr>
                        <a:t> </a:t>
                      </a:r>
                      <a:r>
                        <a:rPr lang="hr-BA" sz="1400" dirty="0">
                          <a:latin typeface="Verdana" panose="020B0604030504040204" pitchFamily="34" charset="0"/>
                          <a:ea typeface="Verdana" panose="020B0604030504040204" pitchFamily="34" charset="0"/>
                        </a:rPr>
                        <a:t>robe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usluga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radova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rizika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vezanog</a:t>
                      </a:r>
                      <a:r>
                        <a:rPr lang="en-US" sz="1400" dirty="0">
                          <a:latin typeface="Verdana" panose="020B0604030504040204" pitchFamily="34" charset="0"/>
                          <a:ea typeface="Verdana" panose="020B0604030504040204" pitchFamily="34" charset="0"/>
                        </a:rPr>
                        <a:t> za </a:t>
                      </a:r>
                      <a:r>
                        <a:rPr lang="en-US" sz="1400" dirty="0" err="1">
                          <a:latin typeface="Verdana" panose="020B0604030504040204" pitchFamily="34" charset="0"/>
                          <a:ea typeface="Verdana" panose="020B0604030504040204" pitchFamily="34" charset="0"/>
                        </a:rPr>
                        <a:t>izvršavanje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predmeta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ugovora</a:t>
                      </a:r>
                      <a:r>
                        <a:rPr lang="en-US" sz="1400"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nije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moguće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izvršiti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prethodno</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određivanje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ukupne</a:t>
                      </a:r>
                      <a:r>
                        <a:rPr lang="en-US" sz="1400" b="1" dirty="0">
                          <a:latin typeface="Verdana" panose="020B0604030504040204" pitchFamily="34" charset="0"/>
                          <a:ea typeface="Verdana" panose="020B0604030504040204" pitchFamily="34" charset="0"/>
                        </a:rPr>
                        <a:t> c</a:t>
                      </a:r>
                      <a:r>
                        <a:rPr lang="hr-BA" sz="1400" b="1" dirty="0">
                          <a:latin typeface="Verdana" panose="020B0604030504040204" pitchFamily="34" charset="0"/>
                          <a:ea typeface="Verdana" panose="020B0604030504040204" pitchFamily="34" charset="0"/>
                        </a:rPr>
                        <a:t>ij</a:t>
                      </a:r>
                      <a:r>
                        <a:rPr lang="en-US" sz="1400" b="1" dirty="0" err="1">
                          <a:latin typeface="Verdana" panose="020B0604030504040204" pitchFamily="34" charset="0"/>
                          <a:ea typeface="Verdana" panose="020B0604030504040204" pitchFamily="34" charset="0"/>
                        </a:rPr>
                        <a:t>ene</a:t>
                      </a:r>
                      <a:r>
                        <a:rPr lang="hr-BA" sz="1400" b="1" dirty="0">
                          <a:latin typeface="Verdana" panose="020B0604030504040204" pitchFamily="34" charset="0"/>
                          <a:ea typeface="Verdana" panose="020B0604030504040204" pitchFamily="34" charset="0"/>
                        </a:rPr>
                        <a:t>.</a:t>
                      </a:r>
                      <a:endParaRPr lang="el-GR" sz="1400" b="1" u="sng" dirty="0">
                        <a:latin typeface="Verdana" panose="020B0604030504040204" pitchFamily="34" charset="0"/>
                        <a:ea typeface="Verdana" panose="020B0604030504040204" pitchFamily="34" charset="0"/>
                      </a:endParaRPr>
                    </a:p>
                  </a:txBody>
                  <a:tcPr/>
                </a:tc>
                <a:tc hMerge="1">
                  <a:txBody>
                    <a:bodyPr/>
                    <a:lstStyle/>
                    <a:p>
                      <a:endParaRPr lang="el-GR" sz="1600" dirty="0">
                        <a:latin typeface="Verdana" panose="020B0604030504040204" pitchFamily="34" charset="0"/>
                        <a:ea typeface="Verdana" panose="020B0604030504040204" pitchFamily="34" charset="0"/>
                      </a:endParaRPr>
                    </a:p>
                  </a:txBody>
                  <a:tcPr/>
                </a:tc>
                <a:tc hMerge="1">
                  <a:txBody>
                    <a:bodyPr/>
                    <a:lstStyle/>
                    <a:p>
                      <a:endParaRPr lang="el-GR" sz="16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endParaRPr lang="el-GR" sz="1400" dirty="0">
                        <a:latin typeface="Verdana" panose="020B0604030504040204" pitchFamily="34" charset="0"/>
                        <a:ea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rPr>
                        <a:t>U </a:t>
                      </a:r>
                      <a:r>
                        <a:rPr lang="en-US" sz="1400" dirty="0" err="1">
                          <a:latin typeface="Verdana" panose="020B0604030504040204" pitchFamily="34" charset="0"/>
                          <a:ea typeface="Verdana" panose="020B0604030504040204" pitchFamily="34" charset="0"/>
                        </a:rPr>
                        <a:t>slučaju</a:t>
                      </a:r>
                      <a:r>
                        <a:rPr lang="en-US" sz="1400" dirty="0">
                          <a:latin typeface="Verdana" panose="020B0604030504040204" pitchFamily="34" charset="0"/>
                          <a:ea typeface="Verdana" panose="020B0604030504040204" pitchFamily="34" charset="0"/>
                        </a:rPr>
                        <a:t> da se </a:t>
                      </a:r>
                      <a:r>
                        <a:rPr lang="en-US" sz="1400" dirty="0" err="1">
                          <a:latin typeface="Verdana" panose="020B0604030504040204" pitchFamily="34" charset="0"/>
                          <a:ea typeface="Verdana" panose="020B0604030504040204" pitchFamily="34" charset="0"/>
                        </a:rPr>
                        <a:t>predmet</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nabav</a:t>
                      </a:r>
                      <a:r>
                        <a:rPr lang="hr-BA" sz="1400" dirty="0">
                          <a:latin typeface="Verdana" panose="020B0604030504040204" pitchFamily="34" charset="0"/>
                          <a:ea typeface="Verdana" panose="020B0604030504040204" pitchFamily="34" charset="0"/>
                        </a:rPr>
                        <a:t>k</a:t>
                      </a:r>
                      <a:r>
                        <a:rPr lang="en-US" sz="1400" dirty="0">
                          <a:latin typeface="Verdana" panose="020B0604030504040204" pitchFamily="34" charset="0"/>
                          <a:ea typeface="Verdana" panose="020B0604030504040204" pitchFamily="34" charset="0"/>
                        </a:rPr>
                        <a:t>e </a:t>
                      </a:r>
                      <a:r>
                        <a:rPr lang="en-US" sz="1400" dirty="0" err="1">
                          <a:latin typeface="Verdana" panose="020B0604030504040204" pitchFamily="34" charset="0"/>
                          <a:ea typeface="Verdana" panose="020B0604030504040204" pitchFamily="34" charset="0"/>
                        </a:rPr>
                        <a:t>odnosi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intelektualne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usluge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čiji</a:t>
                      </a:r>
                      <a:r>
                        <a:rPr lang="en-US" sz="1400" dirty="0">
                          <a:latin typeface="Verdana" panose="020B0604030504040204" pitchFamily="34" charset="0"/>
                          <a:ea typeface="Verdana" panose="020B0604030504040204" pitchFamily="34" charset="0"/>
                        </a:rPr>
                        <a:t> se </a:t>
                      </a:r>
                      <a:r>
                        <a:rPr lang="en-US" sz="1400" dirty="0" err="1">
                          <a:latin typeface="Verdana" panose="020B0604030504040204" pitchFamily="34" charset="0"/>
                          <a:ea typeface="Verdana" panose="020B0604030504040204" pitchFamily="34" charset="0"/>
                        </a:rPr>
                        <a:t>opis</a:t>
                      </a:r>
                      <a:r>
                        <a:rPr lang="en-US" sz="1400" dirty="0">
                          <a:latin typeface="Verdana" panose="020B0604030504040204" pitchFamily="34" charset="0"/>
                          <a:ea typeface="Verdana" panose="020B0604030504040204" pitchFamily="34" charset="0"/>
                        </a:rPr>
                        <a:t> </a:t>
                      </a:r>
                      <a:r>
                        <a:rPr lang="en-US" sz="1400" b="1" dirty="0">
                          <a:latin typeface="Verdana" panose="020B0604030504040204" pitchFamily="34" charset="0"/>
                          <a:ea typeface="Verdana" panose="020B0604030504040204" pitchFamily="34" charset="0"/>
                        </a:rPr>
                        <a:t>ne </a:t>
                      </a:r>
                      <a:r>
                        <a:rPr lang="en-US" sz="1400" b="1" dirty="0" err="1">
                          <a:latin typeface="Verdana" panose="020B0604030504040204" pitchFamily="34" charset="0"/>
                          <a:ea typeface="Verdana" panose="020B0604030504040204" pitchFamily="34" charset="0"/>
                        </a:rPr>
                        <a:t>može</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odrediti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sa</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zadovoljavajućom</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preciznošću</a:t>
                      </a:r>
                      <a:r>
                        <a:rPr lang="en-US" sz="1400" b="1" dirty="0">
                          <a:latin typeface="Verdana" panose="020B0604030504040204" pitchFamily="34" charset="0"/>
                          <a:ea typeface="Verdana" panose="020B0604030504040204" pitchFamily="34" charset="0"/>
                        </a:rPr>
                        <a:t> </a:t>
                      </a:r>
                      <a:r>
                        <a:rPr lang="en-US" sz="1400" dirty="0">
                          <a:latin typeface="Verdana" panose="020B0604030504040204" pitchFamily="34" charset="0"/>
                          <a:ea typeface="Verdana" panose="020B0604030504040204" pitchFamily="34" charset="0"/>
                        </a:rPr>
                        <a:t>da bi se </a:t>
                      </a:r>
                      <a:r>
                        <a:rPr lang="en-US" sz="1400" dirty="0" err="1">
                          <a:latin typeface="Verdana" panose="020B0604030504040204" pitchFamily="34" charset="0"/>
                          <a:ea typeface="Verdana" panose="020B0604030504040204" pitchFamily="34" charset="0"/>
                        </a:rPr>
                        <a:t>mogao</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zaključiti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ugovor</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odabirom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najuspješnije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ponude</a:t>
                      </a:r>
                      <a:r>
                        <a:rPr lang="en-US" sz="1400" dirty="0">
                          <a:latin typeface="Verdana" panose="020B0604030504040204" pitchFamily="34" charset="0"/>
                          <a:ea typeface="Verdana" panose="020B0604030504040204" pitchFamily="34" charset="0"/>
                        </a:rPr>
                        <a:t> u </a:t>
                      </a:r>
                      <a:r>
                        <a:rPr lang="en-US" sz="1400" dirty="0" err="1">
                          <a:latin typeface="Verdana" panose="020B0604030504040204" pitchFamily="34" charset="0"/>
                          <a:ea typeface="Verdana" panose="020B0604030504040204" pitchFamily="34" charset="0"/>
                        </a:rPr>
                        <a:t>otvorenom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ograničenom</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postupku</a:t>
                      </a:r>
                      <a:r>
                        <a:rPr lang="en-US" sz="1400" dirty="0">
                          <a:latin typeface="Verdana" panose="020B0604030504040204" pitchFamily="34" charset="0"/>
                          <a:ea typeface="Verdana" panose="020B0604030504040204" pitchFamily="34" charset="0"/>
                        </a:rPr>
                        <a:t>.</a:t>
                      </a:r>
                      <a:endParaRPr lang="el-GR" sz="1400" dirty="0">
                        <a:latin typeface="Verdana" panose="020B0604030504040204" pitchFamily="34" charset="0"/>
                        <a:ea typeface="Verdana" panose="020B0604030504040204" pitchFamily="34" charset="0"/>
                      </a:endParaRPr>
                    </a:p>
                  </a:txBody>
                  <a:tcPr/>
                </a:tc>
                <a:tc>
                  <a:txBody>
                    <a:bodyPr/>
                    <a:lstStyle/>
                    <a:p>
                      <a:r>
                        <a:rPr lang="en-US" sz="1400" dirty="0">
                          <a:latin typeface="Verdana" panose="020B0604030504040204" pitchFamily="34" charset="0"/>
                          <a:ea typeface="Verdana" panose="020B0604030504040204" pitchFamily="34" charset="0"/>
                        </a:rPr>
                        <a:t>U </a:t>
                      </a:r>
                      <a:r>
                        <a:rPr lang="en-US" sz="1400" dirty="0" err="1">
                          <a:latin typeface="Verdana" panose="020B0604030504040204" pitchFamily="34" charset="0"/>
                          <a:ea typeface="Verdana" panose="020B0604030504040204" pitchFamily="34" charset="0"/>
                        </a:rPr>
                        <a:t>slučaju</a:t>
                      </a:r>
                      <a:r>
                        <a:rPr lang="en-US" sz="1400" dirty="0">
                          <a:latin typeface="Verdana" panose="020B0604030504040204" pitchFamily="34" charset="0"/>
                          <a:ea typeface="Verdana" panose="020B0604030504040204" pitchFamily="34" charset="0"/>
                        </a:rPr>
                        <a:t> da </a:t>
                      </a:r>
                      <a:r>
                        <a:rPr lang="en-US" sz="1400" dirty="0" err="1">
                          <a:latin typeface="Verdana" panose="020B0604030504040204" pitchFamily="34" charset="0"/>
                          <a:ea typeface="Verdana" panose="020B0604030504040204" pitchFamily="34" charset="0"/>
                        </a:rPr>
                        <a:t>su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predmet</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ugovora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radovi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izvedeni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isključivo</a:t>
                      </a:r>
                      <a:r>
                        <a:rPr lang="en-US" sz="1400" dirty="0">
                          <a:latin typeface="Verdana" panose="020B0604030504040204" pitchFamily="34" charset="0"/>
                          <a:ea typeface="Verdana" panose="020B0604030504040204" pitchFamily="34" charset="0"/>
                        </a:rPr>
                        <a:t> u </a:t>
                      </a:r>
                      <a:r>
                        <a:rPr lang="en-US" sz="1400" dirty="0" err="1">
                          <a:latin typeface="Verdana" panose="020B0604030504040204" pitchFamily="34" charset="0"/>
                          <a:ea typeface="Verdana" panose="020B0604030504040204" pitchFamily="34" charset="0"/>
                        </a:rPr>
                        <a:t>svrhu</a:t>
                      </a:r>
                      <a:r>
                        <a:rPr lang="en-US" sz="1400"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istraživanja</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ispitivanja</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ili</a:t>
                      </a:r>
                      <a:r>
                        <a:rPr lang="en-US" sz="1400" b="1" dirty="0">
                          <a:latin typeface="Verdana" panose="020B0604030504040204" pitchFamily="34" charset="0"/>
                          <a:ea typeface="Verdana" panose="020B0604030504040204" pitchFamily="34" charset="0"/>
                        </a:rPr>
                        <a:t> </a:t>
                      </a:r>
                      <a:r>
                        <a:rPr lang="en-US" sz="1400" b="1" dirty="0" err="1">
                          <a:latin typeface="Verdana" panose="020B0604030504040204" pitchFamily="34" charset="0"/>
                          <a:ea typeface="Verdana" panose="020B0604030504040204" pitchFamily="34" charset="0"/>
                        </a:rPr>
                        <a:t>razvoja</a:t>
                      </a:r>
                      <a:r>
                        <a:rPr lang="en-US" sz="1400" dirty="0">
                          <a:latin typeface="Verdana" panose="020B0604030504040204" pitchFamily="34" charset="0"/>
                          <a:ea typeface="Verdana" panose="020B0604030504040204" pitchFamily="34" charset="0"/>
                        </a:rPr>
                        <a:t>, a ne </a:t>
                      </a:r>
                      <a:r>
                        <a:rPr lang="en-US" sz="1400" dirty="0" err="1">
                          <a:latin typeface="Verdana" panose="020B0604030504040204" pitchFamily="34" charset="0"/>
                          <a:ea typeface="Verdana" panose="020B0604030504040204" pitchFamily="34" charset="0"/>
                        </a:rPr>
                        <a:t>radi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st</a:t>
                      </a:r>
                      <a:r>
                        <a:rPr lang="hr-BA" sz="1400" dirty="0">
                          <a:latin typeface="Verdana" panose="020B0604030504040204" pitchFamily="34" charset="0"/>
                          <a:ea typeface="Verdana" panose="020B0604030504040204" pitchFamily="34" charset="0"/>
                        </a:rPr>
                        <a:t>i</a:t>
                      </a:r>
                      <a:r>
                        <a:rPr lang="en-US" sz="1400" dirty="0" err="1">
                          <a:latin typeface="Verdana" panose="020B0604030504040204" pitchFamily="34" charset="0"/>
                          <a:ea typeface="Verdana" panose="020B0604030504040204" pitchFamily="34" charset="0"/>
                        </a:rPr>
                        <a:t>canja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profita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oporavka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troškova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istraživanja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razvoja</a:t>
                      </a:r>
                      <a:r>
                        <a:rPr lang="en-US" sz="1400" dirty="0">
                          <a:latin typeface="Verdana" panose="020B0604030504040204" pitchFamily="34" charset="0"/>
                          <a:ea typeface="Verdana" panose="020B0604030504040204" pitchFamily="34" charset="0"/>
                        </a:rPr>
                        <a:t>.</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8195186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Pregovarački postupak bez objave obavještenja o nabavci </a:t>
            </a:r>
            <a:r>
              <a:rPr lang="en-US" altLang="el-GR" sz="2000" b="1" dirty="0"/>
              <a:t>(</a:t>
            </a:r>
            <a:r>
              <a:rPr lang="hr-BA" altLang="el-GR" sz="2000" b="1" dirty="0"/>
              <a:t>1</a:t>
            </a:r>
            <a:r>
              <a:rPr lang="en-US" altLang="el-GR" sz="2000" b="1" dirty="0"/>
              <a:t> o</a:t>
            </a:r>
            <a:r>
              <a:rPr lang="hr-BA" altLang="el-GR" sz="2000" b="1" dirty="0"/>
              <a:t>d</a:t>
            </a:r>
            <a:r>
              <a:rPr lang="en-US" altLang="el-GR" sz="2000" b="1" dirty="0"/>
              <a:t> 2)</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28 </a:t>
            </a:r>
            <a:r>
              <a:rPr lang="hr-BA" sz="1400" b="1" dirty="0">
                <a:solidFill>
                  <a:schemeClr val="bg1"/>
                </a:solidFill>
              </a:rPr>
              <a:t>ZJN</a:t>
            </a:r>
            <a:endParaRPr lang="el-GR" sz="1400" b="1" dirty="0">
              <a:solidFill>
                <a:schemeClr val="bg1"/>
              </a:solidFill>
            </a:endParaRPr>
          </a:p>
        </p:txBody>
      </p:sp>
      <p:grpSp>
        <p:nvGrpSpPr>
          <p:cNvPr id="18" name="Group 17"/>
          <p:cNvGrpSpPr/>
          <p:nvPr/>
        </p:nvGrpSpPr>
        <p:grpSpPr>
          <a:xfrm>
            <a:off x="314489" y="4787736"/>
            <a:ext cx="6129510" cy="696960"/>
            <a:chOff x="314489" y="4578720"/>
            <a:chExt cx="6129510" cy="696960"/>
          </a:xfrm>
        </p:grpSpPr>
        <p:sp>
          <p:nvSpPr>
            <p:cNvPr id="7" name="Rectangle 286"/>
            <p:cNvSpPr>
              <a:spLocks noChangeArrowheads="1"/>
            </p:cNvSpPr>
            <p:nvPr/>
          </p:nvSpPr>
          <p:spPr bwMode="auto">
            <a:xfrm>
              <a:off x="314489" y="4578720"/>
              <a:ext cx="6012000" cy="69696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8" name="TextBox 7"/>
            <p:cNvSpPr txBox="1"/>
            <p:nvPr/>
          </p:nvSpPr>
          <p:spPr>
            <a:xfrm>
              <a:off x="5300496" y="4665590"/>
              <a:ext cx="1143503" cy="523220"/>
            </a:xfrm>
            <a:prstGeom prst="rect">
              <a:avLst/>
            </a:prstGeom>
            <a:noFill/>
          </p:spPr>
          <p:txBody>
            <a:bodyPr wrap="square" rtlCol="0">
              <a:spAutoFit/>
            </a:bodyPr>
            <a:lstStyle/>
            <a:p>
              <a:r>
                <a:rPr lang="hr-BA" sz="1400" dirty="0">
                  <a:latin typeface="+mn-lt"/>
                </a:rPr>
                <a:t>Kvalitativna evaluacija</a:t>
              </a:r>
              <a:endParaRPr lang="el-GR" sz="1400" dirty="0">
                <a:latin typeface="+mn-lt"/>
              </a:endParaRPr>
            </a:p>
          </p:txBody>
        </p:sp>
      </p:grpSp>
      <p:graphicFrame>
        <p:nvGraphicFramePr>
          <p:cNvPr id="9" name="Table 8"/>
          <p:cNvGraphicFramePr>
            <a:graphicFrameLocks noGrp="1"/>
          </p:cNvGraphicFramePr>
          <p:nvPr>
            <p:extLst>
              <p:ext uri="{D42A27DB-BD31-4B8C-83A1-F6EECF244321}">
                <p14:modId xmlns:p14="http://schemas.microsoft.com/office/powerpoint/2010/main" val="706667490"/>
              </p:ext>
            </p:extLst>
          </p:nvPr>
        </p:nvGraphicFramePr>
        <p:xfrm>
          <a:off x="432000" y="1178315"/>
          <a:ext cx="4860000" cy="4337373"/>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TENDERISANJE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rPr>
                        <a:t>Određivanje kriterija za učešće i dodjelu</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219142">
                <a:tc>
                  <a:txBody>
                    <a:bodyPr/>
                    <a:lstStyle/>
                    <a:p>
                      <a:pPr>
                        <a:lnSpc>
                          <a:spcPct val="107000"/>
                        </a:lnSpc>
                        <a:spcAft>
                          <a:spcPts val="0"/>
                        </a:spcAft>
                      </a:pPr>
                      <a:r>
                        <a:rPr lang="hr-BA" sz="1400" dirty="0">
                          <a:effectLst/>
                        </a:rPr>
                        <a:t>Definisanje podataka i dokumenata </a:t>
                      </a:r>
                      <a:r>
                        <a:rPr lang="en-US" sz="1400" dirty="0" err="1">
                          <a:effectLst/>
                        </a:rPr>
                        <a:t>koji</a:t>
                      </a:r>
                      <a:r>
                        <a:rPr lang="en-US" sz="1400" dirty="0">
                          <a:effectLst/>
                        </a:rPr>
                        <a:t> </a:t>
                      </a:r>
                      <a:r>
                        <a:rPr lang="en-US" sz="1400" dirty="0" err="1">
                          <a:effectLst/>
                        </a:rPr>
                        <a:t>će</a:t>
                      </a:r>
                      <a:r>
                        <a:rPr lang="en-US" sz="1400" dirty="0">
                          <a:effectLst/>
                        </a:rPr>
                        <a:t> se </a:t>
                      </a:r>
                      <a:r>
                        <a:rPr lang="hr-BA" sz="1400" dirty="0">
                          <a:effectLst/>
                        </a:rPr>
                        <a:t>dostaviti</a:t>
                      </a:r>
                      <a:r>
                        <a:rPr lang="en-US" sz="1400" dirty="0">
                          <a:effectLst/>
                        </a:rPr>
                        <a:t> </a:t>
                      </a:r>
                      <a:r>
                        <a:rPr lang="en-US" sz="1400" dirty="0" err="1">
                          <a:effectLst/>
                        </a:rPr>
                        <a:t>kako</a:t>
                      </a:r>
                      <a:r>
                        <a:rPr lang="en-US" sz="1400" dirty="0">
                          <a:effectLst/>
                        </a:rPr>
                        <a:t> bi se </a:t>
                      </a:r>
                      <a:r>
                        <a:rPr lang="en-US" sz="1400" dirty="0" err="1">
                          <a:effectLst/>
                        </a:rPr>
                        <a:t>kriteriji</a:t>
                      </a:r>
                      <a:r>
                        <a:rPr lang="en-US" sz="1400" dirty="0">
                          <a:effectLst/>
                        </a:rPr>
                        <a:t> </a:t>
                      </a:r>
                      <a:r>
                        <a:rPr lang="en-US" sz="1400" dirty="0" err="1">
                          <a:effectLst/>
                        </a:rPr>
                        <a:t>mogli</a:t>
                      </a:r>
                      <a:r>
                        <a:rPr lang="en-US" sz="1400" dirty="0">
                          <a:effectLst/>
                        </a:rPr>
                        <a:t> </a:t>
                      </a:r>
                      <a:r>
                        <a:rPr lang="en-US" sz="1400" dirty="0" err="1">
                          <a:effectLst/>
                        </a:rPr>
                        <a:t>ocijeniti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Objavljivanje</a:t>
                      </a:r>
                      <a:r>
                        <a:rPr lang="en-US" sz="1400" dirty="0">
                          <a:effectLst/>
                        </a:rPr>
                        <a:t> </a:t>
                      </a:r>
                      <a:r>
                        <a:rPr lang="en-US" sz="1400" dirty="0" err="1">
                          <a:effectLst/>
                        </a:rPr>
                        <a:t>informacije</a:t>
                      </a:r>
                      <a:r>
                        <a:rPr lang="en-US" sz="1400" dirty="0">
                          <a:effectLst/>
                        </a:rPr>
                        <a:t> o </a:t>
                      </a:r>
                      <a:r>
                        <a:rPr lang="en-US" sz="1400" dirty="0" err="1">
                          <a:effectLst/>
                        </a:rPr>
                        <a:t>pregovaračkom</a:t>
                      </a:r>
                      <a:r>
                        <a:rPr lang="en-US" sz="1400" dirty="0">
                          <a:effectLst/>
                        </a:rPr>
                        <a:t> </a:t>
                      </a:r>
                      <a:r>
                        <a:rPr lang="en-US" sz="1400" dirty="0" err="1">
                          <a:effectLst/>
                        </a:rPr>
                        <a:t>postupku</a:t>
                      </a:r>
                      <a:r>
                        <a:rPr lang="en-US" sz="1400" dirty="0">
                          <a:effectLst/>
                        </a:rPr>
                        <a:t> </a:t>
                      </a:r>
                      <a:r>
                        <a:rPr lang="en-US" sz="1400" dirty="0" err="1">
                          <a:effectLst/>
                        </a:rPr>
                        <a:t>koji</a:t>
                      </a:r>
                      <a:r>
                        <a:rPr lang="en-US" sz="1400" dirty="0">
                          <a:effectLst/>
                        </a:rPr>
                        <a:t> </a:t>
                      </a:r>
                      <a:r>
                        <a:rPr lang="hr-BA" sz="1400" dirty="0">
                          <a:effectLst/>
                        </a:rPr>
                        <a:t>se </a:t>
                      </a:r>
                      <a:r>
                        <a:rPr lang="en-US" sz="1400" dirty="0" err="1">
                          <a:effectLst/>
                        </a:rPr>
                        <a:t>namjerava</a:t>
                      </a:r>
                      <a:r>
                        <a:rPr lang="en-US" sz="1400" dirty="0">
                          <a:effectLst/>
                        </a:rPr>
                        <a:t> </a:t>
                      </a:r>
                      <a:r>
                        <a:rPr lang="en-US" sz="1400" dirty="0" err="1">
                          <a:effectLst/>
                        </a:rPr>
                        <a:t>provesti</a:t>
                      </a:r>
                      <a:r>
                        <a:rPr lang="hr-BA" sz="1400" dirty="0">
                          <a:effectLst/>
                        </a:rPr>
                        <a:t> </a:t>
                      </a:r>
                      <a:r>
                        <a:rPr lang="en-US" sz="1400" dirty="0" err="1">
                          <a:effectLst/>
                        </a:rPr>
                        <a:t>na</a:t>
                      </a:r>
                      <a:r>
                        <a:rPr lang="en-US" sz="1400" dirty="0">
                          <a:effectLst/>
                        </a:rPr>
                        <a:t> web </a:t>
                      </a:r>
                      <a:r>
                        <a:rPr lang="en-US" sz="1400" dirty="0" err="1">
                          <a:effectLst/>
                        </a:rPr>
                        <a:t>stranici</a:t>
                      </a:r>
                      <a:r>
                        <a:rPr lang="en-US" sz="1400" dirty="0">
                          <a:effectLst/>
                        </a:rPr>
                        <a:t> </a:t>
                      </a:r>
                      <a:r>
                        <a:rPr lang="hr-BA" sz="1400" dirty="0">
                          <a:effectLst/>
                        </a:rPr>
                        <a:t>UO</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pl-PL" sz="1400" dirty="0">
                          <a:effectLst/>
                        </a:rPr>
                        <a:t>Priprema tenderske dokumentacije u fazi pretkvalifikacije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pl-PL" sz="1400" dirty="0">
                          <a:effectLst/>
                        </a:rPr>
                        <a:t>Dostavljanje </a:t>
                      </a:r>
                      <a:r>
                        <a:rPr lang="pl-PL" sz="1400" dirty="0">
                          <a:effectLst/>
                          <a:latin typeface="+mn-lt"/>
                        </a:rPr>
                        <a:t>dokumentacije o predkvalifikaciji zainteresiranim ponu</a:t>
                      </a:r>
                      <a:r>
                        <a:rPr lang="hr-BA" sz="1400" dirty="0">
                          <a:effectLst/>
                          <a:latin typeface="+mn-lt"/>
                          <a:cs typeface="Arial" panose="020B0604020202020204" pitchFamily="34" charset="0"/>
                        </a:rPr>
                        <a:t>đačima</a:t>
                      </a:r>
                      <a:endParaRPr lang="pl-PL" sz="1400" dirty="0">
                        <a:effectLst/>
                        <a:latin typeface="+mn-lt"/>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rPr>
                        <a:t>Izrada</a:t>
                      </a:r>
                      <a:r>
                        <a:rPr lang="en-US" sz="1400" dirty="0">
                          <a:effectLst/>
                        </a:rPr>
                        <a:t> </a:t>
                      </a:r>
                      <a:r>
                        <a:rPr lang="en-US" sz="1400" dirty="0" err="1">
                          <a:effectLst/>
                        </a:rPr>
                        <a:t>i</a:t>
                      </a:r>
                      <a:r>
                        <a:rPr lang="en-US" sz="1400" dirty="0">
                          <a:effectLst/>
                        </a:rPr>
                        <a:t> </a:t>
                      </a:r>
                      <a:r>
                        <a:rPr lang="en-US" sz="1400" dirty="0" err="1">
                          <a:effectLst/>
                        </a:rPr>
                        <a:t>objavljivanje</a:t>
                      </a:r>
                      <a:r>
                        <a:rPr lang="en-US" sz="1400" dirty="0">
                          <a:effectLst/>
                        </a:rPr>
                        <a:t> </a:t>
                      </a:r>
                      <a:r>
                        <a:rPr lang="en-US" sz="1400" dirty="0" err="1">
                          <a:effectLst/>
                        </a:rPr>
                        <a:t>odgovora</a:t>
                      </a:r>
                      <a:r>
                        <a:rPr lang="en-US" sz="1400" dirty="0">
                          <a:effectLst/>
                        </a:rPr>
                        <a:t> </a:t>
                      </a:r>
                      <a:r>
                        <a:rPr lang="en-US" sz="1400" dirty="0" err="1">
                          <a:effectLst/>
                        </a:rPr>
                        <a:t>na</a:t>
                      </a:r>
                      <a:r>
                        <a:rPr lang="en-US" sz="1400" dirty="0">
                          <a:effectLst/>
                        </a:rPr>
                        <a:t> </a:t>
                      </a:r>
                      <a:r>
                        <a:rPr lang="en-US" sz="1400" dirty="0" err="1">
                          <a:effectLst/>
                        </a:rPr>
                        <a:t>pojašnjenja</a:t>
                      </a:r>
                      <a:r>
                        <a:rPr lang="en-US" sz="1400" dirty="0">
                          <a:effectLst/>
                        </a:rPr>
                        <a:t> (</a:t>
                      </a:r>
                      <a:r>
                        <a:rPr lang="en-US" sz="1400" dirty="0" err="1">
                          <a:effectLst/>
                        </a:rPr>
                        <a:t>ukoliko</a:t>
                      </a:r>
                      <a:r>
                        <a:rPr lang="en-US" sz="1400" dirty="0">
                          <a:effectLst/>
                        </a:rPr>
                        <a:t> </a:t>
                      </a:r>
                      <a:r>
                        <a:rPr lang="en-US" sz="1400" dirty="0" err="1">
                          <a:effectLst/>
                        </a:rPr>
                        <a:t>su</a:t>
                      </a:r>
                      <a:r>
                        <a:rPr lang="en-US" sz="1400" dirty="0">
                          <a:effectLst/>
                        </a:rPr>
                        <a:t> </a:t>
                      </a:r>
                      <a:r>
                        <a:rPr lang="en-US" sz="1400" dirty="0" err="1">
                          <a:effectLst/>
                        </a:rPr>
                        <a:t>dostavljeni</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400" dirty="0" err="1">
                          <a:effectLst/>
                        </a:rPr>
                        <a:t>Prijem</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zahtjeva</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rPr>
                        <a:t>Otvaranje zahtjeva za 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b="1" dirty="0">
                          <a:solidFill>
                            <a:schemeClr val="bg1"/>
                          </a:solidFill>
                          <a:effectLst/>
                        </a:rPr>
                        <a:t>PRVA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10"/>
                  </a:ext>
                </a:extLst>
              </a:tr>
              <a:tr h="0">
                <a:tc>
                  <a:txBody>
                    <a:bodyPr/>
                    <a:lstStyle/>
                    <a:p>
                      <a:pPr>
                        <a:lnSpc>
                          <a:spcPct val="107000"/>
                        </a:lnSpc>
                        <a:spcAft>
                          <a:spcPts val="0"/>
                        </a:spcAft>
                      </a:pPr>
                      <a:r>
                        <a:rPr lang="en-US" sz="1400" dirty="0" err="1">
                          <a:effectLst/>
                        </a:rPr>
                        <a:t>Provjera</a:t>
                      </a:r>
                      <a:r>
                        <a:rPr lang="en-US" sz="1400" dirty="0">
                          <a:effectLst/>
                        </a:rPr>
                        <a:t> </a:t>
                      </a:r>
                      <a:r>
                        <a:rPr lang="en-US" sz="1400" dirty="0" err="1">
                          <a:effectLst/>
                        </a:rPr>
                        <a:t>kvalifikacija</a:t>
                      </a:r>
                      <a:r>
                        <a:rPr lang="en-US" sz="1400" dirty="0">
                          <a:effectLst/>
                        </a:rPr>
                        <a:t> </a:t>
                      </a:r>
                      <a:r>
                        <a:rPr lang="en-US" sz="1400" dirty="0" err="1">
                          <a:effectLst/>
                        </a:rPr>
                        <a:t>ponuđača</a:t>
                      </a:r>
                      <a:r>
                        <a:rPr lang="en-US" sz="1400" dirty="0">
                          <a:effectLst/>
                        </a:rPr>
                        <a:t> </a:t>
                      </a:r>
                      <a:r>
                        <a:rPr lang="en-US" sz="1400" dirty="0" err="1">
                          <a:effectLst/>
                        </a:rPr>
                        <a:t>prema</a:t>
                      </a:r>
                      <a:r>
                        <a:rPr lang="en-US" sz="1400" dirty="0">
                          <a:effectLst/>
                        </a:rPr>
                        <a:t> </a:t>
                      </a:r>
                      <a:r>
                        <a:rPr lang="en-US" sz="1400" dirty="0" err="1">
                          <a:effectLst/>
                        </a:rPr>
                        <a:t>kriterijima</a:t>
                      </a:r>
                      <a:r>
                        <a:rPr lang="en-US" sz="1400" dirty="0">
                          <a:effectLst/>
                        </a:rPr>
                        <a:t> za </a:t>
                      </a:r>
                      <a:r>
                        <a:rPr lang="hr-BA" sz="1400" dirty="0">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en-US" sz="1400" dirty="0" err="1">
                          <a:effectLst/>
                        </a:rPr>
                        <a:t>Izbor</a:t>
                      </a:r>
                      <a:r>
                        <a:rPr lang="en-US" sz="1400" dirty="0">
                          <a:effectLst/>
                        </a:rPr>
                        <a:t> </a:t>
                      </a:r>
                      <a:r>
                        <a:rPr lang="en-US" sz="1400" dirty="0" err="1">
                          <a:effectLst/>
                        </a:rPr>
                        <a:t>ponuda</a:t>
                      </a:r>
                      <a:r>
                        <a:rPr lang="en-US" sz="1400" dirty="0">
                          <a:effectLst/>
                        </a:rPr>
                        <a:t> </a:t>
                      </a:r>
                      <a:r>
                        <a:rPr lang="en-US" sz="1400" dirty="0" err="1">
                          <a:effectLst/>
                        </a:rPr>
                        <a:t>koje</a:t>
                      </a:r>
                      <a:r>
                        <a:rPr lang="en-US" sz="1400" dirty="0">
                          <a:effectLst/>
                        </a:rPr>
                        <a:t> </a:t>
                      </a:r>
                      <a:r>
                        <a:rPr lang="en-US" sz="1400" dirty="0" err="1">
                          <a:effectLst/>
                        </a:rPr>
                        <a:t>ispunjavaju</a:t>
                      </a:r>
                      <a:r>
                        <a:rPr lang="en-US" sz="1400" dirty="0">
                          <a:effectLst/>
                        </a:rPr>
                        <a:t> </a:t>
                      </a:r>
                      <a:r>
                        <a:rPr lang="en-US" sz="1400" dirty="0" err="1">
                          <a:effectLst/>
                        </a:rPr>
                        <a:t>kriterije</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Obavještavanje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a:t>
                      </a:r>
                      <a:r>
                        <a:rPr lang="hr-BA" sz="1400" kern="1200" dirty="0">
                          <a:solidFill>
                            <a:schemeClr val="tx1"/>
                          </a:solidFill>
                          <a:effectLst/>
                          <a:latin typeface="+mn-lt"/>
                          <a:ea typeface="+mn-ea"/>
                          <a:cs typeface="+mn-cs"/>
                        </a:rPr>
                        <a:t>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nisu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prethodno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kvalificirani</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3"/>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Prijem inicijalnih ponuda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4"/>
                  </a:ext>
                </a:extLst>
              </a:tr>
            </a:tbl>
          </a:graphicData>
        </a:graphic>
      </p:graphicFrame>
      <p:grpSp>
        <p:nvGrpSpPr>
          <p:cNvPr id="10" name="Group 9"/>
          <p:cNvGrpSpPr/>
          <p:nvPr/>
        </p:nvGrpSpPr>
        <p:grpSpPr>
          <a:xfrm>
            <a:off x="5300497" y="2752619"/>
            <a:ext cx="3735999" cy="777516"/>
            <a:chOff x="5300497" y="2623730"/>
            <a:chExt cx="3735999" cy="777516"/>
          </a:xfrm>
        </p:grpSpPr>
        <p:sp>
          <p:nvSpPr>
            <p:cNvPr id="11" name="Rectangle 592"/>
            <p:cNvSpPr>
              <a:spLocks noChangeArrowheads="1"/>
            </p:cNvSpPr>
            <p:nvPr/>
          </p:nvSpPr>
          <p:spPr bwMode="auto">
            <a:xfrm>
              <a:off x="5580496" y="3185802"/>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Zahtjev za pojašnjenje (ako postoji</a:t>
              </a:r>
              <a:r>
                <a:rPr lang="en-US" altLang="el-GR" sz="1400" dirty="0">
                  <a:solidFill>
                    <a:srgbClr val="000000"/>
                  </a:solidFill>
                </a:rPr>
                <a:t>)</a:t>
              </a:r>
              <a:endParaRPr lang="el-GR" altLang="el-GR" sz="1400" dirty="0">
                <a:solidFill>
                  <a:srgbClr val="000000"/>
                </a:solidFill>
              </a:endParaRPr>
            </a:p>
          </p:txBody>
        </p:sp>
        <p:sp>
          <p:nvSpPr>
            <p:cNvPr id="12" name="Rectangle 595"/>
            <p:cNvSpPr>
              <a:spLocks noChangeArrowheads="1"/>
            </p:cNvSpPr>
            <p:nvPr/>
          </p:nvSpPr>
          <p:spPr bwMode="auto">
            <a:xfrm>
              <a:off x="5580496" y="2623730"/>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DOKUMENTACIJE ZA PRVU FAZU POSTUPKA</a:t>
              </a:r>
              <a:endParaRPr lang="el-GR" altLang="el-GR" sz="1400" dirty="0"/>
            </a:p>
          </p:txBody>
        </p:sp>
        <p:cxnSp>
          <p:nvCxnSpPr>
            <p:cNvPr id="13" name="Straight Arrow Connector 12"/>
            <p:cNvCxnSpPr/>
            <p:nvPr/>
          </p:nvCxnSpPr>
          <p:spPr>
            <a:xfrm flipH="1" flipV="1">
              <a:off x="5300497" y="312355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5300497" y="3832597"/>
            <a:ext cx="3735999" cy="532507"/>
            <a:chOff x="5300497" y="3356992"/>
            <a:chExt cx="3735999" cy="532507"/>
          </a:xfrm>
        </p:grpSpPr>
        <p:sp>
          <p:nvSpPr>
            <p:cNvPr id="15"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zahtjeva za učešće</a:t>
              </a:r>
              <a:endParaRPr lang="el-GR" altLang="el-GR" sz="1400" dirty="0"/>
            </a:p>
          </p:txBody>
        </p:sp>
        <p:sp>
          <p:nvSpPr>
            <p:cNvPr id="16"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ZAHTJEVA ZA UČEŠĆE</a:t>
              </a:r>
              <a:endParaRPr lang="el-GR" altLang="el-GR" sz="1400" dirty="0"/>
            </a:p>
          </p:txBody>
        </p:sp>
        <p:cxnSp>
          <p:nvCxnSpPr>
            <p:cNvPr id="17" name="Straight Arrow Connector 16"/>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Rectangle 582"/>
          <p:cNvSpPr>
            <a:spLocks noChangeArrowheads="1"/>
          </p:cNvSpPr>
          <p:nvPr/>
        </p:nvSpPr>
        <p:spPr bwMode="auto">
          <a:xfrm>
            <a:off x="5586052" y="1176054"/>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grpSp>
        <p:nvGrpSpPr>
          <p:cNvPr id="19" name="Group 18"/>
          <p:cNvGrpSpPr/>
          <p:nvPr/>
        </p:nvGrpSpPr>
        <p:grpSpPr>
          <a:xfrm>
            <a:off x="5300789" y="5416773"/>
            <a:ext cx="3735999" cy="532507"/>
            <a:chOff x="5300497" y="3356992"/>
            <a:chExt cx="3735999" cy="532507"/>
          </a:xfrm>
        </p:grpSpPr>
        <p:sp>
          <p:nvSpPr>
            <p:cNvPr id="20"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inicijalne ponude</a:t>
              </a:r>
              <a:endParaRPr lang="el-GR" altLang="el-GR" sz="1400" dirty="0"/>
            </a:p>
          </p:txBody>
        </p:sp>
        <p:sp>
          <p:nvSpPr>
            <p:cNvPr id="21"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INICIJALNE PONUDE</a:t>
              </a:r>
              <a:endParaRPr lang="el-GR" altLang="el-GR" sz="1400" dirty="0"/>
            </a:p>
          </p:txBody>
        </p:sp>
        <p:cxnSp>
          <p:nvCxnSpPr>
            <p:cNvPr id="22" name="Straight Arrow Connector 21"/>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03945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292080" y="2941971"/>
            <a:ext cx="3744416" cy="533170"/>
            <a:chOff x="5300497" y="3293290"/>
            <a:chExt cx="3744416" cy="533170"/>
          </a:xfrm>
        </p:grpSpPr>
        <p:sp>
          <p:nvSpPr>
            <p:cNvPr id="3" name="Rectangle 556"/>
            <p:cNvSpPr>
              <a:spLocks noChangeArrowheads="1"/>
            </p:cNvSpPr>
            <p:nvPr/>
          </p:nvSpPr>
          <p:spPr bwMode="auto">
            <a:xfrm>
              <a:off x="5580496" y="3611016"/>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Dostavljanje finalne ponude</a:t>
              </a:r>
              <a:endParaRPr lang="el-GR" altLang="el-GR" sz="1400" dirty="0"/>
            </a:p>
          </p:txBody>
        </p:sp>
        <p:sp>
          <p:nvSpPr>
            <p:cNvPr id="4" name="Rectangle 595"/>
            <p:cNvSpPr>
              <a:spLocks noChangeArrowheads="1"/>
            </p:cNvSpPr>
            <p:nvPr/>
          </p:nvSpPr>
          <p:spPr bwMode="auto">
            <a:xfrm>
              <a:off x="5588913" y="3293290"/>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EVALUACIJA FINALNE PONUDE</a:t>
              </a:r>
              <a:endParaRPr lang="el-GR" altLang="el-GR" sz="1400" dirty="0"/>
            </a:p>
          </p:txBody>
        </p:sp>
        <p:cxnSp>
          <p:nvCxnSpPr>
            <p:cNvPr id="5" name="Straight Arrow Connector 4"/>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14488" y="3507971"/>
            <a:ext cx="6777791" cy="523220"/>
            <a:chOff x="314489" y="1304196"/>
            <a:chExt cx="6030008" cy="523220"/>
          </a:xfrm>
        </p:grpSpPr>
        <p:sp>
          <p:nvSpPr>
            <p:cNvPr id="6" name="Rectangle 283"/>
            <p:cNvSpPr>
              <a:spLocks noChangeArrowheads="1"/>
            </p:cNvSpPr>
            <p:nvPr/>
          </p:nvSpPr>
          <p:spPr bwMode="auto">
            <a:xfrm>
              <a:off x="314489" y="1327120"/>
              <a:ext cx="6012000" cy="46800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7" name="TextBox 6"/>
            <p:cNvSpPr txBox="1"/>
            <p:nvPr/>
          </p:nvSpPr>
          <p:spPr>
            <a:xfrm>
              <a:off x="4847387" y="1304196"/>
              <a:ext cx="1497110" cy="523220"/>
            </a:xfrm>
            <a:prstGeom prst="rect">
              <a:avLst/>
            </a:prstGeom>
            <a:noFill/>
          </p:spPr>
          <p:txBody>
            <a:bodyPr wrap="square" rtlCol="0">
              <a:spAutoFit/>
            </a:bodyPr>
            <a:lstStyle/>
            <a:p>
              <a:r>
                <a:rPr lang="hr-BA" sz="1400" dirty="0">
                  <a:latin typeface="+mn-lt"/>
                </a:rPr>
                <a:t>Evaluacija za dodjelu ugovora</a:t>
              </a:r>
              <a:endParaRPr lang="el-GR" sz="1400" dirty="0">
                <a:latin typeface="+mn-lt"/>
              </a:endParaRPr>
            </a:p>
          </p:txBody>
        </p:sp>
      </p:grpSp>
      <p:graphicFrame>
        <p:nvGraphicFramePr>
          <p:cNvPr id="8" name="Table 7"/>
          <p:cNvGraphicFramePr>
            <a:graphicFrameLocks noGrp="1"/>
          </p:cNvGraphicFramePr>
          <p:nvPr>
            <p:extLst>
              <p:ext uri="{D42A27DB-BD31-4B8C-83A1-F6EECF244321}">
                <p14:modId xmlns:p14="http://schemas.microsoft.com/office/powerpoint/2010/main" val="4014707412"/>
              </p:ext>
            </p:extLst>
          </p:nvPr>
        </p:nvGraphicFramePr>
        <p:xfrm>
          <a:off x="432000" y="1260000"/>
          <a:ext cx="4860000" cy="5048029"/>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DRUGA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kern="1200" dirty="0" err="1">
                          <a:solidFill>
                            <a:schemeClr val="tx1"/>
                          </a:solidFill>
                          <a:effectLst/>
                          <a:latin typeface="+mn-lt"/>
                          <a:ea typeface="+mn-ea"/>
                          <a:cs typeface="+mn-cs"/>
                        </a:rPr>
                        <a:t>Početne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osnova</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za </a:t>
                      </a:r>
                      <a:r>
                        <a:rPr lang="en-US" sz="1400" kern="1200" dirty="0" err="1">
                          <a:solidFill>
                            <a:schemeClr val="tx1"/>
                          </a:solidFill>
                          <a:effectLst/>
                          <a:latin typeface="+mn-lt"/>
                          <a:ea typeface="+mn-ea"/>
                          <a:cs typeface="+mn-cs"/>
                        </a:rPr>
                        <a:t>pregov</a:t>
                      </a:r>
                      <a:r>
                        <a:rPr lang="hr-BA" sz="1400" kern="1200" dirty="0">
                          <a:solidFill>
                            <a:schemeClr val="tx1"/>
                          </a:solidFill>
                          <a:effectLst/>
                          <a:latin typeface="+mn-lt"/>
                          <a:ea typeface="+mn-ea"/>
                          <a:cs typeface="+mn-cs"/>
                        </a:rPr>
                        <a:t>aranje</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Ugovorni organ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vodi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zapisnike</a:t>
                      </a:r>
                      <a:r>
                        <a:rPr lang="en-US" sz="1400" kern="1200" dirty="0">
                          <a:solidFill>
                            <a:schemeClr val="tx1"/>
                          </a:solidFill>
                          <a:effectLst/>
                          <a:latin typeface="+mn-lt"/>
                          <a:ea typeface="+mn-ea"/>
                          <a:cs typeface="+mn-cs"/>
                        </a:rPr>
                        <a:t> o </a:t>
                      </a:r>
                      <a:r>
                        <a:rPr lang="en-US" sz="1400" kern="1200" dirty="0" err="1">
                          <a:solidFill>
                            <a:schemeClr val="tx1"/>
                          </a:solidFill>
                          <a:effectLst/>
                          <a:latin typeface="+mn-lt"/>
                          <a:ea typeface="+mn-ea"/>
                          <a:cs typeface="+mn-cs"/>
                        </a:rPr>
                        <a:t>pregovaračkom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postupku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svakim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ponuđačem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će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potpisati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ob</a:t>
                      </a:r>
                      <a:r>
                        <a:rPr lang="hr-BA" sz="1400" kern="1200" dirty="0">
                          <a:solidFill>
                            <a:schemeClr val="tx1"/>
                          </a:solidFill>
                          <a:effectLst/>
                          <a:latin typeface="+mn-lt"/>
                          <a:ea typeface="+mn-ea"/>
                          <a:cs typeface="+mn-cs"/>
                        </a:rPr>
                        <a:t>j</a:t>
                      </a:r>
                      <a:r>
                        <a:rPr lang="en-US" sz="1400" kern="1200" dirty="0">
                          <a:solidFill>
                            <a:schemeClr val="tx1"/>
                          </a:solidFill>
                          <a:effectLst/>
                          <a:latin typeface="+mn-lt"/>
                          <a:ea typeface="+mn-ea"/>
                          <a:cs typeface="+mn-cs"/>
                        </a:rPr>
                        <a:t>e </a:t>
                      </a:r>
                      <a:r>
                        <a:rPr lang="en-US" sz="1400" kern="1200" dirty="0" err="1">
                          <a:solidFill>
                            <a:schemeClr val="tx1"/>
                          </a:solidFill>
                          <a:effectLst/>
                          <a:latin typeface="+mn-lt"/>
                          <a:ea typeface="+mn-ea"/>
                          <a:cs typeface="+mn-cs"/>
                        </a:rPr>
                        <a:t>strane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nakon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završetka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pregovora</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254857">
                <a:tc>
                  <a:txBody>
                    <a:bodyPr/>
                    <a:lstStyle/>
                    <a:p>
                      <a:pPr marL="0" algn="l" defTabSz="914400" rtl="0" eaLnBrk="1" latinLnBrk="0" hangingPunct="1">
                        <a:lnSpc>
                          <a:spcPct val="107000"/>
                        </a:lnSpc>
                        <a:spcAft>
                          <a:spcPts val="0"/>
                        </a:spcAft>
                      </a:pPr>
                      <a:r>
                        <a:rPr lang="pl-PL" sz="1400" kern="1200" dirty="0">
                          <a:solidFill>
                            <a:schemeClr val="tx1"/>
                          </a:solidFill>
                          <a:effectLst/>
                          <a:latin typeface="+mn-lt"/>
                          <a:ea typeface="+mn-ea"/>
                          <a:cs typeface="+mn-cs"/>
                        </a:rPr>
                        <a:t>Na osnovu rezultata pregovora razrađuje se tenderska dokumentacija za konačnu ponudu.</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25409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r-BA" sz="1400" kern="1200" dirty="0">
                          <a:solidFill>
                            <a:schemeClr val="tx1"/>
                          </a:solidFill>
                          <a:effectLst/>
                          <a:latin typeface="+mn-lt"/>
                          <a:ea typeface="+mn-ea"/>
                          <a:cs typeface="+mn-cs"/>
                        </a:rPr>
                        <a:t>Ponuđačima se dostavlja poziv </a:t>
                      </a:r>
                      <a:r>
                        <a:rPr lang="en-US" sz="1400" kern="1200" dirty="0">
                          <a:solidFill>
                            <a:schemeClr val="tx1"/>
                          </a:solidFill>
                          <a:effectLst/>
                          <a:latin typeface="+mn-lt"/>
                          <a:ea typeface="+mn-ea"/>
                          <a:cs typeface="+mn-cs"/>
                        </a:rPr>
                        <a:t>za </a:t>
                      </a:r>
                      <a:r>
                        <a:rPr lang="en-US" sz="1400" kern="1200" dirty="0" err="1">
                          <a:solidFill>
                            <a:schemeClr val="tx1"/>
                          </a:solidFill>
                          <a:effectLst/>
                          <a:latin typeface="+mn-lt"/>
                          <a:ea typeface="+mn-ea"/>
                          <a:cs typeface="+mn-cs"/>
                        </a:rPr>
                        <a:t>konačnu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ponudu</a:t>
                      </a:r>
                      <a:r>
                        <a:rPr lang="hr-BA" sz="1400" kern="1200" dirty="0">
                          <a:solidFill>
                            <a:schemeClr val="tx1"/>
                          </a:solidFill>
                          <a:effectLst/>
                          <a:latin typeface="+mn-lt"/>
                          <a:ea typeface="+mn-ea"/>
                          <a:cs typeface="+mn-cs"/>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r-BA" sz="1400" kern="1200" dirty="0">
                          <a:solidFill>
                            <a:schemeClr val="tx1"/>
                          </a:solidFill>
                          <a:effectLst/>
                          <a:latin typeface="+mn-lt"/>
                          <a:ea typeface="+mn-ea"/>
                          <a:cs typeface="+mn-cs"/>
                        </a:rPr>
                        <a:t>Otvaranje ponuda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Evaluacija ponuda prema kriterijima za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hr-BA" sz="1400" dirty="0">
                          <a:effectLst/>
                        </a:rPr>
                        <a:t>Donošenje odluke o dodjeli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D</a:t>
                      </a:r>
                      <a:r>
                        <a:rPr lang="en-US" sz="1400" kern="1200" dirty="0" err="1">
                          <a:solidFill>
                            <a:schemeClr val="tx1"/>
                          </a:solidFill>
                          <a:effectLst/>
                          <a:latin typeface="+mn-lt"/>
                          <a:ea typeface="+mn-ea"/>
                          <a:cs typeface="+mn-cs"/>
                        </a:rPr>
                        <a:t>obrovoljn</a:t>
                      </a:r>
                      <a:r>
                        <a:rPr lang="hr-BA" sz="1400" kern="1200" dirty="0">
                          <a:solidFill>
                            <a:schemeClr val="tx1"/>
                          </a:solidFill>
                          <a:effectLst/>
                          <a:latin typeface="+mn-lt"/>
                          <a:ea typeface="+mn-ea"/>
                          <a:cs typeface="+mn-cs"/>
                        </a:rPr>
                        <a:t>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objava</a:t>
                      </a:r>
                      <a:r>
                        <a:rPr lang="en-US" sz="1400" kern="1200" dirty="0">
                          <a:solidFill>
                            <a:schemeClr val="tx1"/>
                          </a:solidFill>
                          <a:effectLst/>
                          <a:latin typeface="+mn-lt"/>
                          <a:ea typeface="+mn-ea"/>
                          <a:cs typeface="+mn-cs"/>
                        </a:rPr>
                        <a:t> ex ante </a:t>
                      </a:r>
                      <a:r>
                        <a:rPr lang="en-US" sz="1400" kern="1200" dirty="0" err="1">
                          <a:solidFill>
                            <a:schemeClr val="tx1"/>
                          </a:solidFill>
                          <a:effectLst/>
                          <a:latin typeface="+mn-lt"/>
                          <a:ea typeface="+mn-ea"/>
                          <a:cs typeface="+mn-cs"/>
                        </a:rPr>
                        <a:t>transparentno</a:t>
                      </a:r>
                      <a:r>
                        <a:rPr lang="hr-BA" sz="1400" kern="1200" dirty="0">
                          <a:solidFill>
                            <a:schemeClr val="tx1"/>
                          </a:solidFill>
                          <a:effectLst/>
                          <a:latin typeface="+mn-lt"/>
                          <a:ea typeface="+mn-ea"/>
                          <a:cs typeface="+mn-cs"/>
                        </a:rPr>
                        <a:t>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obav</a:t>
                      </a:r>
                      <a:r>
                        <a:rPr lang="hr-BA" sz="1400" kern="1200" dirty="0">
                          <a:solidFill>
                            <a:schemeClr val="tx1"/>
                          </a:solidFill>
                          <a:effectLst/>
                          <a:latin typeface="+mn-lt"/>
                          <a:ea typeface="+mn-ea"/>
                          <a:cs typeface="+mn-cs"/>
                        </a:rPr>
                        <a:t>j</a:t>
                      </a:r>
                      <a:r>
                        <a:rPr lang="en-US" sz="1400" kern="1200" dirty="0" err="1">
                          <a:solidFill>
                            <a:schemeClr val="tx1"/>
                          </a:solidFill>
                          <a:effectLst/>
                          <a:latin typeface="+mn-lt"/>
                          <a:ea typeface="+mn-ea"/>
                          <a:cs typeface="+mn-cs"/>
                        </a:rPr>
                        <a:t>eštenja</a:t>
                      </a:r>
                      <a:r>
                        <a:rPr lang="hr-BA" sz="1400" kern="1200" dirty="0">
                          <a:solidFill>
                            <a:schemeClr val="tx1"/>
                          </a:solidFill>
                          <a:effectLst/>
                          <a:latin typeface="+mn-lt"/>
                          <a:ea typeface="+mn-ea"/>
                          <a:cs typeface="+mn-cs"/>
                        </a:rPr>
                        <a:t> ugovornog organa</a:t>
                      </a:r>
                      <a:r>
                        <a:rPr lang="en-US" sz="1400" kern="1200" dirty="0">
                          <a:solidFill>
                            <a:schemeClr val="tx1"/>
                          </a:solidFill>
                          <a:effectLst/>
                          <a:latin typeface="+mn-lt"/>
                          <a:ea typeface="+mn-ea"/>
                          <a:cs typeface="+mn-cs"/>
                        </a:rPr>
                        <a:t> o </a:t>
                      </a:r>
                      <a:r>
                        <a:rPr lang="en-US" sz="1400" kern="1200" dirty="0" err="1">
                          <a:solidFill>
                            <a:schemeClr val="tx1"/>
                          </a:solidFill>
                          <a:effectLst/>
                          <a:latin typeface="+mn-lt"/>
                          <a:ea typeface="+mn-ea"/>
                          <a:cs typeface="+mn-cs"/>
                        </a:rPr>
                        <a:t>ispunjenosti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uslova</a:t>
                      </a:r>
                      <a:r>
                        <a:rPr lang="en-US" sz="1400" kern="1200" dirty="0">
                          <a:solidFill>
                            <a:schemeClr val="tx1"/>
                          </a:solidFill>
                          <a:effectLst/>
                          <a:latin typeface="+mn-lt"/>
                          <a:ea typeface="+mn-ea"/>
                          <a:cs typeface="+mn-cs"/>
                        </a:rPr>
                        <a:t> za prim</a:t>
                      </a:r>
                      <a:r>
                        <a:rPr lang="hr-BA" sz="1400" kern="1200" dirty="0">
                          <a:solidFill>
                            <a:schemeClr val="tx1"/>
                          </a:solidFill>
                          <a:effectLst/>
                          <a:latin typeface="+mn-lt"/>
                          <a:ea typeface="+mn-ea"/>
                          <a:cs typeface="+mn-cs"/>
                        </a:rPr>
                        <a:t>j</a:t>
                      </a:r>
                      <a:r>
                        <a:rPr lang="en-US" sz="1400" kern="1200" dirty="0" err="1">
                          <a:solidFill>
                            <a:schemeClr val="tx1"/>
                          </a:solidFill>
                          <a:effectLst/>
                          <a:latin typeface="+mn-lt"/>
                          <a:ea typeface="+mn-ea"/>
                          <a:cs typeface="+mn-cs"/>
                        </a:rPr>
                        <a:t>enu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pregovaračkog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postupka</a:t>
                      </a:r>
                      <a:r>
                        <a:rPr lang="en-US" sz="1400" kern="1200" dirty="0">
                          <a:solidFill>
                            <a:schemeClr val="tx1"/>
                          </a:solidFill>
                          <a:effectLst/>
                          <a:latin typeface="+mn-lt"/>
                          <a:ea typeface="+mn-ea"/>
                          <a:cs typeface="+mn-cs"/>
                        </a:rPr>
                        <a:t> bez </a:t>
                      </a:r>
                      <a:r>
                        <a:rPr lang="en-US" sz="1400" kern="1200" dirty="0" err="1">
                          <a:solidFill>
                            <a:schemeClr val="tx1"/>
                          </a:solidFill>
                          <a:effectLst/>
                          <a:latin typeface="+mn-lt"/>
                          <a:ea typeface="+mn-ea"/>
                          <a:cs typeface="+mn-cs"/>
                        </a:rPr>
                        <a:t>objavljivanja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obav</a:t>
                      </a:r>
                      <a:r>
                        <a:rPr lang="hr-BA" sz="1400" kern="1200" dirty="0">
                          <a:solidFill>
                            <a:schemeClr val="tx1"/>
                          </a:solidFill>
                          <a:effectLst/>
                          <a:latin typeface="+mn-lt"/>
                          <a:ea typeface="+mn-ea"/>
                          <a:cs typeface="+mn-cs"/>
                        </a:rPr>
                        <a:t>j</a:t>
                      </a:r>
                      <a:r>
                        <a:rPr lang="en-US" sz="1400" kern="1200" dirty="0" err="1">
                          <a:solidFill>
                            <a:schemeClr val="tx1"/>
                          </a:solidFill>
                          <a:effectLst/>
                          <a:latin typeface="+mn-lt"/>
                          <a:ea typeface="+mn-ea"/>
                          <a:cs typeface="+mn-cs"/>
                        </a:rPr>
                        <a:t>eštenja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izražavajući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svoju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nam</a:t>
                      </a:r>
                      <a:r>
                        <a:rPr lang="hr-BA" sz="1400" kern="1200" dirty="0">
                          <a:solidFill>
                            <a:schemeClr val="tx1"/>
                          </a:solidFill>
                          <a:effectLst/>
                          <a:latin typeface="+mn-lt"/>
                          <a:ea typeface="+mn-ea"/>
                          <a:cs typeface="+mn-cs"/>
                        </a:rPr>
                        <a:t>j</a:t>
                      </a:r>
                      <a:r>
                        <a:rPr lang="en-US" sz="1400" kern="1200" dirty="0" err="1">
                          <a:solidFill>
                            <a:schemeClr val="tx1"/>
                          </a:solidFill>
                          <a:effectLst/>
                          <a:latin typeface="+mn-lt"/>
                          <a:ea typeface="+mn-ea"/>
                          <a:cs typeface="+mn-cs"/>
                        </a:rPr>
                        <a:t>eru</a:t>
                      </a:r>
                      <a:r>
                        <a:rPr lang="en-US" sz="1400" kern="1200" dirty="0">
                          <a:solidFill>
                            <a:schemeClr val="tx1"/>
                          </a:solidFill>
                          <a:effectLst/>
                          <a:latin typeface="+mn-lt"/>
                          <a:ea typeface="+mn-ea"/>
                          <a:cs typeface="+mn-cs"/>
                        </a:rPr>
                        <a:t> da </a:t>
                      </a:r>
                      <a:r>
                        <a:rPr lang="en-US" sz="1400" kern="1200" dirty="0" err="1">
                          <a:solidFill>
                            <a:schemeClr val="tx1"/>
                          </a:solidFill>
                          <a:effectLst/>
                          <a:latin typeface="+mn-lt"/>
                          <a:ea typeface="+mn-ea"/>
                          <a:cs typeface="+mn-cs"/>
                        </a:rPr>
                        <a:t>zaključi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ugovor</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najuspešnijim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ponuđačem</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8"/>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Informisanje ponuđača o ishodu postupka javne nabavke</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dirty="0">
                          <a:effectLst/>
                        </a:rPr>
                        <a:t>Žalbeni postupak, ako je podnesena žalba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hr-BA" sz="1400" dirty="0">
                          <a:effectLst/>
                        </a:rPr>
                        <a:t>Objavljivanje obavještenja o dodjeli ugovora i podnošenje izvještaja Agenciji za javne nabavke.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bl>
          </a:graphicData>
        </a:graphic>
      </p:graphicFrame>
      <p:grpSp>
        <p:nvGrpSpPr>
          <p:cNvPr id="9" name="Group 8"/>
          <p:cNvGrpSpPr/>
          <p:nvPr/>
        </p:nvGrpSpPr>
        <p:grpSpPr>
          <a:xfrm>
            <a:off x="5300497" y="5319092"/>
            <a:ext cx="3735999" cy="503590"/>
            <a:chOff x="5300497" y="5934469"/>
            <a:chExt cx="3735999" cy="503590"/>
          </a:xfrm>
        </p:grpSpPr>
        <p:sp>
          <p:nvSpPr>
            <p:cNvPr id="10"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PODNOŠENJE ŽALBE (ako se smatra neophodnim)</a:t>
              </a:r>
              <a:endParaRPr lang="el-GR" altLang="el-GR" sz="1400" dirty="0"/>
            </a:p>
          </p:txBody>
        </p:sp>
        <p:cxnSp>
          <p:nvCxnSpPr>
            <p:cNvPr id="11" name="Straight Arrow Connector 10"/>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Rectangle 582"/>
          <p:cNvSpPr>
            <a:spLocks noChangeArrowheads="1"/>
          </p:cNvSpPr>
          <p:nvPr/>
        </p:nvSpPr>
        <p:spPr bwMode="auto">
          <a:xfrm>
            <a:off x="5580496" y="1260000"/>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
        <p:nvSpPr>
          <p:cNvPr id="15"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Pregovarački postupak bez objave obavještenja o nabavci </a:t>
            </a:r>
            <a:r>
              <a:rPr lang="en-US" altLang="el-GR" sz="2000" b="1" dirty="0"/>
              <a:t>(</a:t>
            </a:r>
            <a:r>
              <a:rPr lang="hr-BA" altLang="el-GR" sz="2000" b="1" dirty="0"/>
              <a:t>2</a:t>
            </a:r>
            <a:r>
              <a:rPr lang="en-US" altLang="el-GR" sz="2000" b="1" dirty="0"/>
              <a:t> o</a:t>
            </a:r>
            <a:r>
              <a:rPr lang="hr-BA" altLang="el-GR" sz="2000" b="1" dirty="0"/>
              <a:t>d</a:t>
            </a:r>
            <a:r>
              <a:rPr lang="en-US" altLang="el-GR" sz="2000" b="1" dirty="0"/>
              <a:t> 2)</a:t>
            </a:r>
            <a:endParaRPr lang="el-GR" altLang="el-GR" sz="2000" b="1" dirty="0"/>
          </a:p>
        </p:txBody>
      </p:sp>
      <p:sp>
        <p:nvSpPr>
          <p:cNvPr id="16" name="TextBox 1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28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33344046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70705" y="450728"/>
            <a:ext cx="64442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Uvjeti</a:t>
            </a:r>
            <a:r>
              <a:rPr lang="en-US" altLang="el-GR" sz="2000" b="1" dirty="0"/>
              <a:t> za </a:t>
            </a:r>
            <a:r>
              <a:rPr lang="en-US" altLang="el-GR" sz="2000" b="1" dirty="0" err="1"/>
              <a:t>primjenu</a:t>
            </a:r>
            <a:r>
              <a:rPr lang="en-US" altLang="el-GR" sz="2000" b="1" dirty="0"/>
              <a:t> </a:t>
            </a:r>
            <a:r>
              <a:rPr lang="en-US" altLang="el-GR" sz="2000" b="1" dirty="0" err="1"/>
              <a:t>pregovaračkog</a:t>
            </a:r>
            <a:r>
              <a:rPr lang="en-US" altLang="el-GR" sz="2000" b="1" dirty="0"/>
              <a:t> </a:t>
            </a:r>
            <a:r>
              <a:rPr lang="en-US" altLang="el-GR" sz="2000" b="1" dirty="0" err="1"/>
              <a:t>postupka</a:t>
            </a:r>
            <a:r>
              <a:rPr lang="en-US" altLang="el-GR" sz="2000" b="1" dirty="0"/>
              <a:t> bez </a:t>
            </a:r>
            <a:r>
              <a:rPr lang="en-US" altLang="el-GR" sz="2000" b="1" dirty="0" err="1"/>
              <a:t>objave</a:t>
            </a:r>
            <a:r>
              <a:rPr lang="en-US" altLang="el-GR" sz="2000" b="1" dirty="0"/>
              <a:t> </a:t>
            </a:r>
            <a:r>
              <a:rPr lang="hr-BA" altLang="el-GR" sz="2000" b="1" dirty="0"/>
              <a:t>obavještenja o nabavci</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21 </a:t>
            </a:r>
            <a:r>
              <a:rPr lang="hr-BA" sz="1400" b="1" dirty="0">
                <a:solidFill>
                  <a:schemeClr val="bg1"/>
                </a:solidFill>
              </a:rPr>
              <a:t>ZJN</a:t>
            </a:r>
            <a:endParaRPr lang="el-GR" sz="1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1065999"/>
              </p:ext>
            </p:extLst>
          </p:nvPr>
        </p:nvGraphicFramePr>
        <p:xfrm>
          <a:off x="432000" y="1260000"/>
          <a:ext cx="8244456" cy="3296920"/>
        </p:xfrm>
        <a:graphic>
          <a:graphicData uri="http://schemas.openxmlformats.org/drawingml/2006/table">
            <a:tbl>
              <a:tblPr firstRow="1" bandRow="1">
                <a:tableStyleId>{5C22544A-7EE6-4342-B048-85BDC9FD1C3A}</a:tableStyleId>
              </a:tblPr>
              <a:tblGrid>
                <a:gridCol w="8244456">
                  <a:extLst>
                    <a:ext uri="{9D8B030D-6E8A-4147-A177-3AD203B41FA5}">
                      <a16:colId xmlns:a16="http://schemas.microsoft.com/office/drawing/2014/main" val="20000"/>
                    </a:ext>
                  </a:extLst>
                </a:gridCol>
              </a:tblGrid>
              <a:tr h="370840">
                <a:tc>
                  <a:txBody>
                    <a:bodyPr/>
                    <a:lstStyle/>
                    <a:p>
                      <a:pPr algn="ctr"/>
                      <a:r>
                        <a:rPr lang="hr-BA" sz="1400" dirty="0">
                          <a:latin typeface="Verdana" panose="020B0604030504040204" pitchFamily="34" charset="0"/>
                          <a:ea typeface="Verdana" panose="020B0604030504040204" pitchFamily="34" charset="0"/>
                        </a:rPr>
                        <a:t>Robe, usluge, radovi</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US" sz="1400" b="0" u="none" dirty="0">
                          <a:latin typeface="Verdana" panose="020B0604030504040204" pitchFamily="34" charset="0"/>
                          <a:ea typeface="Verdana" panose="020B0604030504040204" pitchFamily="34" charset="0"/>
                        </a:rPr>
                        <a:t>U </a:t>
                      </a:r>
                      <a:r>
                        <a:rPr lang="en-US" sz="1400" b="0" u="none" dirty="0" err="1">
                          <a:latin typeface="Verdana" panose="020B0604030504040204" pitchFamily="34" charset="0"/>
                          <a:ea typeface="Verdana" panose="020B0604030504040204" pitchFamily="34" charset="0"/>
                        </a:rPr>
                        <a:t>otvorenom</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ograničenom</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postupku</a:t>
                      </a:r>
                      <a:r>
                        <a:rPr lang="en-US" sz="1400" b="0" u="none"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nije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podnesena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niti</a:t>
                      </a:r>
                      <a:r>
                        <a:rPr lang="en-US" sz="1400" b="1" u="sng" dirty="0">
                          <a:latin typeface="Verdana" panose="020B0604030504040204" pitchFamily="34" charset="0"/>
                          <a:ea typeface="Verdana" panose="020B0604030504040204" pitchFamily="34" charset="0"/>
                        </a:rPr>
                        <a:t> </a:t>
                      </a:r>
                      <a:r>
                        <a:rPr lang="hr-BA" sz="1400" b="1" u="sng" dirty="0">
                          <a:latin typeface="Verdana" panose="020B0604030504040204" pitchFamily="34" charset="0"/>
                          <a:ea typeface="Verdana" panose="020B0604030504040204" pitchFamily="34" charset="0"/>
                        </a:rPr>
                        <a:t>jedna ponuda ili niti jedna </a:t>
                      </a:r>
                      <a:r>
                        <a:rPr lang="en-US" sz="1400" b="1" u="sng" dirty="0" err="1">
                          <a:latin typeface="Verdana" panose="020B0604030504040204" pitchFamily="34" charset="0"/>
                          <a:ea typeface="Verdana" panose="020B0604030504040204" pitchFamily="34" charset="0"/>
                        </a:rPr>
                        <a:t>prihvatljiva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ponuda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kada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uvjeti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značajno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izmijenjeni</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odnosu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uvjete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iz</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prethodnog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postupka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lang="en-US" sz="1400" b="1" u="sng" dirty="0">
                          <a:latin typeface="Verdana" panose="020B0604030504040204" pitchFamily="34" charset="0"/>
                          <a:ea typeface="Verdana" panose="020B0604030504040204" pitchFamily="34" charset="0"/>
                        </a:rPr>
                        <a:t>U </a:t>
                      </a:r>
                      <a:r>
                        <a:rPr lang="en-US" sz="1400" b="1" u="sng" dirty="0" err="1">
                          <a:latin typeface="Verdana" panose="020B0604030504040204" pitchFamily="34" charset="0"/>
                          <a:ea typeface="Verdana" panose="020B0604030504040204" pitchFamily="34" charset="0"/>
                        </a:rPr>
                        <a:t>ograničenom</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postupku</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nije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podnesen</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zahtjev</a:t>
                      </a:r>
                      <a:r>
                        <a:rPr lang="en-US" sz="1400" b="1" u="sng" dirty="0">
                          <a:latin typeface="Verdana" panose="020B0604030504040204" pitchFamily="34" charset="0"/>
                          <a:ea typeface="Verdana" panose="020B0604030504040204" pitchFamily="34" charset="0"/>
                        </a:rPr>
                        <a:t> za </a:t>
                      </a:r>
                      <a:r>
                        <a:rPr lang="en-US" sz="1400" b="1" u="sng" dirty="0" err="1">
                          <a:latin typeface="Verdana" panose="020B0604030504040204" pitchFamily="34" charset="0"/>
                          <a:ea typeface="Verdana" panose="020B0604030504040204" pitchFamily="34" charset="0"/>
                        </a:rPr>
                        <a:t>sudjelovanje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nijedan</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kvalificirani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kandidat</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nije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zatražio</a:t>
                      </a:r>
                      <a:r>
                        <a:rPr lang="en-US" sz="1400" b="1" u="sng" dirty="0">
                          <a:latin typeface="Verdana" panose="020B0604030504040204" pitchFamily="34" charset="0"/>
                          <a:ea typeface="Verdana" panose="020B0604030504040204" pitchFamily="34" charset="0"/>
                        </a:rPr>
                        <a:t> </a:t>
                      </a:r>
                      <a:r>
                        <a:rPr lang="hr-BA" sz="1400" b="1" u="sng" dirty="0">
                          <a:latin typeface="Verdana" panose="020B0604030504040204" pitchFamily="34" charset="0"/>
                          <a:ea typeface="Verdana" panose="020B0604030504040204" pitchFamily="34" charset="0"/>
                        </a:rPr>
                        <a:t>učešće</a:t>
                      </a:r>
                      <a:r>
                        <a:rPr lang="en-US" sz="1400" b="1" u="sng" dirty="0">
                          <a:latin typeface="Verdana" panose="020B0604030504040204" pitchFamily="34" charset="0"/>
                          <a:ea typeface="Verdana" panose="020B0604030504040204" pitchFamily="34" charset="0"/>
                        </a:rPr>
                        <a:t> u </a:t>
                      </a:r>
                      <a:r>
                        <a:rPr lang="en-US" sz="1400" b="1" u="sng" dirty="0" err="1">
                          <a:latin typeface="Verdana" panose="020B0604030504040204" pitchFamily="34" charset="0"/>
                          <a:ea typeface="Verdana" panose="020B0604030504040204" pitchFamily="34" charset="0"/>
                        </a:rPr>
                        <a:t>ograničenom</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postupku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kad</a:t>
                      </a:r>
                      <a:r>
                        <a:rPr lang="en-US" sz="1400" b="0" u="none" dirty="0">
                          <a:latin typeface="Verdana" panose="020B0604030504040204" pitchFamily="34" charset="0"/>
                          <a:ea typeface="Verdana" panose="020B0604030504040204" pitchFamily="34" charset="0"/>
                        </a:rPr>
                        <a:t> se</a:t>
                      </a:r>
                      <a:r>
                        <a:rPr lang="hr-BA"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uvjeti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t>
                      </a:r>
                      <a:r>
                        <a:rPr lang="hr-BA" sz="1400" b="0" u="none" dirty="0">
                          <a:latin typeface="Verdana" panose="020B0604030504040204" pitchFamily="34" charset="0"/>
                          <a:ea typeface="Verdana" panose="020B0604030504040204" pitchFamily="34" charset="0"/>
                        </a:rPr>
                        <a:t>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značajno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promijenili</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odnosu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uvjete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iz</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prethodnog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postupka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r>
                        <a:rPr lang="bs-Latn-BA" sz="1400" b="0" u="none" dirty="0">
                          <a:latin typeface="Verdana" panose="020B0604030504040204" pitchFamily="34" charset="0"/>
                          <a:ea typeface="Verdana" panose="020B0604030504040204" pitchFamily="34" charset="0"/>
                        </a:rPr>
                        <a:t>Ugovor se može dodijeliti samo određenom ponuđaču zbog bitnih, dokazanih tehničkih ili umjetničkih razloga ili zbog razloga koji se odnose na zaštitu ekskluzivnih prava.</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r h="370840">
                <a:tc>
                  <a:txBody>
                    <a:bodyPr/>
                    <a:lstStyle/>
                    <a:p>
                      <a:r>
                        <a:rPr lang="en-US" sz="1400" b="0" u="none" dirty="0" err="1">
                          <a:latin typeface="Verdana" panose="020B0604030504040204" pitchFamily="34" charset="0"/>
                          <a:ea typeface="Verdana" panose="020B0604030504040204" pitchFamily="34" charset="0"/>
                        </a:rPr>
                        <a:t>Kada</a:t>
                      </a:r>
                      <a:r>
                        <a:rPr lang="en-US" sz="1400" b="0" u="none" dirty="0">
                          <a:latin typeface="Verdana" panose="020B0604030504040204" pitchFamily="34" charset="0"/>
                          <a:ea typeface="Verdana" panose="020B0604030504040204" pitchFamily="34" charset="0"/>
                        </a:rPr>
                        <a:t> se, </a:t>
                      </a:r>
                      <a:r>
                        <a:rPr lang="en-US" sz="1400" b="0" u="none" dirty="0" err="1">
                          <a:latin typeface="Verdana" panose="020B0604030504040204" pitchFamily="34" charset="0"/>
                          <a:ea typeface="Verdana" panose="020B0604030504040204" pitchFamily="34" charset="0"/>
                        </a:rPr>
                        <a:t>iznimno</a:t>
                      </a:r>
                      <a:r>
                        <a:rPr lang="en-US" sz="1400" b="0" u="none"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minimalni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rokovi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definirani</a:t>
                      </a:r>
                      <a:r>
                        <a:rPr lang="en-US" sz="1400" b="1" u="sng" dirty="0">
                          <a:latin typeface="Verdana" panose="020B0604030504040204" pitchFamily="34" charset="0"/>
                          <a:ea typeface="Verdana" panose="020B0604030504040204" pitchFamily="34" charset="0"/>
                        </a:rPr>
                        <a:t> </a:t>
                      </a:r>
                      <a:r>
                        <a:rPr lang="en-US" sz="1400" b="0" u="none" dirty="0">
                          <a:latin typeface="Verdana" panose="020B0604030504040204" pitchFamily="34" charset="0"/>
                          <a:ea typeface="Verdana" panose="020B0604030504040204" pitchFamily="34" charset="0"/>
                        </a:rPr>
                        <a:t>za </a:t>
                      </a:r>
                      <a:r>
                        <a:rPr lang="en-US" sz="1400" b="0" u="none" dirty="0" err="1">
                          <a:latin typeface="Verdana" panose="020B0604030504040204" pitchFamily="34" charset="0"/>
                          <a:ea typeface="Verdana" panose="020B0604030504040204" pitchFamily="34" charset="0"/>
                        </a:rPr>
                        <a:t>otvoreni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ograničeni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pregovarački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postupak</a:t>
                      </a:r>
                      <a:r>
                        <a:rPr lang="en-US" sz="1400" b="0" u="none" dirty="0">
                          <a:latin typeface="Verdana" panose="020B0604030504040204" pitchFamily="34" charset="0"/>
                          <a:ea typeface="Verdana" panose="020B0604030504040204" pitchFamily="34" charset="0"/>
                        </a:rPr>
                        <a:t> s </a:t>
                      </a:r>
                      <a:r>
                        <a:rPr lang="en-US" sz="1400" b="0" u="none" dirty="0" err="1">
                          <a:latin typeface="Verdana" panose="020B0604030504040204" pitchFamily="34" charset="0"/>
                          <a:ea typeface="Verdana" panose="020B0604030504040204" pitchFamily="34" charset="0"/>
                        </a:rPr>
                        <a:t>objavom</a:t>
                      </a:r>
                      <a:r>
                        <a:rPr lang="en-US" sz="1400" b="0" u="none" dirty="0">
                          <a:latin typeface="Verdana" panose="020B0604030504040204" pitchFamily="34" charset="0"/>
                          <a:ea typeface="Verdana" panose="020B0604030504040204" pitchFamily="34" charset="0"/>
                        </a:rPr>
                        <a:t> </a:t>
                      </a:r>
                      <a:r>
                        <a:rPr lang="hr-BA" sz="1400" b="0" u="none" dirty="0">
                          <a:latin typeface="Verdana" panose="020B0604030504040204" pitchFamily="34" charset="0"/>
                          <a:ea typeface="Verdana" panose="020B0604030504040204" pitchFamily="34" charset="0"/>
                        </a:rPr>
                        <a:t>obavještenja</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mogu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primijeniti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zbog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dokazivih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razloga</a:t>
                      </a:r>
                      <a:r>
                        <a:rPr lang="en-US" sz="1400" b="0" u="none"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krajnje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hitnosti</a:t>
                      </a:r>
                      <a:r>
                        <a:rPr lang="en-US" sz="1400" b="1" u="sng"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uzrokovanih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nepredvidivim</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događajima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način</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povezani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ugovornim</a:t>
                      </a:r>
                      <a:r>
                        <a:rPr lang="en-US" sz="1400" b="0" u="none" dirty="0">
                          <a:latin typeface="Verdana" panose="020B0604030504040204" pitchFamily="34" charset="0"/>
                          <a:ea typeface="Verdana" panose="020B0604030504040204" pitchFamily="34" charset="0"/>
                        </a:rPr>
                        <a:t> </a:t>
                      </a:r>
                      <a:r>
                        <a:rPr lang="hr-BA" sz="1400" b="0" u="none" dirty="0">
                          <a:latin typeface="Verdana" panose="020B0604030504040204" pitchFamily="34" charset="0"/>
                          <a:ea typeface="Verdana" panose="020B0604030504040204" pitchFamily="34" charset="0"/>
                        </a:rPr>
                        <a:t>organom</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378607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Uvjeti</a:t>
            </a:r>
            <a:r>
              <a:rPr lang="en-US" altLang="el-GR" sz="2000" b="1" dirty="0"/>
              <a:t> za </a:t>
            </a:r>
            <a:r>
              <a:rPr lang="en-US" altLang="el-GR" sz="2000" b="1" dirty="0" err="1"/>
              <a:t>primjenu</a:t>
            </a:r>
            <a:r>
              <a:rPr lang="en-US" altLang="el-GR" sz="2000" b="1" dirty="0"/>
              <a:t> </a:t>
            </a:r>
            <a:r>
              <a:rPr lang="en-US" altLang="el-GR" sz="2000" b="1" dirty="0" err="1"/>
              <a:t>pregovaračkog</a:t>
            </a:r>
            <a:r>
              <a:rPr lang="en-US" altLang="el-GR" sz="2000" b="1" dirty="0"/>
              <a:t> </a:t>
            </a:r>
            <a:r>
              <a:rPr lang="en-US" altLang="el-GR" sz="2000" b="1" dirty="0" err="1"/>
              <a:t>postupka</a:t>
            </a:r>
            <a:r>
              <a:rPr lang="en-US" altLang="el-GR" sz="2000" b="1" dirty="0"/>
              <a:t> bez </a:t>
            </a:r>
            <a:r>
              <a:rPr lang="en-US" altLang="el-GR" sz="2000" b="1" dirty="0" err="1"/>
              <a:t>objave</a:t>
            </a:r>
            <a:r>
              <a:rPr lang="en-US" altLang="el-GR" sz="2000" b="1" dirty="0"/>
              <a:t> </a:t>
            </a:r>
            <a:r>
              <a:rPr lang="hr-BA" altLang="el-GR" sz="2000" b="1" dirty="0"/>
              <a:t>obavještenja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22 </a:t>
            </a:r>
            <a:r>
              <a:rPr lang="hr-BA" sz="1400" b="1" dirty="0">
                <a:solidFill>
                  <a:schemeClr val="bg1"/>
                </a:solidFill>
              </a:rPr>
              <a:t>ZJN</a:t>
            </a:r>
            <a:endParaRPr lang="el-GR" sz="1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49617197"/>
              </p:ext>
            </p:extLst>
          </p:nvPr>
        </p:nvGraphicFramePr>
        <p:xfrm>
          <a:off x="432000" y="1260000"/>
          <a:ext cx="8244456" cy="3362960"/>
        </p:xfrm>
        <a:graphic>
          <a:graphicData uri="http://schemas.openxmlformats.org/drawingml/2006/table">
            <a:tbl>
              <a:tblPr firstRow="1" bandRow="1">
                <a:tableStyleId>{5C22544A-7EE6-4342-B048-85BDC9FD1C3A}</a:tableStyleId>
              </a:tblPr>
              <a:tblGrid>
                <a:gridCol w="8244456">
                  <a:extLst>
                    <a:ext uri="{9D8B030D-6E8A-4147-A177-3AD203B41FA5}">
                      <a16:colId xmlns:a16="http://schemas.microsoft.com/office/drawing/2014/main" val="20000"/>
                    </a:ext>
                  </a:extLst>
                </a:gridCol>
              </a:tblGrid>
              <a:tr h="370840">
                <a:tc>
                  <a:txBody>
                    <a:bodyPr/>
                    <a:lstStyle/>
                    <a:p>
                      <a:pPr algn="ctr"/>
                      <a:r>
                        <a:rPr lang="hr-BA" sz="1400" dirty="0">
                          <a:latin typeface="Verdana" panose="020B0604030504040204" pitchFamily="34" charset="0"/>
                          <a:ea typeface="Verdana" panose="020B0604030504040204" pitchFamily="34" charset="0"/>
                        </a:rPr>
                        <a:t>Robe</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US" sz="1400" dirty="0" err="1">
                          <a:latin typeface="Verdana" panose="020B0604030504040204" pitchFamily="34" charset="0"/>
                          <a:ea typeface="Verdana" panose="020B0604030504040204" pitchFamily="34" charset="0"/>
                        </a:rPr>
                        <a:t>Kada</a:t>
                      </a:r>
                      <a:r>
                        <a:rPr lang="en-US" sz="1400" dirty="0">
                          <a:latin typeface="Verdana" panose="020B0604030504040204" pitchFamily="34" charset="0"/>
                          <a:ea typeface="Verdana" panose="020B0604030504040204" pitchFamily="34" charset="0"/>
                        </a:rPr>
                        <a:t> se </a:t>
                      </a:r>
                      <a:r>
                        <a:rPr lang="hr-BA" sz="1400" dirty="0">
                          <a:latin typeface="Verdana" panose="020B0604030504040204" pitchFamily="34" charset="0"/>
                          <a:ea typeface="Verdana" panose="020B0604030504040204" pitchFamily="34" charset="0"/>
                        </a:rPr>
                        <a:t>roba koja se nabavlja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korist</a:t>
                      </a:r>
                      <a:r>
                        <a:rPr lang="hr-BA" sz="1400" dirty="0">
                          <a:latin typeface="Verdana" panose="020B0604030504040204" pitchFamily="34" charset="0"/>
                          <a:ea typeface="Verdana" panose="020B0604030504040204" pitchFamily="34" charset="0"/>
                        </a:rPr>
                        <a:t>i</a:t>
                      </a:r>
                      <a:r>
                        <a:rPr lang="en-US" sz="1400"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isključivo</a:t>
                      </a:r>
                      <a:r>
                        <a:rPr lang="en-US" sz="1400" b="1" u="sng" dirty="0">
                          <a:latin typeface="Verdana" panose="020B0604030504040204" pitchFamily="34" charset="0"/>
                          <a:ea typeface="Verdana" panose="020B0604030504040204" pitchFamily="34" charset="0"/>
                        </a:rPr>
                        <a:t> u </a:t>
                      </a:r>
                      <a:r>
                        <a:rPr lang="en-US" sz="1400" b="1" u="sng" dirty="0" err="1">
                          <a:latin typeface="Verdana" panose="020B0604030504040204" pitchFamily="34" charset="0"/>
                          <a:ea typeface="Verdana" panose="020B0604030504040204" pitchFamily="34" charset="0"/>
                        </a:rPr>
                        <a:t>svrhu</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istraživanja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eksperimenta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proučavanja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ili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razvoja</a:t>
                      </a:r>
                      <a:r>
                        <a:rPr lang="en-US" sz="1400" dirty="0">
                          <a:latin typeface="Verdana" panose="020B0604030504040204" pitchFamily="34" charset="0"/>
                          <a:ea typeface="Verdana" panose="020B0604030504040204" pitchFamily="34" charset="0"/>
                        </a:rPr>
                        <a:t>, a ne za </a:t>
                      </a:r>
                      <a:r>
                        <a:rPr lang="en-US" sz="1400" dirty="0" err="1">
                          <a:latin typeface="Verdana" panose="020B0604030504040204" pitchFamily="34" charset="0"/>
                          <a:ea typeface="Verdana" panose="020B0604030504040204" pitchFamily="34" charset="0"/>
                        </a:rPr>
                        <a:t>st</a:t>
                      </a:r>
                      <a:r>
                        <a:rPr lang="hr-BA" sz="1400" dirty="0">
                          <a:latin typeface="Verdana" panose="020B0604030504040204" pitchFamily="34" charset="0"/>
                          <a:ea typeface="Verdana" panose="020B0604030504040204" pitchFamily="34" charset="0"/>
                        </a:rPr>
                        <a:t>i</a:t>
                      </a:r>
                      <a:r>
                        <a:rPr lang="en-US" sz="1400" dirty="0" err="1">
                          <a:latin typeface="Verdana" panose="020B0604030504040204" pitchFamily="34" charset="0"/>
                          <a:ea typeface="Verdana" panose="020B0604030504040204" pitchFamily="34" charset="0"/>
                        </a:rPr>
                        <a:t>canje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dobiti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nadoknadu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troškova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istraživanja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razvoja</a:t>
                      </a:r>
                      <a:r>
                        <a:rPr lang="en-US" sz="1400" dirty="0">
                          <a:latin typeface="Verdana" panose="020B0604030504040204" pitchFamily="34" charset="0"/>
                          <a:ea typeface="Verdana" panose="020B0604030504040204" pitchFamily="34" charset="0"/>
                        </a:rPr>
                        <a:t>.</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lang="en-US" sz="1400" b="0" u="none" dirty="0">
                          <a:latin typeface="Verdana" panose="020B0604030504040204" pitchFamily="34" charset="0"/>
                          <a:ea typeface="Verdana" panose="020B0604030504040204" pitchFamily="34" charset="0"/>
                        </a:rPr>
                        <a:t>Za </a:t>
                      </a:r>
                      <a:r>
                        <a:rPr lang="en-US" sz="1400" b="1" u="sng" dirty="0" err="1">
                          <a:latin typeface="Verdana" panose="020B0604030504040204" pitchFamily="34" charset="0"/>
                          <a:ea typeface="Verdana" panose="020B0604030504040204" pitchFamily="34" charset="0"/>
                        </a:rPr>
                        <a:t>dodatne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isporuke</a:t>
                      </a:r>
                      <a:r>
                        <a:rPr lang="en-US" sz="1400" b="1" u="sng" dirty="0">
                          <a:latin typeface="Verdana" panose="020B0604030504040204" pitchFamily="34" charset="0"/>
                          <a:ea typeface="Verdana" panose="020B0604030504040204" pitchFamily="34" charset="0"/>
                        </a:rPr>
                        <a:t> od </a:t>
                      </a:r>
                      <a:r>
                        <a:rPr lang="en-US" sz="1400" b="1" u="sng" dirty="0" err="1">
                          <a:latin typeface="Verdana" panose="020B0604030504040204" pitchFamily="34" charset="0"/>
                          <a:ea typeface="Verdana" panose="020B0604030504040204" pitchFamily="34" charset="0"/>
                        </a:rPr>
                        <a:t>dobavljača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prema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osnovnom</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koje</a:t>
                      </a:r>
                      <a:r>
                        <a:rPr lang="en-US" sz="1400" b="0" u="none" dirty="0">
                          <a:latin typeface="Verdana" panose="020B0604030504040204" pitchFamily="34" charset="0"/>
                          <a:ea typeface="Verdana" panose="020B0604030504040204" pitchFamily="34" charset="0"/>
                        </a:rPr>
                        <a:t> </a:t>
                      </a:r>
                      <a:r>
                        <a:rPr lang="hr-BA" sz="1400" b="0" u="none" dirty="0">
                          <a:latin typeface="Verdana" panose="020B0604030504040204" pitchFamily="34" charset="0"/>
                          <a:ea typeface="Verdana" panose="020B0604030504040204" pitchFamily="34" charset="0"/>
                        </a:rPr>
                        <a:t>su namijenjene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djelomična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zamjena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redovnih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isporuka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instalacija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proširenje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postojećih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isporuka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instalacija</a:t>
                      </a:r>
                      <a:r>
                        <a:rPr lang="en-US" sz="1400" b="0" u="none" dirty="0">
                          <a:latin typeface="Verdana" panose="020B0604030504040204" pitchFamily="34" charset="0"/>
                          <a:ea typeface="Verdana" panose="020B0604030504040204" pitchFamily="34" charset="0"/>
                        </a:rPr>
                        <a:t>, pod </a:t>
                      </a:r>
                      <a:r>
                        <a:rPr lang="en-US" sz="1400" b="0" u="none" dirty="0" err="1">
                          <a:latin typeface="Verdana" panose="020B0604030504040204" pitchFamily="34" charset="0"/>
                          <a:ea typeface="Verdana" panose="020B0604030504040204" pitchFamily="34" charset="0"/>
                        </a:rPr>
                        <a:t>uvjetom</a:t>
                      </a:r>
                      <a:r>
                        <a:rPr lang="en-US" sz="1400" b="0" u="none" dirty="0">
                          <a:latin typeface="Verdana" panose="020B0604030504040204" pitchFamily="34" charset="0"/>
                          <a:ea typeface="Verdana" panose="020B0604030504040204" pitchFamily="34" charset="0"/>
                        </a:rPr>
                        <a:t> da </a:t>
                      </a:r>
                      <a:r>
                        <a:rPr lang="en-US" sz="1400" b="0" u="none" dirty="0" err="1">
                          <a:latin typeface="Verdana" panose="020B0604030504040204" pitchFamily="34" charset="0"/>
                          <a:ea typeface="Verdana" panose="020B0604030504040204" pitchFamily="34" charset="0"/>
                        </a:rPr>
                        <a:t>trajanje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njegovo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produženje</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premaši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jednu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godinu</a:t>
                      </a:r>
                      <a:r>
                        <a:rPr lang="en-US" sz="1400" b="0" u="none" dirty="0">
                          <a:latin typeface="Verdana" panose="020B0604030504040204" pitchFamily="34" charset="0"/>
                          <a:ea typeface="Verdana" panose="020B0604030504040204" pitchFamily="34" charset="0"/>
                        </a:rPr>
                        <a:t>, a </a:t>
                      </a:r>
                      <a:r>
                        <a:rPr lang="en-US" sz="1400" b="1" u="sng" dirty="0" err="1">
                          <a:latin typeface="Verdana" panose="020B0604030504040204" pitchFamily="34" charset="0"/>
                          <a:ea typeface="Verdana" panose="020B0604030504040204" pitchFamily="34" charset="0"/>
                        </a:rPr>
                        <a:t>vrijednost</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dodatnih</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isporuka</a:t>
                      </a:r>
                      <a:r>
                        <a:rPr lang="en-US" sz="1400" b="1" u="sng" dirty="0">
                          <a:latin typeface="Verdana" panose="020B0604030504040204" pitchFamily="34" charset="0"/>
                          <a:ea typeface="Verdana" panose="020B0604030504040204" pitchFamily="34" charset="0"/>
                        </a:rPr>
                        <a:t> ne </a:t>
                      </a:r>
                      <a:r>
                        <a:rPr lang="en-US" sz="1400" b="1" u="sng" dirty="0" err="1">
                          <a:latin typeface="Verdana" panose="020B0604030504040204" pitchFamily="34" charset="0"/>
                          <a:ea typeface="Verdana" panose="020B0604030504040204" pitchFamily="34" charset="0"/>
                        </a:rPr>
                        <a:t>prelazi</a:t>
                      </a:r>
                      <a:r>
                        <a:rPr lang="en-US" sz="1400" b="1" u="sng" dirty="0">
                          <a:latin typeface="Verdana" panose="020B0604030504040204" pitchFamily="34" charset="0"/>
                          <a:ea typeface="Verdana" panose="020B0604030504040204" pitchFamily="34" charset="0"/>
                        </a:rPr>
                        <a:t> 10% </a:t>
                      </a:r>
                      <a:r>
                        <a:rPr lang="en-US" sz="1400" b="1" u="sng" dirty="0" err="1">
                          <a:latin typeface="Verdana" panose="020B0604030504040204" pitchFamily="34" charset="0"/>
                          <a:ea typeface="Verdana" panose="020B0604030504040204" pitchFamily="34" charset="0"/>
                        </a:rPr>
                        <a:t>vrijednosti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osnovnog</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ugovora</a:t>
                      </a:r>
                      <a:r>
                        <a:rPr lang="en-US" sz="1400" b="1" u="sng" dirty="0">
                          <a:latin typeface="Verdana" panose="020B0604030504040204" pitchFamily="34" charset="0"/>
                          <a:ea typeface="Verdana" panose="020B0604030504040204" pitchFamily="34" charset="0"/>
                        </a:rPr>
                        <a:t>.</a:t>
                      </a:r>
                      <a:endParaRPr lang="el-GR" sz="1400" b="1" u="sng"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r>
                        <a:rPr lang="pl-PL" sz="1400" b="1" u="sng" dirty="0">
                          <a:latin typeface="Verdana" panose="020B0604030504040204" pitchFamily="34" charset="0"/>
                          <a:ea typeface="Verdana" panose="020B0604030504040204" pitchFamily="34" charset="0"/>
                        </a:rPr>
                        <a:t>Za robe koje se prodaju i kupuju na berzi.</a:t>
                      </a:r>
                      <a:endParaRPr lang="el-GR" sz="1400" b="1" u="sng"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r h="370840">
                <a:tc>
                  <a:txBody>
                    <a:bodyPr/>
                    <a:lstStyle/>
                    <a:p>
                      <a:r>
                        <a:rPr lang="en-US" sz="1400" b="0" u="none" dirty="0">
                          <a:latin typeface="Verdana" panose="020B0604030504040204" pitchFamily="34" charset="0"/>
                          <a:ea typeface="Verdana" panose="020B0604030504040204" pitchFamily="34" charset="0"/>
                        </a:rPr>
                        <a:t>Za </a:t>
                      </a:r>
                      <a:r>
                        <a:rPr lang="hr-BA" sz="1400" b="0" u="none" dirty="0">
                          <a:latin typeface="Verdana" panose="020B0604030504040204" pitchFamily="34" charset="0"/>
                          <a:ea typeface="Verdana" panose="020B0604030504040204" pitchFamily="34" charset="0"/>
                        </a:rPr>
                        <a:t>robe</a:t>
                      </a:r>
                      <a:r>
                        <a:rPr lang="en-US" sz="1400" b="0" u="none" dirty="0">
                          <a:latin typeface="Verdana" panose="020B0604030504040204" pitchFamily="34" charset="0"/>
                          <a:ea typeface="Verdana" panose="020B0604030504040204" pitchFamily="34" charset="0"/>
                        </a:rPr>
                        <a:t> </a:t>
                      </a:r>
                      <a:r>
                        <a:rPr lang="en-US" sz="1400" b="1" u="sng" dirty="0">
                          <a:latin typeface="Verdana" panose="020B0604030504040204" pitchFamily="34" charset="0"/>
                          <a:ea typeface="Verdana" panose="020B0604030504040204" pitchFamily="34" charset="0"/>
                        </a:rPr>
                        <a:t>pod </a:t>
                      </a:r>
                      <a:r>
                        <a:rPr lang="en-US" sz="1400" b="1" u="sng" dirty="0" err="1">
                          <a:latin typeface="Verdana" panose="020B0604030504040204" pitchFamily="34" charset="0"/>
                          <a:ea typeface="Verdana" panose="020B0604030504040204" pitchFamily="34" charset="0"/>
                        </a:rPr>
                        <a:t>posebno</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povoljnim</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uslovima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kada</a:t>
                      </a:r>
                      <a:r>
                        <a:rPr lang="en-US" sz="1400" b="0" u="none" dirty="0">
                          <a:latin typeface="Verdana" panose="020B0604030504040204" pitchFamily="34" charset="0"/>
                          <a:ea typeface="Verdana" panose="020B0604030504040204" pitchFamily="34" charset="0"/>
                        </a:rPr>
                        <a:t> se </a:t>
                      </a:r>
                      <a:r>
                        <a:rPr lang="en-US" sz="1400" b="0" u="none" dirty="0" err="1">
                          <a:latin typeface="Verdana" panose="020B0604030504040204" pitchFamily="34" charset="0"/>
                          <a:ea typeface="Verdana" panose="020B0604030504040204" pitchFamily="34" charset="0"/>
                        </a:rPr>
                        <a:t>nabavljaju</a:t>
                      </a:r>
                      <a:r>
                        <a:rPr lang="en-US" sz="1400" b="0" u="none" dirty="0">
                          <a:latin typeface="Verdana" panose="020B0604030504040204" pitchFamily="34" charset="0"/>
                          <a:ea typeface="Verdana" panose="020B0604030504040204" pitchFamily="34" charset="0"/>
                        </a:rPr>
                        <a:t> od </a:t>
                      </a:r>
                      <a:r>
                        <a:rPr lang="hr-BA" sz="1400" b="0" u="none" dirty="0">
                          <a:latin typeface="Verdana" panose="020B0604030504040204" pitchFamily="34" charset="0"/>
                          <a:ea typeface="Verdana" panose="020B0604030504040204" pitchFamily="34" charset="0"/>
                        </a:rPr>
                        <a:t>ponuđača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je u </a:t>
                      </a:r>
                      <a:r>
                        <a:rPr lang="en-US" sz="1400" b="0" u="none" dirty="0" err="1">
                          <a:latin typeface="Verdana" panose="020B0604030504040204" pitchFamily="34" charset="0"/>
                          <a:ea typeface="Verdana" panose="020B0604030504040204" pitchFamily="34" charset="0"/>
                        </a:rPr>
                        <a:t>procesu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likvidacije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svojih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poslovnih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aktivnosti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od </a:t>
                      </a:r>
                      <a:r>
                        <a:rPr lang="en-US" sz="1400" b="0" u="none" dirty="0" err="1">
                          <a:latin typeface="Verdana" panose="020B0604030504040204" pitchFamily="34" charset="0"/>
                          <a:ea typeface="Verdana" panose="020B0604030504040204" pitchFamily="34" charset="0"/>
                        </a:rPr>
                        <a:t>stečajnih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pov</a:t>
                      </a:r>
                      <a:r>
                        <a:rPr lang="hr-BA" sz="1400" b="0" u="none" dirty="0">
                          <a:latin typeface="Verdana" panose="020B0604030504040204" pitchFamily="34" charset="0"/>
                          <a:ea typeface="Verdana" panose="020B0604030504040204" pitchFamily="34" charset="0"/>
                        </a:rPr>
                        <a:t>j</a:t>
                      </a:r>
                      <a:r>
                        <a:rPr lang="en-US" sz="1400" b="0" u="none" dirty="0" err="1">
                          <a:latin typeface="Verdana" panose="020B0604030504040204" pitchFamily="34" charset="0"/>
                          <a:ea typeface="Verdana" panose="020B0604030504040204" pitchFamily="34" charset="0"/>
                        </a:rPr>
                        <a:t>erilaca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stečajnih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upravnika</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postupku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bankrota</a:t>
                      </a:r>
                      <a:r>
                        <a:rPr lang="en-US" sz="1400" b="0" u="none" dirty="0">
                          <a:latin typeface="Verdana" panose="020B0604030504040204" pitchFamily="34" charset="0"/>
                          <a:ea typeface="Verdana" panose="020B0604030504040204" pitchFamily="34" charset="0"/>
                        </a:rPr>
                        <a:t>, od </a:t>
                      </a:r>
                      <a:r>
                        <a:rPr lang="en-US" sz="1400" b="0" u="none" dirty="0" err="1">
                          <a:latin typeface="Verdana" panose="020B0604030504040204" pitchFamily="34" charset="0"/>
                          <a:ea typeface="Verdana" panose="020B0604030504040204" pitchFamily="34" charset="0"/>
                        </a:rPr>
                        <a:t>pov</a:t>
                      </a:r>
                      <a:r>
                        <a:rPr lang="hr-BA" sz="1400" b="0" u="none" dirty="0">
                          <a:latin typeface="Verdana" panose="020B0604030504040204" pitchFamily="34" charset="0"/>
                          <a:ea typeface="Verdana" panose="020B0604030504040204" pitchFamily="34" charset="0"/>
                        </a:rPr>
                        <a:t>j</a:t>
                      </a:r>
                      <a:r>
                        <a:rPr lang="en-US" sz="1400" b="0" u="none" dirty="0" err="1">
                          <a:latin typeface="Verdana" panose="020B0604030504040204" pitchFamily="34" charset="0"/>
                          <a:ea typeface="Verdana" panose="020B0604030504040204" pitchFamily="34" charset="0"/>
                        </a:rPr>
                        <a:t>erioca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279245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Uvjeti</a:t>
            </a:r>
            <a:r>
              <a:rPr lang="en-US" altLang="el-GR" sz="2000" b="1" dirty="0"/>
              <a:t> za </a:t>
            </a:r>
            <a:r>
              <a:rPr lang="en-US" altLang="el-GR" sz="2000" b="1" dirty="0" err="1"/>
              <a:t>primjenu</a:t>
            </a:r>
            <a:r>
              <a:rPr lang="en-US" altLang="el-GR" sz="2000" b="1" dirty="0"/>
              <a:t> </a:t>
            </a:r>
            <a:r>
              <a:rPr lang="en-US" altLang="el-GR" sz="2000" b="1" dirty="0" err="1"/>
              <a:t>pregovaračkog</a:t>
            </a:r>
            <a:r>
              <a:rPr lang="en-US" altLang="el-GR" sz="2000" b="1" dirty="0"/>
              <a:t> </a:t>
            </a:r>
            <a:r>
              <a:rPr lang="en-US" altLang="el-GR" sz="2000" b="1" dirty="0" err="1"/>
              <a:t>postupka</a:t>
            </a:r>
            <a:r>
              <a:rPr lang="en-US" altLang="el-GR" sz="2000" b="1" dirty="0"/>
              <a:t> bez </a:t>
            </a:r>
            <a:r>
              <a:rPr lang="en-US" altLang="el-GR" sz="2000" b="1" dirty="0" err="1"/>
              <a:t>objave</a:t>
            </a:r>
            <a:r>
              <a:rPr lang="en-US" altLang="el-GR" sz="2000" b="1" dirty="0"/>
              <a:t> </a:t>
            </a:r>
            <a:r>
              <a:rPr lang="hr-BA" altLang="el-GR" sz="2000" b="1" dirty="0"/>
              <a:t>obavještenja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a:t>
            </a:r>
            <a:r>
              <a:rPr lang="el-GR" sz="1400" b="1" dirty="0">
                <a:solidFill>
                  <a:schemeClr val="bg1"/>
                </a:solidFill>
              </a:rPr>
              <a:t>3</a:t>
            </a:r>
            <a:r>
              <a:rPr lang="en-US" sz="1400" b="1" dirty="0">
                <a:solidFill>
                  <a:schemeClr val="bg1"/>
                </a:solidFill>
              </a:rPr>
              <a:t> </a:t>
            </a:r>
            <a:r>
              <a:rPr lang="hr-BA" sz="1400" b="1" dirty="0">
                <a:solidFill>
                  <a:schemeClr val="bg1"/>
                </a:solidFill>
              </a:rPr>
              <a:t>ZJN</a:t>
            </a:r>
            <a:endParaRPr lang="el-GR" sz="1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4027373178"/>
              </p:ext>
            </p:extLst>
          </p:nvPr>
        </p:nvGraphicFramePr>
        <p:xfrm>
          <a:off x="432000" y="1260000"/>
          <a:ext cx="8244456" cy="3418840"/>
        </p:xfrm>
        <a:graphic>
          <a:graphicData uri="http://schemas.openxmlformats.org/drawingml/2006/table">
            <a:tbl>
              <a:tblPr firstRow="1" bandRow="1">
                <a:tableStyleId>{5C22544A-7EE6-4342-B048-85BDC9FD1C3A}</a:tableStyleId>
              </a:tblPr>
              <a:tblGrid>
                <a:gridCol w="8244456">
                  <a:extLst>
                    <a:ext uri="{9D8B030D-6E8A-4147-A177-3AD203B41FA5}">
                      <a16:colId xmlns:a16="http://schemas.microsoft.com/office/drawing/2014/main" val="20000"/>
                    </a:ext>
                  </a:extLst>
                </a:gridCol>
              </a:tblGrid>
              <a:tr h="370840">
                <a:tc>
                  <a:txBody>
                    <a:bodyPr/>
                    <a:lstStyle/>
                    <a:p>
                      <a:pPr algn="ctr"/>
                      <a:r>
                        <a:rPr lang="hr-BA" sz="1400" dirty="0">
                          <a:latin typeface="Verdana" panose="020B0604030504040204" pitchFamily="34" charset="0"/>
                          <a:ea typeface="Verdana" panose="020B0604030504040204" pitchFamily="34" charset="0"/>
                        </a:rPr>
                        <a:t>Usluge</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US" sz="1400" dirty="0">
                          <a:latin typeface="Verdana" panose="020B0604030504040204" pitchFamily="34" charset="0"/>
                          <a:ea typeface="Verdana" panose="020B0604030504040204" pitchFamily="34" charset="0"/>
                        </a:rPr>
                        <a:t>U </a:t>
                      </a:r>
                      <a:r>
                        <a:rPr lang="en-US" sz="1400" dirty="0" err="1">
                          <a:latin typeface="Verdana" panose="020B0604030504040204" pitchFamily="34" charset="0"/>
                          <a:ea typeface="Verdana" panose="020B0604030504040204" pitchFamily="34" charset="0"/>
                        </a:rPr>
                        <a:t>slučaju</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ugovora</a:t>
                      </a:r>
                      <a:r>
                        <a:rPr lang="en-US" sz="1400" dirty="0">
                          <a:latin typeface="Verdana" panose="020B0604030504040204" pitchFamily="34" charset="0"/>
                          <a:ea typeface="Verdana" panose="020B0604030504040204" pitchFamily="34" charset="0"/>
                        </a:rPr>
                        <a:t> o </a:t>
                      </a:r>
                      <a:r>
                        <a:rPr lang="en-US" sz="1400" dirty="0" err="1">
                          <a:latin typeface="Verdana" panose="020B0604030504040204" pitchFamily="34" charset="0"/>
                          <a:ea typeface="Verdana" panose="020B0604030504040204" pitchFamily="34" charset="0"/>
                        </a:rPr>
                        <a:t>dodjeli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usluga</a:t>
                      </a:r>
                      <a:r>
                        <a:rPr lang="en-US" sz="1400" dirty="0">
                          <a:latin typeface="Verdana" panose="020B0604030504040204" pitchFamily="34" charset="0"/>
                          <a:ea typeface="Verdana" panose="020B0604030504040204" pitchFamily="34" charset="0"/>
                        </a:rPr>
                        <a:t>, </a:t>
                      </a:r>
                      <a:r>
                        <a:rPr lang="en-US" sz="1400" b="1" i="0" u="sng" dirty="0" err="1">
                          <a:latin typeface="Verdana" panose="020B0604030504040204" pitchFamily="34" charset="0"/>
                          <a:ea typeface="Verdana" panose="020B0604030504040204" pitchFamily="34" charset="0"/>
                        </a:rPr>
                        <a:t>nakon</a:t>
                      </a:r>
                      <a:r>
                        <a:rPr lang="en-US" sz="1400" b="1" i="0" u="sng" dirty="0">
                          <a:latin typeface="Verdana" panose="020B0604030504040204" pitchFamily="34" charset="0"/>
                          <a:ea typeface="Verdana" panose="020B0604030504040204" pitchFamily="34" charset="0"/>
                        </a:rPr>
                        <a:t> </a:t>
                      </a:r>
                      <a:r>
                        <a:rPr lang="en-US" sz="1400" b="1" i="0" u="sng" dirty="0" err="1">
                          <a:latin typeface="Verdana" panose="020B0604030504040204" pitchFamily="34" charset="0"/>
                          <a:ea typeface="Verdana" panose="020B0604030504040204" pitchFamily="34" charset="0"/>
                        </a:rPr>
                        <a:t>provedenog</a:t>
                      </a:r>
                      <a:r>
                        <a:rPr lang="en-US" sz="1400" b="1" i="0" u="sng" dirty="0">
                          <a:latin typeface="Verdana" panose="020B0604030504040204" pitchFamily="34" charset="0"/>
                          <a:ea typeface="Verdana" panose="020B0604030504040204" pitchFamily="34" charset="0"/>
                        </a:rPr>
                        <a:t> </a:t>
                      </a:r>
                      <a:r>
                        <a:rPr lang="hr-BA" sz="1400" b="1" i="0" u="sng" dirty="0">
                          <a:latin typeface="Verdana" panose="020B0604030504040204" pitchFamily="34" charset="0"/>
                          <a:ea typeface="Verdana" panose="020B0604030504040204" pitchFamily="34" charset="0"/>
                        </a:rPr>
                        <a:t>postupka</a:t>
                      </a:r>
                      <a:r>
                        <a:rPr lang="en-US" sz="1400" b="1" i="0" u="sng" dirty="0">
                          <a:latin typeface="Verdana" panose="020B0604030504040204" pitchFamily="34" charset="0"/>
                          <a:ea typeface="Verdana" panose="020B0604030504040204" pitchFamily="34" charset="0"/>
                        </a:rPr>
                        <a:t> za </a:t>
                      </a:r>
                      <a:r>
                        <a:rPr lang="hr-BA" sz="1400" b="1" i="0" u="sng" dirty="0">
                          <a:latin typeface="Verdana" panose="020B0604030504040204" pitchFamily="34" charset="0"/>
                          <a:ea typeface="Verdana" panose="020B0604030504040204" pitchFamily="34" charset="0"/>
                        </a:rPr>
                        <a:t>izradu dizajna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Svi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pob</a:t>
                      </a:r>
                      <a:r>
                        <a:rPr lang="hr-BA" sz="1400" dirty="0">
                          <a:latin typeface="Verdana" panose="020B0604030504040204" pitchFamily="34" charset="0"/>
                          <a:ea typeface="Verdana" panose="020B0604030504040204" pitchFamily="34" charset="0"/>
                        </a:rPr>
                        <a:t>j</a:t>
                      </a:r>
                      <a:r>
                        <a:rPr lang="en-US" sz="1400" dirty="0" err="1">
                          <a:latin typeface="Verdana" panose="020B0604030504040204" pitchFamily="34" charset="0"/>
                          <a:ea typeface="Verdana" panose="020B0604030504040204" pitchFamily="34" charset="0"/>
                        </a:rPr>
                        <a:t>ednici</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konkursa</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biće</a:t>
                      </a:r>
                      <a:r>
                        <a:rPr lang="en-US" sz="1400" dirty="0">
                          <a:latin typeface="Verdana" panose="020B0604030504040204" pitchFamily="34" charset="0"/>
                          <a:ea typeface="Verdana" panose="020B0604030504040204" pitchFamily="34" charset="0"/>
                        </a:rPr>
                        <a:t> </a:t>
                      </a:r>
                      <a:r>
                        <a:rPr lang="en-US" sz="1400" dirty="0" err="1">
                          <a:latin typeface="Verdana" panose="020B0604030504040204" pitchFamily="34" charset="0"/>
                          <a:ea typeface="Verdana" panose="020B0604030504040204" pitchFamily="34" charset="0"/>
                        </a:rPr>
                        <a:t>pozvani</a:t>
                      </a:r>
                      <a:r>
                        <a:rPr lang="en-US" sz="1400" dirty="0">
                          <a:latin typeface="Verdana" panose="020B0604030504040204" pitchFamily="34" charset="0"/>
                          <a:ea typeface="Verdana" panose="020B0604030504040204" pitchFamily="34" charset="0"/>
                        </a:rPr>
                        <a:t> da </a:t>
                      </a:r>
                      <a:r>
                        <a:rPr lang="en-US" sz="1400" dirty="0" err="1">
                          <a:latin typeface="Verdana" panose="020B0604030504040204" pitchFamily="34" charset="0"/>
                          <a:ea typeface="Verdana" panose="020B0604030504040204" pitchFamily="34" charset="0"/>
                        </a:rPr>
                        <a:t>učestvuju</a:t>
                      </a:r>
                      <a:r>
                        <a:rPr lang="en-US" sz="1400" dirty="0">
                          <a:latin typeface="Verdana" panose="020B0604030504040204" pitchFamily="34" charset="0"/>
                          <a:ea typeface="Verdana" panose="020B0604030504040204" pitchFamily="34" charset="0"/>
                        </a:rPr>
                        <a:t> u </a:t>
                      </a:r>
                      <a:r>
                        <a:rPr lang="en-US" sz="1400" dirty="0" err="1">
                          <a:latin typeface="Verdana" panose="020B0604030504040204" pitchFamily="34" charset="0"/>
                          <a:ea typeface="Verdana" panose="020B0604030504040204" pitchFamily="34" charset="0"/>
                        </a:rPr>
                        <a:t>pregovorima</a:t>
                      </a:r>
                      <a:r>
                        <a:rPr lang="en-US" sz="1400" dirty="0">
                          <a:latin typeface="Verdana" panose="020B0604030504040204" pitchFamily="34" charset="0"/>
                          <a:ea typeface="Verdana" panose="020B0604030504040204" pitchFamily="34" charset="0"/>
                        </a:rPr>
                        <a:t>.</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lang="en-US" sz="1400" b="0" u="none" dirty="0">
                          <a:latin typeface="Verdana" panose="020B0604030504040204" pitchFamily="34" charset="0"/>
                          <a:ea typeface="Verdana" panose="020B0604030504040204" pitchFamily="34" charset="0"/>
                        </a:rPr>
                        <a:t>U </a:t>
                      </a:r>
                      <a:r>
                        <a:rPr lang="en-US" sz="1400" b="0" u="none" dirty="0" err="1">
                          <a:latin typeface="Verdana" panose="020B0604030504040204" pitchFamily="34" charset="0"/>
                          <a:ea typeface="Verdana" panose="020B0604030504040204" pitchFamily="34" charset="0"/>
                        </a:rPr>
                        <a:t>slučaju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potrebe</a:t>
                      </a:r>
                      <a:r>
                        <a:rPr lang="en-US" sz="1400" b="0" u="none" dirty="0">
                          <a:latin typeface="Verdana" panose="020B0604030504040204" pitchFamily="34" charset="0"/>
                          <a:ea typeface="Verdana" panose="020B0604030504040204" pitchFamily="34" charset="0"/>
                        </a:rPr>
                        <a:t> da se u </a:t>
                      </a:r>
                      <a:r>
                        <a:rPr lang="hr-BA" sz="1400" b="1" u="sng" dirty="0">
                          <a:latin typeface="Verdana" panose="020B0604030504040204" pitchFamily="34" charset="0"/>
                          <a:ea typeface="Verdana" panose="020B0604030504040204" pitchFamily="34" charset="0"/>
                        </a:rPr>
                        <a:t>postojeći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uključe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dodatne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usluge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nisu</a:t>
                      </a:r>
                      <a:r>
                        <a:rPr lang="en-US" sz="1400" b="0" u="none" dirty="0">
                          <a:latin typeface="Verdana" panose="020B0604030504040204" pitchFamily="34" charset="0"/>
                          <a:ea typeface="Verdana" panose="020B0604030504040204" pitchFamily="34" charset="0"/>
                        </a:rPr>
                        <a:t> bile </a:t>
                      </a:r>
                      <a:r>
                        <a:rPr lang="en-US" sz="1400" b="0" u="none" dirty="0" err="1">
                          <a:latin typeface="Verdana" panose="020B0604030504040204" pitchFamily="34" charset="0"/>
                          <a:ea typeface="Verdana" panose="020B0604030504040204" pitchFamily="34" charset="0"/>
                        </a:rPr>
                        <a:t>uključene</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početku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zbog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nepredviđenih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okolnosti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postale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neophodne</a:t>
                      </a:r>
                      <a:r>
                        <a:rPr lang="en-US" sz="1400" b="0" u="none" dirty="0">
                          <a:latin typeface="Verdana" panose="020B0604030504040204" pitchFamily="34" charset="0"/>
                          <a:ea typeface="Verdana" panose="020B0604030504040204" pitchFamily="34" charset="0"/>
                        </a:rPr>
                        <a:t> za </a:t>
                      </a:r>
                      <a:r>
                        <a:rPr lang="en-US" sz="1400" b="0" u="none" dirty="0" err="1">
                          <a:latin typeface="Verdana" panose="020B0604030504040204" pitchFamily="34" charset="0"/>
                          <a:ea typeface="Verdana" panose="020B0604030504040204" pitchFamily="34" charset="0"/>
                        </a:rPr>
                        <a:t>završetak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izvršenje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usluga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kada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takve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usluge</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mogu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biti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tehnički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ekonomski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odvojen</a:t>
                      </a:r>
                      <a:r>
                        <a:rPr lang="hr-BA" sz="1400" b="0" u="none" dirty="0">
                          <a:latin typeface="Verdana" panose="020B0604030504040204" pitchFamily="34" charset="0"/>
                          <a:ea typeface="Verdana" panose="020B0604030504040204" pitchFamily="34" charset="0"/>
                        </a:rPr>
                        <a:t>e</a:t>
                      </a:r>
                      <a:r>
                        <a:rPr lang="en-US" sz="1400" b="0" u="none" dirty="0">
                          <a:latin typeface="Verdana" panose="020B0604030504040204" pitchFamily="34" charset="0"/>
                          <a:ea typeface="Verdana" panose="020B0604030504040204" pitchFamily="34" charset="0"/>
                        </a:rPr>
                        <a:t> od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 bez </a:t>
                      </a:r>
                      <a:r>
                        <a:rPr lang="en-US" sz="1400" b="0" u="none" dirty="0" err="1">
                          <a:latin typeface="Verdana" panose="020B0604030504040204" pitchFamily="34" charset="0"/>
                          <a:ea typeface="Verdana" panose="020B0604030504040204" pitchFamily="34" charset="0"/>
                        </a:rPr>
                        <a:t>značajnih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nedostataka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ugovornom</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organu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Ukupna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vrijednost</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usluga</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smije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prelaziti</a:t>
                      </a:r>
                      <a:r>
                        <a:rPr lang="en-US" sz="1400" b="0" u="none" dirty="0">
                          <a:latin typeface="Verdana" panose="020B0604030504040204" pitchFamily="34" charset="0"/>
                          <a:ea typeface="Verdana" panose="020B0604030504040204" pitchFamily="34" charset="0"/>
                        </a:rPr>
                        <a:t> 30% </a:t>
                      </a:r>
                      <a:r>
                        <a:rPr lang="en-US" sz="1400" b="0" u="none" dirty="0" err="1">
                          <a:latin typeface="Verdana" panose="020B0604030504040204" pitchFamily="34" charset="0"/>
                          <a:ea typeface="Verdana" panose="020B0604030504040204" pitchFamily="34" charset="0"/>
                        </a:rPr>
                        <a:t>vrijednosti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r h="370840">
                <a:tc>
                  <a:txBody>
                    <a:bodyPr/>
                    <a:lstStyle/>
                    <a:p>
                      <a:r>
                        <a:rPr lang="en-US" sz="1400" b="0" u="none" dirty="0">
                          <a:latin typeface="Verdana" panose="020B0604030504040204" pitchFamily="34" charset="0"/>
                          <a:ea typeface="Verdana" panose="020B0604030504040204" pitchFamily="34" charset="0"/>
                        </a:rPr>
                        <a:t>Za </a:t>
                      </a:r>
                      <a:r>
                        <a:rPr lang="en-US" sz="1400" b="0" u="none" dirty="0" err="1">
                          <a:latin typeface="Verdana" panose="020B0604030504040204" pitchFamily="34" charset="0"/>
                          <a:ea typeface="Verdana" panose="020B0604030504040204" pitchFamily="34" charset="0"/>
                        </a:rPr>
                        <a:t>nove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usluge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predstavljaju</a:t>
                      </a:r>
                      <a:r>
                        <a:rPr lang="en-US" sz="1400" b="0" u="none"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ponavljanje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sličnih</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usluga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uključenih</a:t>
                      </a:r>
                      <a:r>
                        <a:rPr lang="en-US" sz="1400" b="1" u="sng" dirty="0">
                          <a:latin typeface="Verdana" panose="020B0604030504040204" pitchFamily="34" charset="0"/>
                          <a:ea typeface="Verdana" panose="020B0604030504040204" pitchFamily="34" charset="0"/>
                        </a:rPr>
                        <a:t> u </a:t>
                      </a:r>
                      <a:r>
                        <a:rPr lang="en-US" sz="1400" b="1" u="sng" dirty="0" err="1">
                          <a:latin typeface="Verdana" panose="020B0604030504040204" pitchFamily="34" charset="0"/>
                          <a:ea typeface="Verdana" panose="020B0604030504040204" pitchFamily="34" charset="0"/>
                        </a:rPr>
                        <a:t>tekući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a:t>
                      </a:r>
                      <a:r>
                        <a:rPr lang="en-US" sz="1400" b="0" u="none" dirty="0">
                          <a:latin typeface="Verdana" panose="020B0604030504040204" pitchFamily="34" charset="0"/>
                          <a:ea typeface="Verdana" panose="020B0604030504040204" pitchFamily="34" charset="0"/>
                        </a:rPr>
                        <a:t>. </a:t>
                      </a:r>
                      <a:r>
                        <a:rPr lang="hr-BA" sz="1400" b="0" u="none" dirty="0">
                          <a:latin typeface="Verdana" panose="020B0604030504040204" pitchFamily="34" charset="0"/>
                          <a:ea typeface="Verdana" panose="020B0604030504040204" pitchFamily="34" charset="0"/>
                        </a:rPr>
                        <a:t>UO</a:t>
                      </a:r>
                      <a:r>
                        <a:rPr lang="en-US" sz="1400" b="0" u="none" dirty="0">
                          <a:latin typeface="Verdana" panose="020B0604030504040204" pitchFamily="34" charset="0"/>
                          <a:ea typeface="Verdana" panose="020B0604030504040204" pitchFamily="34" charset="0"/>
                        </a:rPr>
                        <a:t> mora </a:t>
                      </a:r>
                      <a:r>
                        <a:rPr lang="en-US" sz="1400" b="0" u="none" dirty="0" err="1">
                          <a:latin typeface="Verdana" panose="020B0604030504040204" pitchFamily="34" charset="0"/>
                          <a:ea typeface="Verdana" panose="020B0604030504040204" pitchFamily="34" charset="0"/>
                        </a:rPr>
                        <a:t>naznačiti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mogućnost</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primjene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ovog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postupka</a:t>
                      </a:r>
                      <a:r>
                        <a:rPr lang="en-US" sz="1400" b="0" u="none" dirty="0">
                          <a:latin typeface="Verdana" panose="020B0604030504040204" pitchFamily="34" charset="0"/>
                          <a:ea typeface="Verdana" panose="020B0604030504040204" pitchFamily="34" charset="0"/>
                        </a:rPr>
                        <a:t> u </a:t>
                      </a:r>
                      <a:r>
                        <a:rPr lang="hr-BA" sz="1400" b="0" u="none" dirty="0">
                          <a:latin typeface="Verdana" panose="020B0604030504040204" pitchFamily="34" charset="0"/>
                          <a:ea typeface="Verdana" panose="020B0604030504040204" pitchFamily="34" charset="0"/>
                        </a:rPr>
                        <a:t>tenderslpk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dokumentaciji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projekta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procijenjeni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trošak</a:t>
                      </a:r>
                      <a:r>
                        <a:rPr lang="en-US" sz="1400" b="0" u="none" dirty="0">
                          <a:latin typeface="Verdana" panose="020B0604030504040204" pitchFamily="34" charset="0"/>
                          <a:ea typeface="Verdana" panose="020B0604030504040204" pitchFamily="34" charset="0"/>
                        </a:rPr>
                        <a:t> za </a:t>
                      </a:r>
                      <a:r>
                        <a:rPr lang="en-US" sz="1400" b="0" u="none" dirty="0" err="1">
                          <a:latin typeface="Verdana" panose="020B0604030504040204" pitchFamily="34" charset="0"/>
                          <a:ea typeface="Verdana" panose="020B0604030504040204" pitchFamily="34" charset="0"/>
                        </a:rPr>
                        <a:t>ove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usluge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se </a:t>
                      </a:r>
                      <a:r>
                        <a:rPr lang="en-US" sz="1400" b="0" u="none" dirty="0" err="1">
                          <a:latin typeface="Verdana" panose="020B0604030504040204" pitchFamily="34" charset="0"/>
                          <a:ea typeface="Verdana" panose="020B0604030504040204" pitchFamily="34" charset="0"/>
                        </a:rPr>
                        <a:t>moraju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uzeti</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obzir</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procjeni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vrijednosti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javne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nabave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Ovaj</a:t>
                      </a:r>
                      <a:r>
                        <a:rPr lang="en-US" sz="1400" b="0" u="none" dirty="0">
                          <a:latin typeface="Verdana" panose="020B0604030504040204" pitchFamily="34" charset="0"/>
                          <a:ea typeface="Verdana" panose="020B0604030504040204" pitchFamily="34" charset="0"/>
                        </a:rPr>
                        <a:t> se </a:t>
                      </a:r>
                      <a:r>
                        <a:rPr lang="en-US" sz="1400" b="0" u="none" dirty="0" err="1">
                          <a:latin typeface="Verdana" panose="020B0604030504040204" pitchFamily="34" charset="0"/>
                          <a:ea typeface="Verdana" panose="020B0604030504040204" pitchFamily="34" charset="0"/>
                        </a:rPr>
                        <a:t>postupak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može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primijeniti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samo</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roku</a:t>
                      </a:r>
                      <a:r>
                        <a:rPr lang="en-US" sz="1400" b="0" u="none" dirty="0">
                          <a:latin typeface="Verdana" panose="020B0604030504040204" pitchFamily="34" charset="0"/>
                          <a:ea typeface="Verdana" panose="020B0604030504040204" pitchFamily="34" charset="0"/>
                        </a:rPr>
                        <a:t> od tri </a:t>
                      </a:r>
                      <a:r>
                        <a:rPr lang="en-US" sz="1400" b="0" u="none" dirty="0" err="1">
                          <a:latin typeface="Verdana" panose="020B0604030504040204" pitchFamily="34" charset="0"/>
                          <a:ea typeface="Verdana" panose="020B0604030504040204" pitchFamily="34" charset="0"/>
                        </a:rPr>
                        <a:t>godine</a:t>
                      </a:r>
                      <a:r>
                        <a:rPr lang="en-US" sz="1400" b="0" u="none" dirty="0">
                          <a:latin typeface="Verdana" panose="020B0604030504040204" pitchFamily="34" charset="0"/>
                          <a:ea typeface="Verdana" panose="020B0604030504040204" pitchFamily="34" charset="0"/>
                        </a:rPr>
                        <a:t> od dana </a:t>
                      </a:r>
                      <a:r>
                        <a:rPr lang="en-US" sz="1400" b="0" u="none" dirty="0" err="1">
                          <a:latin typeface="Verdana" panose="020B0604030504040204" pitchFamily="34" charset="0"/>
                          <a:ea typeface="Verdana" panose="020B0604030504040204" pitchFamily="34" charset="0"/>
                        </a:rPr>
                        <a:t>zaključenja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610760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80429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Uvjeti</a:t>
            </a:r>
            <a:r>
              <a:rPr lang="en-US" altLang="el-GR" sz="2000" b="1" dirty="0"/>
              <a:t> za </a:t>
            </a:r>
            <a:r>
              <a:rPr lang="en-US" altLang="el-GR" sz="2000" b="1" dirty="0" err="1"/>
              <a:t>primjenu</a:t>
            </a:r>
            <a:r>
              <a:rPr lang="en-US" altLang="el-GR" sz="2000" b="1" dirty="0"/>
              <a:t> </a:t>
            </a:r>
            <a:r>
              <a:rPr lang="en-US" altLang="el-GR" sz="2000" b="1" dirty="0" err="1"/>
              <a:t>pregovaračkog</a:t>
            </a:r>
            <a:r>
              <a:rPr lang="en-US" altLang="el-GR" sz="2000" b="1" dirty="0"/>
              <a:t> </a:t>
            </a:r>
            <a:r>
              <a:rPr lang="en-US" altLang="el-GR" sz="2000" b="1" dirty="0" err="1"/>
              <a:t>postupka</a:t>
            </a:r>
            <a:r>
              <a:rPr lang="en-US" altLang="el-GR" sz="2000" b="1" dirty="0"/>
              <a:t> bez </a:t>
            </a:r>
            <a:r>
              <a:rPr lang="en-US" altLang="el-GR" sz="2000" b="1" dirty="0" err="1"/>
              <a:t>objave</a:t>
            </a:r>
            <a:r>
              <a:rPr lang="en-US" altLang="el-GR" sz="2000" b="1" dirty="0"/>
              <a:t> </a:t>
            </a:r>
            <a:r>
              <a:rPr lang="hr-BA" altLang="el-GR" sz="2000" b="1" dirty="0"/>
              <a:t>obavještenja</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a:t>
            </a:r>
            <a:r>
              <a:rPr lang="el-GR" sz="1400" b="1" dirty="0">
                <a:solidFill>
                  <a:schemeClr val="bg1"/>
                </a:solidFill>
              </a:rPr>
              <a:t>4</a:t>
            </a:r>
            <a:r>
              <a:rPr lang="en-US" sz="1400" b="1" dirty="0">
                <a:solidFill>
                  <a:schemeClr val="bg1"/>
                </a:solidFill>
              </a:rPr>
              <a:t> </a:t>
            </a:r>
            <a:r>
              <a:rPr lang="hr-BA" sz="1400" b="1" dirty="0">
                <a:solidFill>
                  <a:schemeClr val="bg1"/>
                </a:solidFill>
              </a:rPr>
              <a:t>ZJN</a:t>
            </a:r>
            <a:endParaRPr lang="el-GR" sz="1400" b="1"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86924016"/>
              </p:ext>
            </p:extLst>
          </p:nvPr>
        </p:nvGraphicFramePr>
        <p:xfrm>
          <a:off x="432000" y="1260000"/>
          <a:ext cx="8244456" cy="2687320"/>
        </p:xfrm>
        <a:graphic>
          <a:graphicData uri="http://schemas.openxmlformats.org/drawingml/2006/table">
            <a:tbl>
              <a:tblPr firstRow="1" bandRow="1">
                <a:tableStyleId>{5C22544A-7EE6-4342-B048-85BDC9FD1C3A}</a:tableStyleId>
              </a:tblPr>
              <a:tblGrid>
                <a:gridCol w="8244456">
                  <a:extLst>
                    <a:ext uri="{9D8B030D-6E8A-4147-A177-3AD203B41FA5}">
                      <a16:colId xmlns:a16="http://schemas.microsoft.com/office/drawing/2014/main" val="20000"/>
                    </a:ext>
                  </a:extLst>
                </a:gridCol>
              </a:tblGrid>
              <a:tr h="370840">
                <a:tc>
                  <a:txBody>
                    <a:bodyPr/>
                    <a:lstStyle/>
                    <a:p>
                      <a:pPr algn="ctr"/>
                      <a:r>
                        <a:rPr lang="hr-BA" sz="1400" dirty="0">
                          <a:latin typeface="Verdana" panose="020B0604030504040204" pitchFamily="34" charset="0"/>
                          <a:ea typeface="Verdana" panose="020B0604030504040204" pitchFamily="34" charset="0"/>
                        </a:rPr>
                        <a:t>Radovi</a:t>
                      </a:r>
                      <a:endParaRPr lang="el-GR" sz="14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0"/>
                  </a:ext>
                </a:extLst>
              </a:tr>
              <a:tr h="370840">
                <a:tc>
                  <a:txBody>
                    <a:bodyPr/>
                    <a:lstStyle/>
                    <a:p>
                      <a:r>
                        <a:rPr lang="en-US" sz="1400" b="0" u="none" dirty="0">
                          <a:latin typeface="Verdana" panose="020B0604030504040204" pitchFamily="34" charset="0"/>
                          <a:ea typeface="Verdana" panose="020B0604030504040204" pitchFamily="34" charset="0"/>
                        </a:rPr>
                        <a:t>U </a:t>
                      </a:r>
                      <a:r>
                        <a:rPr lang="en-US" sz="1400" b="0" u="none" dirty="0" err="1">
                          <a:latin typeface="Verdana" panose="020B0604030504040204" pitchFamily="34" charset="0"/>
                          <a:ea typeface="Verdana" panose="020B0604030504040204" pitchFamily="34" charset="0"/>
                        </a:rPr>
                        <a:t>slučaju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potrebe</a:t>
                      </a:r>
                      <a:r>
                        <a:rPr lang="en-US" sz="1400" b="0" u="none" dirty="0">
                          <a:latin typeface="Verdana" panose="020B0604030504040204" pitchFamily="34" charset="0"/>
                          <a:ea typeface="Verdana" panose="020B0604030504040204" pitchFamily="34" charset="0"/>
                        </a:rPr>
                        <a:t> da se u </a:t>
                      </a:r>
                      <a:r>
                        <a:rPr lang="en-US" sz="1400" b="1" u="sng" dirty="0" err="1">
                          <a:latin typeface="Verdana" panose="020B0604030504040204" pitchFamily="34" charset="0"/>
                          <a:ea typeface="Verdana" panose="020B0604030504040204" pitchFamily="34" charset="0"/>
                        </a:rPr>
                        <a:t>tekući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uključe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dodatni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radovi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nisu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bili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uključeni</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početku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zbog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nepredviđenih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okolnosti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postali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neophodni</a:t>
                      </a:r>
                      <a:r>
                        <a:rPr lang="en-US" sz="1400" b="0" u="none" dirty="0">
                          <a:latin typeface="Verdana" panose="020B0604030504040204" pitchFamily="34" charset="0"/>
                          <a:ea typeface="Verdana" panose="020B0604030504040204" pitchFamily="34" charset="0"/>
                        </a:rPr>
                        <a:t> za </a:t>
                      </a:r>
                      <a:r>
                        <a:rPr lang="en-US" sz="1400" b="0" u="none" dirty="0" err="1">
                          <a:latin typeface="Verdana" panose="020B0604030504040204" pitchFamily="34" charset="0"/>
                          <a:ea typeface="Verdana" panose="020B0604030504040204" pitchFamily="34" charset="0"/>
                        </a:rPr>
                        <a:t>završetak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izvođenje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radova</a:t>
                      </a:r>
                      <a:r>
                        <a:rPr lang="en-US" sz="1400" b="0" u="none" dirty="0">
                          <a:latin typeface="Verdana" panose="020B0604030504040204" pitchFamily="34" charset="0"/>
                          <a:ea typeface="Verdana" panose="020B0604030504040204" pitchFamily="34" charset="0"/>
                        </a:rPr>
                        <a:t>, a </a:t>
                      </a:r>
                      <a:r>
                        <a:rPr lang="en-US" sz="1400" b="0" u="none" dirty="0" err="1">
                          <a:latin typeface="Verdana" panose="020B0604030504040204" pitchFamily="34" charset="0"/>
                          <a:ea typeface="Verdana" panose="020B0604030504040204" pitchFamily="34" charset="0"/>
                        </a:rPr>
                        <a:t>kada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takvi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radovi</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mogu</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biti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tehnički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ili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ekonomski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odvojen</a:t>
                      </a:r>
                      <a:r>
                        <a:rPr lang="hr-BA" sz="1400" b="0" u="none" dirty="0">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od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 bez </a:t>
                      </a:r>
                      <a:r>
                        <a:rPr lang="en-US" sz="1400" b="0" u="none" dirty="0" err="1">
                          <a:latin typeface="Verdana" panose="020B0604030504040204" pitchFamily="34" charset="0"/>
                          <a:ea typeface="Verdana" panose="020B0604030504040204" pitchFamily="34" charset="0"/>
                        </a:rPr>
                        <a:t>značajn</a:t>
                      </a:r>
                      <a:r>
                        <a:rPr lang="hr-BA" sz="1400" b="0" u="none" dirty="0">
                          <a:latin typeface="Verdana" panose="020B0604030504040204" pitchFamily="34" charset="0"/>
                          <a:ea typeface="Verdana" panose="020B0604030504040204" pitchFamily="34" charset="0"/>
                        </a:rPr>
                        <a:t>e štete za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ugovorn</a:t>
                      </a:r>
                      <a:r>
                        <a:rPr lang="hr-BA" sz="1400" b="0" u="none" dirty="0">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organ. </a:t>
                      </a:r>
                      <a:r>
                        <a:rPr lang="en-US" sz="1400" b="0" u="none" dirty="0" err="1">
                          <a:latin typeface="Verdana" panose="020B0604030504040204" pitchFamily="34" charset="0"/>
                          <a:ea typeface="Verdana" panose="020B0604030504040204" pitchFamily="34" charset="0"/>
                        </a:rPr>
                        <a:t>Ukupna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vrijednost</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radova</a:t>
                      </a:r>
                      <a:r>
                        <a:rPr lang="en-US" sz="1400" b="0" u="none" dirty="0">
                          <a:latin typeface="Verdana" panose="020B0604030504040204" pitchFamily="34" charset="0"/>
                          <a:ea typeface="Verdana" panose="020B0604030504040204" pitchFamily="34" charset="0"/>
                        </a:rPr>
                        <a:t> ne </a:t>
                      </a:r>
                      <a:r>
                        <a:rPr lang="en-US" sz="1400" b="0" u="none" dirty="0" err="1">
                          <a:latin typeface="Verdana" panose="020B0604030504040204" pitchFamily="34" charset="0"/>
                          <a:ea typeface="Verdana" panose="020B0604030504040204" pitchFamily="34" charset="0"/>
                        </a:rPr>
                        <a:t>smije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prelaziti</a:t>
                      </a:r>
                      <a:r>
                        <a:rPr lang="en-US" sz="1400" b="0" u="none" dirty="0">
                          <a:latin typeface="Verdana" panose="020B0604030504040204" pitchFamily="34" charset="0"/>
                          <a:ea typeface="Verdana" panose="020B0604030504040204" pitchFamily="34" charset="0"/>
                        </a:rPr>
                        <a:t> 20% </a:t>
                      </a:r>
                      <a:r>
                        <a:rPr lang="en-US" sz="1400" b="0" u="none" dirty="0" err="1">
                          <a:latin typeface="Verdana" panose="020B0604030504040204" pitchFamily="34" charset="0"/>
                          <a:ea typeface="Verdana" panose="020B0604030504040204" pitchFamily="34" charset="0"/>
                        </a:rPr>
                        <a:t>vrijednosti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1"/>
                  </a:ext>
                </a:extLst>
              </a:tr>
              <a:tr h="370840">
                <a:tc>
                  <a:txBody>
                    <a:bodyPr/>
                    <a:lstStyle/>
                    <a:p>
                      <a:r>
                        <a:rPr lang="en-US" sz="1400" b="0" u="none" dirty="0">
                          <a:latin typeface="Verdana" panose="020B0604030504040204" pitchFamily="34" charset="0"/>
                          <a:ea typeface="Verdana" panose="020B0604030504040204" pitchFamily="34" charset="0"/>
                        </a:rPr>
                        <a:t>Za </a:t>
                      </a:r>
                      <a:r>
                        <a:rPr lang="en-US" sz="1400" b="0" u="none" dirty="0" err="1">
                          <a:latin typeface="Verdana" panose="020B0604030504040204" pitchFamily="34" charset="0"/>
                          <a:ea typeface="Verdana" panose="020B0604030504040204" pitchFamily="34" charset="0"/>
                        </a:rPr>
                        <a:t>nov</a:t>
                      </a:r>
                      <a:r>
                        <a:rPr lang="hr-BA" sz="1400" b="0" u="none" dirty="0">
                          <a:latin typeface="Verdana" panose="020B0604030504040204" pitchFamily="34" charset="0"/>
                          <a:ea typeface="Verdana" panose="020B0604030504040204" pitchFamily="34" charset="0"/>
                        </a:rPr>
                        <a:t>e radove </a:t>
                      </a:r>
                      <a:r>
                        <a:rPr lang="en-US" sz="1400" b="0" u="none" dirty="0" err="1">
                          <a:latin typeface="Verdana" panose="020B0604030504040204" pitchFamily="34" charset="0"/>
                          <a:ea typeface="Verdana" panose="020B0604030504040204" pitchFamily="34" charset="0"/>
                        </a:rPr>
                        <a:t>koj</a:t>
                      </a:r>
                      <a:r>
                        <a:rPr lang="hr-BA" sz="1400" b="0" u="none" dirty="0">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predstavljaju</a:t>
                      </a:r>
                      <a:r>
                        <a:rPr lang="en-US" sz="1400" b="0" u="none"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ponavljanje</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sličnih</a:t>
                      </a:r>
                      <a:r>
                        <a:rPr lang="en-US" sz="1400" b="1" u="sng" dirty="0">
                          <a:latin typeface="Verdana" panose="020B0604030504040204" pitchFamily="34" charset="0"/>
                          <a:ea typeface="Verdana" panose="020B0604030504040204" pitchFamily="34" charset="0"/>
                        </a:rPr>
                        <a:t> </a:t>
                      </a:r>
                      <a:r>
                        <a:rPr lang="hr-BA" sz="1400" b="1" u="sng" dirty="0">
                          <a:latin typeface="Verdana" panose="020B0604030504040204" pitchFamily="34" charset="0"/>
                          <a:ea typeface="Verdana" panose="020B0604030504040204" pitchFamily="34" charset="0"/>
                        </a:rPr>
                        <a:t>radova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koja</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su</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uključena</a:t>
                      </a:r>
                      <a:r>
                        <a:rPr lang="en-US" sz="1400" b="1" u="sng" dirty="0">
                          <a:latin typeface="Verdana" panose="020B0604030504040204" pitchFamily="34" charset="0"/>
                          <a:ea typeface="Verdana" panose="020B0604030504040204" pitchFamily="34" charset="0"/>
                        </a:rPr>
                        <a:t> u </a:t>
                      </a:r>
                      <a:r>
                        <a:rPr lang="en-US" sz="1400" b="1" u="sng" dirty="0" err="1">
                          <a:latin typeface="Verdana" panose="020B0604030504040204" pitchFamily="34" charset="0"/>
                          <a:ea typeface="Verdana" panose="020B0604030504040204" pitchFamily="34" charset="0"/>
                        </a:rPr>
                        <a:t>tekući</a:t>
                      </a:r>
                      <a:r>
                        <a:rPr lang="en-US" sz="1400" b="1" u="sng" dirty="0">
                          <a:latin typeface="Verdana" panose="020B0604030504040204" pitchFamily="34" charset="0"/>
                          <a:ea typeface="Verdana" panose="020B0604030504040204" pitchFamily="34" charset="0"/>
                        </a:rPr>
                        <a:t> </a:t>
                      </a:r>
                      <a:r>
                        <a:rPr lang="en-US" sz="1400" b="1" u="sng" dirty="0" err="1">
                          <a:latin typeface="Verdana" panose="020B0604030504040204" pitchFamily="34" charset="0"/>
                          <a:ea typeface="Verdana" panose="020B0604030504040204" pitchFamily="34" charset="0"/>
                        </a:rPr>
                        <a:t>ugovor</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Naručitelj</a:t>
                      </a:r>
                      <a:r>
                        <a:rPr lang="en-US" sz="1400" b="0" u="none" dirty="0">
                          <a:latin typeface="Verdana" panose="020B0604030504040204" pitchFamily="34" charset="0"/>
                          <a:ea typeface="Verdana" panose="020B0604030504040204" pitchFamily="34" charset="0"/>
                        </a:rPr>
                        <a:t> mora </a:t>
                      </a:r>
                      <a:r>
                        <a:rPr lang="en-US" sz="1400" b="0" u="none" dirty="0" err="1">
                          <a:latin typeface="Verdana" panose="020B0604030504040204" pitchFamily="34" charset="0"/>
                          <a:ea typeface="Verdana" panose="020B0604030504040204" pitchFamily="34" charset="0"/>
                        </a:rPr>
                        <a:t>navesti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mogućnost</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primjene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ovog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postupka</a:t>
                      </a:r>
                      <a:r>
                        <a:rPr lang="en-US" sz="1400" b="0" u="none" dirty="0">
                          <a:latin typeface="Verdana" panose="020B0604030504040204" pitchFamily="34" charset="0"/>
                          <a:ea typeface="Verdana" panose="020B0604030504040204" pitchFamily="34" charset="0"/>
                        </a:rPr>
                        <a:t> u </a:t>
                      </a:r>
                      <a:r>
                        <a:rPr lang="hr-BA" sz="1400" b="0" u="none" dirty="0">
                          <a:latin typeface="Verdana" panose="020B0604030504040204" pitchFamily="34" charset="0"/>
                          <a:ea typeface="Verdana" panose="020B0604030504040204" pitchFamily="34" charset="0"/>
                        </a:rPr>
                        <a:t>tenderskoj</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dokumentaciji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projekta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kao</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procijenjeni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dodatni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trošak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tih</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radova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koji</a:t>
                      </a:r>
                      <a:r>
                        <a:rPr lang="en-US" sz="1400" b="0" u="none" dirty="0">
                          <a:latin typeface="Verdana" panose="020B0604030504040204" pitchFamily="34" charset="0"/>
                          <a:ea typeface="Verdana" panose="020B0604030504040204" pitchFamily="34" charset="0"/>
                        </a:rPr>
                        <a:t> se mora </a:t>
                      </a:r>
                      <a:r>
                        <a:rPr lang="en-US" sz="1400" b="0" u="none" dirty="0" err="1">
                          <a:latin typeface="Verdana" panose="020B0604030504040204" pitchFamily="34" charset="0"/>
                          <a:ea typeface="Verdana" panose="020B0604030504040204" pitchFamily="34" charset="0"/>
                        </a:rPr>
                        <a:t>uzeti</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obzir</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procjeni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vrijednosti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javne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nabav</a:t>
                      </a:r>
                      <a:r>
                        <a:rPr lang="hr-BA" sz="1400" b="0" u="none" dirty="0">
                          <a:latin typeface="Verdana" panose="020B0604030504040204" pitchFamily="34" charset="0"/>
                          <a:ea typeface="Verdana" panose="020B0604030504040204" pitchFamily="34" charset="0"/>
                        </a:rPr>
                        <a:t>k</a:t>
                      </a:r>
                      <a:r>
                        <a:rPr lang="en-US" sz="1400" b="0" u="none" dirty="0">
                          <a:latin typeface="Verdana" panose="020B0604030504040204" pitchFamily="34" charset="0"/>
                          <a:ea typeface="Verdana" panose="020B0604030504040204" pitchFamily="34" charset="0"/>
                        </a:rPr>
                        <a:t>e. </a:t>
                      </a:r>
                      <a:r>
                        <a:rPr lang="en-US" sz="1400" b="0" u="none" dirty="0" err="1">
                          <a:latin typeface="Verdana" panose="020B0604030504040204" pitchFamily="34" charset="0"/>
                          <a:ea typeface="Verdana" panose="020B0604030504040204" pitchFamily="34" charset="0"/>
                        </a:rPr>
                        <a:t>Ovaj</a:t>
                      </a:r>
                      <a:r>
                        <a:rPr lang="en-US" sz="1400" b="0" u="none" dirty="0">
                          <a:latin typeface="Verdana" panose="020B0604030504040204" pitchFamily="34" charset="0"/>
                          <a:ea typeface="Verdana" panose="020B0604030504040204" pitchFamily="34" charset="0"/>
                        </a:rPr>
                        <a:t> se </a:t>
                      </a:r>
                      <a:r>
                        <a:rPr lang="en-US" sz="1400" b="0" u="none" dirty="0" err="1">
                          <a:latin typeface="Verdana" panose="020B0604030504040204" pitchFamily="34" charset="0"/>
                          <a:ea typeface="Verdana" panose="020B0604030504040204" pitchFamily="34" charset="0"/>
                        </a:rPr>
                        <a:t>postupak</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može</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primijeniti</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samo</a:t>
                      </a:r>
                      <a:r>
                        <a:rPr lang="en-US" sz="1400" b="0" u="none" dirty="0">
                          <a:latin typeface="Verdana" panose="020B0604030504040204" pitchFamily="34" charset="0"/>
                          <a:ea typeface="Verdana" panose="020B0604030504040204" pitchFamily="34" charset="0"/>
                        </a:rPr>
                        <a:t> u </a:t>
                      </a:r>
                      <a:r>
                        <a:rPr lang="en-US" sz="1400" b="0" u="none" dirty="0" err="1">
                          <a:latin typeface="Verdana" panose="020B0604030504040204" pitchFamily="34" charset="0"/>
                          <a:ea typeface="Verdana" panose="020B0604030504040204" pitchFamily="34" charset="0"/>
                        </a:rPr>
                        <a:t>roku</a:t>
                      </a:r>
                      <a:r>
                        <a:rPr lang="en-US" sz="1400" b="0" u="none" dirty="0">
                          <a:latin typeface="Verdana" panose="020B0604030504040204" pitchFamily="34" charset="0"/>
                          <a:ea typeface="Verdana" panose="020B0604030504040204" pitchFamily="34" charset="0"/>
                        </a:rPr>
                        <a:t> od tri </a:t>
                      </a:r>
                      <a:r>
                        <a:rPr lang="en-US" sz="1400" b="0" u="none" dirty="0" err="1">
                          <a:latin typeface="Verdana" panose="020B0604030504040204" pitchFamily="34" charset="0"/>
                          <a:ea typeface="Verdana" panose="020B0604030504040204" pitchFamily="34" charset="0"/>
                        </a:rPr>
                        <a:t>godine</a:t>
                      </a:r>
                      <a:r>
                        <a:rPr lang="en-US" sz="1400" b="0" u="none" dirty="0">
                          <a:latin typeface="Verdana" panose="020B0604030504040204" pitchFamily="34" charset="0"/>
                          <a:ea typeface="Verdana" panose="020B0604030504040204" pitchFamily="34" charset="0"/>
                        </a:rPr>
                        <a:t> od dana </a:t>
                      </a:r>
                      <a:r>
                        <a:rPr lang="en-US" sz="1400" b="0" u="none" dirty="0" err="1">
                          <a:latin typeface="Verdana" panose="020B0604030504040204" pitchFamily="34" charset="0"/>
                          <a:ea typeface="Verdana" panose="020B0604030504040204" pitchFamily="34" charset="0"/>
                        </a:rPr>
                        <a:t>zaključenja</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osnovnog</a:t>
                      </a:r>
                      <a:r>
                        <a:rPr lang="en-US" sz="1400" b="0" u="none" dirty="0">
                          <a:latin typeface="Verdana" panose="020B0604030504040204" pitchFamily="34" charset="0"/>
                          <a:ea typeface="Verdana" panose="020B0604030504040204" pitchFamily="34" charset="0"/>
                        </a:rPr>
                        <a:t> </a:t>
                      </a:r>
                      <a:r>
                        <a:rPr lang="en-US" sz="1400" b="0" u="none" dirty="0" err="1">
                          <a:latin typeface="Verdana" panose="020B0604030504040204" pitchFamily="34" charset="0"/>
                          <a:ea typeface="Verdana" panose="020B0604030504040204" pitchFamily="34" charset="0"/>
                        </a:rPr>
                        <a:t>ugovora</a:t>
                      </a:r>
                      <a:r>
                        <a:rPr lang="en-US" sz="1400" b="0" u="none" dirty="0">
                          <a:latin typeface="Verdana" panose="020B0604030504040204" pitchFamily="34" charset="0"/>
                          <a:ea typeface="Verdana" panose="020B0604030504040204" pitchFamily="34" charset="0"/>
                        </a:rPr>
                        <a:t>.</a:t>
                      </a:r>
                      <a:endParaRPr lang="el-GR" sz="1400" b="0" u="none"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725829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Takmičarski dijalog </a:t>
            </a:r>
            <a:r>
              <a:rPr lang="en-US" altLang="el-GR" sz="2000" b="1" dirty="0"/>
              <a:t>(1 o</a:t>
            </a:r>
            <a:r>
              <a:rPr lang="hr-BA" altLang="el-GR" sz="2000" b="1" dirty="0"/>
              <a:t>d</a:t>
            </a:r>
            <a:r>
              <a:rPr lang="en-US" altLang="el-GR" sz="2000" b="1" dirty="0"/>
              <a:t> 2)</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29 </a:t>
            </a:r>
            <a:r>
              <a:rPr lang="hr-BA" sz="1400" b="1" dirty="0">
                <a:solidFill>
                  <a:schemeClr val="bg1"/>
                </a:solidFill>
              </a:rPr>
              <a:t>ZJN</a:t>
            </a:r>
            <a:endParaRPr lang="el-GR" sz="1400" b="1" dirty="0">
              <a:solidFill>
                <a:schemeClr val="bg1"/>
              </a:solidFill>
            </a:endParaRPr>
          </a:p>
        </p:txBody>
      </p:sp>
      <p:grpSp>
        <p:nvGrpSpPr>
          <p:cNvPr id="10" name="Group 9"/>
          <p:cNvGrpSpPr/>
          <p:nvPr/>
        </p:nvGrpSpPr>
        <p:grpSpPr>
          <a:xfrm>
            <a:off x="387977" y="4583310"/>
            <a:ext cx="6272255" cy="696960"/>
            <a:chOff x="314489" y="4578720"/>
            <a:chExt cx="6072631" cy="696960"/>
          </a:xfrm>
        </p:grpSpPr>
        <p:sp>
          <p:nvSpPr>
            <p:cNvPr id="11" name="Rectangle 286"/>
            <p:cNvSpPr>
              <a:spLocks noChangeArrowheads="1"/>
            </p:cNvSpPr>
            <p:nvPr/>
          </p:nvSpPr>
          <p:spPr bwMode="auto">
            <a:xfrm>
              <a:off x="314489" y="4578720"/>
              <a:ext cx="6012000" cy="69696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12" name="TextBox 11"/>
            <p:cNvSpPr txBox="1"/>
            <p:nvPr/>
          </p:nvSpPr>
          <p:spPr>
            <a:xfrm>
              <a:off x="5247356" y="4665590"/>
              <a:ext cx="1139764" cy="523220"/>
            </a:xfrm>
            <a:prstGeom prst="rect">
              <a:avLst/>
            </a:prstGeom>
            <a:noFill/>
          </p:spPr>
          <p:txBody>
            <a:bodyPr wrap="square" rtlCol="0">
              <a:spAutoFit/>
            </a:bodyPr>
            <a:lstStyle/>
            <a:p>
              <a:r>
                <a:rPr lang="hr-BA" sz="1400" dirty="0">
                  <a:latin typeface="+mn-lt"/>
                </a:rPr>
                <a:t>Kvalitativna evaluacija</a:t>
              </a:r>
              <a:endParaRPr lang="el-GR" sz="1400" dirty="0">
                <a:latin typeface="+mn-lt"/>
              </a:endParaRPr>
            </a:p>
          </p:txBody>
        </p:sp>
      </p:grpSp>
      <p:graphicFrame>
        <p:nvGraphicFramePr>
          <p:cNvPr id="13" name="Table 12"/>
          <p:cNvGraphicFramePr>
            <a:graphicFrameLocks noGrp="1"/>
          </p:cNvGraphicFramePr>
          <p:nvPr>
            <p:extLst>
              <p:ext uri="{D42A27DB-BD31-4B8C-83A1-F6EECF244321}">
                <p14:modId xmlns:p14="http://schemas.microsoft.com/office/powerpoint/2010/main" val="4159073917"/>
              </p:ext>
            </p:extLst>
          </p:nvPr>
        </p:nvGraphicFramePr>
        <p:xfrm>
          <a:off x="432000" y="1178315"/>
          <a:ext cx="4860000" cy="5250503"/>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n-US" sz="1400" b="1" dirty="0">
                          <a:solidFill>
                            <a:schemeClr val="bg1"/>
                          </a:solidFill>
                          <a:effectLst/>
                        </a:rPr>
                        <a:t>TENDERI</a:t>
                      </a:r>
                      <a:r>
                        <a:rPr lang="hr-BA" sz="1400" b="1" dirty="0">
                          <a:solidFill>
                            <a:schemeClr val="bg1"/>
                          </a:solidFill>
                          <a:effectLst/>
                        </a:rPr>
                        <a:t>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rPr>
                        <a:t>Određivanje kriterija za učešće i dodjelu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400" dirty="0" err="1">
                          <a:effectLst/>
                        </a:rPr>
                        <a:t>Definisanje</a:t>
                      </a:r>
                      <a:r>
                        <a:rPr lang="en-US" sz="1400" dirty="0">
                          <a:effectLst/>
                        </a:rPr>
                        <a:t> </a:t>
                      </a:r>
                      <a:r>
                        <a:rPr lang="hr-BA" sz="1400" dirty="0">
                          <a:effectLst/>
                        </a:rPr>
                        <a:t>podataka</a:t>
                      </a:r>
                      <a:r>
                        <a:rPr lang="en-US" sz="1400" dirty="0">
                          <a:effectLst/>
                        </a:rPr>
                        <a:t> </a:t>
                      </a:r>
                      <a:r>
                        <a:rPr lang="en-US" sz="1400" dirty="0" err="1">
                          <a:effectLst/>
                        </a:rPr>
                        <a:t>i</a:t>
                      </a:r>
                      <a:r>
                        <a:rPr lang="en-US" sz="1400" dirty="0">
                          <a:effectLst/>
                        </a:rPr>
                        <a:t> </a:t>
                      </a:r>
                      <a:r>
                        <a:rPr lang="en-US" sz="1400" dirty="0" err="1">
                          <a:effectLst/>
                        </a:rPr>
                        <a:t>dokumenata</a:t>
                      </a:r>
                      <a:r>
                        <a:rPr lang="en-US" sz="1400" dirty="0">
                          <a:effectLst/>
                        </a:rPr>
                        <a:t> </a:t>
                      </a:r>
                      <a:r>
                        <a:rPr lang="en-US" sz="1400" dirty="0" err="1">
                          <a:effectLst/>
                        </a:rPr>
                        <a:t>koji</a:t>
                      </a:r>
                      <a:r>
                        <a:rPr lang="en-US" sz="1400" dirty="0">
                          <a:effectLst/>
                        </a:rPr>
                        <a:t> </a:t>
                      </a:r>
                      <a:r>
                        <a:rPr lang="en-US" sz="1400" dirty="0" err="1">
                          <a:effectLst/>
                        </a:rPr>
                        <a:t>će</a:t>
                      </a:r>
                      <a:r>
                        <a:rPr lang="en-US" sz="1400" dirty="0">
                          <a:effectLst/>
                        </a:rPr>
                        <a:t> </a:t>
                      </a:r>
                      <a:r>
                        <a:rPr lang="hr-BA" sz="1400" dirty="0">
                          <a:effectLst/>
                        </a:rPr>
                        <a:t>se priložiti </a:t>
                      </a:r>
                      <a:r>
                        <a:rPr lang="en-US" sz="1400" dirty="0" err="1">
                          <a:effectLst/>
                        </a:rPr>
                        <a:t>kako</a:t>
                      </a:r>
                      <a:r>
                        <a:rPr lang="en-US" sz="1400" dirty="0">
                          <a:effectLst/>
                        </a:rPr>
                        <a:t> bi se </a:t>
                      </a:r>
                      <a:r>
                        <a:rPr lang="en-US" sz="1400" dirty="0" err="1">
                          <a:effectLst/>
                        </a:rPr>
                        <a:t>kriteriji</a:t>
                      </a:r>
                      <a:r>
                        <a:rPr lang="en-US" sz="1400" dirty="0">
                          <a:effectLst/>
                        </a:rPr>
                        <a:t> </a:t>
                      </a:r>
                      <a:r>
                        <a:rPr lang="en-US" sz="1400" dirty="0" err="1">
                          <a:effectLst/>
                        </a:rPr>
                        <a:t>mogli</a:t>
                      </a:r>
                      <a:r>
                        <a:rPr lang="en-US" sz="1400" dirty="0">
                          <a:effectLst/>
                        </a:rPr>
                        <a:t> </a:t>
                      </a:r>
                      <a:r>
                        <a:rPr lang="en-US" sz="1400" dirty="0" err="1">
                          <a:effectLst/>
                        </a:rPr>
                        <a:t>ocijeniti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hr-BA" sz="1400" dirty="0">
                          <a:effectLst/>
                        </a:rPr>
                        <a:t>Objava poziva za učešće u takmičarskom dijalogu</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pl-PL" sz="1400" dirty="0">
                          <a:effectLst/>
                        </a:rPr>
                        <a:t>Priprema tenderske dokumentacije u fazi pretkvalifikacije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pl-PL" sz="1400" dirty="0">
                          <a:effectLst/>
                        </a:rPr>
                        <a:t>Dostavljanje dokumentacije o pretkvalifikaciji zainteresiranim ponuđačima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rPr>
                        <a:t>Izrada</a:t>
                      </a:r>
                      <a:r>
                        <a:rPr lang="en-US" sz="1400" dirty="0">
                          <a:effectLst/>
                        </a:rPr>
                        <a:t> </a:t>
                      </a:r>
                      <a:r>
                        <a:rPr lang="en-US" sz="1400" dirty="0" err="1">
                          <a:effectLst/>
                        </a:rPr>
                        <a:t>i</a:t>
                      </a:r>
                      <a:r>
                        <a:rPr lang="en-US" sz="1400" dirty="0">
                          <a:effectLst/>
                        </a:rPr>
                        <a:t> </a:t>
                      </a:r>
                      <a:r>
                        <a:rPr lang="en-US" sz="1400" dirty="0" err="1">
                          <a:effectLst/>
                        </a:rPr>
                        <a:t>objavljivanje</a:t>
                      </a:r>
                      <a:r>
                        <a:rPr lang="en-US" sz="1400" dirty="0">
                          <a:effectLst/>
                        </a:rPr>
                        <a:t> </a:t>
                      </a:r>
                      <a:r>
                        <a:rPr lang="en-US" sz="1400" dirty="0" err="1">
                          <a:effectLst/>
                        </a:rPr>
                        <a:t>odgovora</a:t>
                      </a:r>
                      <a:r>
                        <a:rPr lang="en-US" sz="1400" dirty="0">
                          <a:effectLst/>
                        </a:rPr>
                        <a:t> </a:t>
                      </a:r>
                      <a:r>
                        <a:rPr lang="en-US" sz="1400" dirty="0" err="1">
                          <a:effectLst/>
                        </a:rPr>
                        <a:t>na</a:t>
                      </a:r>
                      <a:r>
                        <a:rPr lang="en-US" sz="1400" dirty="0">
                          <a:effectLst/>
                        </a:rPr>
                        <a:t> </a:t>
                      </a:r>
                      <a:r>
                        <a:rPr lang="en-US" sz="1400" dirty="0" err="1">
                          <a:effectLst/>
                        </a:rPr>
                        <a:t>pojašnjenja</a:t>
                      </a:r>
                      <a:r>
                        <a:rPr lang="en-US" sz="1400" dirty="0">
                          <a:effectLst/>
                        </a:rPr>
                        <a:t> (</a:t>
                      </a:r>
                      <a:r>
                        <a:rPr lang="en-US" sz="1400" dirty="0" err="1">
                          <a:effectLst/>
                        </a:rPr>
                        <a:t>ukoliko</a:t>
                      </a:r>
                      <a:r>
                        <a:rPr lang="en-US" sz="1400" dirty="0">
                          <a:effectLst/>
                        </a:rPr>
                        <a:t> </a:t>
                      </a:r>
                      <a:r>
                        <a:rPr lang="en-US" sz="1400" dirty="0" err="1">
                          <a:effectLst/>
                        </a:rPr>
                        <a:t>su</a:t>
                      </a:r>
                      <a:r>
                        <a:rPr lang="en-US" sz="1400" dirty="0">
                          <a:effectLst/>
                        </a:rPr>
                        <a:t> </a:t>
                      </a:r>
                      <a:r>
                        <a:rPr lang="en-US" sz="1400" dirty="0" err="1">
                          <a:effectLst/>
                        </a:rPr>
                        <a:t>dostavljeni</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en-US" sz="1400" dirty="0" err="1">
                          <a:effectLst/>
                        </a:rPr>
                        <a:t>Prijem</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zahtjeva</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rPr>
                        <a:t>Otvaranje zahtjeva za 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b="1" dirty="0">
                          <a:solidFill>
                            <a:schemeClr val="bg1"/>
                          </a:solidFill>
                          <a:effectLst/>
                        </a:rPr>
                        <a:t>PRVA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10"/>
                  </a:ext>
                </a:extLst>
              </a:tr>
              <a:tr h="0">
                <a:tc>
                  <a:txBody>
                    <a:bodyPr/>
                    <a:lstStyle/>
                    <a:p>
                      <a:pPr>
                        <a:lnSpc>
                          <a:spcPct val="107000"/>
                        </a:lnSpc>
                        <a:spcAft>
                          <a:spcPts val="0"/>
                        </a:spcAft>
                      </a:pPr>
                      <a:r>
                        <a:rPr lang="en-US" sz="1400" dirty="0" err="1">
                          <a:effectLst/>
                        </a:rPr>
                        <a:t>Provjera</a:t>
                      </a:r>
                      <a:r>
                        <a:rPr lang="en-US" sz="1400" dirty="0">
                          <a:effectLst/>
                        </a:rPr>
                        <a:t> </a:t>
                      </a:r>
                      <a:r>
                        <a:rPr lang="en-US" sz="1400" dirty="0" err="1">
                          <a:effectLst/>
                        </a:rPr>
                        <a:t>kvalifikacija</a:t>
                      </a:r>
                      <a:r>
                        <a:rPr lang="en-US" sz="1400" dirty="0">
                          <a:effectLst/>
                        </a:rPr>
                        <a:t> </a:t>
                      </a:r>
                      <a:r>
                        <a:rPr lang="en-US" sz="1400" dirty="0" err="1">
                          <a:effectLst/>
                        </a:rPr>
                        <a:t>ponuđača</a:t>
                      </a:r>
                      <a:r>
                        <a:rPr lang="en-US" sz="1400" dirty="0">
                          <a:effectLst/>
                        </a:rPr>
                        <a:t> </a:t>
                      </a:r>
                      <a:r>
                        <a:rPr lang="en-US" sz="1400" dirty="0" err="1">
                          <a:effectLst/>
                        </a:rPr>
                        <a:t>prema</a:t>
                      </a:r>
                      <a:r>
                        <a:rPr lang="en-US" sz="1400" dirty="0">
                          <a:effectLst/>
                        </a:rPr>
                        <a:t> </a:t>
                      </a:r>
                      <a:r>
                        <a:rPr lang="en-US" sz="1400" dirty="0" err="1">
                          <a:effectLst/>
                        </a:rPr>
                        <a:t>kriterijima</a:t>
                      </a:r>
                      <a:r>
                        <a:rPr lang="en-US" sz="1400" dirty="0">
                          <a:effectLst/>
                        </a:rPr>
                        <a:t> za</a:t>
                      </a:r>
                      <a:r>
                        <a:rPr lang="hr-BA" sz="1400" dirty="0">
                          <a:effectLst/>
                        </a:rPr>
                        <a:t> 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r h="0">
                <a:tc>
                  <a:txBody>
                    <a:bodyPr/>
                    <a:lstStyle/>
                    <a:p>
                      <a:pPr>
                        <a:lnSpc>
                          <a:spcPct val="107000"/>
                        </a:lnSpc>
                        <a:spcAft>
                          <a:spcPts val="0"/>
                        </a:spcAft>
                      </a:pPr>
                      <a:r>
                        <a:rPr lang="en-US" sz="1400" dirty="0" err="1">
                          <a:effectLst/>
                        </a:rPr>
                        <a:t>Izbor</a:t>
                      </a:r>
                      <a:r>
                        <a:rPr lang="en-US" sz="1400" dirty="0">
                          <a:effectLst/>
                        </a:rPr>
                        <a:t> </a:t>
                      </a:r>
                      <a:r>
                        <a:rPr lang="en-US" sz="1400" dirty="0" err="1">
                          <a:effectLst/>
                        </a:rPr>
                        <a:t>ponuda</a:t>
                      </a:r>
                      <a:r>
                        <a:rPr lang="en-US" sz="1400" dirty="0">
                          <a:effectLst/>
                        </a:rPr>
                        <a:t> </a:t>
                      </a:r>
                      <a:r>
                        <a:rPr lang="en-US" sz="1400" dirty="0" err="1">
                          <a:effectLst/>
                        </a:rPr>
                        <a:t>koje</a:t>
                      </a:r>
                      <a:r>
                        <a:rPr lang="en-US" sz="1400" dirty="0">
                          <a:effectLst/>
                        </a:rPr>
                        <a:t> </a:t>
                      </a:r>
                      <a:r>
                        <a:rPr lang="en-US" sz="1400" dirty="0" err="1">
                          <a:effectLst/>
                        </a:rPr>
                        <a:t>ispunjavaju</a:t>
                      </a:r>
                      <a:r>
                        <a:rPr lang="en-US" sz="1400" dirty="0">
                          <a:effectLst/>
                        </a:rPr>
                        <a:t> </a:t>
                      </a:r>
                      <a:r>
                        <a:rPr lang="en-US" sz="1400" dirty="0" err="1">
                          <a:effectLst/>
                        </a:rPr>
                        <a:t>kriterije</a:t>
                      </a:r>
                      <a:r>
                        <a:rPr lang="en-US" sz="1400" dirty="0">
                          <a:effectLst/>
                        </a:rPr>
                        <a:t> za </a:t>
                      </a:r>
                      <a:r>
                        <a:rPr lang="en-US" sz="1400" dirty="0" err="1">
                          <a:effectLst/>
                        </a:rPr>
                        <a:t>učešće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2"/>
                  </a:ext>
                </a:extLst>
              </a:tr>
              <a:tr h="0">
                <a:tc>
                  <a:txBody>
                    <a:bodyPr/>
                    <a:lstStyle/>
                    <a:p>
                      <a:pPr marL="0" algn="l" defTabSz="914400" rtl="0" eaLnBrk="1" latinLnBrk="0" hangingPunct="1">
                        <a:lnSpc>
                          <a:spcPct val="107000"/>
                        </a:lnSpc>
                        <a:spcAft>
                          <a:spcPts val="0"/>
                        </a:spcAft>
                      </a:pPr>
                      <a:r>
                        <a:rPr lang="en-US" sz="1400" kern="1200" dirty="0" err="1">
                          <a:solidFill>
                            <a:schemeClr val="tx1"/>
                          </a:solidFill>
                          <a:effectLst/>
                          <a:latin typeface="+mn-lt"/>
                          <a:ea typeface="+mn-ea"/>
                          <a:cs typeface="+mn-cs"/>
                        </a:rPr>
                        <a:t>Obavje</a:t>
                      </a:r>
                      <a:r>
                        <a:rPr lang="hr-BA" sz="1400" kern="1200" dirty="0">
                          <a:solidFill>
                            <a:schemeClr val="tx1"/>
                          </a:solidFill>
                          <a:effectLst/>
                          <a:latin typeface="+mn-lt"/>
                          <a:ea typeface="+mn-ea"/>
                          <a:cs typeface="+mn-cs"/>
                        </a:rPr>
                        <a:t>štavanje kandidata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nisu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bili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prethodno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kvalificirani</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3"/>
                  </a:ext>
                </a:extLst>
              </a:tr>
              <a:tr h="0">
                <a:tc>
                  <a:txBody>
                    <a:bodyPr/>
                    <a:lstStyle/>
                    <a:p>
                      <a:pPr marL="0" algn="l" defTabSz="914400" rtl="0" eaLnBrk="1" latinLnBrk="0" hangingPunct="1">
                        <a:lnSpc>
                          <a:spcPct val="107000"/>
                        </a:lnSpc>
                        <a:spcAft>
                          <a:spcPts val="0"/>
                        </a:spcAft>
                      </a:pPr>
                      <a:r>
                        <a:rPr lang="en-US" sz="1400" kern="1200" dirty="0" err="1">
                          <a:solidFill>
                            <a:schemeClr val="tx1"/>
                          </a:solidFill>
                          <a:effectLst/>
                          <a:latin typeface="+mn-lt"/>
                          <a:ea typeface="+mn-ea"/>
                          <a:cs typeface="+mn-cs"/>
                        </a:rPr>
                        <a:t>Istodobno</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slanje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odabranim</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ponuđačima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pismen</a:t>
                      </a:r>
                      <a:r>
                        <a:rPr lang="hr-BA" sz="1400" kern="1200" dirty="0">
                          <a:solidFill>
                            <a:schemeClr val="tx1"/>
                          </a:solidFill>
                          <a:effectLst/>
                          <a:latin typeface="+mn-lt"/>
                          <a:ea typeface="+mn-ea"/>
                          <a:cs typeface="+mn-cs"/>
                        </a:rPr>
                        <a:t>og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poziv</a:t>
                      </a:r>
                      <a:r>
                        <a:rPr lang="hr-BA" sz="1400" kern="1200" dirty="0">
                          <a:solidFill>
                            <a:schemeClr val="tx1"/>
                          </a:solidFill>
                          <a:effectLst/>
                          <a:latin typeface="+mn-lt"/>
                          <a:ea typeface="+mn-ea"/>
                          <a:cs typeface="+mn-cs"/>
                        </a:rPr>
                        <a:t>a</a:t>
                      </a:r>
                      <a:r>
                        <a:rPr lang="en-US" sz="1400" kern="1200" dirty="0">
                          <a:solidFill>
                            <a:schemeClr val="tx1"/>
                          </a:solidFill>
                          <a:effectLst/>
                          <a:latin typeface="+mn-lt"/>
                          <a:ea typeface="+mn-ea"/>
                          <a:cs typeface="+mn-cs"/>
                        </a:rPr>
                        <a:t> za </a:t>
                      </a:r>
                      <a:r>
                        <a:rPr lang="en-US" sz="1400" kern="1200" dirty="0" err="1">
                          <a:solidFill>
                            <a:schemeClr val="tx1"/>
                          </a:solidFill>
                          <a:effectLst/>
                          <a:latin typeface="+mn-lt"/>
                          <a:ea typeface="+mn-ea"/>
                          <a:cs typeface="+mn-cs"/>
                        </a:rPr>
                        <a:t>sudjelovanje</a:t>
                      </a:r>
                      <a:r>
                        <a:rPr lang="en-US" sz="1400" kern="1200" dirty="0">
                          <a:solidFill>
                            <a:schemeClr val="tx1"/>
                          </a:solidFill>
                          <a:effectLst/>
                          <a:latin typeface="+mn-lt"/>
                          <a:ea typeface="+mn-ea"/>
                          <a:cs typeface="+mn-cs"/>
                        </a:rPr>
                        <a:t> u </a:t>
                      </a:r>
                      <a:r>
                        <a:rPr lang="hr-BA" sz="1400" kern="1200" dirty="0">
                          <a:solidFill>
                            <a:schemeClr val="tx1"/>
                          </a:solidFill>
                          <a:effectLst/>
                          <a:latin typeface="+mn-lt"/>
                          <a:ea typeface="+mn-ea"/>
                          <a:cs typeface="+mn-cs"/>
                        </a:rPr>
                        <a:t>takmičarskom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dijalogu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sadrži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dodatne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dokumente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treba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dostaviti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rangiranje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ili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redoslijed</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kriterija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odabira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ugovora</a:t>
                      </a:r>
                      <a:r>
                        <a:rPr lang="en-US" sz="1400" kern="1200" dirty="0">
                          <a:solidFill>
                            <a:schemeClr val="tx1"/>
                          </a:solidFill>
                          <a:effectLst/>
                          <a:latin typeface="+mn-lt"/>
                          <a:ea typeface="+mn-ea"/>
                          <a:cs typeface="+mn-cs"/>
                        </a:rPr>
                        <a:t>, datum </a:t>
                      </a:r>
                      <a:r>
                        <a:rPr lang="en-US" sz="1400" kern="1200" dirty="0" err="1">
                          <a:solidFill>
                            <a:schemeClr val="tx1"/>
                          </a:solidFill>
                          <a:effectLst/>
                          <a:latin typeface="+mn-lt"/>
                          <a:ea typeface="+mn-ea"/>
                          <a:cs typeface="+mn-cs"/>
                        </a:rPr>
                        <a: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mjesto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pokretanja</a:t>
                      </a:r>
                      <a:r>
                        <a:rPr lang="en-US" sz="1400" kern="1200" dirty="0">
                          <a:solidFill>
                            <a:schemeClr val="tx1"/>
                          </a:solidFill>
                          <a:effectLst/>
                          <a:latin typeface="+mn-lt"/>
                          <a:ea typeface="+mn-ea"/>
                          <a:cs typeface="+mn-cs"/>
                        </a:rPr>
                        <a:t> faze </a:t>
                      </a:r>
                      <a:r>
                        <a:rPr lang="en-US" sz="1400" kern="1200" dirty="0" err="1">
                          <a:solidFill>
                            <a:schemeClr val="tx1"/>
                          </a:solidFill>
                          <a:effectLst/>
                          <a:latin typeface="+mn-lt"/>
                          <a:ea typeface="+mn-ea"/>
                          <a:cs typeface="+mn-cs"/>
                        </a:rPr>
                        <a:t>dijaloga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radni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jezik</a:t>
                      </a:r>
                      <a:r>
                        <a:rPr lang="en-US" sz="1400" kern="1200" dirty="0">
                          <a:solidFill>
                            <a:schemeClr val="tx1"/>
                          </a:solidFill>
                          <a:effectLst/>
                          <a:latin typeface="+mn-lt"/>
                          <a:ea typeface="+mn-ea"/>
                          <a:cs typeface="+mn-cs"/>
                        </a:rPr>
                        <a:t>(e) .</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14"/>
                  </a:ext>
                </a:extLst>
              </a:tr>
            </a:tbl>
          </a:graphicData>
        </a:graphic>
      </p:graphicFrame>
      <p:grpSp>
        <p:nvGrpSpPr>
          <p:cNvPr id="14" name="Group 13"/>
          <p:cNvGrpSpPr/>
          <p:nvPr/>
        </p:nvGrpSpPr>
        <p:grpSpPr>
          <a:xfrm>
            <a:off x="5300497" y="2752619"/>
            <a:ext cx="3735999" cy="740798"/>
            <a:chOff x="5300497" y="2623730"/>
            <a:chExt cx="3735999" cy="740798"/>
          </a:xfrm>
        </p:grpSpPr>
        <p:sp>
          <p:nvSpPr>
            <p:cNvPr id="15" name="Rectangle 592"/>
            <p:cNvSpPr>
              <a:spLocks noChangeArrowheads="1"/>
            </p:cNvSpPr>
            <p:nvPr/>
          </p:nvSpPr>
          <p:spPr bwMode="auto">
            <a:xfrm>
              <a:off x="5580496" y="3149084"/>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400" dirty="0" err="1">
                  <a:solidFill>
                    <a:srgbClr val="000000"/>
                  </a:solidFill>
                </a:rPr>
                <a:t>Zat</a:t>
              </a:r>
              <a:r>
                <a:rPr lang="hr-BA" altLang="el-GR" sz="1400" dirty="0">
                  <a:solidFill>
                    <a:srgbClr val="000000"/>
                  </a:solidFill>
                </a:rPr>
                <a:t>jev za</a:t>
              </a:r>
              <a:r>
                <a:rPr lang="en-US" altLang="el-GR" sz="1400" dirty="0">
                  <a:solidFill>
                    <a:srgbClr val="000000"/>
                  </a:solidFill>
                </a:rPr>
                <a:t> </a:t>
              </a:r>
              <a:r>
                <a:rPr lang="en-US" altLang="el-GR" sz="1400" dirty="0" err="1">
                  <a:solidFill>
                    <a:srgbClr val="000000"/>
                  </a:solidFill>
                </a:rPr>
                <a:t>pojašnjenj</a:t>
              </a:r>
              <a:r>
                <a:rPr lang="hr-BA" altLang="el-GR" sz="1400" dirty="0">
                  <a:solidFill>
                    <a:srgbClr val="000000"/>
                  </a:solidFill>
                </a:rPr>
                <a:t>em</a:t>
              </a:r>
              <a:r>
                <a:rPr lang="en-US" altLang="el-GR" sz="1400" dirty="0">
                  <a:solidFill>
                    <a:srgbClr val="000000"/>
                  </a:solidFill>
                </a:rPr>
                <a:t> (</a:t>
              </a:r>
              <a:r>
                <a:rPr lang="en-US" altLang="el-GR" sz="1400" dirty="0" err="1">
                  <a:solidFill>
                    <a:srgbClr val="000000"/>
                  </a:solidFill>
                </a:rPr>
                <a:t>ako</a:t>
              </a:r>
              <a:r>
                <a:rPr lang="en-US" altLang="el-GR" sz="1400" dirty="0">
                  <a:solidFill>
                    <a:srgbClr val="000000"/>
                  </a:solidFill>
                </a:rPr>
                <a:t> </a:t>
              </a:r>
              <a:r>
                <a:rPr lang="en-US" altLang="el-GR" sz="1400" dirty="0" err="1">
                  <a:solidFill>
                    <a:srgbClr val="000000"/>
                  </a:solidFill>
                </a:rPr>
                <a:t>ih</a:t>
              </a:r>
              <a:r>
                <a:rPr lang="en-US" altLang="el-GR" sz="1400" dirty="0">
                  <a:solidFill>
                    <a:srgbClr val="000000"/>
                  </a:solidFill>
                </a:rPr>
                <a:t> </a:t>
              </a:r>
              <a:r>
                <a:rPr lang="en-US" altLang="el-GR" sz="1400" dirty="0" err="1">
                  <a:solidFill>
                    <a:srgbClr val="000000"/>
                  </a:solidFill>
                </a:rPr>
                <a:t>ima</a:t>
              </a:r>
              <a:r>
                <a:rPr lang="en-US" altLang="el-GR" sz="1400" dirty="0">
                  <a:solidFill>
                    <a:srgbClr val="000000"/>
                  </a:solidFill>
                </a:rPr>
                <a:t>)</a:t>
              </a:r>
              <a:endParaRPr lang="el-GR" altLang="el-GR" sz="1400" dirty="0">
                <a:solidFill>
                  <a:srgbClr val="000000"/>
                </a:solidFill>
              </a:endParaRPr>
            </a:p>
          </p:txBody>
        </p:sp>
        <p:sp>
          <p:nvSpPr>
            <p:cNvPr id="16" name="Rectangle 595"/>
            <p:cNvSpPr>
              <a:spLocks noChangeArrowheads="1"/>
            </p:cNvSpPr>
            <p:nvPr/>
          </p:nvSpPr>
          <p:spPr bwMode="auto">
            <a:xfrm>
              <a:off x="5580496" y="2623730"/>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DOKUMENTACIJE IZ PRVE FAZE</a:t>
              </a:r>
              <a:endParaRPr lang="el-GR" altLang="el-GR" sz="1400" dirty="0"/>
            </a:p>
          </p:txBody>
        </p:sp>
        <p:cxnSp>
          <p:nvCxnSpPr>
            <p:cNvPr id="17" name="Straight Arrow Connector 16"/>
            <p:cNvCxnSpPr/>
            <p:nvPr/>
          </p:nvCxnSpPr>
          <p:spPr>
            <a:xfrm flipH="1" flipV="1">
              <a:off x="5300497" y="312355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5300497" y="3616561"/>
            <a:ext cx="3735999" cy="532507"/>
            <a:chOff x="5300497" y="3356992"/>
            <a:chExt cx="3735999" cy="532507"/>
          </a:xfrm>
        </p:grpSpPr>
        <p:sp>
          <p:nvSpPr>
            <p:cNvPr id="19"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zahtjeva za učešće</a:t>
              </a:r>
              <a:endParaRPr lang="el-GR" altLang="el-GR" sz="1400" dirty="0"/>
            </a:p>
          </p:txBody>
        </p:sp>
        <p:sp>
          <p:nvSpPr>
            <p:cNvPr id="20"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ZAHTJEVA ZA UČEŠĆE</a:t>
              </a:r>
              <a:endParaRPr lang="el-GR" altLang="el-GR" sz="1400" dirty="0"/>
            </a:p>
          </p:txBody>
        </p:sp>
        <p:cxnSp>
          <p:nvCxnSpPr>
            <p:cNvPr id="21" name="Straight Arrow Connector 20"/>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Rectangle 582"/>
          <p:cNvSpPr>
            <a:spLocks noChangeArrowheads="1"/>
          </p:cNvSpPr>
          <p:nvPr/>
        </p:nvSpPr>
        <p:spPr bwMode="auto">
          <a:xfrm>
            <a:off x="5580496" y="1174923"/>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228492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(1 od 8)</a:t>
            </a:r>
            <a:endParaRPr lang="el-GR" altLang="en-US" sz="2000" b="1" dirty="0"/>
          </a:p>
        </p:txBody>
      </p:sp>
      <p:sp>
        <p:nvSpPr>
          <p:cNvPr id="2" name="Rectangle 1"/>
          <p:cNvSpPr/>
          <p:nvPr/>
        </p:nvSpPr>
        <p:spPr>
          <a:xfrm>
            <a:off x="432000" y="1260000"/>
            <a:ext cx="8280000" cy="3416320"/>
          </a:xfrm>
          <a:prstGeom prst="rect">
            <a:avLst/>
          </a:prstGeom>
        </p:spPr>
        <p:txBody>
          <a:bodyPr wrap="square">
            <a:spAutoFit/>
          </a:bodyPr>
          <a:lstStyle/>
          <a:p>
            <a:pPr algn="just">
              <a:spcBef>
                <a:spcPts val="600"/>
              </a:spcBef>
              <a:spcAft>
                <a:spcPts val="0"/>
              </a:spcAft>
            </a:pPr>
            <a:r>
              <a:rPr lang="en-GB" b="1" dirty="0" err="1">
                <a:solidFill>
                  <a:srgbClr val="000000"/>
                </a:solidFill>
                <a:ea typeface="Verdana" panose="020B0604030504040204" pitchFamily="34" charset="0"/>
                <a:cs typeface="Calibri" panose="020F0502020204030204" pitchFamily="34" charset="0"/>
              </a:rPr>
              <a:t>Zakon</a:t>
            </a:r>
            <a:r>
              <a:rPr lang="en-GB" b="1" dirty="0">
                <a:solidFill>
                  <a:srgbClr val="000000"/>
                </a:solidFill>
                <a:ea typeface="Verdana" panose="020B0604030504040204" pitchFamily="34" charset="0"/>
                <a:cs typeface="Calibri" panose="020F0502020204030204" pitchFamily="34" charset="0"/>
              </a:rPr>
              <a:t> o </a:t>
            </a:r>
            <a:r>
              <a:rPr lang="en-GB" b="1" dirty="0" err="1">
                <a:solidFill>
                  <a:srgbClr val="000000"/>
                </a:solidFill>
                <a:ea typeface="Verdana" panose="020B0604030504040204" pitchFamily="34" charset="0"/>
                <a:cs typeface="Calibri" panose="020F0502020204030204" pitchFamily="34" charset="0"/>
              </a:rPr>
              <a:t>javnim</a:t>
            </a:r>
            <a:r>
              <a:rPr lang="en-GB" b="1" dirty="0">
                <a:solidFill>
                  <a:srgbClr val="000000"/>
                </a:solidFill>
                <a:ea typeface="Verdana" panose="020B0604030504040204" pitchFamily="34" charset="0"/>
                <a:cs typeface="Calibri" panose="020F0502020204030204" pitchFamily="34" charset="0"/>
              </a:rPr>
              <a:t> </a:t>
            </a:r>
            <a:r>
              <a:rPr lang="en-GB" b="1" dirty="0" err="1">
                <a:solidFill>
                  <a:srgbClr val="000000"/>
                </a:solidFill>
                <a:ea typeface="Verdana" panose="020B0604030504040204" pitchFamily="34" charset="0"/>
                <a:cs typeface="Calibri" panose="020F0502020204030204" pitchFamily="34" charset="0"/>
              </a:rPr>
              <a:t>nabav</a:t>
            </a:r>
            <a:r>
              <a:rPr lang="hr-BA" b="1" dirty="0">
                <a:solidFill>
                  <a:srgbClr val="000000"/>
                </a:solidFill>
                <a:ea typeface="Verdana" panose="020B0604030504040204" pitchFamily="34" charset="0"/>
                <a:cs typeface="Calibri" panose="020F0502020204030204" pitchFamily="34" charset="0"/>
              </a:rPr>
              <a:t>k</a:t>
            </a:r>
            <a:r>
              <a:rPr lang="en-GB" b="1" dirty="0">
                <a:solidFill>
                  <a:srgbClr val="000000"/>
                </a:solidFill>
                <a:ea typeface="Verdana" panose="020B0604030504040204" pitchFamily="34" charset="0"/>
                <a:cs typeface="Calibri" panose="020F0502020204030204" pitchFamily="34" charset="0"/>
              </a:rPr>
              <a:t>ama </a:t>
            </a:r>
            <a:r>
              <a:rPr lang="en-GB" dirty="0">
                <a:solidFill>
                  <a:srgbClr val="000000"/>
                </a:solidFill>
                <a:ea typeface="Verdana" panose="020B0604030504040204" pitchFamily="34" charset="0"/>
                <a:cs typeface="Calibri" panose="020F0502020204030204" pitchFamily="34" charset="0"/>
              </a:rPr>
              <a:t>(</a:t>
            </a:r>
            <a:r>
              <a:rPr lang="en-GB" dirty="0" err="1">
                <a:solidFill>
                  <a:srgbClr val="000000"/>
                </a:solidFill>
                <a:ea typeface="Verdana" panose="020B0604030504040204" pitchFamily="34" charset="0"/>
                <a:cs typeface="Calibri" panose="020F0502020204030204" pitchFamily="34" charset="0"/>
              </a:rPr>
              <a:t>Službeni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glasnik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39/14) je </a:t>
            </a:r>
            <a:r>
              <a:rPr lang="en-GB" dirty="0" err="1">
                <a:solidFill>
                  <a:srgbClr val="000000"/>
                </a:solidFill>
                <a:ea typeface="Verdana" panose="020B0604030504040204" pitchFamily="34" charset="0"/>
                <a:cs typeface="Calibri" panose="020F0502020204030204" pitchFamily="34" charset="0"/>
              </a:rPr>
              <a:t>temeljni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zakonodavni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akt</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BiH</a:t>
            </a:r>
            <a:r>
              <a:rPr lang="en-GB" dirty="0">
                <a:solidFill>
                  <a:srgbClr val="000000"/>
                </a:solidFill>
                <a:ea typeface="Verdana" panose="020B0604030504040204" pitchFamily="34" charset="0"/>
                <a:cs typeface="Calibri" panose="020F0502020204030204" pitchFamily="34" charset="0"/>
              </a:rPr>
              <a:t> u </a:t>
            </a:r>
            <a:r>
              <a:rPr lang="en-GB" dirty="0" err="1">
                <a:solidFill>
                  <a:srgbClr val="000000"/>
                </a:solidFill>
                <a:ea typeface="Verdana" panose="020B0604030504040204" pitchFamily="34" charset="0"/>
                <a:cs typeface="Calibri" panose="020F0502020204030204" pitchFamily="34" charset="0"/>
              </a:rPr>
              <a:t>vezi</a:t>
            </a:r>
            <a:r>
              <a:rPr lang="en-GB" dirty="0">
                <a:solidFill>
                  <a:srgbClr val="000000"/>
                </a:solidFill>
                <a:ea typeface="Verdana" panose="020B0604030504040204" pitchFamily="34" charset="0"/>
                <a:cs typeface="Calibri" panose="020F0502020204030204" pitchFamily="34" charset="0"/>
              </a:rPr>
              <a:t> s </a:t>
            </a:r>
            <a:r>
              <a:rPr lang="en-GB" dirty="0" err="1">
                <a:solidFill>
                  <a:srgbClr val="000000"/>
                </a:solidFill>
                <a:ea typeface="Verdana" panose="020B0604030504040204" pitchFamily="34" charset="0"/>
                <a:cs typeface="Calibri" panose="020F0502020204030204" pitchFamily="34" charset="0"/>
              </a:rPr>
              <a:t>javnim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primjenjuju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svi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ugovorni organi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svim</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nivoima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vlasti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država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entiteti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BDBiH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kantoni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općine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Svi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ostali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zakonodavni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akti</a:t>
            </a:r>
            <a:r>
              <a:rPr lang="en-GB" dirty="0">
                <a:solidFill>
                  <a:srgbClr val="000000"/>
                </a:solidFill>
                <a:ea typeface="Verdana" panose="020B0604030504040204" pitchFamily="34" charset="0"/>
                <a:cs typeface="Calibri" panose="020F0502020204030204" pitchFamily="34" charset="0"/>
              </a:rPr>
              <a:t> u </a:t>
            </a:r>
            <a:r>
              <a:rPr lang="en-GB" dirty="0" err="1">
                <a:solidFill>
                  <a:srgbClr val="000000"/>
                </a:solidFill>
                <a:ea typeface="Verdana" panose="020B0604030504040204" pitchFamily="34" charset="0"/>
                <a:cs typeface="Calibri" panose="020F0502020204030204" pitchFamily="34" charset="0"/>
              </a:rPr>
              <a:t>ovoj</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oblasti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usvajaju</a:t>
            </a:r>
            <a:r>
              <a:rPr lang="en-GB" dirty="0">
                <a:solidFill>
                  <a:srgbClr val="000000"/>
                </a:solidFill>
                <a:ea typeface="Verdana" panose="020B0604030504040204" pitchFamily="34" charset="0"/>
                <a:cs typeface="Calibri" panose="020F0502020204030204" pitchFamily="34" charset="0"/>
              </a:rPr>
              <a:t> se u </a:t>
            </a:r>
            <a:r>
              <a:rPr lang="en-GB" dirty="0" err="1">
                <a:solidFill>
                  <a:srgbClr val="000000"/>
                </a:solidFill>
                <a:ea typeface="Verdana" panose="020B0604030504040204" pitchFamily="34" charset="0"/>
                <a:cs typeface="Calibri" panose="020F0502020204030204" pitchFamily="34" charset="0"/>
              </a:rPr>
              <a:t>skladu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Zakonom</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javnim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Zakonom</a:t>
            </a:r>
            <a:r>
              <a:rPr lang="en-GB" dirty="0">
                <a:solidFill>
                  <a:srgbClr val="000000"/>
                </a:solidFill>
                <a:ea typeface="Verdana" panose="020B0604030504040204" pitchFamily="34" charset="0"/>
                <a:cs typeface="Calibri" panose="020F0502020204030204" pitchFamily="34" charset="0"/>
              </a:rPr>
              <a:t> se </a:t>
            </a:r>
            <a:r>
              <a:rPr lang="en-GB" dirty="0" err="1">
                <a:solidFill>
                  <a:srgbClr val="000000"/>
                </a:solidFill>
                <a:ea typeface="Verdana" panose="020B0604030504040204" pitchFamily="34" charset="0"/>
                <a:cs typeface="Calibri" panose="020F0502020204030204" pitchFamily="34" charset="0"/>
              </a:rPr>
              <a:t>uređuje</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sistem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definiraju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postupci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uvjeti</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njihovu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primjenu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utvrđuju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ob</a:t>
            </a:r>
            <a:r>
              <a:rPr lang="hr-BA" dirty="0">
                <a:solidFill>
                  <a:srgbClr val="000000"/>
                </a:solidFill>
                <a:ea typeface="Verdana" panose="020B0604030504040204" pitchFamily="34" charset="0"/>
                <a:cs typeface="Calibri" panose="020F0502020204030204" pitchFamily="34" charset="0"/>
              </a:rPr>
              <a:t>a</a:t>
            </a:r>
            <a:r>
              <a:rPr lang="en-GB" dirty="0" err="1">
                <a:solidFill>
                  <a:srgbClr val="000000"/>
                </a:solidFill>
                <a:ea typeface="Verdana" panose="020B0604030504040204" pitchFamily="34" charset="0"/>
                <a:cs typeface="Calibri" panose="020F0502020204030204" pitchFamily="34" charset="0"/>
              </a:rPr>
              <a:t>veze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odgovornosti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svih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sudionika</a:t>
            </a:r>
            <a:r>
              <a:rPr lang="en-GB" dirty="0">
                <a:solidFill>
                  <a:srgbClr val="000000"/>
                </a:solidFill>
                <a:ea typeface="Verdana" panose="020B0604030504040204" pitchFamily="34" charset="0"/>
                <a:cs typeface="Calibri" panose="020F0502020204030204" pitchFamily="34" charset="0"/>
              </a:rPr>
              <a:t> u </a:t>
            </a:r>
            <a:r>
              <a:rPr lang="en-GB" dirty="0" err="1">
                <a:solidFill>
                  <a:srgbClr val="000000"/>
                </a:solidFill>
                <a:ea typeface="Verdana" panose="020B0604030504040204" pitchFamily="34" charset="0"/>
                <a:cs typeface="Calibri" panose="020F0502020204030204" pitchFamily="34" charset="0"/>
              </a:rPr>
              <a:t>postupcima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en-GB" dirty="0" err="1">
                <a:solidFill>
                  <a:srgbClr val="000000"/>
                </a:solidFill>
                <a:ea typeface="Verdana" panose="020B0604030504040204" pitchFamily="34" charset="0"/>
                <a:cs typeface="Calibri" panose="020F0502020204030204" pitchFamily="34" charset="0"/>
              </a:rPr>
              <a:t>definira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postupak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pravne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zaštite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ili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postupak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revizije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en-GB" dirty="0" err="1">
                <a:solidFill>
                  <a:srgbClr val="000000"/>
                </a:solidFill>
                <a:ea typeface="Verdana" panose="020B0604030504040204" pitchFamily="34" charset="0"/>
                <a:cs typeface="Calibri" panose="020F0502020204030204" pitchFamily="34" charset="0"/>
              </a:rPr>
              <a:t>kao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nadležnosti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institucija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odgovornih</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cijeli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sistem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Zakonom</a:t>
            </a:r>
            <a:r>
              <a:rPr lang="en-GB" dirty="0">
                <a:solidFill>
                  <a:srgbClr val="000000"/>
                </a:solidFill>
                <a:ea typeface="Verdana" panose="020B0604030504040204" pitchFamily="34" charset="0"/>
                <a:cs typeface="Calibri" panose="020F0502020204030204" pitchFamily="34" charset="0"/>
              </a:rPr>
              <a:t> se </a:t>
            </a:r>
            <a:r>
              <a:rPr lang="en-GB" dirty="0" err="1">
                <a:solidFill>
                  <a:srgbClr val="000000"/>
                </a:solidFill>
                <a:ea typeface="Verdana" panose="020B0604030504040204" pitchFamily="34" charset="0"/>
                <a:cs typeface="Calibri" panose="020F0502020204030204" pitchFamily="34" charset="0"/>
              </a:rPr>
              <a:t>poboljšava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efikasnost</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postupaka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javnih</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uspostavljaju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mehanizmi</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sprečavanje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zloupotreba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32264028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432000" y="432000"/>
            <a:ext cx="62282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Takmičarski dijalog</a:t>
            </a:r>
            <a:r>
              <a:rPr lang="en-US" altLang="el-GR" sz="2000" b="1" dirty="0"/>
              <a:t> (2 o</a:t>
            </a:r>
            <a:r>
              <a:rPr lang="hr-BA" altLang="el-GR" sz="2000" b="1" dirty="0"/>
              <a:t>d</a:t>
            </a:r>
            <a:r>
              <a:rPr lang="en-US" altLang="el-GR" sz="2000" b="1" dirty="0"/>
              <a:t> 2)</a:t>
            </a:r>
            <a:endParaRPr lang="el-GR" altLang="el-GR" sz="2000" b="1" dirty="0"/>
          </a:p>
        </p:txBody>
      </p:sp>
      <p:sp>
        <p:nvSpPr>
          <p:cNvPr id="3" name="TextBox 2"/>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29 </a:t>
            </a:r>
            <a:r>
              <a:rPr lang="hr-BA" sz="1400" b="1" dirty="0">
                <a:solidFill>
                  <a:schemeClr val="bg1"/>
                </a:solidFill>
              </a:rPr>
              <a:t>ZJN</a:t>
            </a:r>
            <a:endParaRPr lang="el-GR" sz="1400" b="1" dirty="0">
              <a:solidFill>
                <a:schemeClr val="bg1"/>
              </a:solidFill>
            </a:endParaRPr>
          </a:p>
        </p:txBody>
      </p:sp>
      <p:grpSp>
        <p:nvGrpSpPr>
          <p:cNvPr id="7" name="Group 6"/>
          <p:cNvGrpSpPr/>
          <p:nvPr/>
        </p:nvGrpSpPr>
        <p:grpSpPr>
          <a:xfrm>
            <a:off x="5292080" y="4365104"/>
            <a:ext cx="3735999" cy="532507"/>
            <a:chOff x="5300497" y="3356992"/>
            <a:chExt cx="3735999" cy="532507"/>
          </a:xfrm>
        </p:grpSpPr>
        <p:sp>
          <p:nvSpPr>
            <p:cNvPr id="8"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finalne ponude</a:t>
              </a:r>
              <a:endParaRPr lang="el-GR" altLang="el-GR" sz="1400" dirty="0"/>
            </a:p>
          </p:txBody>
        </p:sp>
        <p:sp>
          <p:nvSpPr>
            <p:cNvPr id="9"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RAZMATRANJE FINALNE PONUDE</a:t>
              </a:r>
              <a:endParaRPr lang="el-GR" altLang="el-GR" sz="1400" dirty="0"/>
            </a:p>
          </p:txBody>
        </p:sp>
        <p:cxnSp>
          <p:nvCxnSpPr>
            <p:cNvPr id="10" name="Straight Arrow Connector 9"/>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314489" y="4966028"/>
            <a:ext cx="6030008" cy="1008000"/>
            <a:chOff x="314489" y="4920411"/>
            <a:chExt cx="6030008" cy="1008000"/>
          </a:xfrm>
        </p:grpSpPr>
        <p:sp>
          <p:nvSpPr>
            <p:cNvPr id="12" name="Rectangle 283"/>
            <p:cNvSpPr>
              <a:spLocks noChangeArrowheads="1"/>
            </p:cNvSpPr>
            <p:nvPr/>
          </p:nvSpPr>
          <p:spPr bwMode="auto">
            <a:xfrm>
              <a:off x="314489" y="4920411"/>
              <a:ext cx="6012000" cy="1008000"/>
            </a:xfrm>
            <a:prstGeom prst="rect">
              <a:avLst/>
            </a:prstGeom>
            <a:solidFill>
              <a:srgbClr val="FFFF66"/>
            </a:solidFill>
            <a:ln w="19050">
              <a:solidFill>
                <a:srgbClr val="800000"/>
              </a:solidFill>
              <a:miter lim="800000"/>
              <a:headEnd/>
              <a:tailEnd/>
            </a:ln>
          </p:spPr>
          <p:txBody>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endParaRPr lang="el-GR" altLang="el-GR" sz="1200">
                <a:latin typeface="+mn-lt"/>
              </a:endParaRPr>
            </a:p>
          </p:txBody>
        </p:sp>
        <p:sp>
          <p:nvSpPr>
            <p:cNvPr id="13" name="TextBox 12"/>
            <p:cNvSpPr txBox="1"/>
            <p:nvPr/>
          </p:nvSpPr>
          <p:spPr>
            <a:xfrm>
              <a:off x="5300497" y="5032745"/>
              <a:ext cx="1044000" cy="738664"/>
            </a:xfrm>
            <a:prstGeom prst="rect">
              <a:avLst/>
            </a:prstGeom>
            <a:noFill/>
          </p:spPr>
          <p:txBody>
            <a:bodyPr wrap="square" rtlCol="0">
              <a:spAutoFit/>
            </a:bodyPr>
            <a:lstStyle/>
            <a:p>
              <a:r>
                <a:rPr lang="hr-BA" sz="1400" dirty="0">
                  <a:latin typeface="+mn-lt"/>
                </a:rPr>
                <a:t>Evaluacija za dodjelu ugovora</a:t>
              </a:r>
              <a:endParaRPr lang="el-GR" sz="1400" dirty="0">
                <a:latin typeface="+mn-lt"/>
              </a:endParaRPr>
            </a:p>
          </p:txBody>
        </p:sp>
      </p:grpSp>
      <p:graphicFrame>
        <p:nvGraphicFramePr>
          <p:cNvPr id="14" name="Table 13"/>
          <p:cNvGraphicFramePr>
            <a:graphicFrameLocks noGrp="1"/>
          </p:cNvGraphicFramePr>
          <p:nvPr>
            <p:extLst>
              <p:ext uri="{D42A27DB-BD31-4B8C-83A1-F6EECF244321}">
                <p14:modId xmlns:p14="http://schemas.microsoft.com/office/powerpoint/2010/main" val="2935124426"/>
              </p:ext>
            </p:extLst>
          </p:nvPr>
        </p:nvGraphicFramePr>
        <p:xfrm>
          <a:off x="432000" y="951808"/>
          <a:ext cx="4860000" cy="5707066"/>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100163">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DRUGA FAZA EVALUACIJE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r-BA" sz="1400" kern="1200" dirty="0">
                          <a:solidFill>
                            <a:schemeClr val="tx1"/>
                          </a:solidFill>
                          <a:effectLst/>
                          <a:latin typeface="+mn-lt"/>
                          <a:ea typeface="+mn-ea"/>
                          <a:cs typeface="+mn-cs"/>
                        </a:rPr>
                        <a:t>UO </a:t>
                      </a:r>
                      <a:r>
                        <a:rPr lang="en-US" sz="1400" kern="1200" dirty="0" err="1">
                          <a:solidFill>
                            <a:schemeClr val="tx1"/>
                          </a:solidFill>
                          <a:effectLst/>
                          <a:latin typeface="+mn-lt"/>
                          <a:ea typeface="+mn-ea"/>
                          <a:cs typeface="+mn-cs"/>
                        </a:rPr>
                        <a:t>vodi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dijalog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kandidatima</a:t>
                      </a:r>
                      <a:r>
                        <a:rPr lang="en-US" sz="1400" kern="1200" dirty="0">
                          <a:solidFill>
                            <a:schemeClr val="tx1"/>
                          </a:solidFill>
                          <a:effectLst/>
                          <a:latin typeface="+mn-lt"/>
                          <a:ea typeface="+mn-ea"/>
                          <a:cs typeface="+mn-cs"/>
                        </a:rPr>
                        <a:t> s </a:t>
                      </a:r>
                      <a:r>
                        <a:rPr lang="en-US" sz="1400" kern="1200" dirty="0" err="1">
                          <a:solidFill>
                            <a:schemeClr val="tx1"/>
                          </a:solidFill>
                          <a:effectLst/>
                          <a:latin typeface="+mn-lt"/>
                          <a:ea typeface="+mn-ea"/>
                          <a:cs typeface="+mn-cs"/>
                        </a:rPr>
                        <a:t>ciljem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identifikacije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jednog</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ili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više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rješenja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koja</a:t>
                      </a:r>
                      <a:r>
                        <a:rPr lang="en-US" sz="1400" kern="1200" dirty="0">
                          <a:solidFill>
                            <a:schemeClr val="tx1"/>
                          </a:solidFill>
                          <a:effectLst/>
                          <a:latin typeface="+mn-lt"/>
                          <a:ea typeface="+mn-ea"/>
                          <a:cs typeface="+mn-cs"/>
                        </a:rPr>
                        <a:t> bi </a:t>
                      </a:r>
                      <a:r>
                        <a:rPr lang="en-US" sz="1400" kern="1200" dirty="0" err="1">
                          <a:solidFill>
                            <a:schemeClr val="tx1"/>
                          </a:solidFill>
                          <a:effectLst/>
                          <a:latin typeface="+mn-lt"/>
                          <a:ea typeface="+mn-ea"/>
                          <a:cs typeface="+mn-cs"/>
                        </a:rPr>
                        <a:t>udovoljila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njegovim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potrebama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zahtjevima</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Tokom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dijaloga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kandidatima</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UO</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može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razgovarati</a:t>
                      </a:r>
                      <a:r>
                        <a:rPr lang="en-US" sz="1400" kern="1200" dirty="0">
                          <a:solidFill>
                            <a:schemeClr val="tx1"/>
                          </a:solidFill>
                          <a:effectLst/>
                          <a:latin typeface="+mn-lt"/>
                          <a:ea typeface="+mn-ea"/>
                          <a:cs typeface="+mn-cs"/>
                        </a:rPr>
                        <a:t> o </a:t>
                      </a:r>
                      <a:r>
                        <a:rPr lang="en-US" sz="1400" kern="1200" dirty="0" err="1">
                          <a:solidFill>
                            <a:schemeClr val="tx1"/>
                          </a:solidFill>
                          <a:effectLst/>
                          <a:latin typeface="+mn-lt"/>
                          <a:ea typeface="+mn-ea"/>
                          <a:cs typeface="+mn-cs"/>
                        </a:rPr>
                        <a:t>svim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aspektima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ugovora</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2"/>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UO može pozvati jednog ili više kandidata na dijalog ako je broj preostalih učesnika manji od broja prvobitno pozvanih ponuđača (čl. 31).</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3"/>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UO može nastaviti dijalog sve dok se ne utvrde / nađu adekvatnija rješenja kako bi se zadovoljile njegove potrebe i zahtjevi. Na kraju faze dijaloga mora postojati dovoljan broj rješenja za osiguranje tržišne konkurencije</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4"/>
                  </a:ext>
                </a:extLst>
              </a:tr>
              <a:tr h="0">
                <a:tc>
                  <a:txBody>
                    <a:bodyPr/>
                    <a:lstStyle/>
                    <a:p>
                      <a:pPr marL="0" algn="l" defTabSz="914400" rtl="0" eaLnBrk="1" latinLnBrk="0" hangingPunct="1">
                        <a:lnSpc>
                          <a:spcPct val="107000"/>
                        </a:lnSpc>
                        <a:spcAft>
                          <a:spcPts val="0"/>
                        </a:spcAft>
                      </a:pPr>
                      <a:r>
                        <a:rPr lang="en-US" sz="1400" kern="1200" dirty="0" err="1">
                          <a:solidFill>
                            <a:schemeClr val="tx1"/>
                          </a:solidFill>
                          <a:effectLst/>
                          <a:latin typeface="+mn-lt"/>
                          <a:ea typeface="+mn-ea"/>
                          <a:cs typeface="+mn-cs"/>
                        </a:rPr>
                        <a:t>Nakon</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završetka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dijaloga</a:t>
                      </a:r>
                      <a:r>
                        <a:rPr lang="en-US" sz="1400" kern="1200" dirty="0">
                          <a:solidFill>
                            <a:schemeClr val="tx1"/>
                          </a:solidFill>
                          <a:effectLst/>
                          <a:latin typeface="+mn-lt"/>
                          <a:ea typeface="+mn-ea"/>
                          <a:cs typeface="+mn-cs"/>
                        </a:rPr>
                        <a:t>, </a:t>
                      </a:r>
                      <a:r>
                        <a:rPr lang="hr-BA" sz="1400" kern="1200" dirty="0">
                          <a:solidFill>
                            <a:schemeClr val="tx1"/>
                          </a:solidFill>
                          <a:effectLst/>
                          <a:latin typeface="+mn-lt"/>
                          <a:ea typeface="+mn-ea"/>
                          <a:cs typeface="+mn-cs"/>
                        </a:rPr>
                        <a:t>UO </a:t>
                      </a:r>
                      <a:r>
                        <a:rPr lang="en-US" sz="1400" kern="1200" dirty="0" err="1">
                          <a:solidFill>
                            <a:schemeClr val="tx1"/>
                          </a:solidFill>
                          <a:effectLst/>
                          <a:latin typeface="+mn-lt"/>
                          <a:ea typeface="+mn-ea"/>
                          <a:cs typeface="+mn-cs"/>
                        </a:rPr>
                        <a:t>slanjem</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poziva</a:t>
                      </a:r>
                      <a:r>
                        <a:rPr lang="en-US" sz="1400" kern="1200" dirty="0">
                          <a:solidFill>
                            <a:schemeClr val="tx1"/>
                          </a:solidFill>
                          <a:effectLst/>
                          <a:latin typeface="+mn-lt"/>
                          <a:ea typeface="+mn-ea"/>
                          <a:cs typeface="+mn-cs"/>
                        </a:rPr>
                        <a:t> za </a:t>
                      </a:r>
                      <a:r>
                        <a:rPr lang="en-US" sz="1400" kern="1200" dirty="0" err="1">
                          <a:solidFill>
                            <a:schemeClr val="tx1"/>
                          </a:solidFill>
                          <a:effectLst/>
                          <a:latin typeface="+mn-lt"/>
                          <a:ea typeface="+mn-ea"/>
                          <a:cs typeface="+mn-cs"/>
                        </a:rPr>
                        <a:t>podnošenje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konačnih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poziva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preostale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kandidate</a:t>
                      </a:r>
                      <a:r>
                        <a:rPr lang="en-US" sz="1400" kern="1200" dirty="0">
                          <a:solidFill>
                            <a:schemeClr val="tx1"/>
                          </a:solidFill>
                          <a:effectLst/>
                          <a:latin typeface="+mn-lt"/>
                          <a:ea typeface="+mn-ea"/>
                          <a:cs typeface="+mn-cs"/>
                        </a:rPr>
                        <a:t> da </a:t>
                      </a:r>
                      <a:r>
                        <a:rPr lang="en-US" sz="1400" kern="1200" dirty="0" err="1">
                          <a:solidFill>
                            <a:schemeClr val="tx1"/>
                          </a:solidFill>
                          <a:effectLst/>
                          <a:latin typeface="+mn-lt"/>
                          <a:ea typeface="+mn-ea"/>
                          <a:cs typeface="+mn-cs"/>
                        </a:rPr>
                        <a:t>podnesu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svoje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konačne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ponude</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na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osnovu</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glavnih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karakteristika</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odabranih</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rješenja</a:t>
                      </a:r>
                      <a:r>
                        <a:rPr lang="en-US" sz="1400" kern="1200" dirty="0">
                          <a:solidFill>
                            <a:schemeClr val="tx1"/>
                          </a:solidFill>
                          <a:effectLst/>
                          <a:latin typeface="+mn-lt"/>
                          <a:ea typeface="+mn-ea"/>
                          <a:cs typeface="+mn-cs"/>
                        </a:rPr>
                        <a:t> u </a:t>
                      </a:r>
                      <a:r>
                        <a:rPr lang="en-US" sz="1400" kern="1200" dirty="0" err="1">
                          <a:solidFill>
                            <a:schemeClr val="tx1"/>
                          </a:solidFill>
                          <a:effectLst/>
                          <a:latin typeface="+mn-lt"/>
                          <a:ea typeface="+mn-ea"/>
                          <a:cs typeface="+mn-cs"/>
                        </a:rPr>
                        <a:t>fazi</a:t>
                      </a:r>
                      <a:r>
                        <a:rPr lang="en-US" sz="1400" kern="1200" dirty="0">
                          <a:solidFill>
                            <a:schemeClr val="tx1"/>
                          </a:solidFill>
                          <a:effectLst/>
                          <a:latin typeface="+mn-lt"/>
                          <a:ea typeface="+mn-ea"/>
                          <a:cs typeface="+mn-cs"/>
                        </a:rPr>
                        <a:t> </a:t>
                      </a:r>
                      <a:r>
                        <a:rPr lang="en-US" sz="1400" kern="1200" dirty="0" err="1">
                          <a:solidFill>
                            <a:schemeClr val="tx1"/>
                          </a:solidFill>
                          <a:effectLst/>
                          <a:latin typeface="+mn-lt"/>
                          <a:ea typeface="+mn-ea"/>
                          <a:cs typeface="+mn-cs"/>
                        </a:rPr>
                        <a:t>dijaloga</a:t>
                      </a:r>
                      <a:r>
                        <a:rPr lang="en-US" sz="1400" kern="1200" dirty="0">
                          <a:solidFill>
                            <a:schemeClr val="tx1"/>
                          </a:solidFill>
                          <a:effectLst/>
                          <a:latin typeface="+mn-lt"/>
                          <a:ea typeface="+mn-ea"/>
                          <a:cs typeface="+mn-cs"/>
                        </a:rPr>
                        <a:t>.</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5"/>
                  </a:ext>
                </a:extLst>
              </a:tr>
              <a:tr h="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hr-BA" sz="1400" kern="1200" dirty="0">
                          <a:solidFill>
                            <a:schemeClr val="tx1"/>
                          </a:solidFill>
                          <a:effectLst/>
                          <a:latin typeface="+mn-lt"/>
                          <a:ea typeface="+mn-ea"/>
                          <a:cs typeface="+mn-cs"/>
                        </a:rPr>
                        <a:t>Otvaranje ponuda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en-US" sz="1400" dirty="0" err="1">
                          <a:effectLst/>
                        </a:rPr>
                        <a:t>Naručitelj</a:t>
                      </a:r>
                      <a:r>
                        <a:rPr lang="en-US" sz="1400" dirty="0">
                          <a:effectLst/>
                        </a:rPr>
                        <a:t> mora </a:t>
                      </a:r>
                      <a:r>
                        <a:rPr lang="en-US" sz="1400" dirty="0" err="1">
                          <a:effectLst/>
                        </a:rPr>
                        <a:t>odabrati</a:t>
                      </a:r>
                      <a:r>
                        <a:rPr lang="en-US" sz="1400" dirty="0">
                          <a:effectLst/>
                        </a:rPr>
                        <a:t> </a:t>
                      </a:r>
                      <a:r>
                        <a:rPr lang="en-US" sz="1400" dirty="0" err="1">
                          <a:effectLst/>
                        </a:rPr>
                        <a:t>ekonomski</a:t>
                      </a:r>
                      <a:r>
                        <a:rPr lang="en-US" sz="1400" dirty="0">
                          <a:effectLst/>
                        </a:rPr>
                        <a:t> </a:t>
                      </a:r>
                      <a:r>
                        <a:rPr lang="en-US" sz="1400" dirty="0" err="1">
                          <a:effectLst/>
                        </a:rPr>
                        <a:t>najpovoljniju</a:t>
                      </a:r>
                      <a:r>
                        <a:rPr lang="en-US" sz="1400" dirty="0">
                          <a:effectLst/>
                        </a:rPr>
                        <a:t> </a:t>
                      </a:r>
                      <a:r>
                        <a:rPr lang="en-US" sz="1400" dirty="0" err="1">
                          <a:effectLst/>
                        </a:rPr>
                        <a:t>ponudu</a:t>
                      </a:r>
                      <a:r>
                        <a:rPr lang="en-US" sz="1400" dirty="0">
                          <a:effectLst/>
                        </a:rPr>
                        <a:t> </a:t>
                      </a:r>
                      <a:r>
                        <a:rPr lang="en-US" sz="1400" dirty="0" err="1">
                          <a:effectLst/>
                        </a:rPr>
                        <a:t>na</a:t>
                      </a:r>
                      <a:r>
                        <a:rPr lang="en-US" sz="1400" dirty="0">
                          <a:effectLst/>
                        </a:rPr>
                        <a:t> </a:t>
                      </a:r>
                      <a:r>
                        <a:rPr lang="en-US" sz="1400" dirty="0" err="1">
                          <a:effectLst/>
                        </a:rPr>
                        <a:t>temelju</a:t>
                      </a:r>
                      <a:r>
                        <a:rPr lang="en-US" sz="1400" dirty="0">
                          <a:effectLst/>
                        </a:rPr>
                        <a:t> </a:t>
                      </a:r>
                      <a:r>
                        <a:rPr lang="en-US" sz="1400" dirty="0" err="1">
                          <a:effectLst/>
                        </a:rPr>
                        <a:t>kriterija</a:t>
                      </a:r>
                      <a:r>
                        <a:rPr lang="en-US" sz="1400" dirty="0">
                          <a:effectLst/>
                        </a:rPr>
                        <a:t> za </a:t>
                      </a:r>
                      <a:r>
                        <a:rPr lang="en-US" sz="1400" dirty="0" err="1">
                          <a:effectLst/>
                        </a:rPr>
                        <a:t>dodjelu</a:t>
                      </a:r>
                      <a:r>
                        <a:rPr lang="en-US" sz="1400" dirty="0">
                          <a:effectLst/>
                        </a:rPr>
                        <a:t> </a:t>
                      </a:r>
                      <a:r>
                        <a:rPr lang="en-US" sz="1400" dirty="0" err="1">
                          <a:effectLst/>
                        </a:rPr>
                        <a:t>ugovora</a:t>
                      </a:r>
                      <a:r>
                        <a:rPr lang="en-US" sz="1400" dirty="0">
                          <a:effectLst/>
                        </a:rPr>
                        <a:t> </a:t>
                      </a:r>
                      <a:r>
                        <a:rPr lang="en-US" sz="1400" dirty="0" err="1">
                          <a:effectLst/>
                        </a:rPr>
                        <a:t>određenih</a:t>
                      </a:r>
                      <a:r>
                        <a:rPr lang="en-US" sz="1400" dirty="0">
                          <a:effectLst/>
                        </a:rPr>
                        <a:t> u </a:t>
                      </a:r>
                      <a:r>
                        <a:rPr lang="en-US" sz="1400" dirty="0" err="1">
                          <a:effectLst/>
                        </a:rPr>
                        <a:t>pozivu</a:t>
                      </a:r>
                      <a:r>
                        <a:rPr lang="hr-BA"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hr-BA" sz="1400" dirty="0">
                          <a:effectLst/>
                        </a:rPr>
                        <a:t>Donošenje odluke o dodjeli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rPr>
                        <a:t>Žalbeni postupak</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0"/>
                        </a:spcAft>
                      </a:pPr>
                      <a:r>
                        <a:rPr lang="hr-BA" sz="1400" dirty="0">
                          <a:effectLst/>
                        </a:rPr>
                        <a:t>Objava obavještenja o dodjeli ugovora i dostava izvještaja AJN.</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bl>
          </a:graphicData>
        </a:graphic>
      </p:graphicFrame>
      <p:grpSp>
        <p:nvGrpSpPr>
          <p:cNvPr id="15" name="Group 14"/>
          <p:cNvGrpSpPr/>
          <p:nvPr/>
        </p:nvGrpSpPr>
        <p:grpSpPr>
          <a:xfrm>
            <a:off x="5300497" y="5851234"/>
            <a:ext cx="3735999" cy="503590"/>
            <a:chOff x="5300497" y="5934469"/>
            <a:chExt cx="3735999" cy="503590"/>
          </a:xfrm>
        </p:grpSpPr>
        <p:sp>
          <p:nvSpPr>
            <p:cNvPr id="16" name="Rectangle 595"/>
            <p:cNvSpPr>
              <a:spLocks noChangeArrowheads="1"/>
            </p:cNvSpPr>
            <p:nvPr/>
          </p:nvSpPr>
          <p:spPr bwMode="auto">
            <a:xfrm>
              <a:off x="5580496" y="5934469"/>
              <a:ext cx="3456000" cy="503590"/>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en-US" altLang="el-GR" sz="1400" b="1" dirty="0">
                  <a:solidFill>
                    <a:srgbClr val="FFFFFF"/>
                  </a:solidFill>
                </a:rPr>
                <a:t>PODNOŠENJE ŽALBE (</a:t>
              </a:r>
              <a:r>
                <a:rPr lang="en-US" altLang="el-GR" sz="1400" b="1" dirty="0" err="1">
                  <a:solidFill>
                    <a:srgbClr val="FFFFFF"/>
                  </a:solidFill>
                </a:rPr>
                <a:t>ako</a:t>
              </a:r>
              <a:r>
                <a:rPr lang="en-US" altLang="el-GR" sz="1400" b="1" dirty="0">
                  <a:solidFill>
                    <a:srgbClr val="FFFFFF"/>
                  </a:solidFill>
                </a:rPr>
                <a:t> se </a:t>
              </a:r>
              <a:r>
                <a:rPr lang="en-US" altLang="el-GR" sz="1400" b="1" dirty="0" err="1">
                  <a:solidFill>
                    <a:srgbClr val="FFFFFF"/>
                  </a:solidFill>
                </a:rPr>
                <a:t>smatra</a:t>
              </a:r>
              <a:r>
                <a:rPr lang="en-US" altLang="el-GR" sz="1400" b="1" dirty="0">
                  <a:solidFill>
                    <a:srgbClr val="FFFFFF"/>
                  </a:solidFill>
                </a:rPr>
                <a:t> </a:t>
              </a:r>
              <a:r>
                <a:rPr lang="en-US" altLang="el-GR" sz="1400" b="1" dirty="0" err="1">
                  <a:solidFill>
                    <a:srgbClr val="FFFFFF"/>
                  </a:solidFill>
                </a:rPr>
                <a:t>neophodnim</a:t>
              </a:r>
              <a:r>
                <a:rPr lang="en-US" altLang="el-GR" sz="1400" b="1" dirty="0">
                  <a:solidFill>
                    <a:srgbClr val="FFFFFF"/>
                  </a:solidFill>
                </a:rPr>
                <a:t>)</a:t>
              </a:r>
              <a:endParaRPr lang="el-GR" altLang="el-GR" sz="1400" dirty="0"/>
            </a:p>
          </p:txBody>
        </p:sp>
        <p:cxnSp>
          <p:nvCxnSpPr>
            <p:cNvPr id="17" name="Straight Arrow Connector 16"/>
            <p:cNvCxnSpPr/>
            <p:nvPr/>
          </p:nvCxnSpPr>
          <p:spPr>
            <a:xfrm flipH="1" flipV="1">
              <a:off x="5300497" y="6161536"/>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8" name="Rectangle 582"/>
          <p:cNvSpPr>
            <a:spLocks noChangeArrowheads="1"/>
          </p:cNvSpPr>
          <p:nvPr/>
        </p:nvSpPr>
        <p:spPr bwMode="auto">
          <a:xfrm>
            <a:off x="5580496" y="951808"/>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3185625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30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pl-PL" sz="2000" b="1" dirty="0"/>
              <a:t>Uslovi za primjenu takmičarskog dijaloga</a:t>
            </a:r>
            <a:endParaRPr lang="el-GR" sz="2000" b="1" dirty="0"/>
          </a:p>
        </p:txBody>
      </p:sp>
      <p:sp>
        <p:nvSpPr>
          <p:cNvPr id="7" name="Rectangle 6"/>
          <p:cNvSpPr/>
          <p:nvPr/>
        </p:nvSpPr>
        <p:spPr>
          <a:xfrm>
            <a:off x="432000" y="1196752"/>
            <a:ext cx="8280000" cy="3093154"/>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Konkurent</a:t>
            </a:r>
            <a:r>
              <a:rPr lang="hr-BA" dirty="0">
                <a:solidFill>
                  <a:srgbClr val="000000"/>
                </a:solidFill>
                <a:ea typeface="Verdana" panose="020B0604030504040204" pitchFamily="34" charset="0"/>
              </a:rPr>
              <a:t>sk</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dijalog</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dopušten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ako</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predmet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posebno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složen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zaključivanje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a:t>
            </a:r>
            <a:r>
              <a:rPr lang="en-US" dirty="0">
                <a:solidFill>
                  <a:srgbClr val="000000"/>
                </a:solidFill>
                <a:ea typeface="Verdana" panose="020B0604030504040204" pitchFamily="34" charset="0"/>
              </a:rPr>
              <a:t> ne bi </a:t>
            </a:r>
            <a:r>
              <a:rPr lang="en-US" dirty="0" err="1">
                <a:solidFill>
                  <a:srgbClr val="000000"/>
                </a:solidFill>
                <a:ea typeface="Verdana" panose="020B0604030504040204" pitchFamily="34" charset="0"/>
              </a:rPr>
              <a:t>bilo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moguće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nakon</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otvorene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ograničene</a:t>
            </a:r>
            <a:r>
              <a:rPr lang="en-US" dirty="0">
                <a:solidFill>
                  <a:srgbClr val="000000"/>
                </a:solidFill>
                <a:ea typeface="Verdana" panose="020B0604030504040204" pitchFamily="34" charset="0"/>
              </a:rPr>
              <a:t> procedure </a:t>
            </a:r>
            <a:r>
              <a:rPr lang="en-US" dirty="0" err="1">
                <a:solidFill>
                  <a:srgbClr val="000000"/>
                </a:solidFill>
                <a:ea typeface="Verdana" panose="020B0604030504040204" pitchFamily="34" charset="0"/>
              </a:rPr>
              <a:t>javne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tj</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s</a:t>
            </a:r>
            <a:r>
              <a:rPr lang="en-US" dirty="0">
                <a:solidFill>
                  <a:srgbClr val="000000"/>
                </a:solidFill>
                <a:ea typeface="Verdana" panose="020B0604030504040204" pitchFamily="34" charset="0"/>
              </a:rPr>
              <a:t>ko </a:t>
            </a:r>
            <a:r>
              <a:rPr lang="en-US" dirty="0" err="1">
                <a:solidFill>
                  <a:srgbClr val="000000"/>
                </a:solidFill>
                <a:ea typeface="Verdana" panose="020B0604030504040204" pitchFamily="34" charset="0"/>
              </a:rPr>
              <a:t>naručitelj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nije</a:t>
            </a:r>
            <a:r>
              <a:rPr lang="en-US" dirty="0">
                <a:solidFill>
                  <a:srgbClr val="000000"/>
                </a:solidFill>
                <a:ea typeface="Verdana" panose="020B0604030504040204" pitchFamily="34" charset="0"/>
              </a:rPr>
              <a:t> u </a:t>
            </a:r>
            <a:r>
              <a:rPr lang="en-US" dirty="0" err="1">
                <a:solidFill>
                  <a:srgbClr val="000000"/>
                </a:solidFill>
                <a:ea typeface="Verdana" panose="020B0604030504040204" pitchFamily="34" charset="0"/>
              </a:rPr>
              <a:t>mogućnosti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navesti</a:t>
            </a:r>
            <a:r>
              <a:rPr lang="en-US" dirty="0">
                <a:solidFill>
                  <a:srgbClr val="000000"/>
                </a:solidFill>
                <a:ea typeface="Verdana" panose="020B0604030504040204" pitchFamily="34" charset="0"/>
              </a:rPr>
              <a:t>:</a:t>
            </a:r>
          </a:p>
          <a:p>
            <a:pPr marL="285750" indent="-285750">
              <a:spcBef>
                <a:spcPts val="600"/>
              </a:spcBef>
              <a:buFont typeface="Arial" panose="020B0604020202020204" pitchFamily="34" charset="0"/>
              <a:buChar char="•"/>
            </a:pPr>
            <a:r>
              <a:rPr lang="en-US" dirty="0" err="1">
                <a:solidFill>
                  <a:srgbClr val="000000"/>
                </a:solidFill>
                <a:ea typeface="Verdana" panose="020B0604030504040204" pitchFamily="34" charset="0"/>
              </a:rPr>
              <a:t>tehničke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specifikacije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tehnički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opis</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predmeta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e) </a:t>
            </a:r>
            <a:r>
              <a:rPr lang="en-US" dirty="0" err="1">
                <a:solidFill>
                  <a:srgbClr val="000000"/>
                </a:solidFill>
                <a:ea typeface="Verdana" panose="020B0604030504040204" pitchFamily="34" charset="0"/>
              </a:rPr>
              <a:t>koji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mogu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zadovoljiti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njegove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potrebe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zahtjeve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 </a:t>
            </a:r>
            <a:r>
              <a:rPr lang="en-US" dirty="0" err="1">
                <a:solidFill>
                  <a:srgbClr val="000000"/>
                </a:solidFill>
                <a:ea typeface="Verdana" panose="020B0604030504040204" pitchFamily="34" charset="0"/>
              </a:rPr>
              <a:t>ili</a:t>
            </a:r>
            <a:endParaRPr lang="en-US" dirty="0">
              <a:solidFill>
                <a:srgbClr val="000000"/>
              </a:solidFill>
              <a:ea typeface="Verdana" panose="020B0604030504040204" pitchFamily="34" charset="0"/>
            </a:endParaRPr>
          </a:p>
          <a:p>
            <a:pPr marL="285750" indent="-285750">
              <a:spcBef>
                <a:spcPts val="600"/>
              </a:spcBef>
              <a:buFont typeface="Arial" panose="020B0604020202020204" pitchFamily="34" charset="0"/>
              <a:buChar char="•"/>
            </a:pPr>
            <a:r>
              <a:rPr lang="en-US" dirty="0" err="1">
                <a:solidFill>
                  <a:srgbClr val="000000"/>
                </a:solidFill>
                <a:ea typeface="Verdana" panose="020B0604030504040204" pitchFamily="34" charset="0"/>
              </a:rPr>
              <a:t>pravn</a:t>
            </a:r>
            <a:r>
              <a:rPr lang="hr-BA" dirty="0">
                <a:solidFill>
                  <a:srgbClr val="000000"/>
                </a:solidFill>
                <a:ea typeface="Verdana" panose="020B0604030504040204" pitchFamily="34" charset="0"/>
              </a:rPr>
              <a:t>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a:t>
            </a:r>
            <a:r>
              <a:rPr lang="en-US" dirty="0">
                <a:solidFill>
                  <a:srgbClr val="000000"/>
                </a:solidFill>
                <a:ea typeface="Verdana" panose="020B0604030504040204" pitchFamily="34" charset="0"/>
              </a:rPr>
              <a:t> /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finansijsk</a:t>
            </a:r>
            <a:r>
              <a:rPr lang="hr-BA" dirty="0">
                <a:solidFill>
                  <a:srgbClr val="000000"/>
                </a:solidFill>
                <a:ea typeface="Verdana" panose="020B0604030504040204" pitchFamily="34" charset="0"/>
              </a:rPr>
              <a:t>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uvjet</a:t>
            </a:r>
            <a:r>
              <a:rPr lang="hr-BA" dirty="0">
                <a:solidFill>
                  <a:srgbClr val="000000"/>
                </a:solidFill>
                <a:ea typeface="Verdana" panose="020B0604030504040204" pitchFamily="34" charset="0"/>
              </a:rPr>
              <a:t>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ugovora</a:t>
            </a:r>
            <a:r>
              <a:rPr lang="en-US" dirty="0">
                <a:solidFill>
                  <a:srgbClr val="000000"/>
                </a:solidFill>
                <a:ea typeface="Verdana" panose="020B0604030504040204" pitchFamily="34" charset="0"/>
              </a:rPr>
              <a:t>.</a:t>
            </a:r>
          </a:p>
          <a:p>
            <a:pPr>
              <a:spcBef>
                <a:spcPts val="600"/>
              </a:spcBef>
            </a:pPr>
            <a:r>
              <a:rPr lang="en-US" dirty="0" err="1">
                <a:solidFill>
                  <a:srgbClr val="000000"/>
                </a:solidFill>
                <a:ea typeface="Verdana" panose="020B0604030504040204" pitchFamily="34" charset="0"/>
              </a:rPr>
              <a:t>Kada</a:t>
            </a:r>
            <a:r>
              <a:rPr lang="en-US" dirty="0">
                <a:solidFill>
                  <a:srgbClr val="000000"/>
                </a:solidFill>
                <a:ea typeface="Verdana" panose="020B0604030504040204" pitchFamily="34" charset="0"/>
              </a:rPr>
              <a:t> se </a:t>
            </a:r>
            <a:r>
              <a:rPr lang="en-US" dirty="0" err="1">
                <a:solidFill>
                  <a:srgbClr val="000000"/>
                </a:solidFill>
                <a:ea typeface="Verdana" panose="020B0604030504040204" pitchFamily="34" charset="0"/>
              </a:rPr>
              <a:t>ugovor</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dodjeljuje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osnovu</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takmičarskog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dijaloga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odluka</a:t>
            </a:r>
            <a:r>
              <a:rPr lang="en-US" dirty="0">
                <a:solidFill>
                  <a:srgbClr val="000000"/>
                </a:solidFill>
                <a:ea typeface="Verdana" panose="020B0604030504040204" pitchFamily="34" charset="0"/>
              </a:rPr>
              <a:t> o </a:t>
            </a:r>
            <a:r>
              <a:rPr lang="hr-BA" dirty="0">
                <a:solidFill>
                  <a:srgbClr val="000000"/>
                </a:solidFill>
                <a:ea typeface="Verdana" panose="020B0604030504040204" pitchFamily="34" charset="0"/>
              </a:rPr>
              <a:t>izboru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donosi</a:t>
            </a:r>
            <a:r>
              <a:rPr lang="en-US" dirty="0">
                <a:solidFill>
                  <a:srgbClr val="000000"/>
                </a:solidFill>
                <a:ea typeface="Verdana" panose="020B0604030504040204" pitchFamily="34" charset="0"/>
              </a:rPr>
              <a:t> se </a:t>
            </a:r>
            <a:r>
              <a:rPr lang="en-US" dirty="0" err="1">
                <a:solidFill>
                  <a:srgbClr val="000000"/>
                </a:solidFill>
                <a:ea typeface="Verdana" panose="020B0604030504040204" pitchFamily="34" charset="0"/>
              </a:rPr>
              <a:t>isključivo</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prema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kriteriju</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ekonomski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najpovoljnije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ponude</a:t>
            </a:r>
            <a:r>
              <a:rPr lang="en-US" dirty="0">
                <a:solidFill>
                  <a:srgbClr val="000000"/>
                </a:solidFill>
                <a:ea typeface="Verdana" panose="020B0604030504040204" pitchFamily="34" charset="0"/>
              </a:rPr>
              <a:t>.</a:t>
            </a:r>
            <a:endParaRPr lang="el-GR" dirty="0">
              <a:ea typeface="Verdana" panose="020B0604030504040204" pitchFamily="34" charset="0"/>
            </a:endParaRPr>
          </a:p>
        </p:txBody>
      </p:sp>
    </p:spTree>
    <p:extLst>
      <p:ext uri="{BB962C8B-B14F-4D97-AF65-F5344CB8AC3E}">
        <p14:creationId xmlns:p14="http://schemas.microsoft.com/office/powerpoint/2010/main" val="3611997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32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Okvirni sporazum </a:t>
            </a:r>
            <a:r>
              <a:rPr lang="de-DE" sz="2000" b="1" dirty="0"/>
              <a:t>(1 o</a:t>
            </a:r>
            <a:r>
              <a:rPr lang="hr-BA" sz="2000" b="1" dirty="0"/>
              <a:t>d</a:t>
            </a:r>
            <a:r>
              <a:rPr lang="de-DE" sz="2000" b="1" dirty="0"/>
              <a:t> 2)</a:t>
            </a:r>
            <a:endParaRPr lang="el-GR" sz="2000" b="1" dirty="0"/>
          </a:p>
        </p:txBody>
      </p:sp>
      <p:graphicFrame>
        <p:nvGraphicFramePr>
          <p:cNvPr id="10" name="Table 9"/>
          <p:cNvGraphicFramePr>
            <a:graphicFrameLocks noGrp="1"/>
          </p:cNvGraphicFramePr>
          <p:nvPr>
            <p:extLst>
              <p:ext uri="{D42A27DB-BD31-4B8C-83A1-F6EECF244321}">
                <p14:modId xmlns:p14="http://schemas.microsoft.com/office/powerpoint/2010/main" val="3975238002"/>
              </p:ext>
            </p:extLst>
          </p:nvPr>
        </p:nvGraphicFramePr>
        <p:xfrm>
          <a:off x="432000" y="1063062"/>
          <a:ext cx="4860000" cy="3424241"/>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TENDERISANJE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n-US" sz="1400" dirty="0" err="1">
                          <a:effectLst/>
                        </a:rPr>
                        <a:t>Okvirni</a:t>
                      </a:r>
                      <a:r>
                        <a:rPr lang="en-US" sz="1400" dirty="0">
                          <a:effectLst/>
                        </a:rPr>
                        <a:t> </a:t>
                      </a:r>
                      <a:r>
                        <a:rPr lang="en-US" sz="1400" dirty="0" err="1">
                          <a:effectLst/>
                        </a:rPr>
                        <a:t>sporazum</a:t>
                      </a:r>
                      <a:r>
                        <a:rPr lang="en-US" sz="1400" dirty="0">
                          <a:effectLst/>
                        </a:rPr>
                        <a:t> </a:t>
                      </a:r>
                      <a:r>
                        <a:rPr lang="en-US" sz="1400" dirty="0" err="1">
                          <a:effectLst/>
                        </a:rPr>
                        <a:t>može</a:t>
                      </a:r>
                      <a:r>
                        <a:rPr lang="en-US" sz="1400" dirty="0">
                          <a:effectLst/>
                        </a:rPr>
                        <a:t> se </a:t>
                      </a:r>
                      <a:r>
                        <a:rPr lang="en-US" sz="1400" dirty="0" err="1">
                          <a:effectLst/>
                        </a:rPr>
                        <a:t>zaključiti</a:t>
                      </a:r>
                      <a:r>
                        <a:rPr lang="en-US" sz="1400" dirty="0">
                          <a:effectLst/>
                        </a:rPr>
                        <a:t> </a:t>
                      </a:r>
                      <a:r>
                        <a:rPr lang="en-US" sz="1400" dirty="0" err="1">
                          <a:effectLst/>
                        </a:rPr>
                        <a:t>nakon</a:t>
                      </a:r>
                      <a:r>
                        <a:rPr lang="en-US" sz="1400" dirty="0">
                          <a:effectLst/>
                        </a:rPr>
                        <a:t> </a:t>
                      </a:r>
                      <a:r>
                        <a:rPr lang="en-US" sz="1400" dirty="0" err="1">
                          <a:effectLst/>
                        </a:rPr>
                        <a:t>provođenja</a:t>
                      </a:r>
                      <a:r>
                        <a:rPr lang="en-US" sz="1400" dirty="0">
                          <a:effectLst/>
                        </a:rPr>
                        <a:t> </a:t>
                      </a:r>
                      <a:r>
                        <a:rPr lang="en-US" sz="1400" dirty="0" err="1">
                          <a:effectLst/>
                        </a:rPr>
                        <a:t>otvorenog</a:t>
                      </a:r>
                      <a:r>
                        <a:rPr lang="en-US" sz="1400" dirty="0">
                          <a:effectLst/>
                        </a:rPr>
                        <a:t> </a:t>
                      </a:r>
                      <a:r>
                        <a:rPr lang="en-US" sz="1400" dirty="0" err="1">
                          <a:effectLst/>
                        </a:rPr>
                        <a:t>ili</a:t>
                      </a:r>
                      <a:r>
                        <a:rPr lang="en-US" sz="1400" dirty="0">
                          <a:effectLst/>
                        </a:rPr>
                        <a:t> </a:t>
                      </a:r>
                      <a:r>
                        <a:rPr lang="en-US" sz="1400" dirty="0" err="1">
                          <a:effectLst/>
                        </a:rPr>
                        <a:t>ograničenog</a:t>
                      </a:r>
                      <a:r>
                        <a:rPr lang="en-US" sz="1400" dirty="0">
                          <a:effectLst/>
                        </a:rPr>
                        <a:t> </a:t>
                      </a:r>
                      <a:r>
                        <a:rPr lang="en-US" sz="1400" dirty="0" err="1">
                          <a:effectLst/>
                        </a:rPr>
                        <a:t>ili</a:t>
                      </a:r>
                      <a:r>
                        <a:rPr lang="en-US" sz="1400" dirty="0">
                          <a:effectLst/>
                        </a:rPr>
                        <a:t> </a:t>
                      </a:r>
                      <a:r>
                        <a:rPr lang="en-US" sz="1400" dirty="0" err="1">
                          <a:effectLst/>
                        </a:rPr>
                        <a:t>pregovaračkog</a:t>
                      </a:r>
                      <a:r>
                        <a:rPr lang="en-US" sz="1400" dirty="0">
                          <a:effectLst/>
                        </a:rPr>
                        <a:t> </a:t>
                      </a:r>
                      <a:r>
                        <a:rPr lang="en-US" sz="1400" dirty="0" err="1">
                          <a:effectLst/>
                        </a:rPr>
                        <a:t>postupka</a:t>
                      </a:r>
                      <a:r>
                        <a:rPr lang="en-US" sz="1400" dirty="0">
                          <a:effectLst/>
                        </a:rPr>
                        <a:t> s </a:t>
                      </a:r>
                      <a:r>
                        <a:rPr lang="en-US" sz="1400" dirty="0" err="1">
                          <a:effectLst/>
                        </a:rPr>
                        <a:t>objavom</a:t>
                      </a:r>
                      <a:r>
                        <a:rPr lang="en-US" sz="1400" dirty="0">
                          <a:effectLst/>
                        </a:rPr>
                        <a:t> </a:t>
                      </a:r>
                      <a:r>
                        <a:rPr lang="hr-BA" sz="1400" dirty="0">
                          <a:effectLst/>
                        </a:rPr>
                        <a:t>obavještenja</a:t>
                      </a:r>
                      <a:r>
                        <a:rPr lang="en-US" sz="1400" dirty="0">
                          <a:effectLst/>
                        </a:rPr>
                        <a:t> </a:t>
                      </a:r>
                      <a:r>
                        <a:rPr lang="en-US" sz="1400" dirty="0" err="1">
                          <a:effectLst/>
                        </a:rPr>
                        <a:t>ili</a:t>
                      </a:r>
                      <a:r>
                        <a:rPr lang="en-US" sz="1400" dirty="0">
                          <a:effectLst/>
                        </a:rPr>
                        <a:t> </a:t>
                      </a:r>
                      <a:r>
                        <a:rPr lang="en-US" sz="1400" dirty="0" err="1">
                          <a:effectLst/>
                        </a:rPr>
                        <a:t>nakon</a:t>
                      </a:r>
                      <a:r>
                        <a:rPr lang="en-US" sz="1400" dirty="0">
                          <a:effectLst/>
                        </a:rPr>
                        <a:t> </a:t>
                      </a:r>
                      <a:r>
                        <a:rPr lang="hr-BA" sz="1400" dirty="0">
                          <a:effectLst/>
                        </a:rPr>
                        <a:t>takmičarskog</a:t>
                      </a:r>
                      <a:r>
                        <a:rPr lang="en-US" sz="1400" dirty="0">
                          <a:effectLst/>
                        </a:rPr>
                        <a:t> </a:t>
                      </a:r>
                      <a:r>
                        <a:rPr lang="en-US" sz="1400" dirty="0" err="1">
                          <a:effectLst/>
                        </a:rPr>
                        <a:t>dijaloga</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400" dirty="0" err="1">
                          <a:effectLst/>
                        </a:rPr>
                        <a:t>Okvirni</a:t>
                      </a:r>
                      <a:r>
                        <a:rPr lang="en-US" sz="1400" dirty="0">
                          <a:effectLst/>
                        </a:rPr>
                        <a:t> </a:t>
                      </a:r>
                      <a:r>
                        <a:rPr lang="en-US" sz="1400" dirty="0" err="1">
                          <a:effectLst/>
                        </a:rPr>
                        <a:t>sporazum</a:t>
                      </a:r>
                      <a:r>
                        <a:rPr lang="en-US" sz="1400" dirty="0">
                          <a:effectLst/>
                        </a:rPr>
                        <a:t> </a:t>
                      </a:r>
                      <a:r>
                        <a:rPr lang="en-US" sz="1400" dirty="0" err="1">
                          <a:effectLst/>
                        </a:rPr>
                        <a:t>zaključit</a:t>
                      </a:r>
                      <a:r>
                        <a:rPr lang="en-US" sz="1400" dirty="0">
                          <a:effectLst/>
                        </a:rPr>
                        <a:t> </a:t>
                      </a:r>
                      <a:r>
                        <a:rPr lang="en-US" sz="1400" dirty="0" err="1">
                          <a:effectLst/>
                        </a:rPr>
                        <a:t>će</a:t>
                      </a:r>
                      <a:r>
                        <a:rPr lang="en-US" sz="1400" dirty="0">
                          <a:effectLst/>
                        </a:rPr>
                        <a:t> se s </a:t>
                      </a:r>
                      <a:r>
                        <a:rPr lang="en-US" sz="1400" dirty="0" err="1">
                          <a:effectLst/>
                        </a:rPr>
                        <a:t>nekoliko</a:t>
                      </a:r>
                      <a:r>
                        <a:rPr lang="en-US" sz="1400" dirty="0">
                          <a:effectLst/>
                        </a:rPr>
                        <a:t> </a:t>
                      </a:r>
                      <a:r>
                        <a:rPr lang="en-US" sz="1400" dirty="0" err="1">
                          <a:effectLst/>
                        </a:rPr>
                        <a:t>ponuđača</a:t>
                      </a:r>
                      <a:r>
                        <a:rPr lang="en-US" sz="1400" dirty="0">
                          <a:effectLst/>
                        </a:rPr>
                        <a:t> za </a:t>
                      </a:r>
                      <a:r>
                        <a:rPr lang="en-US" sz="1400" dirty="0" err="1">
                          <a:effectLst/>
                        </a:rPr>
                        <a:t>isti</a:t>
                      </a:r>
                      <a:r>
                        <a:rPr lang="en-US" sz="1400" dirty="0">
                          <a:effectLst/>
                        </a:rPr>
                        <a:t> </a:t>
                      </a:r>
                      <a:r>
                        <a:rPr lang="en-US" sz="1400" dirty="0" err="1">
                          <a:effectLst/>
                        </a:rPr>
                        <a:t>predmet</a:t>
                      </a:r>
                      <a:r>
                        <a:rPr lang="en-US" sz="1400" dirty="0">
                          <a:effectLst/>
                        </a:rPr>
                        <a:t> </a:t>
                      </a:r>
                      <a:r>
                        <a:rPr lang="en-US" sz="1400" dirty="0" err="1">
                          <a:effectLst/>
                        </a:rPr>
                        <a:t>nabav</a:t>
                      </a:r>
                      <a:r>
                        <a:rPr lang="hr-BA" sz="1400" dirty="0">
                          <a:effectLst/>
                        </a:rPr>
                        <a:t>k</a:t>
                      </a:r>
                      <a:r>
                        <a:rPr lang="en-US" sz="1400" dirty="0">
                          <a:effectLst/>
                        </a:rPr>
                        <a:t>e, a </a:t>
                      </a:r>
                      <a:r>
                        <a:rPr lang="en-US" sz="1400" dirty="0" err="1">
                          <a:effectLst/>
                        </a:rPr>
                        <a:t>broj</a:t>
                      </a:r>
                      <a:r>
                        <a:rPr lang="en-US" sz="1400" dirty="0">
                          <a:effectLst/>
                        </a:rPr>
                        <a:t> </a:t>
                      </a:r>
                      <a:r>
                        <a:rPr lang="en-US" sz="1400" dirty="0" err="1">
                          <a:effectLst/>
                        </a:rPr>
                        <a:t>ponuđača</a:t>
                      </a:r>
                      <a:r>
                        <a:rPr lang="en-US" sz="1400" dirty="0">
                          <a:effectLst/>
                        </a:rPr>
                        <a:t> s </a:t>
                      </a:r>
                      <a:r>
                        <a:rPr lang="en-US" sz="1400" dirty="0" err="1">
                          <a:effectLst/>
                        </a:rPr>
                        <a:t>kojima</a:t>
                      </a:r>
                      <a:r>
                        <a:rPr lang="en-US" sz="1400" dirty="0">
                          <a:effectLst/>
                        </a:rPr>
                        <a:t> </a:t>
                      </a:r>
                      <a:r>
                        <a:rPr lang="en-US" sz="1400" dirty="0" err="1">
                          <a:effectLst/>
                        </a:rPr>
                        <a:t>će</a:t>
                      </a:r>
                      <a:r>
                        <a:rPr lang="en-US" sz="1400" dirty="0">
                          <a:effectLst/>
                        </a:rPr>
                        <a:t> se </a:t>
                      </a:r>
                      <a:r>
                        <a:rPr lang="en-US" sz="1400" dirty="0" err="1">
                          <a:effectLst/>
                        </a:rPr>
                        <a:t>zaključiti</a:t>
                      </a:r>
                      <a:r>
                        <a:rPr lang="en-US" sz="1400" dirty="0">
                          <a:effectLst/>
                        </a:rPr>
                        <a:t> </a:t>
                      </a:r>
                      <a:r>
                        <a:rPr lang="en-US" sz="1400" dirty="0" err="1">
                          <a:effectLst/>
                        </a:rPr>
                        <a:t>okvirni</a:t>
                      </a:r>
                      <a:r>
                        <a:rPr lang="en-US" sz="1400" dirty="0">
                          <a:effectLst/>
                        </a:rPr>
                        <a:t> </a:t>
                      </a:r>
                      <a:r>
                        <a:rPr lang="en-US" sz="1400" dirty="0" err="1">
                          <a:effectLst/>
                        </a:rPr>
                        <a:t>sporazum</a:t>
                      </a:r>
                      <a:r>
                        <a:rPr lang="en-US" sz="1400" dirty="0">
                          <a:effectLst/>
                        </a:rPr>
                        <a:t> ne </a:t>
                      </a:r>
                      <a:r>
                        <a:rPr lang="en-US" sz="1400" dirty="0" err="1">
                          <a:effectLst/>
                        </a:rPr>
                        <a:t>smije</a:t>
                      </a:r>
                      <a:r>
                        <a:rPr lang="en-US" sz="1400" dirty="0">
                          <a:effectLst/>
                        </a:rPr>
                        <a:t> </a:t>
                      </a:r>
                      <a:r>
                        <a:rPr lang="en-US" sz="1400" dirty="0" err="1">
                          <a:effectLst/>
                        </a:rPr>
                        <a:t>biti</a:t>
                      </a:r>
                      <a:r>
                        <a:rPr lang="en-US" sz="1400" dirty="0">
                          <a:effectLst/>
                        </a:rPr>
                        <a:t> </a:t>
                      </a:r>
                      <a:r>
                        <a:rPr lang="en-US" sz="1400" dirty="0" err="1">
                          <a:effectLst/>
                        </a:rPr>
                        <a:t>manji</a:t>
                      </a:r>
                      <a:r>
                        <a:rPr lang="en-US" sz="1400" dirty="0">
                          <a:effectLst/>
                        </a:rPr>
                        <a:t> od tri</a:t>
                      </a:r>
                      <a:r>
                        <a:rPr lang="hr-BA"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Ako</a:t>
                      </a:r>
                      <a:r>
                        <a:rPr lang="en-US" sz="1400" dirty="0">
                          <a:effectLst/>
                        </a:rPr>
                        <a:t> </a:t>
                      </a:r>
                      <a:r>
                        <a:rPr lang="en-US" sz="1400" dirty="0" err="1">
                          <a:effectLst/>
                        </a:rPr>
                        <a:t>su</a:t>
                      </a:r>
                      <a:r>
                        <a:rPr lang="en-US" sz="1400" dirty="0">
                          <a:effectLst/>
                        </a:rPr>
                        <a:t> </a:t>
                      </a:r>
                      <a:r>
                        <a:rPr lang="en-US" sz="1400" dirty="0" err="1">
                          <a:effectLst/>
                        </a:rPr>
                        <a:t>svi</a:t>
                      </a:r>
                      <a:r>
                        <a:rPr lang="en-US" sz="1400" dirty="0">
                          <a:effectLst/>
                        </a:rPr>
                        <a:t> </a:t>
                      </a:r>
                      <a:r>
                        <a:rPr lang="hr-BA" sz="1400" dirty="0">
                          <a:effectLst/>
                        </a:rPr>
                        <a:t>uvjeti</a:t>
                      </a:r>
                      <a:r>
                        <a:rPr lang="en-US" sz="1400" dirty="0">
                          <a:effectLst/>
                        </a:rPr>
                        <a:t> </a:t>
                      </a:r>
                      <a:r>
                        <a:rPr lang="en-US" sz="1400" dirty="0" err="1">
                          <a:effectLst/>
                        </a:rPr>
                        <a:t>sporazum</a:t>
                      </a:r>
                      <a:r>
                        <a:rPr lang="hr-BA" sz="1400" dirty="0">
                          <a:effectLst/>
                        </a:rPr>
                        <a:t>a</a:t>
                      </a:r>
                      <a:r>
                        <a:rPr lang="en-US" sz="1400" dirty="0">
                          <a:effectLst/>
                        </a:rPr>
                        <a:t> </a:t>
                      </a:r>
                      <a:r>
                        <a:rPr lang="en-US" sz="1400" dirty="0" err="1">
                          <a:effectLst/>
                        </a:rPr>
                        <a:t>utvrđeni</a:t>
                      </a:r>
                      <a:r>
                        <a:rPr lang="en-US" sz="1400" dirty="0">
                          <a:effectLst/>
                        </a:rPr>
                        <a:t>, </a:t>
                      </a:r>
                      <a:r>
                        <a:rPr lang="en-US" sz="1400" dirty="0" err="1">
                          <a:effectLst/>
                        </a:rPr>
                        <a:t>ugovor</a:t>
                      </a:r>
                      <a:r>
                        <a:rPr lang="en-US" sz="1400" dirty="0">
                          <a:effectLst/>
                        </a:rPr>
                        <a:t> se </a:t>
                      </a:r>
                      <a:r>
                        <a:rPr lang="en-US" sz="1400" dirty="0" err="1">
                          <a:effectLst/>
                        </a:rPr>
                        <a:t>dodjeljuje</a:t>
                      </a:r>
                      <a:r>
                        <a:rPr lang="en-US" sz="1400" dirty="0">
                          <a:effectLst/>
                        </a:rPr>
                        <a:t>, bez </a:t>
                      </a:r>
                      <a:r>
                        <a:rPr lang="en-US" sz="1400" dirty="0" err="1">
                          <a:effectLst/>
                        </a:rPr>
                        <a:t>ponavljanja</a:t>
                      </a:r>
                      <a:r>
                        <a:rPr lang="en-US" sz="1400" dirty="0">
                          <a:effectLst/>
                        </a:rPr>
                        <a:t> </a:t>
                      </a:r>
                      <a:r>
                        <a:rPr lang="en-US" sz="1400" dirty="0" err="1">
                          <a:effectLst/>
                        </a:rPr>
                        <a:t>zahtjeva</a:t>
                      </a:r>
                      <a:r>
                        <a:rPr lang="en-US" sz="1400" dirty="0">
                          <a:effectLst/>
                        </a:rPr>
                        <a:t> za </a:t>
                      </a:r>
                      <a:r>
                        <a:rPr lang="en-US" sz="1400" dirty="0" err="1">
                          <a:effectLst/>
                        </a:rPr>
                        <a:t>podnošenje</a:t>
                      </a:r>
                      <a:r>
                        <a:rPr lang="en-US" sz="1400" dirty="0">
                          <a:effectLst/>
                        </a:rPr>
                        <a:t> </a:t>
                      </a:r>
                      <a:r>
                        <a:rPr lang="en-US" sz="1400" dirty="0" err="1">
                          <a:effectLst/>
                        </a:rPr>
                        <a:t>ponude</a:t>
                      </a:r>
                      <a:r>
                        <a:rPr lang="en-US" sz="1400" dirty="0">
                          <a:effectLst/>
                        </a:rPr>
                        <a:t>, </a:t>
                      </a:r>
                      <a:r>
                        <a:rPr lang="en-US" sz="1400" dirty="0" err="1">
                          <a:effectLst/>
                        </a:rPr>
                        <a:t>najuspješnijem</a:t>
                      </a:r>
                      <a:r>
                        <a:rPr lang="en-US" sz="1400" dirty="0">
                          <a:effectLst/>
                        </a:rPr>
                        <a:t> </a:t>
                      </a:r>
                      <a:r>
                        <a:rPr lang="en-US" sz="1400" dirty="0" err="1">
                          <a:effectLst/>
                        </a:rPr>
                        <a:t>ponuđaču</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en-US" sz="1400" dirty="0" err="1">
                          <a:effectLst/>
                        </a:rPr>
                        <a:t>Ako</a:t>
                      </a:r>
                      <a:r>
                        <a:rPr lang="en-US" sz="1400" dirty="0">
                          <a:effectLst/>
                        </a:rPr>
                        <a:t> </a:t>
                      </a:r>
                      <a:r>
                        <a:rPr lang="en-US" sz="1400" dirty="0" err="1">
                          <a:effectLst/>
                        </a:rPr>
                        <a:t>najuspješniji</a:t>
                      </a:r>
                      <a:r>
                        <a:rPr lang="en-US" sz="1400" dirty="0">
                          <a:effectLst/>
                        </a:rPr>
                        <a:t> </a:t>
                      </a:r>
                      <a:r>
                        <a:rPr lang="en-US" sz="1400" dirty="0" err="1">
                          <a:effectLst/>
                        </a:rPr>
                        <a:t>ponuđač</a:t>
                      </a:r>
                      <a:r>
                        <a:rPr lang="en-US" sz="1400" dirty="0">
                          <a:effectLst/>
                        </a:rPr>
                        <a:t> </a:t>
                      </a:r>
                      <a:r>
                        <a:rPr lang="en-US" sz="1400" dirty="0" err="1">
                          <a:effectLst/>
                        </a:rPr>
                        <a:t>nije</a:t>
                      </a:r>
                      <a:r>
                        <a:rPr lang="en-US" sz="1400" dirty="0">
                          <a:effectLst/>
                        </a:rPr>
                        <a:t> </a:t>
                      </a:r>
                      <a:r>
                        <a:rPr lang="en-US" sz="1400" dirty="0" err="1">
                          <a:effectLst/>
                        </a:rPr>
                        <a:t>sposoban</a:t>
                      </a:r>
                      <a:r>
                        <a:rPr lang="en-US" sz="1400" dirty="0">
                          <a:effectLst/>
                        </a:rPr>
                        <a:t> </a:t>
                      </a:r>
                      <a:r>
                        <a:rPr lang="en-US" sz="1400" dirty="0" err="1">
                          <a:effectLst/>
                        </a:rPr>
                        <a:t>preuzeti</a:t>
                      </a:r>
                      <a:r>
                        <a:rPr lang="en-US" sz="1400" dirty="0">
                          <a:effectLst/>
                        </a:rPr>
                        <a:t> </a:t>
                      </a:r>
                      <a:r>
                        <a:rPr lang="en-US" sz="1400" dirty="0" err="1">
                          <a:effectLst/>
                        </a:rPr>
                        <a:t>ugovor</a:t>
                      </a:r>
                      <a:r>
                        <a:rPr lang="en-US" sz="1400" dirty="0">
                          <a:effectLst/>
                        </a:rPr>
                        <a:t>,</a:t>
                      </a:r>
                      <a:r>
                        <a:rPr lang="hr-BA" sz="1400" dirty="0">
                          <a:effectLst/>
                        </a:rPr>
                        <a:t>on se</a:t>
                      </a:r>
                      <a:r>
                        <a:rPr lang="en-US" sz="1400" dirty="0">
                          <a:effectLst/>
                        </a:rPr>
                        <a:t> </a:t>
                      </a:r>
                      <a:r>
                        <a:rPr lang="en-US" sz="1400" dirty="0" err="1">
                          <a:effectLst/>
                        </a:rPr>
                        <a:t>može</a:t>
                      </a:r>
                      <a:r>
                        <a:rPr lang="en-US" sz="1400" dirty="0">
                          <a:effectLst/>
                        </a:rPr>
                        <a:t> </a:t>
                      </a:r>
                      <a:r>
                        <a:rPr lang="en-US" sz="1400" dirty="0" err="1">
                          <a:effectLst/>
                        </a:rPr>
                        <a:t>dodijeliti</a:t>
                      </a:r>
                      <a:r>
                        <a:rPr lang="en-US" sz="1400" dirty="0">
                          <a:effectLst/>
                        </a:rPr>
                        <a:t> </a:t>
                      </a:r>
                      <a:r>
                        <a:rPr lang="en-US" sz="1400" dirty="0" err="1">
                          <a:effectLst/>
                        </a:rPr>
                        <a:t>sljedećem</a:t>
                      </a:r>
                      <a:r>
                        <a:rPr lang="en-US" sz="1400" dirty="0">
                          <a:effectLst/>
                        </a:rPr>
                        <a:t> </a:t>
                      </a:r>
                      <a:r>
                        <a:rPr lang="en-US" sz="1400" dirty="0" err="1">
                          <a:effectLst/>
                        </a:rPr>
                        <a:t>najuspješnijem</a:t>
                      </a:r>
                      <a:r>
                        <a:rPr lang="en-US" sz="1400" dirty="0">
                          <a:effectLst/>
                        </a:rPr>
                        <a:t> </a:t>
                      </a:r>
                      <a:r>
                        <a:rPr lang="en-US" sz="1400" dirty="0" err="1">
                          <a:effectLst/>
                        </a:rPr>
                        <a:t>ponuđaču</a:t>
                      </a:r>
                      <a:r>
                        <a:rPr lang="en-US" sz="1400" dirty="0">
                          <a:effectLst/>
                        </a:rPr>
                        <a:t> s </a:t>
                      </a:r>
                      <a:r>
                        <a:rPr lang="en-US" sz="1400" dirty="0" err="1">
                          <a:effectLst/>
                        </a:rPr>
                        <a:t>kojim</a:t>
                      </a:r>
                      <a:r>
                        <a:rPr lang="en-US" sz="1400" dirty="0">
                          <a:effectLst/>
                        </a:rPr>
                        <a:t> je </a:t>
                      </a:r>
                      <a:r>
                        <a:rPr lang="en-US" sz="1400" dirty="0" err="1">
                          <a:effectLst/>
                        </a:rPr>
                        <a:t>zaključen</a:t>
                      </a:r>
                      <a:r>
                        <a:rPr lang="en-US" sz="1400" dirty="0">
                          <a:effectLst/>
                        </a:rPr>
                        <a:t> </a:t>
                      </a:r>
                      <a:r>
                        <a:rPr lang="en-US" sz="1400" dirty="0" err="1">
                          <a:effectLst/>
                        </a:rPr>
                        <a:t>okvirni</a:t>
                      </a:r>
                      <a:r>
                        <a:rPr lang="en-US" sz="1400" dirty="0">
                          <a:effectLst/>
                        </a:rPr>
                        <a:t> </a:t>
                      </a:r>
                      <a:r>
                        <a:rPr lang="hr-BA" sz="1400" dirty="0">
                          <a:effectLst/>
                        </a:rPr>
                        <a:t>sporazum</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Dodjela ugovora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6"/>
                  </a:ext>
                </a:extLst>
              </a:tr>
            </a:tbl>
          </a:graphicData>
        </a:graphic>
      </p:graphicFrame>
      <p:sp>
        <p:nvSpPr>
          <p:cNvPr id="19" name="Rectangle 582"/>
          <p:cNvSpPr>
            <a:spLocks noChangeArrowheads="1"/>
          </p:cNvSpPr>
          <p:nvPr/>
        </p:nvSpPr>
        <p:spPr bwMode="auto">
          <a:xfrm>
            <a:off x="5580496" y="1052736"/>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spTree>
    <p:extLst>
      <p:ext uri="{BB962C8B-B14F-4D97-AF65-F5344CB8AC3E}">
        <p14:creationId xmlns:p14="http://schemas.microsoft.com/office/powerpoint/2010/main" val="65858654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32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Okvirni sporazum</a:t>
            </a:r>
            <a:r>
              <a:rPr lang="de-DE" sz="2000" b="1" dirty="0"/>
              <a:t> (2 o</a:t>
            </a:r>
            <a:r>
              <a:rPr lang="hr-BA" sz="2000" b="1" dirty="0"/>
              <a:t>d</a:t>
            </a:r>
            <a:r>
              <a:rPr lang="de-DE" sz="2000" b="1" dirty="0"/>
              <a:t> 2)</a:t>
            </a:r>
            <a:endParaRPr lang="el-GR" sz="2000" b="1" dirty="0"/>
          </a:p>
        </p:txBody>
      </p:sp>
      <p:graphicFrame>
        <p:nvGraphicFramePr>
          <p:cNvPr id="7" name="Table 6"/>
          <p:cNvGraphicFramePr>
            <a:graphicFrameLocks noGrp="1"/>
          </p:cNvGraphicFramePr>
          <p:nvPr>
            <p:extLst>
              <p:ext uri="{D42A27DB-BD31-4B8C-83A1-F6EECF244321}">
                <p14:modId xmlns:p14="http://schemas.microsoft.com/office/powerpoint/2010/main" val="4078147316"/>
              </p:ext>
            </p:extLst>
          </p:nvPr>
        </p:nvGraphicFramePr>
        <p:xfrm>
          <a:off x="432000" y="1056128"/>
          <a:ext cx="4860000" cy="2967676"/>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rPr>
                        <a:t>TENDERISANJE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n-US" sz="1400" dirty="0" err="1">
                          <a:effectLst/>
                        </a:rPr>
                        <a:t>Ako</a:t>
                      </a:r>
                      <a:r>
                        <a:rPr lang="en-US" sz="1400" dirty="0">
                          <a:effectLst/>
                        </a:rPr>
                        <a:t> u </a:t>
                      </a:r>
                      <a:r>
                        <a:rPr lang="en-US" sz="1400" dirty="0" err="1">
                          <a:effectLst/>
                        </a:rPr>
                        <a:t>okvirnom</a:t>
                      </a:r>
                      <a:r>
                        <a:rPr lang="en-US" sz="1400" dirty="0">
                          <a:effectLst/>
                        </a:rPr>
                        <a:t> </a:t>
                      </a:r>
                      <a:r>
                        <a:rPr lang="en-US" sz="1400" dirty="0" err="1">
                          <a:effectLst/>
                        </a:rPr>
                        <a:t>sporazumu</a:t>
                      </a:r>
                      <a:r>
                        <a:rPr lang="en-US" sz="1400" dirty="0">
                          <a:effectLst/>
                        </a:rPr>
                        <a:t> </a:t>
                      </a:r>
                      <a:r>
                        <a:rPr lang="en-US" sz="1400" dirty="0" err="1">
                          <a:effectLst/>
                        </a:rPr>
                        <a:t>nisu</a:t>
                      </a:r>
                      <a:r>
                        <a:rPr lang="en-US" sz="1400" dirty="0">
                          <a:effectLst/>
                        </a:rPr>
                        <a:t> </a:t>
                      </a:r>
                      <a:r>
                        <a:rPr lang="en-US" sz="1400" dirty="0" err="1">
                          <a:effectLst/>
                        </a:rPr>
                        <a:t>utvrđeni</a:t>
                      </a:r>
                      <a:r>
                        <a:rPr lang="en-US" sz="1400" dirty="0">
                          <a:effectLst/>
                        </a:rPr>
                        <a:t> </a:t>
                      </a:r>
                      <a:r>
                        <a:rPr lang="en-US" sz="1400" dirty="0" err="1">
                          <a:effectLst/>
                        </a:rPr>
                        <a:t>svi</a:t>
                      </a:r>
                      <a:r>
                        <a:rPr lang="en-US" sz="1400" dirty="0">
                          <a:effectLst/>
                        </a:rPr>
                        <a:t> </a:t>
                      </a:r>
                      <a:r>
                        <a:rPr lang="en-US" sz="1400" dirty="0" err="1">
                          <a:effectLst/>
                        </a:rPr>
                        <a:t>uvjeti</a:t>
                      </a:r>
                      <a:r>
                        <a:rPr lang="en-US" sz="1400" dirty="0">
                          <a:effectLst/>
                        </a:rPr>
                        <a:t>, </a:t>
                      </a:r>
                      <a:r>
                        <a:rPr lang="en-US" sz="1400" dirty="0" err="1">
                          <a:effectLst/>
                        </a:rPr>
                        <a:t>ponuđači</a:t>
                      </a:r>
                      <a:r>
                        <a:rPr lang="en-US" sz="1400" dirty="0">
                          <a:effectLst/>
                        </a:rPr>
                        <a:t> </a:t>
                      </a:r>
                      <a:r>
                        <a:rPr lang="en-US" sz="1400" dirty="0" err="1">
                          <a:effectLst/>
                        </a:rPr>
                        <a:t>su</a:t>
                      </a:r>
                      <a:r>
                        <a:rPr lang="en-US" sz="1400" dirty="0">
                          <a:effectLst/>
                        </a:rPr>
                        <a:t> </a:t>
                      </a:r>
                      <a:r>
                        <a:rPr lang="en-US" sz="1400" dirty="0" err="1">
                          <a:effectLst/>
                        </a:rPr>
                        <a:t>pozvani</a:t>
                      </a:r>
                      <a:r>
                        <a:rPr lang="en-US" sz="1400" dirty="0">
                          <a:effectLst/>
                        </a:rPr>
                        <a:t> da </a:t>
                      </a:r>
                      <a:r>
                        <a:rPr lang="en-US" sz="1400" dirty="0" err="1">
                          <a:effectLst/>
                        </a:rPr>
                        <a:t>ponude</a:t>
                      </a:r>
                      <a:r>
                        <a:rPr lang="en-US" sz="1400" dirty="0">
                          <a:effectLst/>
                        </a:rPr>
                        <a:t> </a:t>
                      </a:r>
                      <a:r>
                        <a:rPr lang="en-US" sz="1400" dirty="0" err="1">
                          <a:effectLst/>
                        </a:rPr>
                        <a:t>ponovo</a:t>
                      </a:r>
                      <a:r>
                        <a:rPr lang="en-US" sz="1400" dirty="0">
                          <a:effectLst/>
                        </a:rPr>
                        <a:t> </a:t>
                      </a:r>
                      <a:r>
                        <a:rPr lang="en-US" sz="1400" dirty="0" err="1">
                          <a:effectLst/>
                        </a:rPr>
                        <a:t>dostave</a:t>
                      </a:r>
                      <a:r>
                        <a:rPr lang="en-US" sz="1400" dirty="0">
                          <a:effectLst/>
                        </a:rPr>
                        <a:t> </a:t>
                      </a:r>
                      <a:r>
                        <a:rPr lang="en-US" sz="1400" dirty="0" err="1">
                          <a:effectLst/>
                        </a:rPr>
                        <a:t>na</a:t>
                      </a:r>
                      <a:r>
                        <a:rPr lang="en-US" sz="1400" dirty="0">
                          <a:effectLst/>
                        </a:rPr>
                        <a:t> </a:t>
                      </a:r>
                      <a:r>
                        <a:rPr lang="en-US" sz="1400" dirty="0" err="1">
                          <a:effectLst/>
                        </a:rPr>
                        <a:t>temelju</a:t>
                      </a:r>
                      <a:r>
                        <a:rPr lang="en-US" sz="1400" dirty="0">
                          <a:effectLst/>
                        </a:rPr>
                        <a:t> </a:t>
                      </a:r>
                      <a:r>
                        <a:rPr lang="en-US" sz="1400" dirty="0" err="1">
                          <a:effectLst/>
                        </a:rPr>
                        <a:t>istih</a:t>
                      </a:r>
                      <a:r>
                        <a:rPr lang="en-US" sz="1400" dirty="0">
                          <a:effectLst/>
                        </a:rPr>
                        <a:t> </a:t>
                      </a:r>
                      <a:r>
                        <a:rPr lang="en-US" sz="1400" dirty="0" err="1">
                          <a:effectLst/>
                        </a:rPr>
                        <a:t>ili</a:t>
                      </a:r>
                      <a:r>
                        <a:rPr lang="en-US" sz="1400" dirty="0">
                          <a:effectLst/>
                        </a:rPr>
                        <a:t> t</a:t>
                      </a:r>
                      <a:r>
                        <a:rPr lang="hr-BA" sz="1400" dirty="0">
                          <a:effectLst/>
                        </a:rPr>
                        <a:t>a</a:t>
                      </a:r>
                      <a:r>
                        <a:rPr lang="en-US" sz="1400" dirty="0" err="1">
                          <a:effectLst/>
                        </a:rPr>
                        <a:t>čnije</a:t>
                      </a:r>
                      <a:r>
                        <a:rPr lang="en-US" sz="1400" dirty="0">
                          <a:effectLst/>
                        </a:rPr>
                        <a:t> </a:t>
                      </a:r>
                      <a:r>
                        <a:rPr lang="en-US" sz="1400" dirty="0" err="1">
                          <a:effectLst/>
                        </a:rPr>
                        <a:t>defini</a:t>
                      </a:r>
                      <a:r>
                        <a:rPr lang="hr-BA" sz="1400" dirty="0">
                          <a:effectLst/>
                        </a:rPr>
                        <a:t>s</a:t>
                      </a:r>
                      <a:r>
                        <a:rPr lang="en-US" sz="1400" dirty="0" err="1">
                          <a:effectLst/>
                        </a:rPr>
                        <a:t>anih</a:t>
                      </a:r>
                      <a:r>
                        <a:rPr lang="en-US" sz="1400" dirty="0">
                          <a:effectLst/>
                        </a:rPr>
                        <a:t> </a:t>
                      </a:r>
                      <a:r>
                        <a:rPr lang="en-US" sz="1400" dirty="0" err="1">
                          <a:effectLst/>
                        </a:rPr>
                        <a:t>uvjeta</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en-US" sz="1400" dirty="0" err="1">
                          <a:effectLst/>
                        </a:rPr>
                        <a:t>Pismeni</a:t>
                      </a:r>
                      <a:r>
                        <a:rPr lang="en-US" sz="1400" dirty="0">
                          <a:effectLst/>
                        </a:rPr>
                        <a:t> </a:t>
                      </a:r>
                      <a:r>
                        <a:rPr lang="en-US" sz="1400" dirty="0" err="1">
                          <a:effectLst/>
                        </a:rPr>
                        <a:t>poziv</a:t>
                      </a:r>
                      <a:r>
                        <a:rPr lang="en-US" sz="1400" dirty="0">
                          <a:effectLst/>
                        </a:rPr>
                        <a:t> </a:t>
                      </a:r>
                      <a:r>
                        <a:rPr lang="en-US" sz="1400" dirty="0" err="1">
                          <a:effectLst/>
                        </a:rPr>
                        <a:t>svim</a:t>
                      </a:r>
                      <a:r>
                        <a:rPr lang="en-US" sz="1400" dirty="0">
                          <a:effectLst/>
                        </a:rPr>
                        <a:t> </a:t>
                      </a:r>
                      <a:r>
                        <a:rPr lang="en-US" sz="1400" dirty="0" err="1">
                          <a:effectLst/>
                        </a:rPr>
                        <a:t>ponuđačima</a:t>
                      </a:r>
                      <a:r>
                        <a:rPr lang="en-US" sz="1400" dirty="0">
                          <a:effectLst/>
                        </a:rPr>
                        <a:t> s </a:t>
                      </a:r>
                      <a:r>
                        <a:rPr lang="en-US" sz="1400" dirty="0" err="1">
                          <a:effectLst/>
                        </a:rPr>
                        <a:t>kojima</a:t>
                      </a:r>
                      <a:r>
                        <a:rPr lang="en-US" sz="1400" dirty="0">
                          <a:effectLst/>
                        </a:rPr>
                        <a:t> je </a:t>
                      </a:r>
                      <a:r>
                        <a:rPr lang="en-US" sz="1400" dirty="0" err="1">
                          <a:effectLst/>
                        </a:rPr>
                        <a:t>sklopljen</a:t>
                      </a:r>
                      <a:r>
                        <a:rPr lang="en-US" sz="1400" dirty="0">
                          <a:effectLst/>
                        </a:rPr>
                        <a:t> </a:t>
                      </a:r>
                      <a:r>
                        <a:rPr lang="en-US" sz="1400" dirty="0" err="1">
                          <a:effectLst/>
                        </a:rPr>
                        <a:t>okvirni</a:t>
                      </a:r>
                      <a:r>
                        <a:rPr lang="en-US" sz="1400" dirty="0">
                          <a:effectLst/>
                        </a:rPr>
                        <a:t> </a:t>
                      </a:r>
                      <a:r>
                        <a:rPr lang="hr-BA" sz="1400" dirty="0">
                          <a:effectLst/>
                        </a:rPr>
                        <a:t>sporazum</a:t>
                      </a:r>
                      <a:r>
                        <a:rPr lang="en-US" sz="1400" dirty="0">
                          <a:effectLst/>
                        </a:rPr>
                        <a:t> za </a:t>
                      </a:r>
                      <a:r>
                        <a:rPr lang="en-US" sz="1400" dirty="0" err="1">
                          <a:effectLst/>
                        </a:rPr>
                        <a:t>podnošenje</a:t>
                      </a:r>
                      <a:r>
                        <a:rPr lang="en-US" sz="1400" dirty="0">
                          <a:effectLst/>
                        </a:rPr>
                        <a:t> </a:t>
                      </a:r>
                      <a:r>
                        <a:rPr lang="en-US" sz="1400" dirty="0" err="1">
                          <a:effectLst/>
                        </a:rPr>
                        <a:t>ponude</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Primanje</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ponuda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dirty="0">
                          <a:effectLst/>
                        </a:rPr>
                        <a:t>Otvaranje ponuda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Izbor</a:t>
                      </a:r>
                      <a:r>
                        <a:rPr lang="en-US" sz="1400" dirty="0">
                          <a:effectLst/>
                        </a:rPr>
                        <a:t> </a:t>
                      </a:r>
                      <a:r>
                        <a:rPr lang="en-US" sz="1400" dirty="0" err="1">
                          <a:effectLst/>
                        </a:rPr>
                        <a:t>najuspješnije</a:t>
                      </a:r>
                      <a:r>
                        <a:rPr lang="en-US" sz="1400" dirty="0">
                          <a:effectLst/>
                        </a:rPr>
                        <a:t> </a:t>
                      </a:r>
                      <a:r>
                        <a:rPr lang="en-US" sz="1400" dirty="0" err="1">
                          <a:effectLst/>
                        </a:rPr>
                        <a:t>ponude</a:t>
                      </a:r>
                      <a:r>
                        <a:rPr lang="en-US" sz="1400" dirty="0">
                          <a:effectLst/>
                        </a:rPr>
                        <a:t>, u </a:t>
                      </a:r>
                      <a:r>
                        <a:rPr lang="en-US" sz="1400" dirty="0" err="1">
                          <a:effectLst/>
                        </a:rPr>
                        <a:t>skladu</a:t>
                      </a:r>
                      <a:r>
                        <a:rPr lang="en-US" sz="1400" dirty="0">
                          <a:effectLst/>
                        </a:rPr>
                        <a:t> s </a:t>
                      </a:r>
                      <a:r>
                        <a:rPr lang="en-US" sz="1400" dirty="0" err="1">
                          <a:effectLst/>
                        </a:rPr>
                        <a:t>uvjetima</a:t>
                      </a:r>
                      <a:r>
                        <a:rPr lang="en-US" sz="1400" dirty="0">
                          <a:effectLst/>
                        </a:rPr>
                        <a:t> </a:t>
                      </a:r>
                      <a:r>
                        <a:rPr lang="en-US" sz="1400" dirty="0" err="1">
                          <a:effectLst/>
                        </a:rPr>
                        <a:t>okvirnog</a:t>
                      </a:r>
                      <a:r>
                        <a:rPr lang="en-US" sz="1400" dirty="0">
                          <a:effectLst/>
                        </a:rPr>
                        <a:t> </a:t>
                      </a:r>
                      <a:r>
                        <a:rPr lang="en-US" sz="1400" dirty="0" err="1">
                          <a:effectLst/>
                        </a:rPr>
                        <a:t>sporazuma</a:t>
                      </a:r>
                      <a:r>
                        <a:rPr lang="en-US" sz="1400" dirty="0">
                          <a:effectLst/>
                        </a:rPr>
                        <a:t>, </a:t>
                      </a:r>
                      <a:r>
                        <a:rPr lang="en-US" sz="1400" dirty="0" err="1">
                          <a:effectLst/>
                        </a:rPr>
                        <a:t>tj</a:t>
                      </a:r>
                      <a:r>
                        <a:rPr lang="en-US" sz="1400" dirty="0">
                          <a:effectLst/>
                        </a:rPr>
                        <a:t>. </a:t>
                      </a:r>
                      <a:r>
                        <a:rPr lang="hr-BA" sz="1400" dirty="0">
                          <a:effectLst/>
                        </a:rPr>
                        <a:t>s</a:t>
                      </a:r>
                      <a:r>
                        <a:rPr lang="en-US" sz="1400" dirty="0">
                          <a:effectLst/>
                        </a:rPr>
                        <a:t> </a:t>
                      </a:r>
                      <a:r>
                        <a:rPr lang="en-US" sz="1400" dirty="0" err="1">
                          <a:effectLst/>
                        </a:rPr>
                        <a:t>skladu</a:t>
                      </a:r>
                      <a:r>
                        <a:rPr lang="en-US" sz="1400" dirty="0">
                          <a:effectLst/>
                        </a:rPr>
                        <a:t> s </a:t>
                      </a:r>
                      <a:r>
                        <a:rPr lang="en-US" sz="1400" dirty="0" err="1">
                          <a:effectLst/>
                        </a:rPr>
                        <a:t>precizno</a:t>
                      </a:r>
                      <a:r>
                        <a:rPr lang="en-US" sz="1400" dirty="0">
                          <a:effectLst/>
                        </a:rPr>
                        <a:t> </a:t>
                      </a:r>
                      <a:r>
                        <a:rPr lang="en-US" sz="1400" dirty="0" err="1">
                          <a:effectLst/>
                        </a:rPr>
                        <a:t>defini</a:t>
                      </a:r>
                      <a:r>
                        <a:rPr lang="hr-BA" sz="1400" dirty="0">
                          <a:effectLst/>
                        </a:rPr>
                        <a:t>s</a:t>
                      </a:r>
                      <a:r>
                        <a:rPr lang="en-US" sz="1400" dirty="0" err="1">
                          <a:effectLst/>
                        </a:rPr>
                        <a:t>anim</a:t>
                      </a:r>
                      <a:r>
                        <a:rPr lang="en-US" sz="1400" dirty="0">
                          <a:effectLst/>
                        </a:rPr>
                        <a:t> </a:t>
                      </a:r>
                      <a:r>
                        <a:rPr lang="en-US" sz="1400" dirty="0" err="1">
                          <a:effectLst/>
                        </a:rPr>
                        <a:t>uvjetima</a:t>
                      </a:r>
                      <a:r>
                        <a:rPr lang="en-US" sz="1400" dirty="0">
                          <a:effectLst/>
                        </a:rPr>
                        <a:t> </a:t>
                      </a:r>
                      <a:r>
                        <a:rPr lang="en-US" sz="1400" dirty="0" err="1">
                          <a:effectLst/>
                        </a:rPr>
                        <a:t>iz</a:t>
                      </a:r>
                      <a:r>
                        <a:rPr lang="en-US" sz="1400" dirty="0">
                          <a:effectLst/>
                        </a:rPr>
                        <a:t> </a:t>
                      </a:r>
                      <a:r>
                        <a:rPr lang="en-US" sz="1400" dirty="0" err="1">
                          <a:effectLst/>
                        </a:rPr>
                        <a:t>uvjeta</a:t>
                      </a:r>
                      <a:r>
                        <a:rPr lang="en-US" sz="1400" dirty="0">
                          <a:effectLst/>
                        </a:rPr>
                        <a:t> </a:t>
                      </a:r>
                      <a:r>
                        <a:rPr lang="en-US" sz="1400" dirty="0" err="1">
                          <a:effectLst/>
                        </a:rPr>
                        <a:t>okvirnog</a:t>
                      </a:r>
                      <a:r>
                        <a:rPr lang="en-US" sz="1400" dirty="0">
                          <a:effectLst/>
                        </a:rPr>
                        <a:t> </a:t>
                      </a:r>
                      <a:r>
                        <a:rPr lang="en-US" sz="1400" dirty="0" err="1">
                          <a:effectLst/>
                        </a:rPr>
                        <a:t>sporazuma</a:t>
                      </a:r>
                      <a:r>
                        <a:rPr lang="en-US" sz="1400" dirty="0">
                          <a:effectLst/>
                        </a:rPr>
                        <a:t>.</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marL="0" algn="l" defTabSz="914400" rtl="0" eaLnBrk="1" latinLnBrk="0" hangingPunct="1">
                        <a:lnSpc>
                          <a:spcPct val="107000"/>
                        </a:lnSpc>
                        <a:spcAft>
                          <a:spcPts val="0"/>
                        </a:spcAft>
                      </a:pPr>
                      <a:r>
                        <a:rPr lang="hr-BA" sz="1400" kern="1200" dirty="0">
                          <a:solidFill>
                            <a:schemeClr val="tx1"/>
                          </a:solidFill>
                          <a:effectLst/>
                          <a:latin typeface="+mn-lt"/>
                          <a:ea typeface="+mn-ea"/>
                          <a:cs typeface="+mn-cs"/>
                        </a:rPr>
                        <a:t>Dodjela ugovora</a:t>
                      </a:r>
                      <a:endParaRPr lang="el-GR" sz="140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val="10007"/>
                  </a:ext>
                </a:extLst>
              </a:tr>
            </a:tbl>
          </a:graphicData>
        </a:graphic>
      </p:graphicFrame>
      <p:sp>
        <p:nvSpPr>
          <p:cNvPr id="8" name="Rectangle 582"/>
          <p:cNvSpPr>
            <a:spLocks noChangeArrowheads="1"/>
          </p:cNvSpPr>
          <p:nvPr/>
        </p:nvSpPr>
        <p:spPr bwMode="auto">
          <a:xfrm>
            <a:off x="5580496" y="1052736"/>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p>
        </p:txBody>
      </p:sp>
      <p:grpSp>
        <p:nvGrpSpPr>
          <p:cNvPr id="9" name="Group 8"/>
          <p:cNvGrpSpPr/>
          <p:nvPr/>
        </p:nvGrpSpPr>
        <p:grpSpPr>
          <a:xfrm>
            <a:off x="5292080" y="2348880"/>
            <a:ext cx="3735999" cy="532507"/>
            <a:chOff x="5300497" y="3356992"/>
            <a:chExt cx="3735999" cy="532507"/>
          </a:xfrm>
        </p:grpSpPr>
        <p:sp>
          <p:nvSpPr>
            <p:cNvPr id="10"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ponude</a:t>
              </a:r>
              <a:endParaRPr lang="el-GR" altLang="el-GR" sz="1400" dirty="0"/>
            </a:p>
          </p:txBody>
        </p:sp>
        <p:sp>
          <p:nvSpPr>
            <p:cNvPr id="11"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IZRADA PONUDE</a:t>
              </a:r>
              <a:endParaRPr lang="el-GR" altLang="el-GR" sz="1400" dirty="0"/>
            </a:p>
          </p:txBody>
        </p:sp>
        <p:cxnSp>
          <p:nvCxnSpPr>
            <p:cNvPr id="12" name="Straight Arrow Connector 11"/>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2738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33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Izrada idejnog rješenja</a:t>
            </a:r>
            <a:endParaRPr lang="el-GR" sz="2000" b="1" dirty="0"/>
          </a:p>
        </p:txBody>
      </p:sp>
      <p:sp>
        <p:nvSpPr>
          <p:cNvPr id="7" name="Rectangle 6"/>
          <p:cNvSpPr/>
          <p:nvPr/>
        </p:nvSpPr>
        <p:spPr>
          <a:xfrm>
            <a:off x="432000" y="900000"/>
            <a:ext cx="8280000" cy="4632037"/>
          </a:xfrm>
          <a:prstGeom prst="rect">
            <a:avLst/>
          </a:prstGeom>
        </p:spPr>
        <p:txBody>
          <a:bodyPr wrap="square">
            <a:spAutoFit/>
          </a:bodyPr>
          <a:lstStyle/>
          <a:p>
            <a:pPr>
              <a:spcBef>
                <a:spcPts val="600"/>
              </a:spcBef>
            </a:pPr>
            <a:r>
              <a:rPr lang="hr-BA" dirty="0">
                <a:solidFill>
                  <a:srgbClr val="000000"/>
                </a:solidFill>
                <a:ea typeface="Verdana" panose="020B0604030504040204" pitchFamily="34" charset="0"/>
              </a:rPr>
              <a:t>Konkurs za izradu idejnog rješenja može se provesti za poslove iz područja prostornog planiranja, arhitekture, građevine, obrade podataka, planiranja ili dizajna, a kako bi naručitelj odabrao učesnika ili učesnike koji su ponudili najbolje rješenje, tj. idejno rješenje s ciljem da:</a:t>
            </a:r>
          </a:p>
          <a:p>
            <a:pPr marL="285750" indent="-285750">
              <a:spcBef>
                <a:spcPts val="600"/>
              </a:spcBef>
              <a:buFont typeface="Arial" panose="020B0604020202020204" pitchFamily="34" charset="0"/>
              <a:buChar char="•"/>
            </a:pPr>
            <a:r>
              <a:rPr lang="hr-BA" dirty="0">
                <a:solidFill>
                  <a:srgbClr val="000000"/>
                </a:solidFill>
                <a:ea typeface="Verdana" panose="020B0604030504040204" pitchFamily="34" charset="0"/>
              </a:rPr>
              <a:t>dodijeli ugovor o javnim uslugama pobjedniku konkursa ili jednom od pobjednika konkursa za dizajn. U ovom slučaju, ugovorni organ će nakon uspješnog konkursa za dizajn provesti postupak pregovora bez objave obavještenja u skladu s članom 23. stavkom 1. tačkom (a) ZJN,</a:t>
            </a:r>
          </a:p>
          <a:p>
            <a:pPr>
              <a:spcBef>
                <a:spcPts val="600"/>
              </a:spcBef>
            </a:pPr>
            <a:r>
              <a:rPr lang="hr-BA" dirty="0">
                <a:solidFill>
                  <a:srgbClr val="000000"/>
                </a:solidFill>
                <a:ea typeface="Verdana" panose="020B0604030504040204" pitchFamily="34" charset="0"/>
              </a:rPr>
              <a:t>ili</a:t>
            </a:r>
          </a:p>
          <a:p>
            <a:pPr marL="285750" indent="-285750">
              <a:spcBef>
                <a:spcPts val="600"/>
              </a:spcBef>
              <a:buFont typeface="Arial" panose="020B0604020202020204" pitchFamily="34" charset="0"/>
              <a:buChar char="•"/>
            </a:pPr>
            <a:r>
              <a:rPr lang="hr-BA" dirty="0">
                <a:solidFill>
                  <a:srgbClr val="000000"/>
                </a:solidFill>
                <a:ea typeface="Verdana" panose="020B0604030504040204" pitchFamily="34" charset="0"/>
              </a:rPr>
              <a:t>dodijeli nagradu pobjedniku ili pobjednicima konkursa za dizajn.</a:t>
            </a:r>
          </a:p>
          <a:p>
            <a:pPr>
              <a:spcBef>
                <a:spcPts val="600"/>
              </a:spcBef>
            </a:pPr>
            <a:r>
              <a:rPr lang="hr-BA" dirty="0">
                <a:solidFill>
                  <a:srgbClr val="000000"/>
                </a:solidFill>
                <a:ea typeface="Verdana" panose="020B0604030504040204" pitchFamily="34" charset="0"/>
              </a:rPr>
              <a:t>Naručitelj može odlučiti da izvrši predkvalifikacijski izbor kandidata koji će biti pozvani da dostave svoja idejna rješenja.</a:t>
            </a:r>
          </a:p>
          <a:p>
            <a:pPr>
              <a:spcBef>
                <a:spcPts val="600"/>
              </a:spcBef>
            </a:pPr>
            <a:r>
              <a:rPr lang="hr-BA" dirty="0">
                <a:solidFill>
                  <a:srgbClr val="000000"/>
                </a:solidFill>
                <a:ea typeface="Verdana" panose="020B0604030504040204" pitchFamily="34" charset="0"/>
              </a:rPr>
              <a:t>Konkurs provodi stručna komisija koju će imenovati ugovorni organ.</a:t>
            </a:r>
            <a:endParaRPr lang="en-US" dirty="0">
              <a:solidFill>
                <a:srgbClr val="000000"/>
              </a:solidFill>
              <a:ea typeface="Verdana" panose="020B0604030504040204" pitchFamily="34" charset="0"/>
            </a:endParaRPr>
          </a:p>
        </p:txBody>
      </p:sp>
    </p:spTree>
    <p:extLst>
      <p:ext uri="{BB962C8B-B14F-4D97-AF65-F5344CB8AC3E}">
        <p14:creationId xmlns:p14="http://schemas.microsoft.com/office/powerpoint/2010/main" val="337212432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88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Konkurentski zahtjev za ponude</a:t>
            </a:r>
            <a:endParaRPr lang="el-GR" sz="2000" b="1" dirty="0"/>
          </a:p>
        </p:txBody>
      </p:sp>
      <p:sp>
        <p:nvSpPr>
          <p:cNvPr id="7" name="Rectangle 6"/>
          <p:cNvSpPr/>
          <p:nvPr/>
        </p:nvSpPr>
        <p:spPr>
          <a:xfrm>
            <a:off x="432000" y="900000"/>
            <a:ext cx="8280000" cy="923330"/>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Naručitelj</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provesti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postupak</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konkurentsk</a:t>
            </a:r>
            <a:r>
              <a:rPr lang="hr-BA" dirty="0">
                <a:solidFill>
                  <a:srgbClr val="000000"/>
                </a:solidFill>
                <a:ea typeface="Verdana" panose="020B0604030504040204" pitchFamily="34" charset="0"/>
              </a:rPr>
              <a:t>og</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zahtjeva</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ponude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ako</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nabavke roba i usluga </a:t>
            </a:r>
            <a:r>
              <a:rPr lang="en-US" dirty="0" err="1">
                <a:solidFill>
                  <a:srgbClr val="000000"/>
                </a:solidFill>
                <a:ea typeface="Verdana" panose="020B0604030504040204" pitchFamily="34" charset="0"/>
              </a:rPr>
              <a:t>ispod</a:t>
            </a:r>
            <a:r>
              <a:rPr lang="en-US" dirty="0">
                <a:solidFill>
                  <a:srgbClr val="000000"/>
                </a:solidFill>
                <a:ea typeface="Verdana" panose="020B0604030504040204" pitchFamily="34" charset="0"/>
              </a:rPr>
              <a:t> 50.000 KM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nabav</a:t>
            </a:r>
            <a:r>
              <a:rPr lang="hr-BA" dirty="0">
                <a:solidFill>
                  <a:srgbClr val="000000"/>
                </a:solidFill>
                <a:ea typeface="Verdana" panose="020B0604030504040204" pitchFamily="34" charset="0"/>
              </a:rPr>
              <a:t>k</a:t>
            </a:r>
            <a:r>
              <a:rPr lang="en-US" dirty="0">
                <a:solidFill>
                  <a:srgbClr val="000000"/>
                </a:solidFill>
                <a:ea typeface="Verdana" panose="020B0604030504040204" pitchFamily="34" charset="0"/>
              </a:rPr>
              <a:t>u </a:t>
            </a:r>
            <a:r>
              <a:rPr lang="en-US" dirty="0" err="1">
                <a:solidFill>
                  <a:srgbClr val="000000"/>
                </a:solidFill>
                <a:ea typeface="Verdana" panose="020B0604030504040204" pitchFamily="34" charset="0"/>
              </a:rPr>
              <a:t>radova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ispod</a:t>
            </a:r>
            <a:r>
              <a:rPr lang="en-US" dirty="0">
                <a:solidFill>
                  <a:srgbClr val="000000"/>
                </a:solidFill>
                <a:ea typeface="Verdana" panose="020B0604030504040204" pitchFamily="34" charset="0"/>
              </a:rPr>
              <a:t> 80.000 KM.</a:t>
            </a:r>
          </a:p>
        </p:txBody>
      </p:sp>
      <p:graphicFrame>
        <p:nvGraphicFramePr>
          <p:cNvPr id="44" name="Table 43"/>
          <p:cNvGraphicFramePr>
            <a:graphicFrameLocks noGrp="1"/>
          </p:cNvGraphicFramePr>
          <p:nvPr>
            <p:extLst>
              <p:ext uri="{D42A27DB-BD31-4B8C-83A1-F6EECF244321}">
                <p14:modId xmlns:p14="http://schemas.microsoft.com/office/powerpoint/2010/main" val="3530388088"/>
              </p:ext>
            </p:extLst>
          </p:nvPr>
        </p:nvGraphicFramePr>
        <p:xfrm>
          <a:off x="432000" y="2208256"/>
          <a:ext cx="4860000" cy="4109089"/>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en-US" sz="1400" b="1" dirty="0">
                          <a:solidFill>
                            <a:schemeClr val="bg1"/>
                          </a:solidFill>
                          <a:effectLst/>
                        </a:rPr>
                        <a:t>TENDERI</a:t>
                      </a:r>
                      <a:r>
                        <a:rPr lang="hr-BA" sz="1400" b="1" dirty="0">
                          <a:solidFill>
                            <a:schemeClr val="bg1"/>
                          </a:solidFill>
                          <a:effectLst/>
                        </a:rPr>
                        <a:t>SANJE</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en-US" sz="1400" dirty="0" err="1">
                          <a:effectLst/>
                        </a:rPr>
                        <a:t>Izrada</a:t>
                      </a:r>
                      <a:r>
                        <a:rPr lang="en-US" sz="1400" dirty="0">
                          <a:effectLst/>
                        </a:rPr>
                        <a:t> </a:t>
                      </a:r>
                      <a:r>
                        <a:rPr lang="en-US" sz="1400" dirty="0" err="1">
                          <a:effectLst/>
                        </a:rPr>
                        <a:t>tenderske</a:t>
                      </a:r>
                      <a:r>
                        <a:rPr lang="en-US" sz="1400" dirty="0">
                          <a:effectLst/>
                        </a:rPr>
                        <a:t> </a:t>
                      </a:r>
                      <a:r>
                        <a:rPr lang="en-US" sz="1400" dirty="0" err="1">
                          <a:effectLst/>
                        </a:rPr>
                        <a:t>dokumentacije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hr-BA" sz="1400" dirty="0">
                          <a:effectLst/>
                        </a:rPr>
                        <a:t>UO </a:t>
                      </a:r>
                      <a:r>
                        <a:rPr lang="en-US" sz="1400" dirty="0" err="1">
                          <a:effectLst/>
                        </a:rPr>
                        <a:t>šalje</a:t>
                      </a:r>
                      <a:r>
                        <a:rPr lang="en-US" sz="1400" dirty="0">
                          <a:effectLst/>
                        </a:rPr>
                        <a:t> </a:t>
                      </a:r>
                      <a:r>
                        <a:rPr lang="en-US" sz="1400" dirty="0" err="1">
                          <a:effectLst/>
                        </a:rPr>
                        <a:t>zaht</a:t>
                      </a:r>
                      <a:r>
                        <a:rPr lang="hr-BA" sz="1400" dirty="0">
                          <a:effectLst/>
                        </a:rPr>
                        <a:t>j</a:t>
                      </a:r>
                      <a:r>
                        <a:rPr lang="en-US" sz="1400" dirty="0" err="1">
                          <a:effectLst/>
                        </a:rPr>
                        <a:t>ev</a:t>
                      </a:r>
                      <a:r>
                        <a:rPr lang="en-US" sz="1400" dirty="0">
                          <a:effectLst/>
                        </a:rPr>
                        <a:t> za </a:t>
                      </a:r>
                      <a:r>
                        <a:rPr lang="en-US" sz="1400" dirty="0" err="1">
                          <a:effectLst/>
                        </a:rPr>
                        <a:t>podnošenje</a:t>
                      </a:r>
                      <a:r>
                        <a:rPr lang="en-US" sz="1400" dirty="0">
                          <a:effectLst/>
                        </a:rPr>
                        <a:t> </a:t>
                      </a:r>
                      <a:r>
                        <a:rPr lang="en-US" sz="1400" dirty="0" err="1">
                          <a:effectLst/>
                        </a:rPr>
                        <a:t>ponuda</a:t>
                      </a:r>
                      <a:r>
                        <a:rPr lang="en-US" sz="1400" dirty="0">
                          <a:effectLst/>
                        </a:rPr>
                        <a:t> </a:t>
                      </a:r>
                      <a:r>
                        <a:rPr lang="en-US" sz="1400" dirty="0" err="1">
                          <a:effectLst/>
                        </a:rPr>
                        <a:t>i</a:t>
                      </a:r>
                      <a:r>
                        <a:rPr lang="en-US" sz="1400" dirty="0">
                          <a:effectLst/>
                        </a:rPr>
                        <a:t> </a:t>
                      </a:r>
                      <a:r>
                        <a:rPr lang="en-US" sz="1400" dirty="0" err="1">
                          <a:effectLst/>
                        </a:rPr>
                        <a:t>dokumentacij</a:t>
                      </a:r>
                      <a:r>
                        <a:rPr lang="hr-BA" sz="1400" dirty="0">
                          <a:effectLst/>
                        </a:rPr>
                        <a:t>e</a:t>
                      </a:r>
                      <a:r>
                        <a:rPr lang="en-US" sz="1400" dirty="0">
                          <a:effectLst/>
                        </a:rPr>
                        <a:t> za </a:t>
                      </a:r>
                      <a:r>
                        <a:rPr lang="hr-BA" sz="1400" dirty="0">
                          <a:effectLst/>
                        </a:rPr>
                        <a:t>učešće</a:t>
                      </a:r>
                      <a:r>
                        <a:rPr lang="en-US" sz="1400" dirty="0">
                          <a:effectLst/>
                        </a:rPr>
                        <a:t> </a:t>
                      </a:r>
                      <a:r>
                        <a:rPr lang="en-US" sz="1400" dirty="0" err="1">
                          <a:effectLst/>
                        </a:rPr>
                        <a:t>određenom</a:t>
                      </a:r>
                      <a:r>
                        <a:rPr lang="en-US" sz="1400" dirty="0">
                          <a:effectLst/>
                        </a:rPr>
                        <a:t> </a:t>
                      </a:r>
                      <a:r>
                        <a:rPr lang="en-US" sz="1400" dirty="0" err="1">
                          <a:effectLst/>
                        </a:rPr>
                        <a:t>broju</a:t>
                      </a:r>
                      <a:r>
                        <a:rPr lang="en-US" sz="1400" dirty="0">
                          <a:effectLst/>
                        </a:rPr>
                        <a:t> </a:t>
                      </a:r>
                      <a:r>
                        <a:rPr lang="en-US" sz="1400" dirty="0" err="1">
                          <a:effectLst/>
                        </a:rPr>
                        <a:t>ponuđača</a:t>
                      </a:r>
                      <a:r>
                        <a:rPr lang="en-US" sz="1400" dirty="0">
                          <a:effectLst/>
                        </a:rPr>
                        <a:t>, po </a:t>
                      </a:r>
                      <a:r>
                        <a:rPr lang="en-US" sz="1400" dirty="0" err="1">
                          <a:effectLst/>
                        </a:rPr>
                        <a:t>svom</a:t>
                      </a:r>
                      <a:r>
                        <a:rPr lang="en-US" sz="1400" dirty="0">
                          <a:effectLst/>
                        </a:rPr>
                        <a:t> </a:t>
                      </a:r>
                      <a:r>
                        <a:rPr lang="en-US" sz="1400" dirty="0" err="1">
                          <a:effectLst/>
                        </a:rPr>
                        <a:t>izboru</a:t>
                      </a:r>
                      <a:r>
                        <a:rPr lang="en-US" sz="1400" dirty="0">
                          <a:effectLst/>
                        </a:rPr>
                        <a:t>, </a:t>
                      </a:r>
                      <a:r>
                        <a:rPr lang="en-US" sz="1400" dirty="0" err="1">
                          <a:effectLst/>
                        </a:rPr>
                        <a:t>pri</a:t>
                      </a:r>
                      <a:r>
                        <a:rPr lang="en-US" sz="1400" dirty="0">
                          <a:effectLst/>
                        </a:rPr>
                        <a:t> </a:t>
                      </a:r>
                      <a:r>
                        <a:rPr lang="en-US" sz="1400" dirty="0" err="1">
                          <a:effectLst/>
                        </a:rPr>
                        <a:t>čemu</a:t>
                      </a:r>
                      <a:r>
                        <a:rPr lang="en-US" sz="1400" dirty="0">
                          <a:effectLst/>
                        </a:rPr>
                        <a:t> </a:t>
                      </a:r>
                      <a:r>
                        <a:rPr lang="en-US" sz="1400" dirty="0" err="1">
                          <a:effectLst/>
                        </a:rPr>
                        <a:t>taj</a:t>
                      </a:r>
                      <a:r>
                        <a:rPr lang="en-US" sz="1400" dirty="0">
                          <a:effectLst/>
                        </a:rPr>
                        <a:t> </a:t>
                      </a:r>
                      <a:r>
                        <a:rPr lang="en-US" sz="1400" dirty="0" err="1">
                          <a:effectLst/>
                        </a:rPr>
                        <a:t>broj</a:t>
                      </a:r>
                      <a:r>
                        <a:rPr lang="en-US" sz="1400" dirty="0">
                          <a:effectLst/>
                        </a:rPr>
                        <a:t> ne </a:t>
                      </a:r>
                      <a:r>
                        <a:rPr lang="en-US" sz="1400" dirty="0" err="1">
                          <a:effectLst/>
                        </a:rPr>
                        <a:t>može</a:t>
                      </a:r>
                      <a:r>
                        <a:rPr lang="en-US" sz="1400" dirty="0">
                          <a:effectLst/>
                        </a:rPr>
                        <a:t> </a:t>
                      </a:r>
                      <a:r>
                        <a:rPr lang="en-US" sz="1400" dirty="0" err="1">
                          <a:effectLst/>
                        </a:rPr>
                        <a:t>biti</a:t>
                      </a:r>
                      <a:r>
                        <a:rPr lang="en-US" sz="1400" dirty="0">
                          <a:effectLst/>
                        </a:rPr>
                        <a:t> </a:t>
                      </a:r>
                      <a:r>
                        <a:rPr lang="en-US" sz="1400" dirty="0" err="1">
                          <a:effectLst/>
                        </a:rPr>
                        <a:t>manji</a:t>
                      </a:r>
                      <a:r>
                        <a:rPr lang="en-US" sz="1400" dirty="0">
                          <a:effectLst/>
                        </a:rPr>
                        <a:t> od tri.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hr-BA" sz="1400" dirty="0">
                          <a:effectLst/>
                        </a:rPr>
                        <a:t>UO </a:t>
                      </a:r>
                      <a:r>
                        <a:rPr lang="pl-PL" sz="1400" dirty="0">
                          <a:effectLst/>
                        </a:rPr>
                        <a:t>mora objaviti dodatno obavještenje o nabavi na portalu javnih nabavki.</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dirty="0">
                          <a:effectLst/>
                          <a:latin typeface="+mn-lt"/>
                        </a:rPr>
                        <a:t>Razmatranje i dostavljanje </a:t>
                      </a:r>
                      <a:r>
                        <a:rPr lang="en-US" sz="1400" dirty="0" err="1">
                          <a:effectLst/>
                          <a:latin typeface="+mn-lt"/>
                        </a:rPr>
                        <a:t>odgovora</a:t>
                      </a:r>
                      <a:r>
                        <a:rPr lang="en-US" sz="1400" dirty="0">
                          <a:effectLst/>
                          <a:latin typeface="+mn-lt"/>
                        </a:rPr>
                        <a:t> </a:t>
                      </a:r>
                      <a:r>
                        <a:rPr lang="en-US" sz="1400" dirty="0" err="1">
                          <a:effectLst/>
                          <a:latin typeface="+mn-lt"/>
                        </a:rPr>
                        <a:t>na</a:t>
                      </a:r>
                      <a:r>
                        <a:rPr lang="en-US" sz="1400" dirty="0">
                          <a:effectLst/>
                          <a:latin typeface="+mn-lt"/>
                        </a:rPr>
                        <a:t> </a:t>
                      </a:r>
                      <a:r>
                        <a:rPr lang="hr-BA" sz="1400" dirty="0">
                          <a:effectLst/>
                          <a:latin typeface="+mn-lt"/>
                        </a:rPr>
                        <a:t>upit za </a:t>
                      </a:r>
                      <a:r>
                        <a:rPr lang="en-US" sz="1400" dirty="0" err="1">
                          <a:effectLst/>
                          <a:latin typeface="+mn-lt"/>
                        </a:rPr>
                        <a:t>pojašnjenja</a:t>
                      </a:r>
                      <a:r>
                        <a:rPr lang="en-US" sz="1400" dirty="0">
                          <a:effectLst/>
                          <a:latin typeface="+mn-lt"/>
                        </a:rPr>
                        <a:t> (</a:t>
                      </a:r>
                      <a:r>
                        <a:rPr lang="en-US" sz="1400" dirty="0" err="1">
                          <a:effectLst/>
                          <a:latin typeface="+mn-lt"/>
                        </a:rPr>
                        <a:t>ako</a:t>
                      </a:r>
                      <a:r>
                        <a:rPr lang="en-US" sz="1400" dirty="0">
                          <a:effectLst/>
                          <a:latin typeface="+mn-lt"/>
                        </a:rPr>
                        <a:t> </a:t>
                      </a:r>
                      <a:r>
                        <a:rPr lang="en-US" sz="1400" dirty="0" err="1">
                          <a:effectLst/>
                          <a:latin typeface="+mn-lt"/>
                        </a:rPr>
                        <a:t>su</a:t>
                      </a:r>
                      <a:r>
                        <a:rPr lang="en-US" sz="1400" dirty="0">
                          <a:effectLst/>
                          <a:latin typeface="+mn-lt"/>
                        </a:rPr>
                        <a:t> </a:t>
                      </a:r>
                      <a:r>
                        <a:rPr lang="en-US" sz="1400" dirty="0" err="1">
                          <a:effectLst/>
                          <a:latin typeface="+mn-lt"/>
                        </a:rPr>
                        <a:t>dostavljena</a:t>
                      </a:r>
                      <a:r>
                        <a:rPr lang="en-US" sz="1400" dirty="0">
                          <a:effectLst/>
                          <a:latin typeface="+mn-lt"/>
                        </a:rPr>
                        <a:t>)</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5"/>
                  </a:ext>
                </a:extLst>
              </a:tr>
              <a:tr h="0">
                <a:tc>
                  <a:txBody>
                    <a:bodyPr/>
                    <a:lstStyle/>
                    <a:p>
                      <a:pPr>
                        <a:lnSpc>
                          <a:spcPct val="107000"/>
                        </a:lnSpc>
                        <a:spcAft>
                          <a:spcPts val="0"/>
                        </a:spcAft>
                      </a:pPr>
                      <a:r>
                        <a:rPr lang="en-US" sz="1400" dirty="0" err="1">
                          <a:effectLst/>
                          <a:latin typeface="+mn-lt"/>
                        </a:rPr>
                        <a:t>Primanje</a:t>
                      </a:r>
                      <a:r>
                        <a:rPr lang="en-US" sz="1400" dirty="0">
                          <a:effectLst/>
                          <a:latin typeface="+mn-lt"/>
                        </a:rPr>
                        <a:t> </a:t>
                      </a:r>
                      <a:r>
                        <a:rPr lang="en-US" sz="1400" dirty="0" err="1">
                          <a:effectLst/>
                          <a:latin typeface="+mn-lt"/>
                        </a:rPr>
                        <a:t>i</a:t>
                      </a:r>
                      <a:r>
                        <a:rPr lang="en-US" sz="1400" dirty="0">
                          <a:effectLst/>
                          <a:latin typeface="+mn-lt"/>
                        </a:rPr>
                        <a:t> </a:t>
                      </a:r>
                      <a:r>
                        <a:rPr lang="en-US" sz="1400" dirty="0" err="1">
                          <a:effectLst/>
                          <a:latin typeface="+mn-lt"/>
                        </a:rPr>
                        <a:t>čuvanje</a:t>
                      </a:r>
                      <a:r>
                        <a:rPr lang="en-US" sz="1400" dirty="0">
                          <a:effectLst/>
                          <a:latin typeface="+mn-lt"/>
                        </a:rPr>
                        <a:t> </a:t>
                      </a:r>
                      <a:r>
                        <a:rPr lang="en-US" sz="1400" dirty="0" err="1">
                          <a:effectLst/>
                          <a:latin typeface="+mn-lt"/>
                        </a:rPr>
                        <a:t>ponuda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hr-BA" sz="1400" dirty="0">
                          <a:effectLst/>
                          <a:latin typeface="+mn-lt"/>
                        </a:rPr>
                        <a:t>Otvaranje ponuda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r h="0">
                <a:tc>
                  <a:txBody>
                    <a:bodyPr/>
                    <a:lstStyle/>
                    <a:p>
                      <a:pPr>
                        <a:lnSpc>
                          <a:spcPct val="107000"/>
                        </a:lnSpc>
                        <a:spcAft>
                          <a:spcPts val="0"/>
                        </a:spcAft>
                      </a:pPr>
                      <a:r>
                        <a:rPr lang="hr-BA" sz="1400" b="1" dirty="0">
                          <a:solidFill>
                            <a:schemeClr val="bg1"/>
                          </a:solidFill>
                          <a:effectLst/>
                          <a:latin typeface="+mn-lt"/>
                        </a:rPr>
                        <a:t>EVALUACIJA PONUDA</a:t>
                      </a:r>
                      <a:endParaRPr lang="el-GR" sz="14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8"/>
                  </a:ext>
                </a:extLst>
              </a:tr>
              <a:tr h="0">
                <a:tc>
                  <a:txBody>
                    <a:bodyPr/>
                    <a:lstStyle/>
                    <a:p>
                      <a:pPr>
                        <a:lnSpc>
                          <a:spcPct val="107000"/>
                        </a:lnSpc>
                        <a:spcAft>
                          <a:spcPts val="0"/>
                        </a:spcAft>
                      </a:pPr>
                      <a:r>
                        <a:rPr lang="hr-BA" sz="1400" dirty="0">
                          <a:effectLst/>
                          <a:latin typeface="+mn-lt"/>
                          <a:ea typeface="Calibri" panose="020F0502020204030204" pitchFamily="34" charset="0"/>
                          <a:cs typeface="Arial" panose="020B0604020202020204" pitchFamily="34" charset="0"/>
                        </a:rPr>
                        <a:t>Evaluacija ponuda u pogledu ispunjavanja kriterija za dodjelu ugovora</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9"/>
                  </a:ext>
                </a:extLst>
              </a:tr>
              <a:tr h="0">
                <a:tc>
                  <a:txBody>
                    <a:bodyPr/>
                    <a:lstStyle/>
                    <a:p>
                      <a:pPr>
                        <a:lnSpc>
                          <a:spcPct val="107000"/>
                        </a:lnSpc>
                        <a:spcAft>
                          <a:spcPts val="0"/>
                        </a:spcAft>
                      </a:pPr>
                      <a:r>
                        <a:rPr lang="en-US" sz="1400" dirty="0" err="1">
                          <a:effectLst/>
                          <a:latin typeface="+mn-lt"/>
                        </a:rPr>
                        <a:t>Obavje</a:t>
                      </a:r>
                      <a:r>
                        <a:rPr lang="hr-BA" sz="1400" dirty="0">
                          <a:effectLst/>
                          <a:latin typeface="+mn-lt"/>
                        </a:rPr>
                        <a:t>štavanje </a:t>
                      </a:r>
                      <a:r>
                        <a:rPr lang="en-US" sz="1400" dirty="0" err="1">
                          <a:effectLst/>
                          <a:latin typeface="+mn-lt"/>
                        </a:rPr>
                        <a:t>ponuđač</a:t>
                      </a:r>
                      <a:r>
                        <a:rPr lang="hr-BA" sz="1400" dirty="0">
                          <a:effectLst/>
                          <a:latin typeface="+mn-lt"/>
                        </a:rPr>
                        <a:t>a</a:t>
                      </a:r>
                      <a:r>
                        <a:rPr lang="en-US" sz="1400" dirty="0">
                          <a:effectLst/>
                          <a:latin typeface="+mn-lt"/>
                        </a:rPr>
                        <a:t> o </a:t>
                      </a:r>
                      <a:r>
                        <a:rPr lang="en-US" sz="1400" dirty="0" err="1">
                          <a:effectLst/>
                          <a:latin typeface="+mn-lt"/>
                        </a:rPr>
                        <a:t>ishodu</a:t>
                      </a:r>
                      <a:r>
                        <a:rPr lang="en-US" sz="1400" dirty="0">
                          <a:effectLst/>
                          <a:latin typeface="+mn-lt"/>
                        </a:rPr>
                        <a:t> </a:t>
                      </a:r>
                      <a:r>
                        <a:rPr lang="en-US" sz="1400" dirty="0" err="1">
                          <a:effectLst/>
                          <a:latin typeface="+mn-lt"/>
                        </a:rPr>
                        <a:t>postupka</a:t>
                      </a:r>
                      <a:r>
                        <a:rPr lang="en-US" sz="1400" dirty="0">
                          <a:effectLst/>
                          <a:latin typeface="+mn-lt"/>
                        </a:rPr>
                        <a:t> </a:t>
                      </a:r>
                      <a:r>
                        <a:rPr lang="en-US" sz="1400" dirty="0" err="1">
                          <a:effectLst/>
                          <a:latin typeface="+mn-lt"/>
                        </a:rPr>
                        <a:t>javne</a:t>
                      </a:r>
                      <a:r>
                        <a:rPr lang="en-US" sz="1400" dirty="0">
                          <a:effectLst/>
                          <a:latin typeface="+mn-lt"/>
                        </a:rPr>
                        <a:t> </a:t>
                      </a:r>
                      <a:r>
                        <a:rPr lang="en-US" sz="1400" dirty="0" err="1">
                          <a:effectLst/>
                          <a:latin typeface="+mn-lt"/>
                        </a:rPr>
                        <a:t>nabav</a:t>
                      </a:r>
                      <a:r>
                        <a:rPr lang="hr-BA" sz="1400" dirty="0">
                          <a:effectLst/>
                          <a:latin typeface="+mn-lt"/>
                        </a:rPr>
                        <a:t>k</a:t>
                      </a:r>
                      <a:r>
                        <a:rPr lang="en-US" sz="1400" dirty="0">
                          <a:effectLst/>
                          <a:latin typeface="+mn-lt"/>
                        </a:rPr>
                        <a:t>e</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0"/>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11"/>
                  </a:ext>
                </a:extLst>
              </a:tr>
            </a:tbl>
          </a:graphicData>
        </a:graphic>
      </p:graphicFrame>
      <p:grpSp>
        <p:nvGrpSpPr>
          <p:cNvPr id="54" name="Group 53"/>
          <p:cNvGrpSpPr/>
          <p:nvPr/>
        </p:nvGrpSpPr>
        <p:grpSpPr>
          <a:xfrm>
            <a:off x="5307884" y="3294720"/>
            <a:ext cx="3735999" cy="528766"/>
            <a:chOff x="5300497" y="3280992"/>
            <a:chExt cx="3735999" cy="528766"/>
          </a:xfrm>
        </p:grpSpPr>
        <p:sp>
          <p:nvSpPr>
            <p:cNvPr id="46" name="Rectangle 592"/>
            <p:cNvSpPr>
              <a:spLocks noChangeArrowheads="1"/>
            </p:cNvSpPr>
            <p:nvPr/>
          </p:nvSpPr>
          <p:spPr bwMode="auto">
            <a:xfrm>
              <a:off x="5580496" y="3594314"/>
              <a:ext cx="3456000" cy="215444"/>
            </a:xfrm>
            <a:prstGeom prst="rect">
              <a:avLst/>
            </a:prstGeom>
            <a:solidFill>
              <a:srgbClr val="CCFFCC"/>
            </a:solidFill>
            <a:ln w="9525">
              <a:solidFill>
                <a:schemeClr val="tx1"/>
              </a:solidFill>
              <a:miter lim="800000"/>
              <a:headEnd/>
              <a:tailEnd/>
            </a:ln>
          </p:spPr>
          <p:txBody>
            <a:bodyPr wrap="square"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Zahtjev za pojašnjenjem (ako ima potrebe</a:t>
              </a:r>
              <a:r>
                <a:rPr lang="en-US" altLang="el-GR" sz="1400" dirty="0">
                  <a:solidFill>
                    <a:srgbClr val="000000"/>
                  </a:solidFill>
                </a:rPr>
                <a:t>)</a:t>
              </a:r>
              <a:endParaRPr lang="el-GR" altLang="el-GR" sz="1400" dirty="0">
                <a:solidFill>
                  <a:srgbClr val="000000"/>
                </a:solidFill>
              </a:endParaRPr>
            </a:p>
          </p:txBody>
        </p:sp>
        <p:sp>
          <p:nvSpPr>
            <p:cNvPr id="47" name="Rectangle 595"/>
            <p:cNvSpPr>
              <a:spLocks noChangeArrowheads="1"/>
            </p:cNvSpPr>
            <p:nvPr/>
          </p:nvSpPr>
          <p:spPr bwMode="auto">
            <a:xfrm>
              <a:off x="5580496" y="3280992"/>
              <a:ext cx="3456000" cy="288147"/>
            </a:xfrm>
            <a:prstGeom prst="rect">
              <a:avLst/>
            </a:prstGeom>
            <a:solidFill>
              <a:srgbClr val="0000FF"/>
            </a:solidFill>
            <a:ln w="9525">
              <a:solidFill>
                <a:srgbClr val="000000"/>
              </a:solidFill>
              <a:miter lim="800000"/>
              <a:headEnd/>
              <a:tailEnd/>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PRIJEM TD</a:t>
              </a:r>
              <a:endParaRPr lang="el-GR" altLang="el-GR" sz="1400" dirty="0"/>
            </a:p>
          </p:txBody>
        </p:sp>
        <p:cxnSp>
          <p:nvCxnSpPr>
            <p:cNvPr id="48" name="Straight Arrow Connector 47"/>
            <p:cNvCxnSpPr/>
            <p:nvPr/>
          </p:nvCxnSpPr>
          <p:spPr>
            <a:xfrm flipH="1" flipV="1">
              <a:off x="5300497" y="356878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53" name="Rectangle 582"/>
          <p:cNvSpPr>
            <a:spLocks noChangeArrowheads="1"/>
          </p:cNvSpPr>
          <p:nvPr/>
        </p:nvSpPr>
        <p:spPr bwMode="auto">
          <a:xfrm>
            <a:off x="5580496" y="2204864"/>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grpSp>
        <p:nvGrpSpPr>
          <p:cNvPr id="55" name="Group 54"/>
          <p:cNvGrpSpPr/>
          <p:nvPr/>
        </p:nvGrpSpPr>
        <p:grpSpPr>
          <a:xfrm>
            <a:off x="5292080" y="4192637"/>
            <a:ext cx="3735999" cy="532507"/>
            <a:chOff x="5300497" y="3356992"/>
            <a:chExt cx="3735999" cy="532507"/>
          </a:xfrm>
        </p:grpSpPr>
        <p:sp>
          <p:nvSpPr>
            <p:cNvPr id="56"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ponude</a:t>
              </a:r>
              <a:endParaRPr lang="el-GR" altLang="el-GR" sz="1400" dirty="0"/>
            </a:p>
          </p:txBody>
        </p:sp>
        <p:sp>
          <p:nvSpPr>
            <p:cNvPr id="57"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IZRADA PONUDE</a:t>
              </a:r>
              <a:endParaRPr lang="el-GR" altLang="el-GR" sz="1400" dirty="0"/>
            </a:p>
          </p:txBody>
        </p:sp>
        <p:cxnSp>
          <p:nvCxnSpPr>
            <p:cNvPr id="58" name="Straight Arrow Connector 57"/>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33031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90 </a:t>
            </a:r>
            <a:r>
              <a:rPr lang="hr-BA" sz="1400" b="1" dirty="0">
                <a:solidFill>
                  <a:schemeClr val="bg1"/>
                </a:solidFill>
              </a:rPr>
              <a:t>ZJN</a:t>
            </a:r>
            <a:endParaRPr lang="el-GR" sz="1400" b="1" dirty="0">
              <a:solidFill>
                <a:schemeClr val="bg1"/>
              </a:solidFill>
            </a:endParaRPr>
          </a:p>
        </p:txBody>
      </p:sp>
      <p:sp>
        <p:nvSpPr>
          <p:cNvPr id="6" name="Rectangle 5"/>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Direktni sporazum</a:t>
            </a:r>
            <a:endParaRPr lang="el-GR" sz="2000" b="1" dirty="0"/>
          </a:p>
        </p:txBody>
      </p:sp>
      <p:sp>
        <p:nvSpPr>
          <p:cNvPr id="7" name="Rectangle 6"/>
          <p:cNvSpPr/>
          <p:nvPr/>
        </p:nvSpPr>
        <p:spPr>
          <a:xfrm>
            <a:off x="432000" y="900000"/>
            <a:ext cx="8280000" cy="923330"/>
          </a:xfrm>
          <a:prstGeom prst="rect">
            <a:avLst/>
          </a:prstGeom>
        </p:spPr>
        <p:txBody>
          <a:bodyPr wrap="square">
            <a:spAutoFit/>
          </a:bodyPr>
          <a:lstStyle/>
          <a:p>
            <a:pPr>
              <a:spcBef>
                <a:spcPts val="600"/>
              </a:spcBef>
            </a:pPr>
            <a:r>
              <a:rPr lang="en-US" dirty="0" err="1">
                <a:solidFill>
                  <a:srgbClr val="000000"/>
                </a:solidFill>
                <a:ea typeface="Verdana" panose="020B0604030504040204" pitchFamily="34" charset="0"/>
              </a:rPr>
              <a:t>Naručilac</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će</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provoditi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postupak</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direktnog</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sporazuma</a:t>
            </a:r>
            <a:r>
              <a:rPr lang="en-US" dirty="0">
                <a:solidFill>
                  <a:srgbClr val="000000"/>
                </a:solidFill>
                <a:ea typeface="Verdana" panose="020B0604030504040204" pitchFamily="34" charset="0"/>
              </a:rPr>
              <a:t> za </a:t>
            </a:r>
            <a:r>
              <a:rPr lang="en-US" dirty="0" err="1">
                <a:solidFill>
                  <a:srgbClr val="000000"/>
                </a:solidFill>
                <a:ea typeface="Verdana" panose="020B0604030504040204" pitchFamily="34" charset="0"/>
              </a:rPr>
              <a:t>nabavku</a:t>
            </a:r>
            <a:r>
              <a:rPr lang="en-US" dirty="0">
                <a:solidFill>
                  <a:srgbClr val="000000"/>
                </a:solidFill>
                <a:ea typeface="Verdana" panose="020B0604030504040204" pitchFamily="34" charset="0"/>
              </a:rPr>
              <a:t> </a:t>
            </a:r>
            <a:r>
              <a:rPr lang="hr-BA" dirty="0">
                <a:solidFill>
                  <a:srgbClr val="000000"/>
                </a:solidFill>
                <a:ea typeface="Verdana" panose="020B0604030504040204" pitchFamily="34" charset="0"/>
              </a:rPr>
              <a:t>roba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usluga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radova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čija</a:t>
            </a:r>
            <a:r>
              <a:rPr lang="en-US" dirty="0">
                <a:solidFill>
                  <a:srgbClr val="000000"/>
                </a:solidFill>
                <a:ea typeface="Verdana" panose="020B0604030504040204" pitchFamily="34" charset="0"/>
              </a:rPr>
              <a:t> je </a:t>
            </a:r>
            <a:r>
              <a:rPr lang="en-US" dirty="0" err="1">
                <a:solidFill>
                  <a:srgbClr val="000000"/>
                </a:solidFill>
                <a:ea typeface="Verdana" panose="020B0604030504040204" pitchFamily="34" charset="0"/>
              </a:rPr>
              <a:t>procijenjena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vrijednost</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jednaka</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ili</a:t>
            </a:r>
            <a:r>
              <a:rPr lang="en-US" dirty="0">
                <a:solidFill>
                  <a:srgbClr val="000000"/>
                </a:solidFill>
                <a:ea typeface="Verdana" panose="020B0604030504040204" pitchFamily="34" charset="0"/>
              </a:rPr>
              <a:t> </a:t>
            </a:r>
            <a:r>
              <a:rPr lang="en-US" dirty="0" err="1">
                <a:solidFill>
                  <a:srgbClr val="000000"/>
                </a:solidFill>
                <a:ea typeface="Verdana" panose="020B0604030504040204" pitchFamily="34" charset="0"/>
              </a:rPr>
              <a:t>manja</a:t>
            </a:r>
            <a:r>
              <a:rPr lang="en-US" dirty="0">
                <a:solidFill>
                  <a:srgbClr val="000000"/>
                </a:solidFill>
                <a:ea typeface="Verdana" panose="020B0604030504040204" pitchFamily="34" charset="0"/>
              </a:rPr>
              <a:t> od 6.000 KM.</a:t>
            </a:r>
          </a:p>
        </p:txBody>
      </p:sp>
      <p:graphicFrame>
        <p:nvGraphicFramePr>
          <p:cNvPr id="8" name="Table 7"/>
          <p:cNvGraphicFramePr>
            <a:graphicFrameLocks noGrp="1"/>
          </p:cNvGraphicFramePr>
          <p:nvPr>
            <p:extLst>
              <p:ext uri="{D42A27DB-BD31-4B8C-83A1-F6EECF244321}">
                <p14:modId xmlns:p14="http://schemas.microsoft.com/office/powerpoint/2010/main" val="1089791127"/>
              </p:ext>
            </p:extLst>
          </p:nvPr>
        </p:nvGraphicFramePr>
        <p:xfrm>
          <a:off x="432000" y="2208256"/>
          <a:ext cx="4860000" cy="2054546"/>
        </p:xfrm>
        <a:graphic>
          <a:graphicData uri="http://schemas.openxmlformats.org/drawingml/2006/table">
            <a:tbl>
              <a:tblPr firstRow="1" firstCol="1" bandRow="1">
                <a:tableStyleId>{5940675A-B579-460E-94D1-54222C63F5DA}</a:tableStyleId>
              </a:tblPr>
              <a:tblGrid>
                <a:gridCol w="4860000">
                  <a:extLst>
                    <a:ext uri="{9D8B030D-6E8A-4147-A177-3AD203B41FA5}">
                      <a16:colId xmlns:a16="http://schemas.microsoft.com/office/drawing/2014/main" val="20000"/>
                    </a:ext>
                  </a:extLst>
                </a:gridCol>
              </a:tblGrid>
              <a:tr h="0">
                <a:tc>
                  <a:txBody>
                    <a:bodyPr/>
                    <a:lstStyle/>
                    <a:p>
                      <a:pPr>
                        <a:lnSpc>
                          <a:spcPct val="107000"/>
                        </a:lnSpc>
                        <a:spcAft>
                          <a:spcPts val="0"/>
                        </a:spcAft>
                      </a:pPr>
                      <a:r>
                        <a:rPr lang="hr-BA" sz="1400" b="1" dirty="0">
                          <a:solidFill>
                            <a:schemeClr val="bg1"/>
                          </a:solidFill>
                          <a:effectLst/>
                        </a:rPr>
                        <a:t>UGOVORNI ORGAN</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chemeClr val="tx1"/>
                    </a:solidFill>
                  </a:tcPr>
                </a:tc>
                <a:extLst>
                  <a:ext uri="{0D108BD9-81ED-4DB2-BD59-A6C34878D82A}">
                    <a16:rowId xmlns:a16="http://schemas.microsoft.com/office/drawing/2014/main" val="10000"/>
                  </a:ext>
                </a:extLst>
              </a:tr>
              <a:tr h="0">
                <a:tc>
                  <a:txBody>
                    <a:bodyPr/>
                    <a:lstStyle/>
                    <a:p>
                      <a:pPr>
                        <a:lnSpc>
                          <a:spcPct val="107000"/>
                        </a:lnSpc>
                        <a:spcAft>
                          <a:spcPts val="0"/>
                        </a:spcAft>
                      </a:pPr>
                      <a:r>
                        <a:rPr lang="hr-BA" sz="1400" b="1" dirty="0">
                          <a:solidFill>
                            <a:schemeClr val="bg1"/>
                          </a:solidFill>
                          <a:effectLst/>
                          <a:latin typeface="+mn-lt"/>
                          <a:ea typeface="Calibri" panose="020F0502020204030204" pitchFamily="34" charset="0"/>
                          <a:cs typeface="Arial" panose="020B0604020202020204" pitchFamily="34" charset="0"/>
                        </a:rPr>
                        <a:t>TENDERISANJE</a:t>
                      </a:r>
                      <a:endParaRPr lang="el-GR" sz="1400" b="1" dirty="0">
                        <a:solidFill>
                          <a:schemeClr val="bg1"/>
                        </a:solidFill>
                        <a:effectLst/>
                        <a:latin typeface="+mn-lt"/>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1"/>
                  </a:ext>
                </a:extLst>
              </a:tr>
              <a:tr h="0">
                <a:tc>
                  <a:txBody>
                    <a:bodyPr/>
                    <a:lstStyle/>
                    <a:p>
                      <a:pPr>
                        <a:lnSpc>
                          <a:spcPct val="107000"/>
                        </a:lnSpc>
                        <a:spcAft>
                          <a:spcPts val="0"/>
                        </a:spcAft>
                      </a:pPr>
                      <a:r>
                        <a:rPr lang="hr-BA" sz="1400" dirty="0">
                          <a:effectLst/>
                          <a:latin typeface="+mn-lt"/>
                        </a:rPr>
                        <a:t>UO </a:t>
                      </a:r>
                      <a:r>
                        <a:rPr lang="en-US" sz="1400" dirty="0" err="1">
                          <a:effectLst/>
                          <a:latin typeface="+mn-lt"/>
                        </a:rPr>
                        <a:t>zahtijeva</a:t>
                      </a:r>
                      <a:r>
                        <a:rPr lang="en-US" sz="1400" dirty="0">
                          <a:effectLst/>
                          <a:latin typeface="+mn-lt"/>
                        </a:rPr>
                        <a:t> </a:t>
                      </a:r>
                      <a:r>
                        <a:rPr lang="en-US" sz="1400" dirty="0" err="1">
                          <a:effectLst/>
                          <a:latin typeface="+mn-lt"/>
                        </a:rPr>
                        <a:t>pismeni</a:t>
                      </a:r>
                      <a:r>
                        <a:rPr lang="en-US" sz="1400" dirty="0">
                          <a:effectLst/>
                          <a:latin typeface="+mn-lt"/>
                        </a:rPr>
                        <a:t> </a:t>
                      </a:r>
                      <a:r>
                        <a:rPr lang="en-US" sz="1400" dirty="0" err="1">
                          <a:effectLst/>
                          <a:latin typeface="+mn-lt"/>
                        </a:rPr>
                        <a:t>prijedlog</a:t>
                      </a:r>
                      <a:r>
                        <a:rPr lang="en-US" sz="1400" dirty="0">
                          <a:effectLst/>
                          <a:latin typeface="+mn-lt"/>
                        </a:rPr>
                        <a:t> </a:t>
                      </a:r>
                      <a:r>
                        <a:rPr lang="en-US" sz="1400" dirty="0" err="1">
                          <a:effectLst/>
                          <a:latin typeface="+mn-lt"/>
                        </a:rPr>
                        <a:t>cijene</a:t>
                      </a:r>
                      <a:r>
                        <a:rPr lang="en-US" sz="1400" dirty="0">
                          <a:effectLst/>
                          <a:latin typeface="+mn-lt"/>
                        </a:rPr>
                        <a:t> </a:t>
                      </a:r>
                      <a:r>
                        <a:rPr lang="en-US" sz="1400" dirty="0" err="1">
                          <a:effectLst/>
                          <a:latin typeface="+mn-lt"/>
                        </a:rPr>
                        <a:t>ili</a:t>
                      </a:r>
                      <a:r>
                        <a:rPr lang="en-US" sz="1400" dirty="0">
                          <a:effectLst/>
                          <a:latin typeface="+mn-lt"/>
                        </a:rPr>
                        <a:t> </a:t>
                      </a:r>
                      <a:r>
                        <a:rPr lang="en-US" sz="1400" dirty="0" err="1">
                          <a:effectLst/>
                          <a:latin typeface="+mn-lt"/>
                        </a:rPr>
                        <a:t>ponude</a:t>
                      </a:r>
                      <a:r>
                        <a:rPr lang="en-US" sz="1400" dirty="0">
                          <a:effectLst/>
                          <a:latin typeface="+mn-lt"/>
                        </a:rPr>
                        <a:t> </a:t>
                      </a:r>
                      <a:r>
                        <a:rPr lang="en-US" sz="1400" dirty="0" err="1">
                          <a:effectLst/>
                          <a:latin typeface="+mn-lt"/>
                        </a:rPr>
                        <a:t>jednog</a:t>
                      </a:r>
                      <a:r>
                        <a:rPr lang="en-US" sz="1400" dirty="0">
                          <a:effectLst/>
                          <a:latin typeface="+mn-lt"/>
                        </a:rPr>
                        <a:t> </a:t>
                      </a:r>
                      <a:r>
                        <a:rPr lang="en-US" sz="1400" dirty="0" err="1">
                          <a:effectLst/>
                          <a:latin typeface="+mn-lt"/>
                        </a:rPr>
                        <a:t>ili</a:t>
                      </a:r>
                      <a:r>
                        <a:rPr lang="en-US" sz="1400" dirty="0">
                          <a:effectLst/>
                          <a:latin typeface="+mn-lt"/>
                        </a:rPr>
                        <a:t> </a:t>
                      </a:r>
                      <a:r>
                        <a:rPr lang="en-US" sz="1400" dirty="0" err="1">
                          <a:effectLst/>
                          <a:latin typeface="+mn-lt"/>
                        </a:rPr>
                        <a:t>više</a:t>
                      </a:r>
                      <a:r>
                        <a:rPr lang="en-US" sz="1400" dirty="0">
                          <a:effectLst/>
                          <a:latin typeface="+mn-lt"/>
                        </a:rPr>
                        <a:t> </a:t>
                      </a:r>
                      <a:r>
                        <a:rPr lang="en-US" sz="1400" dirty="0" err="1">
                          <a:effectLst/>
                          <a:latin typeface="+mn-lt"/>
                        </a:rPr>
                        <a:t>ponuđača</a:t>
                      </a:r>
                      <a:r>
                        <a:rPr lang="en-US" sz="1400" dirty="0">
                          <a:effectLst/>
                          <a:latin typeface="+mn-lt"/>
                        </a:rPr>
                        <a:t> po </a:t>
                      </a:r>
                      <a:r>
                        <a:rPr lang="en-US" sz="1400" dirty="0" err="1">
                          <a:effectLst/>
                          <a:latin typeface="+mn-lt"/>
                        </a:rPr>
                        <a:t>vlastitom</a:t>
                      </a:r>
                      <a:r>
                        <a:rPr lang="en-US" sz="1400" dirty="0">
                          <a:effectLst/>
                          <a:latin typeface="+mn-lt"/>
                        </a:rPr>
                        <a:t> </a:t>
                      </a:r>
                      <a:r>
                        <a:rPr lang="en-US" sz="1400" dirty="0" err="1">
                          <a:effectLst/>
                          <a:latin typeface="+mn-lt"/>
                        </a:rPr>
                        <a:t>izboru</a:t>
                      </a:r>
                      <a:r>
                        <a:rPr lang="en-US" sz="1400" dirty="0">
                          <a:effectLst/>
                          <a:latin typeface="+mn-lt"/>
                        </a:rPr>
                        <a:t>.</a:t>
                      </a:r>
                      <a:endParaRPr lang="el-GR" sz="1400" dirty="0">
                        <a:effectLst/>
                        <a:latin typeface="+mn-lt"/>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0">
                <a:tc>
                  <a:txBody>
                    <a:bodyPr/>
                    <a:lstStyle/>
                    <a:p>
                      <a:pPr>
                        <a:lnSpc>
                          <a:spcPct val="107000"/>
                        </a:lnSpc>
                        <a:spcAft>
                          <a:spcPts val="0"/>
                        </a:spcAft>
                      </a:pPr>
                      <a:r>
                        <a:rPr lang="hr-BA" sz="1400" dirty="0">
                          <a:effectLst/>
                        </a:rPr>
                        <a:t>UO </a:t>
                      </a:r>
                      <a:r>
                        <a:rPr lang="it-IT" sz="1400" dirty="0">
                          <a:effectLst/>
                        </a:rPr>
                        <a:t>pregovara ili prihvata ponuđene c</a:t>
                      </a:r>
                      <a:r>
                        <a:rPr lang="hr-BA" sz="1400" dirty="0">
                          <a:effectLst/>
                        </a:rPr>
                        <a:t>ij</a:t>
                      </a:r>
                      <a:r>
                        <a:rPr lang="it-IT" sz="1400" dirty="0">
                          <a:effectLst/>
                        </a:rPr>
                        <a:t>ene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0">
                <a:tc>
                  <a:txBody>
                    <a:bodyPr/>
                    <a:lstStyle/>
                    <a:p>
                      <a:pPr>
                        <a:lnSpc>
                          <a:spcPct val="107000"/>
                        </a:lnSpc>
                        <a:spcAft>
                          <a:spcPts val="0"/>
                        </a:spcAft>
                      </a:pPr>
                      <a:r>
                        <a:rPr lang="en-US" sz="1400" dirty="0" err="1">
                          <a:effectLst/>
                        </a:rPr>
                        <a:t>Primanje</a:t>
                      </a:r>
                      <a:r>
                        <a:rPr lang="en-US" sz="1400" dirty="0">
                          <a:effectLst/>
                        </a:rPr>
                        <a:t> </a:t>
                      </a:r>
                      <a:r>
                        <a:rPr lang="en-US" sz="1400" dirty="0" err="1">
                          <a:effectLst/>
                        </a:rPr>
                        <a:t>i</a:t>
                      </a:r>
                      <a:r>
                        <a:rPr lang="en-US" sz="1400" dirty="0">
                          <a:effectLst/>
                        </a:rPr>
                        <a:t> </a:t>
                      </a:r>
                      <a:r>
                        <a:rPr lang="en-US" sz="1400" dirty="0" err="1">
                          <a:effectLst/>
                        </a:rPr>
                        <a:t>čuvanje</a:t>
                      </a:r>
                      <a:r>
                        <a:rPr lang="en-US" sz="1400" dirty="0">
                          <a:effectLst/>
                        </a:rPr>
                        <a:t> </a:t>
                      </a:r>
                      <a:r>
                        <a:rPr lang="en-US" sz="1400" dirty="0" err="1">
                          <a:effectLst/>
                        </a:rPr>
                        <a:t>ponuda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r h="0">
                <a:tc>
                  <a:txBody>
                    <a:bodyPr/>
                    <a:lstStyle/>
                    <a:p>
                      <a:pPr>
                        <a:lnSpc>
                          <a:spcPct val="107000"/>
                        </a:lnSpc>
                        <a:spcAft>
                          <a:spcPts val="0"/>
                        </a:spcAft>
                      </a:pPr>
                      <a:r>
                        <a:rPr lang="hr-BA" sz="1400" b="1" dirty="0">
                          <a:solidFill>
                            <a:schemeClr val="bg1"/>
                          </a:solidFill>
                          <a:effectLst/>
                        </a:rPr>
                        <a:t>EVALUACIJA PONUDA</a:t>
                      </a:r>
                      <a:endParaRPr lang="el-GR"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0000FF"/>
                    </a:solidFill>
                  </a:tcPr>
                </a:tc>
                <a:extLst>
                  <a:ext uri="{0D108BD9-81ED-4DB2-BD59-A6C34878D82A}">
                    <a16:rowId xmlns:a16="http://schemas.microsoft.com/office/drawing/2014/main" val="10005"/>
                  </a:ext>
                </a:extLst>
              </a:tr>
              <a:tr h="0">
                <a:tc>
                  <a:txBody>
                    <a:bodyPr/>
                    <a:lstStyle/>
                    <a:p>
                      <a:pPr>
                        <a:lnSpc>
                          <a:spcPct val="107000"/>
                        </a:lnSpc>
                        <a:spcAft>
                          <a:spcPts val="0"/>
                        </a:spcAft>
                      </a:pPr>
                      <a:r>
                        <a:rPr lang="hr-BA" sz="1400" dirty="0">
                          <a:effectLst/>
                        </a:rPr>
                        <a:t>UO </a:t>
                      </a:r>
                      <a:r>
                        <a:rPr lang="it-IT" sz="1400" dirty="0">
                          <a:effectLst/>
                        </a:rPr>
                        <a:t>pregova</a:t>
                      </a:r>
                      <a:r>
                        <a:rPr lang="hr-BA" sz="1400" dirty="0">
                          <a:effectLst/>
                        </a:rPr>
                        <a:t>r</a:t>
                      </a:r>
                      <a:r>
                        <a:rPr lang="it-IT" sz="1400" dirty="0">
                          <a:effectLst/>
                        </a:rPr>
                        <a:t>a ili prihvata ponuđene c</a:t>
                      </a:r>
                      <a:r>
                        <a:rPr lang="hr-BA" sz="1400" dirty="0">
                          <a:effectLst/>
                        </a:rPr>
                        <a:t>ij</a:t>
                      </a:r>
                      <a:r>
                        <a:rPr lang="it-IT" sz="1400" dirty="0">
                          <a:effectLst/>
                        </a:rPr>
                        <a:t>ene</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6"/>
                  </a:ext>
                </a:extLst>
              </a:tr>
              <a:tr h="0">
                <a:tc>
                  <a:txBody>
                    <a:bodyPr/>
                    <a:lstStyle/>
                    <a:p>
                      <a:pPr>
                        <a:lnSpc>
                          <a:spcPct val="107000"/>
                        </a:lnSpc>
                        <a:spcAft>
                          <a:spcPts val="0"/>
                        </a:spcAft>
                      </a:pPr>
                      <a:r>
                        <a:rPr lang="hr-BA" sz="1400" dirty="0">
                          <a:effectLst/>
                        </a:rPr>
                        <a:t>Dodjela ugovora</a:t>
                      </a:r>
                      <a:endParaRPr lang="el-GR"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0007"/>
                  </a:ext>
                </a:extLst>
              </a:tr>
            </a:tbl>
          </a:graphicData>
        </a:graphic>
      </p:graphicFrame>
      <p:sp>
        <p:nvSpPr>
          <p:cNvPr id="13" name="Rectangle 582"/>
          <p:cNvSpPr>
            <a:spLocks noChangeArrowheads="1"/>
          </p:cNvSpPr>
          <p:nvPr/>
        </p:nvSpPr>
        <p:spPr bwMode="auto">
          <a:xfrm>
            <a:off x="5580496" y="2204864"/>
            <a:ext cx="3456000" cy="252000"/>
          </a:xfrm>
          <a:prstGeom prst="rect">
            <a:avLst/>
          </a:prstGeom>
          <a:solidFill>
            <a:schemeClr val="tx1"/>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nchorCtr="0">
            <a:no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r" rtl="1" eaLnBrk="1" hangingPunct="1">
              <a:spcBef>
                <a:spcPct val="0"/>
              </a:spcBef>
              <a:buClrTx/>
              <a:buSzTx/>
              <a:buFontTx/>
              <a:buNone/>
            </a:pPr>
            <a:r>
              <a:rPr lang="hr-BA" altLang="el-GR" sz="1400" b="1" dirty="0">
                <a:solidFill>
                  <a:schemeClr val="bg1"/>
                </a:solidFill>
              </a:rPr>
              <a:t>PONUĐAČI</a:t>
            </a:r>
            <a:endParaRPr lang="el-GR" altLang="el-GR" sz="1400" b="1" dirty="0">
              <a:solidFill>
                <a:schemeClr val="bg1"/>
              </a:solidFill>
            </a:endParaRPr>
          </a:p>
        </p:txBody>
      </p:sp>
      <p:grpSp>
        <p:nvGrpSpPr>
          <p:cNvPr id="14" name="Group 13"/>
          <p:cNvGrpSpPr/>
          <p:nvPr/>
        </p:nvGrpSpPr>
        <p:grpSpPr>
          <a:xfrm>
            <a:off x="5292080" y="2807432"/>
            <a:ext cx="3735999" cy="532507"/>
            <a:chOff x="5300497" y="3356992"/>
            <a:chExt cx="3735999" cy="532507"/>
          </a:xfrm>
        </p:grpSpPr>
        <p:sp>
          <p:nvSpPr>
            <p:cNvPr id="15" name="Rectangle 556"/>
            <p:cNvSpPr>
              <a:spLocks noChangeArrowheads="1"/>
            </p:cNvSpPr>
            <p:nvPr/>
          </p:nvSpPr>
          <p:spPr bwMode="auto">
            <a:xfrm>
              <a:off x="5580496" y="3674055"/>
              <a:ext cx="3456000" cy="215444"/>
            </a:xfrm>
            <a:prstGeom prst="rect">
              <a:avLst/>
            </a:prstGeom>
            <a:solidFill>
              <a:srgbClr val="CCFFCC"/>
            </a:solidFill>
            <a:ln w="9525">
              <a:solidFill>
                <a:schemeClr val="tx1"/>
              </a:solidFill>
              <a:miter lim="800000"/>
              <a:headEnd/>
              <a:tailEnd/>
            </a:ln>
          </p:spPr>
          <p:txBody>
            <a:bodyPr lIns="36000" tIns="0" rIns="3600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dirty="0">
                  <a:solidFill>
                    <a:srgbClr val="000000"/>
                  </a:solidFill>
                </a:rPr>
                <a:t>Predaja ponude</a:t>
              </a:r>
              <a:endParaRPr lang="el-GR" altLang="el-GR" sz="1400" dirty="0"/>
            </a:p>
          </p:txBody>
        </p:sp>
        <p:sp>
          <p:nvSpPr>
            <p:cNvPr id="16" name="Rectangle 595"/>
            <p:cNvSpPr>
              <a:spLocks noChangeArrowheads="1"/>
            </p:cNvSpPr>
            <p:nvPr/>
          </p:nvSpPr>
          <p:spPr bwMode="auto">
            <a:xfrm>
              <a:off x="5580496" y="3356992"/>
              <a:ext cx="3456000" cy="288147"/>
            </a:xfrm>
            <a:prstGeom prst="rect">
              <a:avLst/>
            </a:prstGeom>
            <a:solidFill>
              <a:srgbClr val="0000FF"/>
            </a:solidFill>
            <a:ln>
              <a:solidFill>
                <a:srgbClr val="0000FF"/>
              </a:solidFill>
            </a:ln>
          </p:spPr>
          <p:txBody>
            <a:bodyPr wrap="square" lIns="36000" tIns="36000" rIns="36000" bIns="3600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400" b="1" dirty="0">
                  <a:solidFill>
                    <a:srgbClr val="FFFFFF"/>
                  </a:solidFill>
                </a:rPr>
                <a:t>IZRADA PONUDE</a:t>
              </a:r>
              <a:endParaRPr lang="el-GR" altLang="el-GR" sz="1400" dirty="0"/>
            </a:p>
          </p:txBody>
        </p:sp>
        <p:cxnSp>
          <p:nvCxnSpPr>
            <p:cNvPr id="17" name="Straight Arrow Connector 16"/>
            <p:cNvCxnSpPr/>
            <p:nvPr/>
          </p:nvCxnSpPr>
          <p:spPr>
            <a:xfrm flipH="1" flipV="1">
              <a:off x="5300497" y="3658672"/>
              <a:ext cx="279999" cy="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3296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304579"/>
              </p:ext>
            </p:extLst>
          </p:nvPr>
        </p:nvGraphicFramePr>
        <p:xfrm>
          <a:off x="228600" y="1143000"/>
          <a:ext cx="8763000" cy="4989449"/>
        </p:xfrm>
        <a:graphic>
          <a:graphicData uri="http://schemas.openxmlformats.org/drawingml/2006/table">
            <a:tbl>
              <a:tblPr firstRow="1" firstCol="1" bandRow="1">
                <a:tableStyleId>{2D5ABB26-0587-4C30-8999-92F81FD0307C}</a:tableStyleId>
              </a:tblPr>
              <a:tblGrid>
                <a:gridCol w="24384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0">
                <a:tc>
                  <a:txBody>
                    <a:bodyPr/>
                    <a:lstStyle/>
                    <a:p>
                      <a:pPr>
                        <a:lnSpc>
                          <a:spcPct val="107000"/>
                        </a:lnSpc>
                        <a:spcAft>
                          <a:spcPts val="0"/>
                        </a:spcAft>
                      </a:pPr>
                      <a:r>
                        <a:rPr lang="hr-BA" sz="1800" dirty="0">
                          <a:effectLst/>
                        </a:rPr>
                        <a:t>Otvoreni postupak</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hr-BA" sz="1800" dirty="0">
                          <a:effectLst/>
                        </a:rPr>
                        <a:t>Najčešći postupak</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07000"/>
                        </a:lnSpc>
                        <a:spcAft>
                          <a:spcPts val="0"/>
                        </a:spcAft>
                      </a:pPr>
                      <a:r>
                        <a:rPr lang="hr-BA" sz="1800" dirty="0">
                          <a:effectLst/>
                        </a:rPr>
                        <a:t>Ograničeni postupak</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342900" indent="-342900" algn="l" rtl="0" eaLnBrk="0" fontAlgn="base" hangingPunct="0">
                        <a:lnSpc>
                          <a:spcPct val="107000"/>
                        </a:lnSpc>
                        <a:spcBef>
                          <a:spcPts val="1200"/>
                        </a:spcBef>
                        <a:spcAft>
                          <a:spcPct val="0"/>
                        </a:spcAft>
                        <a:buSzPct val="100000"/>
                        <a:buFont typeface="Wingdings" pitchFamily="2" charset="2"/>
                        <a:buChar char="n"/>
                      </a:pPr>
                      <a:r>
                        <a:rPr lang="en-US" kern="0" dirty="0" err="1">
                          <a:solidFill>
                            <a:schemeClr val="tx1"/>
                          </a:solidFill>
                          <a:latin typeface="Verdana" pitchFamily="34" charset="0"/>
                          <a:ea typeface="Verdana" panose="020B0604030504040204" pitchFamily="34" charset="0"/>
                          <a:cs typeface="Verdana" panose="020B0604030504040204" pitchFamily="34" charset="0"/>
                        </a:rPr>
                        <a:t>Kada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hr-BA" kern="0" dirty="0">
                          <a:solidFill>
                            <a:schemeClr val="tx1"/>
                          </a:solidFill>
                          <a:latin typeface="Verdana" pitchFamily="34" charset="0"/>
                          <a:ea typeface="Verdana" panose="020B0604030504040204" pitchFamily="34" charset="0"/>
                          <a:cs typeface="Verdana" panose="020B0604030504040204" pitchFamily="34" charset="0"/>
                        </a:rPr>
                        <a:t>se </a:t>
                      </a:r>
                      <a:r>
                        <a:rPr lang="en-US" kern="0" dirty="0" err="1">
                          <a:solidFill>
                            <a:schemeClr val="tx1"/>
                          </a:solidFill>
                          <a:latin typeface="Verdana" pitchFamily="34" charset="0"/>
                          <a:ea typeface="Verdana" panose="020B0604030504040204" pitchFamily="34" charset="0"/>
                          <a:cs typeface="Verdana" panose="020B0604030504040204" pitchFamily="34" charset="0"/>
                        </a:rPr>
                        <a:t>očekuje</a:t>
                      </a:r>
                      <a:r>
                        <a:rPr lang="en-US" kern="0" dirty="0">
                          <a:solidFill>
                            <a:schemeClr val="tx1"/>
                          </a:solidFill>
                          <a:latin typeface="Verdana" pitchFamily="34" charset="0"/>
                          <a:ea typeface="Verdana" panose="020B0604030504040204" pitchFamily="34" charset="0"/>
                          <a:cs typeface="Verdana" panose="020B0604030504040204" pitchFamily="34" charset="0"/>
                        </a:rPr>
                        <a:t> da </a:t>
                      </a:r>
                      <a:r>
                        <a:rPr lang="en-US" kern="0" dirty="0" err="1">
                          <a:solidFill>
                            <a:schemeClr val="tx1"/>
                          </a:solidFill>
                          <a:latin typeface="Verdana" pitchFamily="34" charset="0"/>
                          <a:ea typeface="Verdana" panose="020B0604030504040204" pitchFamily="34" charset="0"/>
                          <a:cs typeface="Verdana" panose="020B0604030504040204" pitchFamily="34" charset="0"/>
                        </a:rPr>
                        <a:t>će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biti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hr-BA" kern="0" dirty="0">
                          <a:solidFill>
                            <a:schemeClr val="tx1"/>
                          </a:solidFill>
                          <a:latin typeface="Verdana" pitchFamily="34" charset="0"/>
                          <a:ea typeface="Verdana" panose="020B0604030504040204" pitchFamily="34" charset="0"/>
                          <a:cs typeface="Verdana" panose="020B0604030504040204" pitchFamily="34" charset="0"/>
                        </a:rPr>
                        <a:t>dostavljen velik broj</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ponud</a:t>
                      </a:r>
                      <a:r>
                        <a:rPr lang="hr-BA" kern="0" dirty="0">
                          <a:solidFill>
                            <a:schemeClr val="tx1"/>
                          </a:solidFill>
                          <a:latin typeface="Verdana" pitchFamily="34" charset="0"/>
                          <a:ea typeface="Verdana" panose="020B0604030504040204" pitchFamily="34" charset="0"/>
                          <a:cs typeface="Verdana" panose="020B0604030504040204" pitchFamily="34" charset="0"/>
                        </a:rPr>
                        <a:t>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želim</a:t>
                      </a:r>
                      <a:r>
                        <a:rPr lang="hr-BA" kern="0" dirty="0">
                          <a:solidFill>
                            <a:schemeClr val="tx1"/>
                          </a:solidFill>
                          <a:latin typeface="Verdana" pitchFamily="34" charset="0"/>
                          <a:ea typeface="Verdana" panose="020B0604030504040204" pitchFamily="34" charset="0"/>
                          <a:cs typeface="Verdana" panose="020B0604030504040204" pitchFamily="34" charset="0"/>
                        </a:rPr>
                        <a:t> se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smanjiti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broj</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tehničkih</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ponuda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koje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procjenjuje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hr-BA" kern="0" dirty="0">
                          <a:solidFill>
                            <a:schemeClr val="tx1"/>
                          </a:solidFill>
                          <a:latin typeface="Verdana" pitchFamily="34" charset="0"/>
                          <a:ea typeface="Verdana" panose="020B0604030504040204" pitchFamily="34" charset="0"/>
                          <a:cs typeface="Verdana" panose="020B0604030504040204" pitchFamily="34" charset="0"/>
                        </a:rPr>
                        <a:t>ugovorni organ</a:t>
                      </a:r>
                      <a:r>
                        <a:rPr lang="en-US" kern="0" dirty="0">
                          <a:solidFill>
                            <a:schemeClr val="tx1"/>
                          </a:solidFill>
                          <a:latin typeface="Verdana" pitchFamily="34" charset="0"/>
                          <a:ea typeface="Verdana" panose="020B0604030504040204" pitchFamily="34" charset="0"/>
                          <a:cs typeface="Verdana" panose="020B0604030504040204" pitchFamily="34" charset="0"/>
                        </a:rPr>
                        <a:t>.</a:t>
                      </a:r>
                      <a:endParaRPr lang="el-GR"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rtl="0" eaLnBrk="0" fontAlgn="base" hangingPunct="0">
                        <a:lnSpc>
                          <a:spcPct val="107000"/>
                        </a:lnSpc>
                        <a:spcBef>
                          <a:spcPts val="1200"/>
                        </a:spcBef>
                        <a:spcAft>
                          <a:spcPct val="0"/>
                        </a:spcAft>
                        <a:buSzPct val="100000"/>
                        <a:buFont typeface="Wingdings" pitchFamily="2" charset="2"/>
                        <a:buChar char="n"/>
                      </a:pPr>
                      <a:r>
                        <a:rPr lang="en-US" kern="0" dirty="0" err="1">
                          <a:solidFill>
                            <a:schemeClr val="tx1"/>
                          </a:solidFill>
                          <a:latin typeface="Verdana" pitchFamily="34" charset="0"/>
                          <a:ea typeface="Verdana" panose="020B0604030504040204" pitchFamily="34" charset="0"/>
                          <a:cs typeface="Verdana" panose="020B0604030504040204" pitchFamily="34" charset="0"/>
                        </a:rPr>
                        <a:t>Kad</a:t>
                      </a:r>
                      <a:r>
                        <a:rPr lang="en-US" kern="0" dirty="0">
                          <a:solidFill>
                            <a:schemeClr val="tx1"/>
                          </a:solidFill>
                          <a:latin typeface="Verdana" pitchFamily="34" charset="0"/>
                          <a:ea typeface="Verdana" panose="020B0604030504040204" pitchFamily="34" charset="0"/>
                          <a:cs typeface="Verdana" panose="020B0604030504040204" pitchFamily="34" charset="0"/>
                        </a:rPr>
                        <a:t> je </a:t>
                      </a:r>
                      <a:r>
                        <a:rPr lang="en-US" kern="0" dirty="0" err="1">
                          <a:solidFill>
                            <a:schemeClr val="tx1"/>
                          </a:solidFill>
                          <a:latin typeface="Verdana" pitchFamily="34" charset="0"/>
                          <a:ea typeface="Verdana" panose="020B0604030504040204" pitchFamily="34" charset="0"/>
                          <a:cs typeface="Verdana" panose="020B0604030504040204" pitchFamily="34" charset="0"/>
                        </a:rPr>
                        <a:t>predmet</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ugovora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složen</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žel</a:t>
                      </a:r>
                      <a:r>
                        <a:rPr lang="hr-BA" kern="0" dirty="0">
                          <a:solidFill>
                            <a:schemeClr val="tx1"/>
                          </a:solidFill>
                          <a:latin typeface="Verdana" pitchFamily="34" charset="0"/>
                          <a:ea typeface="Verdana" panose="020B0604030504040204" pitchFamily="34" charset="0"/>
                          <a:cs typeface="Verdana" panose="020B0604030504040204" pitchFamily="34" charset="0"/>
                        </a:rPr>
                        <a:t>e se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primati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ponude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samo</a:t>
                      </a:r>
                      <a:r>
                        <a:rPr lang="en-US" kern="0" dirty="0">
                          <a:solidFill>
                            <a:schemeClr val="tx1"/>
                          </a:solidFill>
                          <a:latin typeface="Verdana" pitchFamily="34" charset="0"/>
                          <a:ea typeface="Verdana" panose="020B0604030504040204" pitchFamily="34" charset="0"/>
                          <a:cs typeface="Verdana" panose="020B0604030504040204" pitchFamily="34" charset="0"/>
                        </a:rPr>
                        <a:t> od </a:t>
                      </a:r>
                      <a:r>
                        <a:rPr lang="en-US" kern="0" dirty="0" err="1">
                          <a:solidFill>
                            <a:schemeClr val="tx1"/>
                          </a:solidFill>
                          <a:latin typeface="Verdana" pitchFamily="34" charset="0"/>
                          <a:ea typeface="Verdana" panose="020B0604030504040204" pitchFamily="34" charset="0"/>
                          <a:cs typeface="Verdana" panose="020B0604030504040204" pitchFamily="34" charset="0"/>
                        </a:rPr>
                        <a:t>najkvalificiranijih</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hr-BA" kern="0" dirty="0">
                          <a:solidFill>
                            <a:schemeClr val="tx1"/>
                          </a:solidFill>
                          <a:latin typeface="Verdana" pitchFamily="34" charset="0"/>
                          <a:ea typeface="Verdana" panose="020B0604030504040204" pitchFamily="34" charset="0"/>
                          <a:cs typeface="Verdana" panose="020B0604030504040204" pitchFamily="34" charset="0"/>
                        </a:rPr>
                        <a:t>ponuđača</a:t>
                      </a:r>
                      <a:r>
                        <a:rPr lang="en-US" kern="0" dirty="0">
                          <a:solidFill>
                            <a:schemeClr val="tx1"/>
                          </a:solidFill>
                          <a:latin typeface="Verdana" pitchFamily="34" charset="0"/>
                          <a:ea typeface="Verdana" panose="020B0604030504040204" pitchFamily="34" charset="0"/>
                          <a:cs typeface="Verdana" panose="020B0604030504040204" pitchFamily="34" charset="0"/>
                        </a:rPr>
                        <a:t>.</a:t>
                      </a:r>
                      <a:endParaRPr lang="el-GR"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rtl="0" eaLnBrk="0" fontAlgn="base" hangingPunct="0">
                        <a:lnSpc>
                          <a:spcPct val="107000"/>
                        </a:lnSpc>
                        <a:spcBef>
                          <a:spcPts val="1200"/>
                        </a:spcBef>
                        <a:spcAft>
                          <a:spcPct val="0"/>
                        </a:spcAft>
                        <a:buSzPct val="100000"/>
                        <a:buFont typeface="Wingdings" pitchFamily="2" charset="2"/>
                        <a:buChar char="n"/>
                      </a:pPr>
                      <a:r>
                        <a:rPr lang="en-US" kern="0" dirty="0" err="1">
                          <a:solidFill>
                            <a:schemeClr val="tx1"/>
                          </a:solidFill>
                          <a:latin typeface="Verdana" pitchFamily="34" charset="0"/>
                          <a:ea typeface="Verdana" panose="020B0604030504040204" pitchFamily="34" charset="0"/>
                          <a:cs typeface="Verdana" panose="020B0604030504040204" pitchFamily="34" charset="0"/>
                        </a:rPr>
                        <a:t>Kada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dizajn</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tehničkog</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rješenja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koje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će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hr-BA" kern="0" dirty="0">
                          <a:solidFill>
                            <a:schemeClr val="tx1"/>
                          </a:solidFill>
                          <a:latin typeface="Verdana" pitchFamily="34" charset="0"/>
                          <a:ea typeface="Verdana" panose="020B0604030504040204" pitchFamily="34" charset="0"/>
                          <a:cs typeface="Verdana" panose="020B0604030504040204" pitchFamily="34" charset="0"/>
                        </a:rPr>
                        <a:t>ponuđači </a:t>
                      </a:r>
                      <a:r>
                        <a:rPr lang="en-US" kern="0" dirty="0" err="1">
                          <a:solidFill>
                            <a:schemeClr val="tx1"/>
                          </a:solidFill>
                          <a:latin typeface="Verdana" pitchFamily="34" charset="0"/>
                          <a:ea typeface="Verdana" panose="020B0604030504040204" pitchFamily="34" charset="0"/>
                          <a:cs typeface="Verdana" panose="020B0604030504040204" pitchFamily="34" charset="0"/>
                        </a:rPr>
                        <a:t>predložiti</a:t>
                      </a:r>
                      <a:r>
                        <a:rPr lang="en-US" kern="0" dirty="0">
                          <a:solidFill>
                            <a:schemeClr val="tx1"/>
                          </a:solidFill>
                          <a:latin typeface="Verdana" pitchFamily="34" charset="0"/>
                          <a:ea typeface="Verdana" panose="020B0604030504040204" pitchFamily="34" charset="0"/>
                          <a:cs typeface="Verdana" panose="020B0604030504040204" pitchFamily="34" charset="0"/>
                        </a:rPr>
                        <a:t> u </a:t>
                      </a:r>
                      <a:r>
                        <a:rPr lang="en-US" kern="0" dirty="0" err="1">
                          <a:solidFill>
                            <a:schemeClr val="tx1"/>
                          </a:solidFill>
                          <a:latin typeface="Verdana" pitchFamily="34" charset="0"/>
                          <a:ea typeface="Verdana" panose="020B0604030504040204" pitchFamily="34" charset="0"/>
                          <a:cs typeface="Verdana" panose="020B0604030504040204" pitchFamily="34" charset="0"/>
                        </a:rPr>
                        <a:t>svojim</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ponudama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zahtijeva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znatne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napore</a:t>
                      </a:r>
                      <a:r>
                        <a:rPr lang="en-US" kern="0" dirty="0">
                          <a:solidFill>
                            <a:schemeClr val="tx1"/>
                          </a:solidFill>
                          <a:latin typeface="Verdana" pitchFamily="34" charset="0"/>
                          <a:ea typeface="Verdana" panose="020B0604030504040204" pitchFamily="34" charset="0"/>
                          <a:cs typeface="Verdana" panose="020B0604030504040204" pitchFamily="34" charset="0"/>
                        </a:rPr>
                        <a:t>.</a:t>
                      </a:r>
                      <a:endParaRPr lang="el-GR"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rtl="0" eaLnBrk="0" fontAlgn="base" hangingPunct="0">
                        <a:lnSpc>
                          <a:spcPct val="107000"/>
                        </a:lnSpc>
                        <a:spcBef>
                          <a:spcPts val="1200"/>
                        </a:spcBef>
                        <a:spcAft>
                          <a:spcPct val="0"/>
                        </a:spcAft>
                        <a:buSzPct val="100000"/>
                        <a:buFont typeface="Wingdings" pitchFamily="2" charset="2"/>
                        <a:buChar char="n"/>
                      </a:pPr>
                      <a:r>
                        <a:rPr lang="en-US" kern="0" dirty="0" err="1">
                          <a:solidFill>
                            <a:schemeClr val="tx1"/>
                          </a:solidFill>
                          <a:latin typeface="Verdana" pitchFamily="34" charset="0"/>
                          <a:ea typeface="Verdana" panose="020B0604030504040204" pitchFamily="34" charset="0"/>
                          <a:cs typeface="Verdana" panose="020B0604030504040204" pitchFamily="34" charset="0"/>
                        </a:rPr>
                        <a:t>Kada</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želimo</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razraditi</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detaljnu</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tehničku</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tendersku</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dokumentaciju</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nakon</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objave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zahtjeva</a:t>
                      </a:r>
                      <a:r>
                        <a:rPr lang="en-US" kern="0" dirty="0">
                          <a:solidFill>
                            <a:schemeClr val="tx1"/>
                          </a:solidFill>
                          <a:latin typeface="Verdana" pitchFamily="34" charset="0"/>
                          <a:ea typeface="Verdana" panose="020B0604030504040204" pitchFamily="34" charset="0"/>
                          <a:cs typeface="Verdana" panose="020B0604030504040204" pitchFamily="34" charset="0"/>
                        </a:rPr>
                        <a:t> za </a:t>
                      </a:r>
                      <a:r>
                        <a:rPr lang="en-US" kern="0" dirty="0" err="1">
                          <a:solidFill>
                            <a:schemeClr val="tx1"/>
                          </a:solidFill>
                          <a:latin typeface="Verdana" pitchFamily="34" charset="0"/>
                          <a:ea typeface="Verdana" panose="020B0604030504040204" pitchFamily="34" charset="0"/>
                          <a:cs typeface="Verdana" panose="020B0604030504040204" pitchFamily="34" charset="0"/>
                        </a:rPr>
                        <a:t>iskazivanje</a:t>
                      </a:r>
                      <a:r>
                        <a:rPr lang="en-US" kern="0" dirty="0">
                          <a:solidFill>
                            <a:schemeClr val="tx1"/>
                          </a:solidFill>
                          <a:latin typeface="Verdana" pitchFamily="34" charset="0"/>
                          <a:ea typeface="Verdana" panose="020B0604030504040204" pitchFamily="34" charset="0"/>
                          <a:cs typeface="Verdana" panose="020B0604030504040204" pitchFamily="34" charset="0"/>
                        </a:rPr>
                        <a:t> </a:t>
                      </a:r>
                      <a:r>
                        <a:rPr lang="en-US" kern="0" dirty="0" err="1">
                          <a:solidFill>
                            <a:schemeClr val="tx1"/>
                          </a:solidFill>
                          <a:latin typeface="Verdana" pitchFamily="34" charset="0"/>
                          <a:ea typeface="Verdana" panose="020B0604030504040204" pitchFamily="34" charset="0"/>
                          <a:cs typeface="Verdana" panose="020B0604030504040204" pitchFamily="34" charset="0"/>
                        </a:rPr>
                        <a:t>interesa</a:t>
                      </a:r>
                      <a:r>
                        <a:rPr lang="en-US" kern="0" dirty="0">
                          <a:solidFill>
                            <a:schemeClr val="tx1"/>
                          </a:solidFill>
                          <a:latin typeface="Verdana" pitchFamily="34" charset="0"/>
                          <a:ea typeface="Verdana" panose="020B0604030504040204" pitchFamily="34" charset="0"/>
                          <a:cs typeface="Verdana" panose="020B0604030504040204" pitchFamily="34" charset="0"/>
                        </a:rPr>
                        <a:t> (1. </a:t>
                      </a:r>
                      <a:r>
                        <a:rPr lang="en-US" kern="0" dirty="0" err="1">
                          <a:solidFill>
                            <a:schemeClr val="tx1"/>
                          </a:solidFill>
                          <a:latin typeface="Verdana" pitchFamily="34" charset="0"/>
                          <a:ea typeface="Verdana" panose="020B0604030504040204" pitchFamily="34" charset="0"/>
                          <a:cs typeface="Verdana" panose="020B0604030504040204" pitchFamily="34" charset="0"/>
                        </a:rPr>
                        <a:t>faza</a:t>
                      </a:r>
                      <a:r>
                        <a:rPr lang="en-US" kern="0" dirty="0">
                          <a:solidFill>
                            <a:schemeClr val="tx1"/>
                          </a:solidFill>
                          <a:latin typeface="Verdana" pitchFamily="34" charset="0"/>
                          <a:ea typeface="Verdana" panose="020B0604030504040204" pitchFamily="34" charset="0"/>
                          <a:cs typeface="Verdana" panose="020B0604030504040204" pitchFamily="34" charset="0"/>
                        </a:rPr>
                        <a:t>)</a:t>
                      </a:r>
                      <a:endParaRPr lang="el-GR"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nSpc>
                          <a:spcPct val="107000"/>
                        </a:lnSpc>
                        <a:spcAft>
                          <a:spcPts val="0"/>
                        </a:spcAft>
                      </a:pPr>
                      <a:r>
                        <a:rPr lang="hr-BA" sz="1800" dirty="0">
                          <a:effectLst/>
                        </a:rPr>
                        <a:t>Ali postoji:</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2900" indent="-342900" algn="l" defTabSz="914400" rtl="0" eaLnBrk="0" fontAlgn="base" latinLnBrk="0" hangingPunct="0">
                        <a:lnSpc>
                          <a:spcPct val="107000"/>
                        </a:lnSpc>
                        <a:spcBef>
                          <a:spcPts val="1200"/>
                        </a:spcBef>
                        <a:spcAft>
                          <a:spcPct val="0"/>
                        </a:spcAft>
                        <a:buSzPct val="100000"/>
                        <a:buFont typeface="Wingdings" pitchFamily="2" charset="2"/>
                        <a:buChar char="n"/>
                      </a:pPr>
                      <a:r>
                        <a:rPr lang="pl-PL" sz="1800" kern="0" dirty="0">
                          <a:solidFill>
                            <a:schemeClr val="tx1"/>
                          </a:solidFill>
                          <a:latin typeface="Verdana" pitchFamily="34" charset="0"/>
                          <a:ea typeface="Verdana" panose="020B0604030504040204" pitchFamily="34" charset="0"/>
                          <a:cs typeface="Verdana" panose="020B0604030504040204" pitchFamily="34" charset="0"/>
                        </a:rPr>
                        <a:t>Rizik ne podnošenja ponuda u 2. fazi i poništenja ponude</a:t>
                      </a:r>
                      <a:endParaRPr lang="el-GR" sz="1800"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0">
                <a:tc>
                  <a:txBody>
                    <a:bodyPr/>
                    <a:lstStyle/>
                    <a:p>
                      <a:pPr>
                        <a:lnSpc>
                          <a:spcPct val="107000"/>
                        </a:lnSpc>
                        <a:spcAft>
                          <a:spcPts val="0"/>
                        </a:spcAft>
                      </a:pPr>
                      <a:r>
                        <a:rPr lang="el-GR" sz="1800" dirty="0">
                          <a:effectLst/>
                        </a:rPr>
                        <a:t> </a:t>
                      </a:r>
                      <a:endParaRPr lang="el-GR" sz="1800" dirty="0">
                        <a:effectLst/>
                        <a:latin typeface="+mj-lt"/>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342900" indent="-342900" algn="l" defTabSz="914400" rtl="0" eaLnBrk="0" fontAlgn="base" latinLnBrk="0" hangingPunct="0">
                        <a:lnSpc>
                          <a:spcPct val="107000"/>
                        </a:lnSpc>
                        <a:spcBef>
                          <a:spcPts val="1200"/>
                        </a:spcBef>
                        <a:spcAft>
                          <a:spcPct val="0"/>
                        </a:spcAft>
                        <a:buSzPct val="100000"/>
                        <a:buFont typeface="Wingdings" pitchFamily="2" charset="2"/>
                        <a:buChar char="n"/>
                      </a:pPr>
                      <a:r>
                        <a:rPr lang="pl-PL" sz="1800" kern="0" dirty="0">
                          <a:solidFill>
                            <a:schemeClr val="tx1"/>
                          </a:solidFill>
                          <a:latin typeface="Verdana" pitchFamily="34" charset="0"/>
                          <a:ea typeface="Verdana" panose="020B0604030504040204" pitchFamily="34" charset="0"/>
                          <a:cs typeface="Verdana" panose="020B0604030504040204" pitchFamily="34" charset="0"/>
                        </a:rPr>
                        <a:t>Formalno duže trajanje postupka u odnosu na otvoreni postupak</a:t>
                      </a:r>
                      <a:endParaRPr lang="el-GR" sz="1800" kern="0" dirty="0">
                        <a:solidFill>
                          <a:schemeClr val="tx1"/>
                        </a:solidFill>
                        <a:latin typeface="Verdana" pitchFamily="34" charset="0"/>
                        <a:ea typeface="Verdana" panose="020B0604030504040204" pitchFamily="34" charset="0"/>
                        <a:cs typeface="Verdan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ctangle 7"/>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Izbor postupka nabavke </a:t>
            </a:r>
            <a:r>
              <a:rPr lang="de-DE" sz="2000" b="1" dirty="0"/>
              <a:t>(1 o</a:t>
            </a:r>
            <a:r>
              <a:rPr lang="hr-BA" sz="2000" b="1" dirty="0"/>
              <a:t>d</a:t>
            </a:r>
            <a:r>
              <a:rPr lang="de-DE" sz="2000" b="1" dirty="0"/>
              <a:t> 2)</a:t>
            </a:r>
            <a:endParaRPr lang="el-GR" sz="2000" b="1" dirty="0"/>
          </a:p>
        </p:txBody>
      </p:sp>
    </p:spTree>
    <p:extLst>
      <p:ext uri="{BB962C8B-B14F-4D97-AF65-F5344CB8AC3E}">
        <p14:creationId xmlns:p14="http://schemas.microsoft.com/office/powerpoint/2010/main" val="8557191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57495128"/>
              </p:ext>
            </p:extLst>
          </p:nvPr>
        </p:nvGraphicFramePr>
        <p:xfrm>
          <a:off x="228600" y="1143000"/>
          <a:ext cx="8763000" cy="4663440"/>
        </p:xfrm>
        <a:graphic>
          <a:graphicData uri="http://schemas.openxmlformats.org/drawingml/2006/table">
            <a:tbl>
              <a:tblPr firstRow="1" firstCol="1" bandRow="1">
                <a:tableStyleId>{5940675A-B579-460E-94D1-54222C63F5DA}</a:tableStyleId>
              </a:tblPr>
              <a:tblGrid>
                <a:gridCol w="2286000">
                  <a:extLst>
                    <a:ext uri="{9D8B030D-6E8A-4147-A177-3AD203B41FA5}">
                      <a16:colId xmlns:a16="http://schemas.microsoft.com/office/drawing/2014/main" val="20000"/>
                    </a:ext>
                  </a:extLst>
                </a:gridCol>
                <a:gridCol w="6477000">
                  <a:extLst>
                    <a:ext uri="{9D8B030D-6E8A-4147-A177-3AD203B41FA5}">
                      <a16:colId xmlns:a16="http://schemas.microsoft.com/office/drawing/2014/main" val="20001"/>
                    </a:ext>
                  </a:extLst>
                </a:gridCol>
              </a:tblGrid>
              <a:tr h="1061864">
                <a:tc>
                  <a:txBody>
                    <a:bodyPr/>
                    <a:lstStyle/>
                    <a:p>
                      <a:pPr>
                        <a:lnSpc>
                          <a:spcPct val="100000"/>
                        </a:lnSpc>
                        <a:spcAft>
                          <a:spcPts val="0"/>
                        </a:spcAft>
                      </a:pPr>
                      <a:r>
                        <a:rPr lang="en-US" altLang="el-GR" sz="1800" dirty="0" err="1"/>
                        <a:t>Pregovarački</a:t>
                      </a:r>
                      <a:r>
                        <a:rPr lang="en-US" altLang="el-GR" sz="1800" dirty="0"/>
                        <a:t> </a:t>
                      </a:r>
                      <a:r>
                        <a:rPr lang="en-US" altLang="el-GR" sz="1800" dirty="0" err="1"/>
                        <a:t>postupak</a:t>
                      </a:r>
                      <a:r>
                        <a:rPr lang="en-US" altLang="el-GR" sz="1800" dirty="0"/>
                        <a:t> </a:t>
                      </a:r>
                      <a:r>
                        <a:rPr lang="en-US" altLang="el-GR" sz="1800" dirty="0" err="1"/>
                        <a:t>sa</a:t>
                      </a:r>
                      <a:r>
                        <a:rPr lang="en-US" altLang="el-GR" sz="1800" dirty="0"/>
                        <a:t> </a:t>
                      </a:r>
                      <a:r>
                        <a:rPr lang="en-US" altLang="el-GR" sz="1800" dirty="0" err="1"/>
                        <a:t>objavom</a:t>
                      </a:r>
                      <a:r>
                        <a:rPr lang="en-US" altLang="el-GR" sz="1800" dirty="0"/>
                        <a:t> </a:t>
                      </a:r>
                      <a:r>
                        <a:rPr lang="en-US" altLang="el-GR" sz="1800" dirty="0" err="1"/>
                        <a:t>Obav</a:t>
                      </a:r>
                      <a:r>
                        <a:rPr lang="hr-BA" altLang="el-GR" sz="1800" dirty="0"/>
                        <a:t>j</a:t>
                      </a:r>
                      <a:r>
                        <a:rPr lang="en-US" altLang="el-GR" sz="1800" dirty="0" err="1"/>
                        <a:t>eštenja</a:t>
                      </a:r>
                      <a:r>
                        <a:rPr lang="en-US" altLang="el-GR" sz="1800" dirty="0"/>
                        <a:t> o </a:t>
                      </a:r>
                      <a:r>
                        <a:rPr lang="en-US" altLang="el-GR" sz="1800" dirty="0" err="1"/>
                        <a:t>nabavci</a:t>
                      </a:r>
                      <a:endParaRPr lang="el-GR" sz="1800" b="0" dirty="0">
                        <a:effectLst/>
                        <a:latin typeface="+mj-lt"/>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en-US" sz="1800" dirty="0" err="1">
                          <a:effectLst/>
                        </a:rPr>
                        <a:t>Općenito</a:t>
                      </a:r>
                      <a:r>
                        <a:rPr lang="en-US" sz="1800" dirty="0">
                          <a:effectLst/>
                        </a:rPr>
                        <a:t> </a:t>
                      </a:r>
                      <a:r>
                        <a:rPr lang="hr-BA" sz="1800" dirty="0">
                          <a:effectLst/>
                        </a:rPr>
                        <a:t>je poznato</a:t>
                      </a:r>
                      <a:r>
                        <a:rPr lang="en-US" sz="1800" dirty="0">
                          <a:effectLst/>
                        </a:rPr>
                        <a:t> </a:t>
                      </a:r>
                      <a:r>
                        <a:rPr lang="en-US" sz="1800" dirty="0" err="1">
                          <a:effectLst/>
                        </a:rPr>
                        <a:t>željeno</a:t>
                      </a:r>
                      <a:r>
                        <a:rPr lang="en-US" sz="1800" dirty="0">
                          <a:effectLst/>
                        </a:rPr>
                        <a:t> </a:t>
                      </a:r>
                      <a:r>
                        <a:rPr lang="en-US" sz="1800" dirty="0" err="1">
                          <a:effectLst/>
                        </a:rPr>
                        <a:t>tehničko</a:t>
                      </a:r>
                      <a:r>
                        <a:rPr lang="en-US" sz="1800" dirty="0">
                          <a:effectLst/>
                        </a:rPr>
                        <a:t> </a:t>
                      </a:r>
                      <a:r>
                        <a:rPr lang="en-US" sz="1800" dirty="0" err="1">
                          <a:effectLst/>
                        </a:rPr>
                        <a:t>rješenje</a:t>
                      </a:r>
                      <a:r>
                        <a:rPr lang="en-US" sz="1800" dirty="0">
                          <a:effectLst/>
                        </a:rPr>
                        <a:t>, </a:t>
                      </a:r>
                      <a:r>
                        <a:rPr lang="en-US" sz="1800" dirty="0" err="1">
                          <a:effectLst/>
                        </a:rPr>
                        <a:t>ali</a:t>
                      </a:r>
                      <a:r>
                        <a:rPr lang="en-US" sz="1800" dirty="0">
                          <a:effectLst/>
                        </a:rPr>
                        <a:t> </a:t>
                      </a:r>
                      <a:r>
                        <a:rPr lang="hr-BA" sz="1800" dirty="0">
                          <a:effectLst/>
                        </a:rPr>
                        <a:t>UO nije</a:t>
                      </a:r>
                      <a:r>
                        <a:rPr lang="en-US" sz="1800" dirty="0">
                          <a:effectLst/>
                        </a:rPr>
                        <a:t> u </a:t>
                      </a:r>
                      <a:r>
                        <a:rPr lang="en-US" sz="1800" dirty="0" err="1">
                          <a:effectLst/>
                        </a:rPr>
                        <a:t>mogućnosti</a:t>
                      </a:r>
                      <a:r>
                        <a:rPr lang="en-US" sz="1800" dirty="0">
                          <a:effectLst/>
                        </a:rPr>
                        <a:t> </a:t>
                      </a:r>
                      <a:r>
                        <a:rPr lang="en-US" sz="1800" dirty="0" err="1">
                          <a:effectLst/>
                        </a:rPr>
                        <a:t>odrediti</a:t>
                      </a:r>
                      <a:r>
                        <a:rPr lang="en-US" sz="1800" dirty="0">
                          <a:effectLst/>
                        </a:rPr>
                        <a:t> </a:t>
                      </a:r>
                      <a:r>
                        <a:rPr lang="en-US" sz="1800" dirty="0" err="1">
                          <a:effectLst/>
                        </a:rPr>
                        <a:t>njegove</a:t>
                      </a:r>
                      <a:r>
                        <a:rPr lang="en-US" sz="1800" dirty="0">
                          <a:effectLst/>
                        </a:rPr>
                        <a:t> t</a:t>
                      </a:r>
                      <a:r>
                        <a:rPr lang="hr-BA" sz="1800" dirty="0">
                          <a:effectLst/>
                        </a:rPr>
                        <a:t>a</a:t>
                      </a:r>
                      <a:r>
                        <a:rPr lang="en-US" sz="1800" dirty="0" err="1">
                          <a:effectLst/>
                        </a:rPr>
                        <a:t>čne</a:t>
                      </a:r>
                      <a:r>
                        <a:rPr lang="en-US" sz="1800" dirty="0">
                          <a:effectLst/>
                        </a:rPr>
                        <a:t> </a:t>
                      </a:r>
                      <a:r>
                        <a:rPr lang="en-US" sz="1800" dirty="0" err="1">
                          <a:effectLst/>
                        </a:rPr>
                        <a:t>tehničke</a:t>
                      </a:r>
                      <a:r>
                        <a:rPr lang="en-US" sz="1800" dirty="0">
                          <a:effectLst/>
                        </a:rPr>
                        <a:t> </a:t>
                      </a:r>
                      <a:r>
                        <a:rPr lang="en-US" sz="1800" dirty="0" err="1">
                          <a:effectLst/>
                        </a:rPr>
                        <a:t>specifikacije</a:t>
                      </a:r>
                      <a:r>
                        <a:rPr lang="en-US" sz="1800" dirty="0">
                          <a:effectLst/>
                        </a:rPr>
                        <a:t>. </a:t>
                      </a:r>
                      <a:r>
                        <a:rPr lang="en-US" sz="1800" dirty="0" err="1">
                          <a:effectLst/>
                        </a:rPr>
                        <a:t>Pregovaranjem</a:t>
                      </a:r>
                      <a:r>
                        <a:rPr lang="en-US" sz="1800" dirty="0">
                          <a:effectLst/>
                        </a:rPr>
                        <a:t> </a:t>
                      </a:r>
                      <a:r>
                        <a:rPr lang="hr-BA" sz="1800" dirty="0">
                          <a:effectLst/>
                        </a:rPr>
                        <a:t>se </a:t>
                      </a:r>
                      <a:r>
                        <a:rPr lang="en-US" sz="1800" dirty="0" err="1">
                          <a:effectLst/>
                        </a:rPr>
                        <a:t>određuj</a:t>
                      </a:r>
                      <a:r>
                        <a:rPr lang="hr-BA" sz="1800" dirty="0">
                          <a:effectLst/>
                        </a:rPr>
                        <a:t>u</a:t>
                      </a:r>
                      <a:r>
                        <a:rPr lang="en-US" sz="1800" dirty="0">
                          <a:effectLst/>
                        </a:rPr>
                        <a:t> </a:t>
                      </a:r>
                      <a:r>
                        <a:rPr lang="en-US" sz="1800" dirty="0" err="1">
                          <a:effectLst/>
                        </a:rPr>
                        <a:t>tehničke</a:t>
                      </a:r>
                      <a:r>
                        <a:rPr lang="en-US" sz="1800" dirty="0">
                          <a:effectLst/>
                        </a:rPr>
                        <a:t> </a:t>
                      </a:r>
                      <a:r>
                        <a:rPr lang="en-US" sz="1800" dirty="0" err="1">
                          <a:effectLst/>
                        </a:rPr>
                        <a:t>specifikacije</a:t>
                      </a:r>
                      <a:r>
                        <a:rPr lang="en-US" sz="1800" dirty="0">
                          <a:effectLst/>
                        </a:rPr>
                        <a:t> </a:t>
                      </a:r>
                      <a:r>
                        <a:rPr lang="en-US" sz="1800" dirty="0" err="1">
                          <a:effectLst/>
                        </a:rPr>
                        <a:t>i</a:t>
                      </a:r>
                      <a:r>
                        <a:rPr lang="en-US" sz="1800" dirty="0">
                          <a:effectLst/>
                        </a:rPr>
                        <a:t> </a:t>
                      </a:r>
                      <a:r>
                        <a:rPr lang="en-US" sz="1800" dirty="0" err="1">
                          <a:effectLst/>
                        </a:rPr>
                        <a:t>nastavlj</a:t>
                      </a:r>
                      <a:r>
                        <a:rPr lang="hr-BA" sz="1800" dirty="0">
                          <a:effectLst/>
                        </a:rPr>
                        <a:t>a</a:t>
                      </a:r>
                      <a:r>
                        <a:rPr lang="en-US" sz="1800" dirty="0">
                          <a:effectLst/>
                        </a:rPr>
                        <a:t> s </a:t>
                      </a:r>
                      <a:r>
                        <a:rPr lang="hr-BA" sz="1800" dirty="0">
                          <a:effectLst/>
                        </a:rPr>
                        <a:t>postupkom</a:t>
                      </a:r>
                      <a:r>
                        <a:rPr lang="en-US" sz="1800" dirty="0">
                          <a:effectLst/>
                        </a:rPr>
                        <a:t>.</a:t>
                      </a:r>
                      <a:endParaRPr lang="el-GR" sz="1800" dirty="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0"/>
                  </a:ext>
                </a:extLst>
              </a:tr>
              <a:tr h="0">
                <a:tc>
                  <a:txBody>
                    <a:bodyPr/>
                    <a:lstStyle/>
                    <a:p>
                      <a:pPr>
                        <a:lnSpc>
                          <a:spcPct val="100000"/>
                        </a:lnSpc>
                        <a:spcAft>
                          <a:spcPts val="0"/>
                        </a:spcAft>
                      </a:pPr>
                      <a:r>
                        <a:rPr lang="hr-BA" sz="1800" b="0" dirty="0">
                          <a:effectLst/>
                          <a:latin typeface="+mj-lt"/>
                          <a:ea typeface="Calibri" panose="020F0502020204030204" pitchFamily="34" charset="0"/>
                          <a:cs typeface="Calibri" panose="020F0502020204030204" pitchFamily="34" charset="0"/>
                        </a:rPr>
                        <a:t>Takmičarski dijalog</a:t>
                      </a:r>
                      <a:endParaRPr lang="el-GR" sz="1800" b="0" dirty="0">
                        <a:effectLst/>
                        <a:latin typeface="+mj-lt"/>
                        <a:ea typeface="Calibri" panose="020F0502020204030204" pitchFamily="34" charset="0"/>
                        <a:cs typeface="Calibri" panose="020F0502020204030204" pitchFamily="34" charset="0"/>
                      </a:endParaRPr>
                    </a:p>
                  </a:txBody>
                  <a:tcPr marL="68580" marR="68580" marT="0" marB="0"/>
                </a:tc>
                <a:tc>
                  <a:txBody>
                    <a:bodyPr/>
                    <a:lstStyle/>
                    <a:p>
                      <a:pPr>
                        <a:lnSpc>
                          <a:spcPct val="100000"/>
                        </a:lnSpc>
                        <a:spcAft>
                          <a:spcPts val="0"/>
                        </a:spcAft>
                      </a:pPr>
                      <a:r>
                        <a:rPr lang="en-US" sz="1800" dirty="0">
                          <a:effectLst/>
                        </a:rPr>
                        <a:t>Ne </a:t>
                      </a:r>
                      <a:r>
                        <a:rPr lang="en-US" sz="1800" dirty="0" err="1">
                          <a:effectLst/>
                        </a:rPr>
                        <a:t>zna</a:t>
                      </a:r>
                      <a:r>
                        <a:rPr lang="hr-BA" sz="1800" dirty="0">
                          <a:effectLst/>
                        </a:rPr>
                        <a:t> se</a:t>
                      </a:r>
                      <a:r>
                        <a:rPr lang="en-US" sz="1800" dirty="0">
                          <a:effectLst/>
                        </a:rPr>
                        <a:t> </a:t>
                      </a:r>
                      <a:r>
                        <a:rPr lang="en-US" sz="1800" dirty="0" err="1">
                          <a:effectLst/>
                        </a:rPr>
                        <a:t>izvedivo</a:t>
                      </a:r>
                      <a:r>
                        <a:rPr lang="en-US" sz="1800" dirty="0">
                          <a:effectLst/>
                        </a:rPr>
                        <a:t> </a:t>
                      </a:r>
                      <a:r>
                        <a:rPr lang="en-US" sz="1800" dirty="0" err="1">
                          <a:effectLst/>
                        </a:rPr>
                        <a:t>i</a:t>
                      </a:r>
                      <a:r>
                        <a:rPr lang="en-US" sz="1800" dirty="0">
                          <a:effectLst/>
                        </a:rPr>
                        <a:t> </a:t>
                      </a:r>
                      <a:r>
                        <a:rPr lang="en-US" sz="1800" dirty="0" err="1">
                          <a:effectLst/>
                        </a:rPr>
                        <a:t>najprikladnije</a:t>
                      </a:r>
                      <a:r>
                        <a:rPr lang="en-US" sz="1800" dirty="0">
                          <a:effectLst/>
                        </a:rPr>
                        <a:t> </a:t>
                      </a:r>
                      <a:r>
                        <a:rPr lang="en-US" sz="1800" dirty="0" err="1">
                          <a:effectLst/>
                        </a:rPr>
                        <a:t>tehničko</a:t>
                      </a:r>
                      <a:r>
                        <a:rPr lang="en-US" sz="1800" dirty="0">
                          <a:effectLst/>
                        </a:rPr>
                        <a:t> </a:t>
                      </a:r>
                      <a:r>
                        <a:rPr lang="en-US" sz="1800" dirty="0" err="1">
                          <a:effectLst/>
                        </a:rPr>
                        <a:t>rješenje</a:t>
                      </a:r>
                      <a:r>
                        <a:rPr lang="en-US" sz="1800" dirty="0">
                          <a:effectLst/>
                        </a:rPr>
                        <a:t>. </a:t>
                      </a:r>
                      <a:r>
                        <a:rPr lang="en-US" sz="1800" dirty="0" err="1">
                          <a:effectLst/>
                        </a:rPr>
                        <a:t>Kroz</a:t>
                      </a:r>
                      <a:r>
                        <a:rPr lang="en-US" sz="1800" dirty="0">
                          <a:effectLst/>
                        </a:rPr>
                        <a:t> </a:t>
                      </a:r>
                      <a:r>
                        <a:rPr lang="en-US" sz="1800" dirty="0" err="1">
                          <a:effectLst/>
                        </a:rPr>
                        <a:t>dijalog</a:t>
                      </a:r>
                      <a:r>
                        <a:rPr lang="en-US" sz="1800" dirty="0">
                          <a:effectLst/>
                        </a:rPr>
                        <a:t> </a:t>
                      </a:r>
                      <a:r>
                        <a:rPr lang="en-US" sz="1800" dirty="0" err="1">
                          <a:effectLst/>
                        </a:rPr>
                        <a:t>identificira</a:t>
                      </a:r>
                      <a:r>
                        <a:rPr lang="hr-BA" sz="1800" dirty="0">
                          <a:effectLst/>
                        </a:rPr>
                        <a:t>ju se</a:t>
                      </a:r>
                      <a:r>
                        <a:rPr lang="en-US" sz="1800" dirty="0">
                          <a:effectLst/>
                        </a:rPr>
                        <a:t> </a:t>
                      </a:r>
                      <a:r>
                        <a:rPr lang="en-US" sz="1800" dirty="0" err="1">
                          <a:effectLst/>
                        </a:rPr>
                        <a:t>tehničk</a:t>
                      </a:r>
                      <a:r>
                        <a:rPr lang="hr-BA" sz="1800" dirty="0">
                          <a:effectLst/>
                        </a:rPr>
                        <a:t>a </a:t>
                      </a:r>
                      <a:r>
                        <a:rPr lang="en-US" sz="1800" dirty="0" err="1">
                          <a:effectLst/>
                        </a:rPr>
                        <a:t>rješenj</a:t>
                      </a:r>
                      <a:r>
                        <a:rPr lang="hr-BA" sz="1800" dirty="0">
                          <a:effectLst/>
                        </a:rPr>
                        <a:t>a</a:t>
                      </a:r>
                      <a:r>
                        <a:rPr lang="en-US" sz="1800" dirty="0">
                          <a:effectLst/>
                        </a:rPr>
                        <a:t> </a:t>
                      </a:r>
                      <a:r>
                        <a:rPr lang="en-US" sz="1800" dirty="0" err="1">
                          <a:effectLst/>
                        </a:rPr>
                        <a:t>i</a:t>
                      </a:r>
                      <a:r>
                        <a:rPr lang="en-US" sz="1800" dirty="0">
                          <a:effectLst/>
                        </a:rPr>
                        <a:t> </a:t>
                      </a:r>
                      <a:r>
                        <a:rPr lang="en-US" sz="1800" dirty="0" err="1">
                          <a:effectLst/>
                        </a:rPr>
                        <a:t>tehničk</a:t>
                      </a:r>
                      <a:r>
                        <a:rPr lang="hr-BA" sz="1800" dirty="0">
                          <a:effectLst/>
                        </a:rPr>
                        <a:t>e</a:t>
                      </a:r>
                      <a:r>
                        <a:rPr lang="en-US" sz="1800" dirty="0">
                          <a:effectLst/>
                        </a:rPr>
                        <a:t> </a:t>
                      </a:r>
                      <a:r>
                        <a:rPr lang="en-US" sz="1800" dirty="0" err="1">
                          <a:effectLst/>
                        </a:rPr>
                        <a:t>specifikacije</a:t>
                      </a:r>
                      <a:r>
                        <a:rPr lang="en-US" sz="1800" dirty="0">
                          <a:effectLst/>
                        </a:rPr>
                        <a:t> </a:t>
                      </a:r>
                      <a:r>
                        <a:rPr lang="en-US" sz="1800" dirty="0" err="1">
                          <a:effectLst/>
                        </a:rPr>
                        <a:t>i</a:t>
                      </a:r>
                      <a:r>
                        <a:rPr lang="en-US" sz="1800" dirty="0">
                          <a:effectLst/>
                        </a:rPr>
                        <a:t> </a:t>
                      </a:r>
                      <a:r>
                        <a:rPr lang="en-US" sz="1800" dirty="0" err="1">
                          <a:effectLst/>
                        </a:rPr>
                        <a:t>nastavlj</a:t>
                      </a:r>
                      <a:r>
                        <a:rPr lang="hr-BA" sz="1800" dirty="0">
                          <a:effectLst/>
                        </a:rPr>
                        <a:t>a </a:t>
                      </a:r>
                      <a:r>
                        <a:rPr lang="en-US" sz="1800" dirty="0">
                          <a:effectLst/>
                        </a:rPr>
                        <a:t>s </a:t>
                      </a:r>
                      <a:r>
                        <a:rPr lang="hr-BA" sz="1800" dirty="0">
                          <a:effectLst/>
                        </a:rPr>
                        <a:t>postupkom</a:t>
                      </a:r>
                      <a:r>
                        <a:rPr lang="en-US" sz="1800" dirty="0">
                          <a:effectLst/>
                        </a:rPr>
                        <a:t>.</a:t>
                      </a:r>
                      <a:endParaRPr lang="el-GR" sz="1800" kern="1200" dirty="0">
                        <a:solidFill>
                          <a:schemeClr val="tx1"/>
                        </a:solidFill>
                        <a:effectLst/>
                        <a:latin typeface="+mn-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1"/>
                  </a:ext>
                </a:extLst>
              </a:tr>
              <a:tr h="0">
                <a:tc>
                  <a:txBody>
                    <a:bodyPr/>
                    <a:lstStyle/>
                    <a:p>
                      <a:pPr marL="0" algn="l" defTabSz="914400" rtl="0" eaLnBrk="1" latinLnBrk="0" hangingPunct="1">
                        <a:lnSpc>
                          <a:spcPct val="100000"/>
                        </a:lnSpc>
                        <a:spcBef>
                          <a:spcPct val="0"/>
                        </a:spcBef>
                        <a:spcAft>
                          <a:spcPts val="0"/>
                        </a:spcAft>
                        <a:buClrTx/>
                        <a:buSzTx/>
                        <a:buFontTx/>
                        <a:buNone/>
                      </a:pPr>
                      <a:r>
                        <a:rPr lang="hr-BA" altLang="el-GR" sz="1800" kern="1200" dirty="0">
                          <a:solidFill>
                            <a:schemeClr val="tx1"/>
                          </a:solidFill>
                          <a:latin typeface="+mn-lt"/>
                          <a:ea typeface="+mn-ea"/>
                          <a:cs typeface="+mn-cs"/>
                        </a:rPr>
                        <a:t>Okvirni sporazum</a:t>
                      </a:r>
                      <a:endParaRPr lang="de-DE" altLang="el-GR" sz="1800" kern="1200" dirty="0">
                        <a:solidFill>
                          <a:schemeClr val="tx1"/>
                        </a:solidFill>
                        <a:latin typeface="+mn-lt"/>
                        <a:ea typeface="+mn-ea"/>
                        <a:cs typeface="+mn-cs"/>
                      </a:endParaRPr>
                    </a:p>
                  </a:txBody>
                  <a:tcPr marL="68580" marR="68580" marT="0" marB="0"/>
                </a:tc>
                <a:tc>
                  <a:txBody>
                    <a:bodyPr/>
                    <a:lstStyle/>
                    <a:p>
                      <a:pPr marL="0" indent="0">
                        <a:lnSpc>
                          <a:spcPct val="100000"/>
                        </a:lnSpc>
                        <a:spcAft>
                          <a:spcPts val="0"/>
                        </a:spcAft>
                        <a:buFont typeface="Arial" panose="020B0604020202020204" pitchFamily="34" charset="0"/>
                        <a:buNone/>
                      </a:pPr>
                      <a:r>
                        <a:rPr lang="en-US" sz="1800" dirty="0" err="1">
                          <a:effectLst/>
                          <a:latin typeface="+mj-lt"/>
                          <a:ea typeface="Calibri" panose="020F0502020204030204" pitchFamily="34" charset="0"/>
                          <a:cs typeface="Calibri" panose="020F0502020204030204" pitchFamily="34" charset="0"/>
                        </a:rPr>
                        <a:t>Kad</a:t>
                      </a:r>
                      <a:r>
                        <a:rPr lang="hr-BA" sz="1800" dirty="0">
                          <a:effectLst/>
                          <a:latin typeface="+mj-lt"/>
                          <a:ea typeface="Calibri" panose="020F0502020204030204" pitchFamily="34" charset="0"/>
                          <a:cs typeface="Calibri" panose="020F0502020204030204" pitchFamily="34" charset="0"/>
                        </a:rPr>
                        <a:t> se</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želi</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sklopiti</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ugovor</a:t>
                      </a:r>
                      <a:r>
                        <a:rPr lang="en-US" sz="1800" dirty="0">
                          <a:effectLst/>
                          <a:latin typeface="+mj-lt"/>
                          <a:ea typeface="Calibri" panose="020F0502020204030204" pitchFamily="34" charset="0"/>
                          <a:cs typeface="Calibri" panose="020F0502020204030204" pitchFamily="34" charset="0"/>
                        </a:rPr>
                        <a:t> s </a:t>
                      </a:r>
                      <a:r>
                        <a:rPr lang="en-US" sz="1800" dirty="0" err="1">
                          <a:effectLst/>
                          <a:latin typeface="+mj-lt"/>
                          <a:ea typeface="Calibri" panose="020F0502020204030204" pitchFamily="34" charset="0"/>
                          <a:cs typeface="Calibri" panose="020F0502020204030204" pitchFamily="34" charset="0"/>
                        </a:rPr>
                        <a:t>više</a:t>
                      </a:r>
                      <a:r>
                        <a:rPr lang="en-US" sz="1800" dirty="0">
                          <a:effectLst/>
                          <a:latin typeface="+mj-lt"/>
                          <a:ea typeface="Calibri" panose="020F0502020204030204" pitchFamily="34" charset="0"/>
                          <a:cs typeface="Calibri" panose="020F0502020204030204" pitchFamily="34" charset="0"/>
                        </a:rPr>
                        <a:t> </a:t>
                      </a:r>
                      <a:r>
                        <a:rPr lang="hr-BA" sz="1800" dirty="0">
                          <a:effectLst/>
                          <a:latin typeface="+mj-lt"/>
                          <a:ea typeface="Calibri" panose="020F0502020204030204" pitchFamily="34" charset="0"/>
                          <a:cs typeface="Calibri" panose="020F0502020204030204" pitchFamily="34" charset="0"/>
                        </a:rPr>
                        <a:t>ponuđača </a:t>
                      </a:r>
                      <a:r>
                        <a:rPr lang="en-US" sz="1800" dirty="0">
                          <a:effectLst/>
                          <a:latin typeface="+mj-lt"/>
                          <a:ea typeface="Calibri" panose="020F0502020204030204" pitchFamily="34" charset="0"/>
                          <a:cs typeface="Calibri" panose="020F0502020204030204" pitchFamily="34" charset="0"/>
                        </a:rPr>
                        <a:t>o </a:t>
                      </a:r>
                      <a:r>
                        <a:rPr lang="hr-BA" sz="1800" dirty="0">
                          <a:effectLst/>
                          <a:latin typeface="+mj-lt"/>
                          <a:ea typeface="Calibri" panose="020F0502020204030204" pitchFamily="34" charset="0"/>
                          <a:cs typeface="Calibri" panose="020F0502020204030204" pitchFamily="34" charset="0"/>
                        </a:rPr>
                        <a:t>istom predmetu </a:t>
                      </a:r>
                      <a:r>
                        <a:rPr lang="en-US" sz="1800" dirty="0" err="1">
                          <a:effectLst/>
                          <a:latin typeface="+mj-lt"/>
                          <a:ea typeface="Calibri" panose="020F0502020204030204" pitchFamily="34" charset="0"/>
                          <a:cs typeface="Calibri" panose="020F0502020204030204" pitchFamily="34" charset="0"/>
                        </a:rPr>
                        <a:t>i</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izbjeći</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nove</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postupke</a:t>
                      </a:r>
                      <a:r>
                        <a:rPr lang="en-US" sz="1800" dirty="0">
                          <a:effectLst/>
                          <a:latin typeface="+mj-lt"/>
                          <a:ea typeface="Calibri" panose="020F0502020204030204" pitchFamily="34" charset="0"/>
                          <a:cs typeface="Calibri" panose="020F0502020204030204" pitchFamily="34" charset="0"/>
                        </a:rPr>
                        <a:t> </a:t>
                      </a:r>
                      <a:r>
                        <a:rPr lang="hr-BA" sz="1800" dirty="0">
                          <a:effectLst/>
                          <a:latin typeface="+mj-lt"/>
                          <a:ea typeface="Calibri" panose="020F0502020204030204" pitchFamily="34" charset="0"/>
                          <a:cs typeface="Calibri" panose="020F0502020204030204" pitchFamily="34" charset="0"/>
                        </a:rPr>
                        <a:t>tenderisanja</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svaki</a:t>
                      </a:r>
                      <a:r>
                        <a:rPr lang="en-US" sz="1800" dirty="0">
                          <a:effectLst/>
                          <a:latin typeface="+mj-lt"/>
                          <a:ea typeface="Calibri" panose="020F0502020204030204" pitchFamily="34" charset="0"/>
                          <a:cs typeface="Calibri" panose="020F0502020204030204" pitchFamily="34" charset="0"/>
                        </a:rPr>
                        <a:t> put </a:t>
                      </a:r>
                      <a:r>
                        <a:rPr lang="en-US" sz="1800" dirty="0" err="1">
                          <a:effectLst/>
                          <a:latin typeface="+mj-lt"/>
                          <a:ea typeface="Calibri" panose="020F0502020204030204" pitchFamily="34" charset="0"/>
                          <a:cs typeface="Calibri" panose="020F0502020204030204" pitchFamily="34" charset="0"/>
                        </a:rPr>
                        <a:t>kada</a:t>
                      </a:r>
                      <a:r>
                        <a:rPr lang="en-US" sz="1800" dirty="0">
                          <a:effectLst/>
                          <a:latin typeface="+mj-lt"/>
                          <a:ea typeface="Calibri" panose="020F0502020204030204" pitchFamily="34" charset="0"/>
                          <a:cs typeface="Calibri" panose="020F0502020204030204" pitchFamily="34" charset="0"/>
                        </a:rPr>
                        <a:t> </a:t>
                      </a:r>
                      <a:r>
                        <a:rPr lang="hr-BA" sz="1800" dirty="0">
                          <a:effectLst/>
                          <a:latin typeface="+mj-lt"/>
                          <a:ea typeface="Calibri" panose="020F0502020204030204" pitchFamily="34" charset="0"/>
                          <a:cs typeface="Calibri" panose="020F0502020204030204" pitchFamily="34" charset="0"/>
                        </a:rPr>
                        <a:t>UO zatreba</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konkretna</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roba</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usluge</a:t>
                      </a:r>
                      <a:r>
                        <a:rPr lang="en-US" sz="1800" dirty="0">
                          <a:effectLst/>
                          <a:latin typeface="+mj-lt"/>
                          <a:ea typeface="Calibri" panose="020F0502020204030204" pitchFamily="34" charset="0"/>
                          <a:cs typeface="Calibri" panose="020F0502020204030204" pitchFamily="34" charset="0"/>
                        </a:rPr>
                        <a:t> </a:t>
                      </a:r>
                      <a:r>
                        <a:rPr lang="en-US" sz="1800" dirty="0" err="1">
                          <a:effectLst/>
                          <a:latin typeface="+mj-lt"/>
                          <a:ea typeface="Calibri" panose="020F0502020204030204" pitchFamily="34" charset="0"/>
                          <a:cs typeface="Calibri" panose="020F0502020204030204" pitchFamily="34" charset="0"/>
                        </a:rPr>
                        <a:t>ili</a:t>
                      </a:r>
                      <a:r>
                        <a:rPr lang="en-US" sz="1800" dirty="0">
                          <a:effectLst/>
                          <a:latin typeface="+mj-lt"/>
                          <a:ea typeface="Calibri" panose="020F0502020204030204" pitchFamily="34" charset="0"/>
                          <a:cs typeface="Calibri" panose="020F0502020204030204" pitchFamily="34" charset="0"/>
                        </a:rPr>
                        <a:t> </a:t>
                      </a:r>
                      <a:r>
                        <a:rPr lang="hr-BA" sz="1800" dirty="0">
                          <a:effectLst/>
                          <a:latin typeface="+mj-lt"/>
                          <a:ea typeface="Calibri" panose="020F0502020204030204" pitchFamily="34" charset="0"/>
                          <a:cs typeface="Calibri" panose="020F0502020204030204" pitchFamily="34" charset="0"/>
                        </a:rPr>
                        <a:t>radovi</a:t>
                      </a:r>
                      <a:r>
                        <a:rPr lang="en-US" sz="1800" dirty="0">
                          <a:effectLst/>
                          <a:latin typeface="+mj-lt"/>
                          <a:ea typeface="Calibri" panose="020F0502020204030204" pitchFamily="34" charset="0"/>
                          <a:cs typeface="Calibri" panose="020F0502020204030204" pitchFamily="34" charset="0"/>
                        </a:rPr>
                        <a:t>.</a:t>
                      </a:r>
                      <a:endParaRPr lang="el-GR" sz="1800" dirty="0">
                        <a:effectLst/>
                        <a:latin typeface="+mj-lt"/>
                        <a:ea typeface="Calibri" panose="020F0502020204030204" pitchFamily="34" charset="0"/>
                        <a:cs typeface="Calibri" panose="020F0502020204030204" pitchFamily="34" charset="0"/>
                      </a:endParaRPr>
                    </a:p>
                  </a:txBody>
                  <a:tcPr marL="68580" marR="68580" marT="0" marB="0"/>
                </a:tc>
                <a:extLst>
                  <a:ext uri="{0D108BD9-81ED-4DB2-BD59-A6C34878D82A}">
                    <a16:rowId xmlns:a16="http://schemas.microsoft.com/office/drawing/2014/main" val="1000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BA" altLang="el-GR" sz="1800" kern="1200" dirty="0">
                          <a:solidFill>
                            <a:schemeClr val="tx1"/>
                          </a:solidFill>
                          <a:latin typeface="+mn-lt"/>
                          <a:ea typeface="+mn-ea"/>
                          <a:cs typeface="+mn-cs"/>
                        </a:rPr>
                        <a:t>Izrada idejnog rješenja</a:t>
                      </a:r>
                      <a:endParaRPr lang="de-DE" altLang="el-GR" sz="1800" kern="1200" dirty="0">
                        <a:solidFill>
                          <a:schemeClr val="tx1"/>
                        </a:solidFill>
                        <a:latin typeface="+mn-lt"/>
                        <a:ea typeface="+mn-ea"/>
                        <a:cs typeface="+mn-cs"/>
                      </a:endParaRPr>
                    </a:p>
                    <a:p>
                      <a:pPr marL="0" algn="l" defTabSz="914400" rtl="0" eaLnBrk="1" latinLnBrk="0" hangingPunct="1">
                        <a:lnSpc>
                          <a:spcPct val="100000"/>
                        </a:lnSpc>
                        <a:spcAft>
                          <a:spcPts val="0"/>
                        </a:spcAft>
                      </a:pPr>
                      <a:endParaRPr lang="el-GR" sz="1800" kern="1200" dirty="0">
                        <a:solidFill>
                          <a:schemeClr val="tx1"/>
                        </a:solidFill>
                        <a:latin typeface="+mn-lt"/>
                        <a:ea typeface="+mn-ea"/>
                        <a:cs typeface="+mn-cs"/>
                      </a:endParaRPr>
                    </a:p>
                  </a:txBody>
                  <a:tcPr marL="68580" marR="68580" marT="0" marB="0"/>
                </a:tc>
                <a:tc>
                  <a:txBody>
                    <a:bodyPr/>
                    <a:lstStyle/>
                    <a:p>
                      <a:r>
                        <a:rPr lang="en-US" sz="1800" dirty="0"/>
                        <a:t>Za </a:t>
                      </a:r>
                      <a:r>
                        <a:rPr lang="hr-BA" sz="1800" dirty="0"/>
                        <a:t>poslove</a:t>
                      </a:r>
                      <a:r>
                        <a:rPr lang="en-US" sz="1800" dirty="0"/>
                        <a:t> </a:t>
                      </a:r>
                      <a:r>
                        <a:rPr lang="en-US" sz="1800" dirty="0" err="1"/>
                        <a:t>iz</a:t>
                      </a:r>
                      <a:r>
                        <a:rPr lang="en-US" sz="1800" dirty="0"/>
                        <a:t> </a:t>
                      </a:r>
                      <a:r>
                        <a:rPr lang="hr-BA" sz="1800" dirty="0"/>
                        <a:t>oblasti</a:t>
                      </a:r>
                      <a:r>
                        <a:rPr lang="en-US" sz="1800" dirty="0"/>
                        <a:t> </a:t>
                      </a:r>
                      <a:r>
                        <a:rPr lang="en-US" sz="1800" dirty="0" err="1"/>
                        <a:t>prostornog</a:t>
                      </a:r>
                      <a:r>
                        <a:rPr lang="en-US" sz="1800" dirty="0"/>
                        <a:t> </a:t>
                      </a:r>
                      <a:r>
                        <a:rPr lang="en-US" sz="1800" dirty="0" err="1"/>
                        <a:t>planiranja</a:t>
                      </a:r>
                      <a:r>
                        <a:rPr lang="en-US" sz="1800" dirty="0"/>
                        <a:t>, </a:t>
                      </a:r>
                      <a:r>
                        <a:rPr lang="en-US" sz="1800" dirty="0" err="1"/>
                        <a:t>arhitekture</a:t>
                      </a:r>
                      <a:r>
                        <a:rPr lang="en-US" sz="1800" dirty="0"/>
                        <a:t>, </a:t>
                      </a:r>
                      <a:r>
                        <a:rPr lang="en-US" sz="1800" dirty="0" err="1"/>
                        <a:t>građevine</a:t>
                      </a:r>
                      <a:r>
                        <a:rPr lang="en-US" sz="1800" dirty="0"/>
                        <a:t>, </a:t>
                      </a:r>
                      <a:r>
                        <a:rPr lang="en-US" sz="1800" dirty="0" err="1"/>
                        <a:t>obrade</a:t>
                      </a:r>
                      <a:r>
                        <a:rPr lang="en-US" sz="1800" dirty="0"/>
                        <a:t> </a:t>
                      </a:r>
                      <a:r>
                        <a:rPr lang="en-US" sz="1800" dirty="0" err="1"/>
                        <a:t>podataka</a:t>
                      </a:r>
                      <a:r>
                        <a:rPr lang="en-US" sz="1800" dirty="0"/>
                        <a:t>, </a:t>
                      </a:r>
                      <a:r>
                        <a:rPr lang="en-US" sz="1800" dirty="0" err="1"/>
                        <a:t>planiranja</a:t>
                      </a:r>
                      <a:r>
                        <a:rPr lang="en-US" sz="1800" dirty="0"/>
                        <a:t> </a:t>
                      </a:r>
                      <a:r>
                        <a:rPr lang="en-US" sz="1800" dirty="0" err="1"/>
                        <a:t>ili</a:t>
                      </a:r>
                      <a:r>
                        <a:rPr lang="en-US" sz="1800" dirty="0"/>
                        <a:t> </a:t>
                      </a:r>
                      <a:r>
                        <a:rPr lang="en-US" sz="1800" dirty="0" err="1"/>
                        <a:t>dizajna</a:t>
                      </a:r>
                      <a:r>
                        <a:rPr lang="hr-BA" sz="1800" dirty="0"/>
                        <a:t>.</a:t>
                      </a:r>
                      <a:endParaRPr lang="el-GR" sz="1800" dirty="0"/>
                    </a:p>
                  </a:txBody>
                  <a:tcPr marL="68580" marR="68580" marT="0" marB="0"/>
                </a:tc>
                <a:extLst>
                  <a:ext uri="{0D108BD9-81ED-4DB2-BD59-A6C34878D82A}">
                    <a16:rowId xmlns:a16="http://schemas.microsoft.com/office/drawing/2014/main" val="10003"/>
                  </a:ext>
                </a:extLst>
              </a:tr>
              <a:tr h="0">
                <a:tc>
                  <a:txBody>
                    <a:bodyPr/>
                    <a:lstStyle/>
                    <a:p>
                      <a:pPr marL="0" algn="l" defTabSz="914400" rtl="0" eaLnBrk="1" latinLnBrk="0" hangingPunct="1">
                        <a:lnSpc>
                          <a:spcPct val="100000"/>
                        </a:lnSpc>
                        <a:spcBef>
                          <a:spcPct val="0"/>
                        </a:spcBef>
                        <a:spcAft>
                          <a:spcPts val="0"/>
                        </a:spcAft>
                        <a:buClrTx/>
                        <a:buSzTx/>
                        <a:buFontTx/>
                        <a:buNone/>
                      </a:pPr>
                      <a:r>
                        <a:rPr lang="de-DE" altLang="el-GR" sz="1800" kern="1200" dirty="0">
                          <a:solidFill>
                            <a:schemeClr val="tx1"/>
                          </a:solidFill>
                          <a:latin typeface="+mn-lt"/>
                          <a:ea typeface="+mn-ea"/>
                          <a:cs typeface="+mn-cs"/>
                        </a:rPr>
                        <a:t>Konkurentski zahtjev za ponude</a:t>
                      </a:r>
                    </a:p>
                  </a:txBody>
                  <a:tcPr marL="68580" marR="68580" marT="0" marB="0"/>
                </a:tc>
                <a:tc>
                  <a:txBody>
                    <a:bodyPr/>
                    <a:lstStyle/>
                    <a:p>
                      <a:r>
                        <a:rPr lang="hr-BA" sz="1800" dirty="0"/>
                        <a:t>Samo za nabavke male vrijednosti.</a:t>
                      </a:r>
                      <a:endParaRPr lang="el-GR" sz="1800" dirty="0"/>
                    </a:p>
                  </a:txBody>
                  <a:tcPr marL="68580" marR="68580" marT="0" marB="0"/>
                </a:tc>
                <a:extLst>
                  <a:ext uri="{0D108BD9-81ED-4DB2-BD59-A6C34878D82A}">
                    <a16:rowId xmlns:a16="http://schemas.microsoft.com/office/drawing/2014/main" val="10004"/>
                  </a:ext>
                </a:extLst>
              </a:tr>
              <a:tr h="26248">
                <a:tc>
                  <a:txBody>
                    <a:bodyPr/>
                    <a:lstStyle/>
                    <a:p>
                      <a:pPr marL="0" algn="l" defTabSz="914400" rtl="0" eaLnBrk="1" latinLnBrk="0" hangingPunct="1">
                        <a:lnSpc>
                          <a:spcPct val="100000"/>
                        </a:lnSpc>
                        <a:spcBef>
                          <a:spcPct val="0"/>
                        </a:spcBef>
                        <a:spcAft>
                          <a:spcPts val="0"/>
                        </a:spcAft>
                        <a:buClrTx/>
                        <a:buSzTx/>
                        <a:buFontTx/>
                        <a:buNone/>
                      </a:pPr>
                      <a:r>
                        <a:rPr lang="hr-BA" altLang="el-GR" sz="1800" kern="1200" dirty="0">
                          <a:solidFill>
                            <a:schemeClr val="tx1"/>
                          </a:solidFill>
                          <a:latin typeface="+mn-lt"/>
                          <a:ea typeface="+mn-ea"/>
                          <a:cs typeface="+mn-cs"/>
                        </a:rPr>
                        <a:t>Direktni sporazum</a:t>
                      </a:r>
                      <a:endParaRPr lang="de-DE" altLang="el-GR" sz="1800" kern="1200" dirty="0">
                        <a:solidFill>
                          <a:schemeClr val="tx1"/>
                        </a:solidFill>
                        <a:latin typeface="+mn-lt"/>
                        <a:ea typeface="+mn-ea"/>
                        <a:cs typeface="+mn-cs"/>
                      </a:endParaRPr>
                    </a:p>
                  </a:txBody>
                  <a:tcPr marL="68580" marR="68580" marT="0" marB="0"/>
                </a:tc>
                <a:tc>
                  <a:txBody>
                    <a:bodyPr/>
                    <a:lstStyle/>
                    <a:p>
                      <a:r>
                        <a:rPr lang="hr-BA" sz="1800" dirty="0"/>
                        <a:t>Samo za nabavke veoma male vrijednosti.</a:t>
                      </a:r>
                      <a:endParaRPr lang="el-GR" sz="1800" dirty="0"/>
                    </a:p>
                  </a:txBody>
                  <a:tcPr marL="68580" marR="68580" marT="0" marB="0"/>
                </a:tc>
                <a:extLst>
                  <a:ext uri="{0D108BD9-81ED-4DB2-BD59-A6C34878D82A}">
                    <a16:rowId xmlns:a16="http://schemas.microsoft.com/office/drawing/2014/main" val="10005"/>
                  </a:ext>
                </a:extLst>
              </a:tr>
            </a:tbl>
          </a:graphicData>
        </a:graphic>
      </p:graphicFrame>
      <p:sp>
        <p:nvSpPr>
          <p:cNvPr id="8" name="Rectangle 7"/>
          <p:cNvSpPr/>
          <p:nvPr/>
        </p:nvSpPr>
        <p:spPr>
          <a:xfrm>
            <a:off x="432000" y="432000"/>
            <a:ext cx="6830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sz="2000" b="1" dirty="0"/>
              <a:t>Izbor postupka nabavke </a:t>
            </a:r>
            <a:r>
              <a:rPr lang="de-DE" sz="2000" b="1" dirty="0"/>
              <a:t>(2 o</a:t>
            </a:r>
            <a:r>
              <a:rPr lang="hr-BA" sz="2000" b="1" dirty="0"/>
              <a:t>d</a:t>
            </a:r>
            <a:r>
              <a:rPr lang="de-DE" sz="2000" b="1" dirty="0"/>
              <a:t> 2)</a:t>
            </a:r>
            <a:endParaRPr lang="el-GR" sz="2000" b="1" dirty="0"/>
          </a:p>
        </p:txBody>
      </p:sp>
    </p:spTree>
    <p:extLst>
      <p:ext uri="{BB962C8B-B14F-4D97-AF65-F5344CB8AC3E}">
        <p14:creationId xmlns:p14="http://schemas.microsoft.com/office/powerpoint/2010/main" val="11320434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5"/>
          <p:cNvSpPr txBox="1">
            <a:spLocks noChangeArrowheads="1"/>
          </p:cNvSpPr>
          <p:nvPr/>
        </p:nvSpPr>
        <p:spPr bwMode="auto">
          <a:xfrm>
            <a:off x="3600000" y="2160000"/>
            <a:ext cx="5040000" cy="1477328"/>
          </a:xfrm>
          <a:prstGeom prst="rect">
            <a:avLst/>
          </a:prstGeom>
          <a:solidFill>
            <a:srgbClr val="FFFF66"/>
          </a:solidFill>
          <a:ln w="25400">
            <a:solidFill>
              <a:schemeClr val="tx1"/>
            </a:solidFill>
            <a:miter lim="800000"/>
            <a:headEnd/>
            <a:tailEnd/>
          </a:ln>
          <a:effectLst/>
        </p:spPr>
        <p:txBody>
          <a:bodyPr>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Koji kriterij treba koristiti za odabir „najbolje” ponude?</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83742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(2 od 8)</a:t>
            </a:r>
            <a:endParaRPr lang="el-GR" altLang="en-US" sz="2000" b="1" dirty="0"/>
          </a:p>
        </p:txBody>
      </p:sp>
      <p:sp>
        <p:nvSpPr>
          <p:cNvPr id="3" name="Rectangle 2"/>
          <p:cNvSpPr/>
          <p:nvPr/>
        </p:nvSpPr>
        <p:spPr>
          <a:xfrm>
            <a:off x="432000" y="1260000"/>
            <a:ext cx="8280000" cy="4755148"/>
          </a:xfrm>
          <a:prstGeom prst="rect">
            <a:avLst/>
          </a:prstGeom>
        </p:spPr>
        <p:txBody>
          <a:bodyPr>
            <a:spAutoFit/>
          </a:bodyPr>
          <a:lstStyle/>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Prvi</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dio</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zakona</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Opće</a:t>
            </a:r>
            <a:r>
              <a:rPr lang="en-GB" b="1" u="sng" dirty="0">
                <a:solidFill>
                  <a:srgbClr val="000000"/>
                </a:solidFill>
                <a:ea typeface="Verdana" panose="020B0604030504040204" pitchFamily="34" charset="0"/>
                <a:cs typeface="Calibri" panose="020F0502020204030204" pitchFamily="34" charset="0"/>
              </a:rPr>
              <a:t> </a:t>
            </a:r>
            <a:r>
              <a:rPr lang="en-GB" b="1" u="sng" dirty="0" err="1">
                <a:solidFill>
                  <a:srgbClr val="000000"/>
                </a:solidFill>
                <a:ea typeface="Verdana" panose="020B0604030504040204" pitchFamily="34" charset="0"/>
                <a:cs typeface="Calibri" panose="020F0502020204030204" pitchFamily="34" charset="0"/>
              </a:rPr>
              <a:t>odredbe</a:t>
            </a:r>
            <a:r>
              <a:rPr lang="en-GB" b="1" u="sng" dirty="0">
                <a:solidFill>
                  <a:srgbClr val="000000"/>
                </a:solidFill>
                <a:ea typeface="Verdana" panose="020B0604030504040204" pitchFamily="34" charset="0"/>
                <a:cs typeface="Calibri" panose="020F0502020204030204" pitchFamily="34" charset="0"/>
              </a:rPr>
              <a:t> - </a:t>
            </a:r>
            <a:r>
              <a:rPr lang="en-GB" b="1" u="sng" dirty="0" err="1">
                <a:solidFill>
                  <a:srgbClr val="000000"/>
                </a:solidFill>
                <a:ea typeface="Verdana" panose="020B0604030504040204" pitchFamily="34" charset="0"/>
                <a:cs typeface="Calibri" panose="020F0502020204030204" pitchFamily="34" charset="0"/>
              </a:rPr>
              <a:t>član</a:t>
            </a:r>
            <a:r>
              <a:rPr lang="hr-BA" b="1" u="sng" dirty="0">
                <a:solidFill>
                  <a:srgbClr val="000000"/>
                </a:solidFill>
                <a:ea typeface="Verdana" panose="020B0604030504040204" pitchFamily="34" charset="0"/>
                <a:cs typeface="Calibri" panose="020F0502020204030204" pitchFamily="34" charset="0"/>
              </a:rPr>
              <a:t>ov</a:t>
            </a:r>
            <a:r>
              <a:rPr lang="en-GB" b="1" u="sng" dirty="0" err="1">
                <a:solidFill>
                  <a:srgbClr val="000000"/>
                </a:solidFill>
                <a:ea typeface="Verdana" panose="020B0604030504040204" pitchFamily="34" charset="0"/>
                <a:cs typeface="Calibri" panose="020F0502020204030204" pitchFamily="34" charset="0"/>
              </a:rPr>
              <a:t>i</a:t>
            </a:r>
            <a:r>
              <a:rPr lang="en-GB" b="1" u="sng" dirty="0">
                <a:solidFill>
                  <a:srgbClr val="000000"/>
                </a:solidFill>
                <a:ea typeface="Verdana" panose="020B0604030504040204" pitchFamily="34" charset="0"/>
                <a:cs typeface="Calibri" panose="020F0502020204030204" pitchFamily="34" charset="0"/>
              </a:rPr>
              <a:t> 1. do 13</a:t>
            </a:r>
            <a:r>
              <a:rPr lang="en-GB" b="1" dirty="0">
                <a:solidFill>
                  <a:srgbClr val="000000"/>
                </a:solidFill>
                <a:ea typeface="Verdana" panose="020B0604030504040204" pitchFamily="34" charset="0"/>
                <a:cs typeface="Calibri" panose="020F0502020204030204" pitchFamily="34" charset="0"/>
              </a:rPr>
              <a:t>.)</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definira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njego</a:t>
            </a:r>
            <a:r>
              <a:rPr lang="hr-BA" dirty="0">
                <a:solidFill>
                  <a:srgbClr val="000000"/>
                </a:solidFill>
                <a:ea typeface="Verdana" panose="020B0604030504040204" pitchFamily="34" charset="0"/>
                <a:cs typeface="Calibri" panose="020F0502020204030204" pitchFamily="34" charset="0"/>
              </a:rPr>
              <a:t>vu nadležnost</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osnovne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definicije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ukupno</a:t>
            </a:r>
            <a:r>
              <a:rPr lang="en-GB" dirty="0">
                <a:solidFill>
                  <a:srgbClr val="000000"/>
                </a:solidFill>
                <a:ea typeface="Verdana" panose="020B0604030504040204" pitchFamily="34" charset="0"/>
                <a:cs typeface="Calibri" panose="020F0502020204030204" pitchFamily="34" charset="0"/>
              </a:rPr>
              <a:t> 19), </a:t>
            </a:r>
            <a:r>
              <a:rPr lang="en-GB" dirty="0" err="1">
                <a:solidFill>
                  <a:srgbClr val="000000"/>
                </a:solidFill>
                <a:ea typeface="Verdana" panose="020B0604030504040204" pitchFamily="34" charset="0"/>
                <a:cs typeface="Calibri" panose="020F0502020204030204" pitchFamily="34" charset="0"/>
              </a:rPr>
              <a:t>opća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načela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razvrstavanje</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ugovornih organa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klasične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sektorske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utvrđuje</a:t>
            </a:r>
            <a:r>
              <a:rPr lang="en-GB" dirty="0">
                <a:solidFill>
                  <a:srgbClr val="000000"/>
                </a:solidFill>
                <a:ea typeface="Verdana" panose="020B0604030504040204" pitchFamily="34" charset="0"/>
                <a:cs typeface="Calibri" panose="020F0502020204030204" pitchFamily="34" charset="0"/>
              </a:rPr>
              <a:t> tri </a:t>
            </a:r>
            <a:r>
              <a:rPr lang="en-GB" dirty="0" err="1">
                <a:solidFill>
                  <a:srgbClr val="000000"/>
                </a:solidFill>
                <a:ea typeface="Verdana" panose="020B0604030504040204" pitchFamily="34" charset="0"/>
                <a:cs typeface="Calibri" panose="020F0502020204030204" pitchFamily="34" charset="0"/>
              </a:rPr>
              <a:t>glavne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vrste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hr-BA" dirty="0">
                <a:solidFill>
                  <a:srgbClr val="000000"/>
                </a:solidFill>
                <a:ea typeface="Verdana" panose="020B0604030504040204" pitchFamily="34" charset="0"/>
                <a:cs typeface="Calibri" panose="020F0502020204030204" pitchFamily="34" charset="0"/>
              </a:rPr>
              <a:t>prema predmetu nabavke </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ugovori</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subvencijama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neprioritetne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usluge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rezervisani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ugovori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izuzeci</a:t>
            </a:r>
            <a:r>
              <a:rPr lang="en-GB" dirty="0">
                <a:solidFill>
                  <a:srgbClr val="000000"/>
                </a:solidFill>
                <a:ea typeface="Verdana" panose="020B0604030504040204" pitchFamily="34" charset="0"/>
                <a:cs typeface="Calibri" panose="020F0502020204030204" pitchFamily="34" charset="0"/>
              </a:rPr>
              <a:t> od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povjerljivi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podaci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upotreba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jezika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komisija</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ke</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hr-BA" dirty="0">
                <a:solidFill>
                  <a:srgbClr val="000000"/>
                </a:solidFill>
                <a:ea typeface="Verdana" panose="020B0604030504040204" pitchFamily="34" charset="0"/>
                <a:cs typeface="Calibri" panose="020F0502020204030204" pitchFamily="34" charset="0"/>
              </a:rPr>
              <a:t>Drugi dio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tok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javne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en-GB" dirty="0" err="1">
                <a:solidFill>
                  <a:srgbClr val="000000"/>
                </a:solidFill>
                <a:ea typeface="Verdana" panose="020B0604030504040204" pitchFamily="34" charset="0"/>
                <a:cs typeface="Calibri" panose="020F0502020204030204" pitchFamily="34" charset="0"/>
              </a:rPr>
              <a:t>član</a:t>
            </a:r>
            <a:r>
              <a:rPr lang="hr-BA" dirty="0">
                <a:solidFill>
                  <a:srgbClr val="000000"/>
                </a:solidFill>
                <a:ea typeface="Verdana" panose="020B0604030504040204" pitchFamily="34" charset="0"/>
                <a:cs typeface="Calibri" panose="020F0502020204030204" pitchFamily="34" charset="0"/>
              </a:rPr>
              <a:t>ovi</a:t>
            </a:r>
            <a:r>
              <a:rPr lang="en-GB" dirty="0">
                <a:solidFill>
                  <a:srgbClr val="000000"/>
                </a:solidFill>
                <a:ea typeface="Verdana" panose="020B0604030504040204" pitchFamily="34" charset="0"/>
                <a:cs typeface="Calibri" panose="020F0502020204030204" pitchFamily="34" charset="0"/>
              </a:rPr>
              <a:t> 14. do 93.) </a:t>
            </a:r>
            <a:r>
              <a:rPr lang="en-GB" dirty="0" err="1">
                <a:solidFill>
                  <a:srgbClr val="000000"/>
                </a:solidFill>
                <a:ea typeface="Verdana" panose="020B0604030504040204" pitchFamily="34" charset="0"/>
                <a:cs typeface="Calibri" panose="020F0502020204030204" pitchFamily="34" charset="0"/>
              </a:rPr>
              <a:t>sastoji</a:t>
            </a:r>
            <a:r>
              <a:rPr lang="en-GB" dirty="0">
                <a:solidFill>
                  <a:srgbClr val="000000"/>
                </a:solidFill>
                <a:ea typeface="Verdana" panose="020B0604030504040204" pitchFamily="34" charset="0"/>
                <a:cs typeface="Calibri" panose="020F0502020204030204" pitchFamily="34" charset="0"/>
              </a:rPr>
              <a:t> se od 6 </a:t>
            </a:r>
            <a:r>
              <a:rPr lang="en-GB" dirty="0" err="1">
                <a:solidFill>
                  <a:srgbClr val="000000"/>
                </a:solidFill>
                <a:ea typeface="Verdana" panose="020B0604030504040204" pitchFamily="34" charset="0"/>
                <a:cs typeface="Calibri" panose="020F0502020204030204" pitchFamily="34" charset="0"/>
              </a:rPr>
              <a:t>poglavlja</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I</a:t>
            </a:r>
            <a:r>
              <a:rPr lang="en-GB" b="1"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obuhvata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granične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vrijednosti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procijenjenu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vrijednost</a:t>
            </a:r>
            <a:r>
              <a:rPr lang="en-GB" dirty="0">
                <a:solidFill>
                  <a:srgbClr val="000000"/>
                </a:solidFill>
                <a:ea typeface="Verdana" panose="020B0604030504040204" pitchFamily="34" charset="0"/>
                <a:cs typeface="Calibri" panose="020F0502020204030204" pitchFamily="34" charset="0"/>
              </a:rPr>
              <a:t>,</a:t>
            </a:r>
            <a:r>
              <a:rPr lang="hr-BA" dirty="0">
                <a:solidFill>
                  <a:srgbClr val="000000"/>
                </a:solidFill>
                <a:ea typeface="Verdana" panose="020B0604030504040204" pitchFamily="34" charset="0"/>
                <a:cs typeface="Calibri" panose="020F0502020204030204" pitchFamily="34" charset="0"/>
              </a:rPr>
              <a:t> lotove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uvjete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početak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odluku</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njegovom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pokretanju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a:t>
            </a:r>
            <a:r>
              <a:rPr lang="en-GB" dirty="0">
                <a:solidFill>
                  <a:srgbClr val="000000"/>
                </a:solidFill>
                <a:ea typeface="Verdana" panose="020B0604030504040204" pitchFamily="34" charset="0"/>
                <a:cs typeface="Calibri" panose="020F0502020204030204" pitchFamily="34" charset="0"/>
              </a:rPr>
              <a:t>e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uvjete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njihovu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primjenu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obavijesti</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c</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zajednički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rječnik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a:t>
            </a:r>
            <a:r>
              <a:rPr lang="hr-BA" dirty="0">
                <a:solidFill>
                  <a:srgbClr val="000000"/>
                </a:solidFill>
                <a:ea typeface="Verdana" panose="020B0604030504040204" pitchFamily="34" charset="0"/>
                <a:cs typeface="Calibri" panose="020F0502020204030204" pitchFamily="34" charset="0"/>
              </a:rPr>
              <a:t>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rokove</a:t>
            </a:r>
            <a:r>
              <a:rPr lang="en-GB" dirty="0">
                <a:solidFill>
                  <a:srgbClr val="000000"/>
                </a:solidFill>
                <a:ea typeface="Verdana" panose="020B0604030504040204" pitchFamily="34" charset="0"/>
                <a:cs typeface="Calibri" panose="020F0502020204030204" pitchFamily="34" charset="0"/>
              </a:rPr>
              <a:t> - </a:t>
            </a:r>
            <a:r>
              <a:rPr lang="en-GB" dirty="0" err="1">
                <a:solidFill>
                  <a:srgbClr val="000000"/>
                </a:solidFill>
                <a:ea typeface="Verdana" panose="020B0604030504040204" pitchFamily="34" charset="0"/>
                <a:cs typeface="Calibri" panose="020F0502020204030204" pitchFamily="34" charset="0"/>
              </a:rPr>
              <a:t>redovne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skraćene</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II</a:t>
            </a:r>
            <a:r>
              <a:rPr lang="en-GB" b="1" dirty="0">
                <a:solidFill>
                  <a:srgbClr val="000000"/>
                </a:solidFill>
                <a:ea typeface="Verdana" panose="020B0604030504040204" pitchFamily="34" charset="0"/>
                <a:cs typeface="Calibri" panose="020F0502020204030204" pitchFamily="34" charset="0"/>
              </a:rPr>
              <a:t> </a:t>
            </a:r>
            <a:r>
              <a:rPr lang="en-GB" dirty="0">
                <a:solidFill>
                  <a:srgbClr val="000000"/>
                </a:solidFill>
                <a:ea typeface="Verdana" panose="020B0604030504040204" pitchFamily="34" charset="0"/>
                <a:cs typeface="Calibri" panose="020F0502020204030204" pitchFamily="34" charset="0"/>
              </a:rPr>
              <a:t>reguli</a:t>
            </a:r>
            <a:r>
              <a:rPr lang="hr-BA" dirty="0">
                <a:solidFill>
                  <a:srgbClr val="000000"/>
                </a:solidFill>
                <a:ea typeface="Verdana" panose="020B0604030504040204" pitchFamily="34" charset="0"/>
                <a:cs typeface="Calibri" panose="020F0502020204030204" pitchFamily="34" charset="0"/>
              </a:rPr>
              <a:t>še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kvalifikaciju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kandidata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ponuđača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dokumentaciju</a:t>
            </a:r>
            <a:r>
              <a:rPr lang="en-GB" dirty="0">
                <a:solidFill>
                  <a:srgbClr val="000000"/>
                </a:solidFill>
                <a:ea typeface="Verdana" panose="020B0604030504040204" pitchFamily="34" charset="0"/>
                <a:cs typeface="Calibri" panose="020F0502020204030204" pitchFamily="34" charset="0"/>
              </a:rPr>
              <a:t> o </a:t>
            </a:r>
            <a:r>
              <a:rPr lang="en-GB" dirty="0" err="1">
                <a:solidFill>
                  <a:srgbClr val="000000"/>
                </a:solidFill>
                <a:ea typeface="Verdana" panose="020B0604030504040204" pitchFamily="34" charset="0"/>
                <a:cs typeface="Calibri" panose="020F0502020204030204" pitchFamily="34" charset="0"/>
              </a:rPr>
              <a:t>nabavci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tehničke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specifikacije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pripremu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ponude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njen</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sadržaj</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varijante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rok</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važenja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ponude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vrijednosne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papire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ponude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grupe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kandidata</a:t>
            </a:r>
            <a:r>
              <a:rPr lang="en-GB" dirty="0">
                <a:solidFill>
                  <a:srgbClr val="000000"/>
                </a:solidFill>
                <a:ea typeface="Verdana" panose="020B0604030504040204" pitchFamily="34" charset="0"/>
                <a:cs typeface="Calibri" panose="020F0502020204030204" pitchFamily="34" charset="0"/>
              </a:rPr>
              <a:t> / </a:t>
            </a:r>
            <a:r>
              <a:rPr lang="en-GB" dirty="0" err="1">
                <a:solidFill>
                  <a:srgbClr val="000000"/>
                </a:solidFill>
                <a:ea typeface="Verdana" panose="020B0604030504040204" pitchFamily="34" charset="0"/>
                <a:cs typeface="Calibri" panose="020F0502020204030204" pitchFamily="34" charset="0"/>
              </a:rPr>
              <a:t>ponuđača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51917294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2" name="Rectangle 6" descr="50%"/>
          <p:cNvSpPr>
            <a:spLocks noChangeArrowheads="1"/>
          </p:cNvSpPr>
          <p:nvPr/>
        </p:nvSpPr>
        <p:spPr bwMode="auto">
          <a:xfrm>
            <a:off x="1547664" y="1412776"/>
            <a:ext cx="5943600"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b="1" dirty="0" err="1"/>
              <a:t>Cilj</a:t>
            </a:r>
            <a:r>
              <a:rPr lang="en-US" altLang="el-GR" sz="1800" b="1" dirty="0"/>
              <a:t> je </a:t>
            </a:r>
            <a:r>
              <a:rPr lang="en-US" altLang="el-GR" sz="1800" b="1" dirty="0" err="1"/>
              <a:t>odabrati</a:t>
            </a:r>
            <a:r>
              <a:rPr lang="en-US" altLang="el-GR" sz="1800" b="1" dirty="0"/>
              <a:t> </a:t>
            </a:r>
            <a:r>
              <a:rPr lang="hr-BA" altLang="el-GR" sz="1800" b="1" dirty="0"/>
              <a:t>ponuđača</a:t>
            </a:r>
            <a:r>
              <a:rPr lang="en-US" altLang="el-GR" sz="1800" b="1" dirty="0"/>
              <a:t> </a:t>
            </a:r>
            <a:r>
              <a:rPr lang="en-US" altLang="el-GR" sz="1800" b="1" dirty="0" err="1"/>
              <a:t>koji</a:t>
            </a:r>
            <a:r>
              <a:rPr lang="en-US" altLang="el-GR" sz="1800" b="1" dirty="0"/>
              <a:t> </a:t>
            </a:r>
            <a:r>
              <a:rPr lang="en-US" altLang="el-GR" sz="1800" b="1" dirty="0" err="1"/>
              <a:t>nudi</a:t>
            </a:r>
            <a:r>
              <a:rPr lang="en-US" altLang="el-GR" sz="1800" b="1" dirty="0"/>
              <a:t> </a:t>
            </a:r>
            <a:r>
              <a:rPr lang="en-US" altLang="el-GR" sz="1800" b="1" dirty="0" err="1"/>
              <a:t>najbolje</a:t>
            </a:r>
            <a:r>
              <a:rPr lang="en-US" altLang="el-GR" sz="1800" b="1" dirty="0"/>
              <a:t> </a:t>
            </a:r>
            <a:r>
              <a:rPr lang="en-US" altLang="el-GR" sz="1800" b="1" dirty="0" err="1"/>
              <a:t>rješenje</a:t>
            </a:r>
            <a:r>
              <a:rPr lang="en-US" altLang="el-GR" sz="1800" b="1" dirty="0"/>
              <a:t> za </a:t>
            </a:r>
            <a:r>
              <a:rPr lang="en-US" altLang="el-GR" sz="1800" b="1" dirty="0" err="1"/>
              <a:t>ispunjavanje</a:t>
            </a:r>
            <a:r>
              <a:rPr lang="en-US" altLang="el-GR" sz="1800" b="1" dirty="0"/>
              <a:t> </a:t>
            </a:r>
            <a:r>
              <a:rPr lang="en-US" altLang="el-GR" sz="1800" b="1" dirty="0" err="1"/>
              <a:t>potreba</a:t>
            </a:r>
            <a:r>
              <a:rPr lang="en-US" altLang="el-GR" sz="1800" b="1" dirty="0"/>
              <a:t> </a:t>
            </a:r>
            <a:r>
              <a:rPr lang="en-US" altLang="el-GR" sz="1800" b="1" dirty="0" err="1"/>
              <a:t>Ugovornog</a:t>
            </a:r>
            <a:r>
              <a:rPr lang="en-US" altLang="el-GR" sz="1800" b="1" dirty="0"/>
              <a:t> </a:t>
            </a:r>
            <a:r>
              <a:rPr lang="hr-BA" altLang="el-GR" sz="1800" b="1" dirty="0"/>
              <a:t>organa</a:t>
            </a:r>
            <a:endParaRPr lang="el-GR" altLang="el-GR" sz="1800" b="1" dirty="0"/>
          </a:p>
        </p:txBody>
      </p:sp>
      <p:sp>
        <p:nvSpPr>
          <p:cNvPr id="137223" name="Rectangle 7" descr="50%"/>
          <p:cNvSpPr>
            <a:spLocks noChangeArrowheads="1"/>
          </p:cNvSpPr>
          <p:nvPr/>
        </p:nvSpPr>
        <p:spPr bwMode="auto">
          <a:xfrm>
            <a:off x="1547664" y="2479576"/>
            <a:ext cx="5943600"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800" dirty="0"/>
              <a:t>Bez </a:t>
            </a:r>
            <a:r>
              <a:rPr lang="en-US" altLang="el-GR" sz="1800" dirty="0" err="1"/>
              <a:t>obzira</a:t>
            </a:r>
            <a:r>
              <a:rPr lang="en-US" altLang="el-GR" sz="1800" dirty="0"/>
              <a:t> </a:t>
            </a:r>
            <a:r>
              <a:rPr lang="en-US" altLang="el-GR" sz="1800" dirty="0" err="1"/>
              <a:t>na</a:t>
            </a:r>
            <a:r>
              <a:rPr lang="en-US" altLang="el-GR" sz="1800" dirty="0"/>
              <a:t> </a:t>
            </a:r>
            <a:r>
              <a:rPr lang="en-US" altLang="el-GR" sz="1800" dirty="0" err="1"/>
              <a:t>odabrani</a:t>
            </a:r>
            <a:r>
              <a:rPr lang="en-US" altLang="el-GR" sz="1800" dirty="0"/>
              <a:t> </a:t>
            </a:r>
            <a:r>
              <a:rPr lang="en-US" altLang="el-GR" sz="1800" dirty="0" err="1"/>
              <a:t>postupak</a:t>
            </a:r>
            <a:r>
              <a:rPr lang="en-US" altLang="el-GR" sz="1800" dirty="0"/>
              <a:t>, </a:t>
            </a:r>
            <a:r>
              <a:rPr lang="en-US" altLang="el-GR" sz="1800" dirty="0" err="1"/>
              <a:t>evaluacija</a:t>
            </a:r>
            <a:r>
              <a:rPr lang="en-US" altLang="el-GR" sz="1800" dirty="0"/>
              <a:t> je </a:t>
            </a:r>
            <a:r>
              <a:rPr lang="en-US" altLang="el-GR" sz="1800" dirty="0" err="1"/>
              <a:t>organizirana</a:t>
            </a:r>
            <a:r>
              <a:rPr lang="en-US" altLang="el-GR" sz="1800" dirty="0"/>
              <a:t> u </a:t>
            </a:r>
            <a:r>
              <a:rPr lang="en-US" altLang="el-GR" sz="1800" dirty="0" err="1"/>
              <a:t>dvije</a:t>
            </a:r>
            <a:r>
              <a:rPr lang="en-US" altLang="el-GR" sz="1800" dirty="0"/>
              <a:t> </a:t>
            </a:r>
            <a:r>
              <a:rPr lang="en-US" altLang="el-GR" sz="1800" dirty="0" err="1"/>
              <a:t>različite</a:t>
            </a:r>
            <a:r>
              <a:rPr lang="en-US" altLang="el-GR" sz="1800" dirty="0"/>
              <a:t> faze</a:t>
            </a:r>
            <a:endParaRPr lang="el-GR" altLang="el-GR" sz="1800" b="1" dirty="0"/>
          </a:p>
        </p:txBody>
      </p:sp>
      <p:sp>
        <p:nvSpPr>
          <p:cNvPr id="137229" name="Text Box 13"/>
          <p:cNvSpPr txBox="1">
            <a:spLocks noChangeArrowheads="1"/>
          </p:cNvSpPr>
          <p:nvPr/>
        </p:nvSpPr>
        <p:spPr bwMode="auto">
          <a:xfrm>
            <a:off x="1109190" y="3903563"/>
            <a:ext cx="232435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en-US" altLang="el-GR" sz="1400" b="1" dirty="0" err="1"/>
              <a:t>Faza</a:t>
            </a:r>
            <a:r>
              <a:rPr lang="en-US" altLang="el-GR" sz="1400" b="1" dirty="0"/>
              <a:t> </a:t>
            </a:r>
            <a:r>
              <a:rPr lang="en-US" altLang="el-GR" sz="1400" b="1" dirty="0" err="1"/>
              <a:t>kvalitativne</a:t>
            </a:r>
            <a:r>
              <a:rPr lang="en-US" altLang="el-GR" sz="1400" b="1" dirty="0"/>
              <a:t> </a:t>
            </a:r>
            <a:r>
              <a:rPr lang="en-US" altLang="el-GR" sz="1400" b="1" dirty="0" err="1"/>
              <a:t>evaluacije</a:t>
            </a:r>
            <a:endParaRPr lang="el-GR" altLang="el-GR" sz="1400" b="1" dirty="0"/>
          </a:p>
        </p:txBody>
      </p:sp>
      <p:sp>
        <p:nvSpPr>
          <p:cNvPr id="137230" name="Text Box 14"/>
          <p:cNvSpPr txBox="1">
            <a:spLocks noChangeArrowheads="1"/>
          </p:cNvSpPr>
          <p:nvPr/>
        </p:nvSpPr>
        <p:spPr bwMode="auto">
          <a:xfrm>
            <a:off x="4735672" y="3887688"/>
            <a:ext cx="2979983"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50000"/>
              </a:spcBef>
              <a:buClrTx/>
              <a:buSzTx/>
              <a:buFontTx/>
              <a:buNone/>
            </a:pPr>
            <a:r>
              <a:rPr lang="pl-PL" altLang="el-GR" sz="1400" b="1" dirty="0"/>
              <a:t>Faza evaluacije za dodjelu ugovora</a:t>
            </a:r>
            <a:endParaRPr lang="el-GR" altLang="el-GR" sz="1400" b="1" dirty="0"/>
          </a:p>
        </p:txBody>
      </p:sp>
      <p:sp>
        <p:nvSpPr>
          <p:cNvPr id="137233" name="Rectangle 17" descr="50%"/>
          <p:cNvSpPr>
            <a:spLocks noChangeArrowheads="1"/>
          </p:cNvSpPr>
          <p:nvPr/>
        </p:nvSpPr>
        <p:spPr bwMode="auto">
          <a:xfrm>
            <a:off x="395536" y="4163913"/>
            <a:ext cx="4123928"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hr-BA" altLang="el-GR" sz="1600" dirty="0"/>
              <a:t>Nastojanje za</a:t>
            </a:r>
            <a:r>
              <a:rPr lang="en-US" altLang="el-GR" sz="1600" dirty="0"/>
              <a:t> </a:t>
            </a:r>
            <a:r>
              <a:rPr lang="hr-BA" altLang="el-GR" sz="1600" dirty="0"/>
              <a:t>„filtriranjem”</a:t>
            </a:r>
            <a:r>
              <a:rPr lang="en-US" altLang="el-GR" sz="1600" dirty="0"/>
              <a:t> </a:t>
            </a:r>
            <a:r>
              <a:rPr lang="en-US" altLang="el-GR" sz="1600" dirty="0" err="1"/>
              <a:t>ponuđača</a:t>
            </a:r>
            <a:r>
              <a:rPr lang="en-US" altLang="el-GR" sz="1600" dirty="0"/>
              <a:t> </a:t>
            </a:r>
            <a:r>
              <a:rPr lang="en-US" altLang="el-GR" sz="1600" dirty="0" err="1"/>
              <a:t>koji</a:t>
            </a:r>
            <a:r>
              <a:rPr lang="en-US" altLang="el-GR" sz="1600" dirty="0"/>
              <a:t> </a:t>
            </a:r>
            <a:r>
              <a:rPr lang="hr-BA" altLang="el-GR" sz="1600" dirty="0"/>
              <a:t>sudjeluju, s ciljem identifikacije onih koji su u </a:t>
            </a:r>
            <a:r>
              <a:rPr lang="hr-BA" altLang="el-GR" sz="1600" b="1" u="sng" dirty="0"/>
              <a:t>mogućnosti</a:t>
            </a:r>
            <a:r>
              <a:rPr lang="en-US" altLang="el-GR" sz="1600" b="1" u="sng" dirty="0"/>
              <a:t> </a:t>
            </a:r>
            <a:r>
              <a:rPr lang="en-US" altLang="el-GR" sz="1600" b="1" u="sng" dirty="0" err="1"/>
              <a:t>izvrš</a:t>
            </a:r>
            <a:r>
              <a:rPr lang="hr-BA" altLang="el-GR" sz="1600" b="1" u="sng" dirty="0"/>
              <a:t>iti</a:t>
            </a:r>
            <a:r>
              <a:rPr lang="en-US" altLang="el-GR" sz="1600" b="1" u="sng" dirty="0"/>
              <a:t> </a:t>
            </a:r>
            <a:r>
              <a:rPr lang="en-US" altLang="el-GR" sz="1600" b="1" u="sng" dirty="0" err="1"/>
              <a:t>ugovor</a:t>
            </a:r>
            <a:endParaRPr lang="el-GR" altLang="el-GR" sz="1600" b="1" u="sng" dirty="0"/>
          </a:p>
        </p:txBody>
      </p:sp>
      <p:sp>
        <p:nvSpPr>
          <p:cNvPr id="137234" name="Rectangle 18" descr="50%"/>
          <p:cNvSpPr>
            <a:spLocks noChangeArrowheads="1"/>
          </p:cNvSpPr>
          <p:nvPr/>
        </p:nvSpPr>
        <p:spPr bwMode="auto">
          <a:xfrm>
            <a:off x="4598040" y="4163913"/>
            <a:ext cx="3657600"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bs-Latn-BA" altLang="el-GR" sz="1600" dirty="0"/>
              <a:t>Cilj je izabrati ponuđača koji nudi </a:t>
            </a:r>
            <a:r>
              <a:rPr lang="bs-Latn-BA" altLang="el-GR" sz="1600" b="1" u="sng" dirty="0"/>
              <a:t>najbolje rješenje</a:t>
            </a:r>
            <a:endParaRPr lang="el-GR" altLang="el-GR" sz="1600" b="1" u="sng" dirty="0"/>
          </a:p>
        </p:txBody>
      </p:sp>
      <p:sp>
        <p:nvSpPr>
          <p:cNvPr id="22" name="Rectangle 17" descr="50%"/>
          <p:cNvSpPr>
            <a:spLocks noChangeArrowheads="1"/>
          </p:cNvSpPr>
          <p:nvPr/>
        </p:nvSpPr>
        <p:spPr bwMode="auto">
          <a:xfrm>
            <a:off x="395536" y="5183088"/>
            <a:ext cx="4123928"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600" dirty="0" err="1"/>
              <a:t>Tokom</a:t>
            </a:r>
            <a:r>
              <a:rPr lang="en-US" altLang="el-GR" sz="1600" dirty="0"/>
              <a:t> </a:t>
            </a:r>
            <a:r>
              <a:rPr lang="en-US" altLang="el-GR" sz="1600" dirty="0" err="1"/>
              <a:t>ove</a:t>
            </a:r>
            <a:r>
              <a:rPr lang="en-US" altLang="el-GR" sz="1600" dirty="0"/>
              <a:t> faze</a:t>
            </a:r>
            <a:r>
              <a:rPr lang="hr-BA" altLang="el-GR" sz="1600" dirty="0"/>
              <a:t>,</a:t>
            </a:r>
            <a:r>
              <a:rPr lang="en-US" altLang="el-GR" sz="1600" dirty="0"/>
              <a:t> </a:t>
            </a:r>
            <a:r>
              <a:rPr lang="en-US" altLang="el-GR" sz="1600" dirty="0" err="1"/>
              <a:t>ocjenjuj</a:t>
            </a:r>
            <a:r>
              <a:rPr lang="hr-BA" altLang="el-GR" sz="1600" dirty="0"/>
              <a:t>u se</a:t>
            </a:r>
            <a:r>
              <a:rPr lang="en-US" altLang="el-GR" sz="1600" dirty="0"/>
              <a:t> </a:t>
            </a:r>
            <a:r>
              <a:rPr lang="hr-BA" altLang="el-GR" sz="1600" b="1" u="sng" dirty="0"/>
              <a:t>ponuđači</a:t>
            </a:r>
            <a:endParaRPr lang="el-GR" altLang="el-GR" sz="1600" b="1" u="sng" dirty="0"/>
          </a:p>
        </p:txBody>
      </p:sp>
      <p:sp>
        <p:nvSpPr>
          <p:cNvPr id="24" name="Rectangle 18" descr="50%"/>
          <p:cNvSpPr>
            <a:spLocks noChangeArrowheads="1"/>
          </p:cNvSpPr>
          <p:nvPr/>
        </p:nvSpPr>
        <p:spPr bwMode="auto">
          <a:xfrm>
            <a:off x="4598040" y="5183088"/>
            <a:ext cx="3657600"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0"/>
              </a:spcBef>
              <a:buClrTx/>
              <a:buSzTx/>
              <a:buFontTx/>
              <a:buNone/>
            </a:pPr>
            <a:r>
              <a:rPr lang="en-US" altLang="el-GR" sz="1600" dirty="0" err="1"/>
              <a:t>Tokom</a:t>
            </a:r>
            <a:r>
              <a:rPr lang="en-US" altLang="el-GR" sz="1600" dirty="0"/>
              <a:t> </a:t>
            </a:r>
            <a:r>
              <a:rPr lang="en-US" altLang="el-GR" sz="1600" dirty="0" err="1"/>
              <a:t>ove</a:t>
            </a:r>
            <a:r>
              <a:rPr lang="en-US" altLang="el-GR" sz="1600" dirty="0"/>
              <a:t> faze</a:t>
            </a:r>
            <a:r>
              <a:rPr lang="hr-BA" altLang="el-GR" sz="1600" dirty="0"/>
              <a:t>,</a:t>
            </a:r>
            <a:r>
              <a:rPr lang="en-US" altLang="el-GR" sz="1600" dirty="0"/>
              <a:t> </a:t>
            </a:r>
            <a:r>
              <a:rPr lang="en-US" altLang="el-GR" sz="1600" dirty="0" err="1"/>
              <a:t>ocenjuj</a:t>
            </a:r>
            <a:r>
              <a:rPr lang="hr-BA" altLang="el-GR" sz="1600" dirty="0"/>
              <a:t>u se</a:t>
            </a:r>
            <a:r>
              <a:rPr lang="en-US" altLang="el-GR" sz="1600" b="1" dirty="0"/>
              <a:t> </a:t>
            </a:r>
            <a:r>
              <a:rPr lang="en-US" altLang="el-GR" sz="1600" b="1" u="sng" dirty="0" err="1"/>
              <a:t>tehnička</a:t>
            </a:r>
            <a:r>
              <a:rPr lang="en-US" altLang="el-GR" sz="1600" b="1" u="sng" dirty="0"/>
              <a:t> r</a:t>
            </a:r>
            <a:r>
              <a:rPr lang="hr-BA" altLang="el-GR" sz="1600" b="1" u="sng" dirty="0"/>
              <a:t>j</a:t>
            </a:r>
            <a:r>
              <a:rPr lang="en-US" altLang="el-GR" sz="1600" b="1" u="sng" dirty="0" err="1"/>
              <a:t>ešenja</a:t>
            </a:r>
            <a:endParaRPr lang="el-GR" altLang="el-GR" sz="1600" b="1" u="sng" dirty="0"/>
          </a:p>
        </p:txBody>
      </p:sp>
      <p:sp>
        <p:nvSpPr>
          <p:cNvPr id="2" name="Rectangle 1"/>
          <p:cNvSpPr/>
          <p:nvPr/>
        </p:nvSpPr>
        <p:spPr>
          <a:xfrm>
            <a:off x="432000" y="432000"/>
            <a:ext cx="80586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l-GR" sz="2000" b="1" dirty="0"/>
              <a:t>Koji </a:t>
            </a:r>
            <a:r>
              <a:rPr lang="en-US" altLang="el-GR" sz="2000" b="1" dirty="0" err="1"/>
              <a:t>kriteriji</a:t>
            </a:r>
            <a:r>
              <a:rPr lang="en-US" altLang="el-GR" sz="2000" b="1" dirty="0"/>
              <a:t> </a:t>
            </a:r>
            <a:r>
              <a:rPr lang="en-US" altLang="el-GR" sz="2000" b="1" dirty="0" err="1"/>
              <a:t>će</a:t>
            </a:r>
            <a:r>
              <a:rPr lang="en-US" altLang="el-GR" sz="2000" b="1" dirty="0"/>
              <a:t> se </a:t>
            </a:r>
            <a:r>
              <a:rPr lang="en-US" altLang="el-GR" sz="2000" b="1" dirty="0" err="1"/>
              <a:t>koristiti</a:t>
            </a:r>
            <a:r>
              <a:rPr lang="en-US" altLang="el-GR" sz="2000" b="1" dirty="0"/>
              <a:t> za </a:t>
            </a:r>
            <a:r>
              <a:rPr lang="en-US" altLang="el-GR" sz="2000" b="1" dirty="0" err="1"/>
              <a:t>izbor</a:t>
            </a:r>
            <a:r>
              <a:rPr lang="en-US" altLang="el-GR" sz="2000" b="1" dirty="0"/>
              <a:t> „</a:t>
            </a:r>
            <a:r>
              <a:rPr lang="en-US" altLang="el-GR" sz="2000" b="1" dirty="0" err="1"/>
              <a:t>najbolje</a:t>
            </a:r>
            <a:r>
              <a:rPr lang="en-US" altLang="el-GR" sz="2000" b="1" dirty="0"/>
              <a:t>“ </a:t>
            </a:r>
            <a:r>
              <a:rPr lang="en-US" altLang="el-GR" sz="2000" b="1" dirty="0" err="1"/>
              <a:t>ponude</a:t>
            </a:r>
            <a:r>
              <a:rPr lang="en-US" altLang="el-GR" sz="2000" b="1" dirty="0"/>
              <a:t>?</a:t>
            </a:r>
            <a:endParaRPr lang="el-GR" altLang="el-GR" sz="2000" b="1" dirty="0"/>
          </a:p>
        </p:txBody>
      </p:sp>
      <p:cxnSp>
        <p:nvCxnSpPr>
          <p:cNvPr id="4" name="Straight Arrow Connector 3"/>
          <p:cNvCxnSpPr>
            <a:stCxn id="137223" idx="2"/>
            <a:endCxn id="137229" idx="0"/>
          </p:cNvCxnSpPr>
          <p:nvPr/>
        </p:nvCxnSpPr>
        <p:spPr>
          <a:xfrm flipH="1">
            <a:off x="2271367" y="3317776"/>
            <a:ext cx="2248097" cy="585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37223" idx="2"/>
            <a:endCxn id="137230" idx="0"/>
          </p:cNvCxnSpPr>
          <p:nvPr/>
        </p:nvCxnSpPr>
        <p:spPr>
          <a:xfrm>
            <a:off x="4519464" y="3317776"/>
            <a:ext cx="1706200" cy="56991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2921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9" name="Rectangle 3" descr="50%"/>
          <p:cNvSpPr>
            <a:spLocks noChangeArrowheads="1"/>
          </p:cNvSpPr>
          <p:nvPr/>
        </p:nvSpPr>
        <p:spPr bwMode="auto">
          <a:xfrm>
            <a:off x="381000" y="1371600"/>
            <a:ext cx="8458200" cy="8382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a:r>
              <a:rPr lang="en-US" altLang="el-GR" b="1" dirty="0" err="1"/>
              <a:t>Faza</a:t>
            </a:r>
            <a:r>
              <a:rPr lang="en-US" altLang="el-GR" b="1" dirty="0"/>
              <a:t> </a:t>
            </a:r>
            <a:r>
              <a:rPr lang="en-US" altLang="el-GR" b="1" dirty="0" err="1"/>
              <a:t>kvalitativne</a:t>
            </a:r>
            <a:r>
              <a:rPr lang="en-US" altLang="el-GR" b="1" dirty="0"/>
              <a:t> </a:t>
            </a:r>
            <a:r>
              <a:rPr lang="en-US" altLang="el-GR" b="1" dirty="0" err="1"/>
              <a:t>evaluacije</a:t>
            </a:r>
            <a:r>
              <a:rPr lang="en-US" altLang="el-GR" b="1" dirty="0"/>
              <a:t> </a:t>
            </a:r>
            <a:r>
              <a:rPr lang="en-US" altLang="el-GR" b="1" dirty="0" err="1"/>
              <a:t>ima</a:t>
            </a:r>
            <a:r>
              <a:rPr lang="en-US" altLang="el-GR" b="1" dirty="0"/>
              <a:t> za </a:t>
            </a:r>
            <a:r>
              <a:rPr lang="en-US" altLang="el-GR" b="1" dirty="0" err="1"/>
              <a:t>cilj</a:t>
            </a:r>
            <a:r>
              <a:rPr lang="en-US" altLang="el-GR" b="1" dirty="0"/>
              <a:t> da </a:t>
            </a:r>
            <a:r>
              <a:rPr lang="en-US" altLang="el-GR" b="1" dirty="0" err="1"/>
              <a:t>ocijeni</a:t>
            </a:r>
            <a:r>
              <a:rPr lang="en-US" altLang="el-GR" b="1" dirty="0"/>
              <a:t> </a:t>
            </a:r>
            <a:r>
              <a:rPr lang="hr-BA" altLang="el-GR" b="1" dirty="0"/>
              <a:t>sposobnost</a:t>
            </a:r>
            <a:r>
              <a:rPr lang="en-US" altLang="el-GR" b="1" dirty="0"/>
              <a:t> </a:t>
            </a:r>
            <a:r>
              <a:rPr lang="hr-BA" altLang="el-GR" b="1" dirty="0"/>
              <a:t>ponuđača</a:t>
            </a:r>
            <a:r>
              <a:rPr lang="en-US" altLang="el-GR" b="1" dirty="0"/>
              <a:t>.</a:t>
            </a:r>
            <a:endParaRPr lang="el-GR" altLang="el-GR" dirty="0"/>
          </a:p>
        </p:txBody>
      </p:sp>
      <p:sp>
        <p:nvSpPr>
          <p:cNvPr id="142340" name="Rectangle 4" descr="50%"/>
          <p:cNvSpPr>
            <a:spLocks noChangeArrowheads="1"/>
          </p:cNvSpPr>
          <p:nvPr/>
        </p:nvSpPr>
        <p:spPr bwMode="auto">
          <a:xfrm>
            <a:off x="381000" y="2564904"/>
            <a:ext cx="8458200" cy="7620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lstStyle/>
          <a:p>
            <a:pPr algn="ctr"/>
            <a:r>
              <a:rPr lang="hr-BA" altLang="el-GR" dirty="0"/>
              <a:t>Sposobnost</a:t>
            </a:r>
            <a:r>
              <a:rPr lang="en-US" altLang="el-GR" dirty="0"/>
              <a:t> se </a:t>
            </a:r>
            <a:r>
              <a:rPr lang="en-US" altLang="el-GR" dirty="0" err="1"/>
              <a:t>procjenjuje</a:t>
            </a:r>
            <a:r>
              <a:rPr lang="en-US" altLang="el-GR" dirty="0"/>
              <a:t> </a:t>
            </a:r>
            <a:r>
              <a:rPr lang="en-US" altLang="el-GR" dirty="0" err="1"/>
              <a:t>korištenjem</a:t>
            </a:r>
            <a:r>
              <a:rPr lang="en-US" altLang="el-GR" dirty="0"/>
              <a:t> </a:t>
            </a:r>
            <a:r>
              <a:rPr lang="en-US" altLang="el-GR" dirty="0" err="1"/>
              <a:t>četiri</a:t>
            </a:r>
            <a:r>
              <a:rPr lang="en-US" altLang="el-GR" dirty="0"/>
              <a:t> </a:t>
            </a:r>
            <a:r>
              <a:rPr lang="hr-BA" altLang="el-GR" dirty="0"/>
              <a:t>grupe</a:t>
            </a:r>
            <a:r>
              <a:rPr lang="en-US" altLang="el-GR" dirty="0"/>
              <a:t> </a:t>
            </a:r>
            <a:r>
              <a:rPr lang="en-US" altLang="el-GR" dirty="0" err="1"/>
              <a:t>kriterija</a:t>
            </a:r>
            <a:r>
              <a:rPr lang="en-US" altLang="el-GR" dirty="0"/>
              <a:t> </a:t>
            </a:r>
            <a:r>
              <a:rPr lang="en-US" altLang="el-GR" dirty="0" err="1"/>
              <a:t>koji</a:t>
            </a:r>
            <a:r>
              <a:rPr lang="en-US" altLang="el-GR" dirty="0"/>
              <a:t> se </a:t>
            </a:r>
            <a:r>
              <a:rPr lang="en-US" altLang="el-GR" dirty="0" err="1"/>
              <a:t>moraju</a:t>
            </a:r>
            <a:r>
              <a:rPr lang="en-US" altLang="el-GR" dirty="0"/>
              <a:t> </a:t>
            </a:r>
            <a:r>
              <a:rPr lang="en-US" altLang="el-GR" dirty="0" err="1"/>
              <a:t>odnositi</a:t>
            </a:r>
            <a:r>
              <a:rPr lang="en-US" altLang="el-GR" dirty="0"/>
              <a:t> </a:t>
            </a:r>
            <a:r>
              <a:rPr lang="en-US" altLang="el-GR" dirty="0" err="1"/>
              <a:t>na</a:t>
            </a:r>
            <a:r>
              <a:rPr lang="en-US" altLang="el-GR" dirty="0"/>
              <a:t> </a:t>
            </a:r>
            <a:r>
              <a:rPr lang="hr-BA" altLang="el-GR" dirty="0"/>
              <a:t>ličnu sposobnost </a:t>
            </a:r>
            <a:r>
              <a:rPr lang="en-US" altLang="el-GR" dirty="0" err="1"/>
              <a:t>i</a:t>
            </a:r>
            <a:r>
              <a:rPr lang="en-US" altLang="el-GR" dirty="0"/>
              <a:t> </a:t>
            </a:r>
            <a:r>
              <a:rPr lang="hr-BA" altLang="el-GR" dirty="0"/>
              <a:t>druge sposobnosti</a:t>
            </a:r>
            <a:r>
              <a:rPr lang="en-US" altLang="el-GR" dirty="0"/>
              <a:t> </a:t>
            </a:r>
            <a:r>
              <a:rPr lang="en-US" altLang="el-GR" dirty="0" err="1"/>
              <a:t>ponuđača</a:t>
            </a:r>
            <a:r>
              <a:rPr lang="hr-BA" altLang="el-GR" dirty="0"/>
              <a:t>.</a:t>
            </a:r>
            <a:endParaRPr lang="el-GR" altLang="el-GR" dirty="0"/>
          </a:p>
        </p:txBody>
      </p:sp>
      <p:sp>
        <p:nvSpPr>
          <p:cNvPr id="142341" name="Rectangle 5" descr="50%"/>
          <p:cNvSpPr>
            <a:spLocks noChangeArrowheads="1"/>
          </p:cNvSpPr>
          <p:nvPr/>
        </p:nvSpPr>
        <p:spPr bwMode="auto">
          <a:xfrm>
            <a:off x="838200" y="3574597"/>
            <a:ext cx="7620000" cy="699404"/>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72000" rIns="144000" bIns="72000" anchor="ctr">
            <a:spAutoFit/>
          </a:bodyPr>
          <a:lstStyle/>
          <a:p>
            <a:pPr>
              <a:spcBef>
                <a:spcPts val="600"/>
              </a:spcBef>
              <a:spcAft>
                <a:spcPts val="600"/>
              </a:spcAft>
            </a:pPr>
            <a:r>
              <a:rPr lang="en-US" altLang="el-GR" b="1" dirty="0" err="1"/>
              <a:t>Kriteriji</a:t>
            </a:r>
            <a:r>
              <a:rPr lang="en-US" altLang="el-GR" b="1" dirty="0"/>
              <a:t> za </a:t>
            </a:r>
            <a:r>
              <a:rPr lang="hr-BA" altLang="el-GR" b="1" dirty="0"/>
              <a:t>ličnu sposobnost </a:t>
            </a:r>
            <a:r>
              <a:rPr lang="en-US" altLang="el-GR" b="1" dirty="0" err="1"/>
              <a:t>ponuđača</a:t>
            </a:r>
            <a:r>
              <a:rPr lang="en-US" altLang="el-GR" b="1" dirty="0"/>
              <a:t> (</a:t>
            </a:r>
            <a:r>
              <a:rPr lang="en-US" altLang="el-GR" b="1" dirty="0" err="1"/>
              <a:t>kriteriji</a:t>
            </a:r>
            <a:r>
              <a:rPr lang="en-US" altLang="el-GR" b="1" dirty="0"/>
              <a:t> za </a:t>
            </a:r>
            <a:r>
              <a:rPr lang="en-US" altLang="el-GR" b="1" dirty="0" err="1"/>
              <a:t>isključenje</a:t>
            </a:r>
            <a:r>
              <a:rPr lang="en-US" altLang="el-GR" b="1" dirty="0"/>
              <a:t>) </a:t>
            </a:r>
            <a:r>
              <a:rPr lang="en-US" altLang="el-GR" dirty="0"/>
              <a:t>(</a:t>
            </a:r>
            <a:r>
              <a:rPr lang="en-US" altLang="el-GR" dirty="0" err="1"/>
              <a:t>član</a:t>
            </a:r>
            <a:r>
              <a:rPr lang="en-US" altLang="el-GR" dirty="0"/>
              <a:t> 45)</a:t>
            </a:r>
            <a:endParaRPr lang="el-GR" altLang="el-GR" i="1" dirty="0"/>
          </a:p>
        </p:txBody>
      </p:sp>
      <p:sp>
        <p:nvSpPr>
          <p:cNvPr id="142342" name="Rectangle 6" descr="50%"/>
          <p:cNvSpPr>
            <a:spLocks noChangeArrowheads="1"/>
          </p:cNvSpPr>
          <p:nvPr/>
        </p:nvSpPr>
        <p:spPr bwMode="auto">
          <a:xfrm>
            <a:off x="838200" y="5212153"/>
            <a:ext cx="7620000" cy="422405"/>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72000" rIns="144000" bIns="72000" anchor="ctr">
            <a:spAutoFit/>
          </a:bodyPr>
          <a:lstStyle/>
          <a:p>
            <a:r>
              <a:rPr lang="hr-BA" altLang="el-GR" b="1" dirty="0"/>
              <a:t>Kriterij ekonomske i finansijske sposobnosti </a:t>
            </a:r>
            <a:r>
              <a:rPr lang="el-GR" altLang="el-GR" i="1" dirty="0"/>
              <a:t>(</a:t>
            </a:r>
            <a:r>
              <a:rPr lang="hr-BA" altLang="el-GR" i="1" dirty="0"/>
              <a:t>član</a:t>
            </a:r>
            <a:r>
              <a:rPr lang="en-US" altLang="el-GR" i="1" dirty="0"/>
              <a:t> 47</a:t>
            </a:r>
            <a:r>
              <a:rPr lang="el-GR" altLang="el-GR" i="1" dirty="0"/>
              <a:t>)</a:t>
            </a:r>
            <a:endParaRPr lang="el-GR" altLang="el-GR" b="1" dirty="0"/>
          </a:p>
        </p:txBody>
      </p:sp>
      <p:sp>
        <p:nvSpPr>
          <p:cNvPr id="142343" name="Rectangle 7" descr="50%"/>
          <p:cNvSpPr>
            <a:spLocks noChangeArrowheads="1"/>
          </p:cNvSpPr>
          <p:nvPr/>
        </p:nvSpPr>
        <p:spPr bwMode="auto">
          <a:xfrm>
            <a:off x="838200" y="5753932"/>
            <a:ext cx="7620000" cy="699404"/>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72000" rIns="144000" bIns="72000" anchor="ctr">
            <a:spAutoFit/>
          </a:bodyPr>
          <a:lstStyle/>
          <a:p>
            <a:r>
              <a:rPr lang="hr-BA" altLang="el-GR" b="1" dirty="0"/>
              <a:t>Kriterij tehničke i profesionalne sposobnosti</a:t>
            </a:r>
            <a:r>
              <a:rPr lang="de-DE" altLang="el-GR" b="1" dirty="0"/>
              <a:t/>
            </a:r>
            <a:br>
              <a:rPr lang="de-DE" altLang="el-GR" b="1" dirty="0"/>
            </a:br>
            <a:r>
              <a:rPr lang="el-GR" altLang="el-GR" i="1" dirty="0"/>
              <a:t>(</a:t>
            </a:r>
            <a:r>
              <a:rPr lang="hr-BA" altLang="el-GR" i="1" dirty="0"/>
              <a:t>član</a:t>
            </a:r>
            <a:r>
              <a:rPr lang="en-US" altLang="el-GR" i="1" dirty="0"/>
              <a:t> 48)</a:t>
            </a:r>
            <a:endParaRPr lang="el-GR" altLang="el-GR" b="1" dirty="0"/>
          </a:p>
        </p:txBody>
      </p:sp>
      <p:sp>
        <p:nvSpPr>
          <p:cNvPr id="142344" name="Rectangle 8" descr="50%"/>
          <p:cNvSpPr>
            <a:spLocks noChangeArrowheads="1"/>
          </p:cNvSpPr>
          <p:nvPr/>
        </p:nvSpPr>
        <p:spPr bwMode="auto">
          <a:xfrm>
            <a:off x="838200" y="4393375"/>
            <a:ext cx="7620000" cy="699404"/>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72000" rIns="144000" bIns="72000" anchor="ctr">
            <a:spAutoFit/>
          </a:bodyPr>
          <a:lstStyle/>
          <a:p>
            <a:r>
              <a:rPr lang="hr-BA" altLang="el-GR" b="1" dirty="0"/>
              <a:t>Kriterij sposobnosti obavljanja profesionalne djelatnosti </a:t>
            </a:r>
            <a:r>
              <a:rPr lang="el-GR" altLang="el-GR" i="1" dirty="0"/>
              <a:t>(</a:t>
            </a:r>
            <a:r>
              <a:rPr lang="hr-BA" altLang="el-GR" i="1" dirty="0"/>
              <a:t>član</a:t>
            </a:r>
            <a:r>
              <a:rPr lang="en-US" altLang="el-GR" i="1" dirty="0"/>
              <a:t> 46</a:t>
            </a:r>
            <a:r>
              <a:rPr lang="el-GR" altLang="el-GR" i="1" dirty="0"/>
              <a:t>)</a:t>
            </a:r>
            <a:endParaRPr lang="el-GR" altLang="el-GR" b="1" dirty="0"/>
          </a:p>
        </p:txBody>
      </p:sp>
      <p:sp>
        <p:nvSpPr>
          <p:cNvPr id="10" name="Rectangle 9"/>
          <p:cNvSpPr/>
          <p:nvPr/>
        </p:nvSpPr>
        <p:spPr>
          <a:xfrm>
            <a:off x="432000" y="432000"/>
            <a:ext cx="676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Kvalitativna evaluacija</a:t>
            </a:r>
            <a:endParaRPr lang="el-GR" altLang="el-GR" sz="2000" b="1" dirty="0"/>
          </a:p>
        </p:txBody>
      </p:sp>
    </p:spTree>
    <p:extLst>
      <p:ext uri="{BB962C8B-B14F-4D97-AF65-F5344CB8AC3E}">
        <p14:creationId xmlns:p14="http://schemas.microsoft.com/office/powerpoint/2010/main" val="28802458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39"/>
                                        </p:tgtEl>
                                        <p:attrNameLst>
                                          <p:attrName>style.visibility</p:attrName>
                                        </p:attrNameLst>
                                      </p:cBhvr>
                                      <p:to>
                                        <p:strVal val="visible"/>
                                      </p:to>
                                    </p:set>
                                    <p:animEffect transition="in" filter="blinds(horizontal)">
                                      <p:cBhvr>
                                        <p:cTn id="7" dur="1000"/>
                                        <p:tgtEl>
                                          <p:spTgt spid="1423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 calcmode="lin" valueType="num">
                                      <p:cBhvr additive="base">
                                        <p:cTn id="12" dur="1000" fill="hold"/>
                                        <p:tgtEl>
                                          <p:spTgt spid="142340"/>
                                        </p:tgtEl>
                                        <p:attrNameLst>
                                          <p:attrName>ppt_x</p:attrName>
                                        </p:attrNameLst>
                                      </p:cBhvr>
                                      <p:tavLst>
                                        <p:tav tm="0">
                                          <p:val>
                                            <p:strVal val="0-#ppt_w/2"/>
                                          </p:val>
                                        </p:tav>
                                        <p:tav tm="100000">
                                          <p:val>
                                            <p:strVal val="#ppt_x"/>
                                          </p:val>
                                        </p:tav>
                                      </p:tavLst>
                                    </p:anim>
                                    <p:anim calcmode="lin" valueType="num">
                                      <p:cBhvr additive="base">
                                        <p:cTn id="13" dur="1000" fill="hold"/>
                                        <p:tgtEl>
                                          <p:spTgt spid="142340"/>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42341"/>
                                        </p:tgtEl>
                                        <p:attrNameLst>
                                          <p:attrName>style.visibility</p:attrName>
                                        </p:attrNameLst>
                                      </p:cBhvr>
                                      <p:to>
                                        <p:strVal val="visible"/>
                                      </p:to>
                                    </p:set>
                                    <p:anim calcmode="lin" valueType="num">
                                      <p:cBhvr additive="base">
                                        <p:cTn id="18" dur="1000" fill="hold"/>
                                        <p:tgtEl>
                                          <p:spTgt spid="142341"/>
                                        </p:tgtEl>
                                        <p:attrNameLst>
                                          <p:attrName>ppt_x</p:attrName>
                                        </p:attrNameLst>
                                      </p:cBhvr>
                                      <p:tavLst>
                                        <p:tav tm="0">
                                          <p:val>
                                            <p:strVal val="0-#ppt_w/2"/>
                                          </p:val>
                                        </p:tav>
                                        <p:tav tm="100000">
                                          <p:val>
                                            <p:strVal val="#ppt_x"/>
                                          </p:val>
                                        </p:tav>
                                      </p:tavLst>
                                    </p:anim>
                                    <p:anim calcmode="lin" valueType="num">
                                      <p:cBhvr additive="base">
                                        <p:cTn id="19" dur="1000" fill="hold"/>
                                        <p:tgtEl>
                                          <p:spTgt spid="142341"/>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42342"/>
                                        </p:tgtEl>
                                        <p:attrNameLst>
                                          <p:attrName>style.visibility</p:attrName>
                                        </p:attrNameLst>
                                      </p:cBhvr>
                                      <p:to>
                                        <p:strVal val="visible"/>
                                      </p:to>
                                    </p:set>
                                    <p:anim calcmode="lin" valueType="num">
                                      <p:cBhvr additive="base">
                                        <p:cTn id="22" dur="1000" fill="hold"/>
                                        <p:tgtEl>
                                          <p:spTgt spid="142342"/>
                                        </p:tgtEl>
                                        <p:attrNameLst>
                                          <p:attrName>ppt_x</p:attrName>
                                        </p:attrNameLst>
                                      </p:cBhvr>
                                      <p:tavLst>
                                        <p:tav tm="0">
                                          <p:val>
                                            <p:strVal val="0-#ppt_w/2"/>
                                          </p:val>
                                        </p:tav>
                                        <p:tav tm="100000">
                                          <p:val>
                                            <p:strVal val="#ppt_x"/>
                                          </p:val>
                                        </p:tav>
                                      </p:tavLst>
                                    </p:anim>
                                    <p:anim calcmode="lin" valueType="num">
                                      <p:cBhvr additive="base">
                                        <p:cTn id="23" dur="1000" fill="hold"/>
                                        <p:tgtEl>
                                          <p:spTgt spid="142342"/>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42343"/>
                                        </p:tgtEl>
                                        <p:attrNameLst>
                                          <p:attrName>style.visibility</p:attrName>
                                        </p:attrNameLst>
                                      </p:cBhvr>
                                      <p:to>
                                        <p:strVal val="visible"/>
                                      </p:to>
                                    </p:set>
                                    <p:anim calcmode="lin" valueType="num">
                                      <p:cBhvr additive="base">
                                        <p:cTn id="26" dur="1000" fill="hold"/>
                                        <p:tgtEl>
                                          <p:spTgt spid="142343"/>
                                        </p:tgtEl>
                                        <p:attrNameLst>
                                          <p:attrName>ppt_x</p:attrName>
                                        </p:attrNameLst>
                                      </p:cBhvr>
                                      <p:tavLst>
                                        <p:tav tm="0">
                                          <p:val>
                                            <p:strVal val="0-#ppt_w/2"/>
                                          </p:val>
                                        </p:tav>
                                        <p:tav tm="100000">
                                          <p:val>
                                            <p:strVal val="#ppt_x"/>
                                          </p:val>
                                        </p:tav>
                                      </p:tavLst>
                                    </p:anim>
                                    <p:anim calcmode="lin" valueType="num">
                                      <p:cBhvr additive="base">
                                        <p:cTn id="27" dur="1000" fill="hold"/>
                                        <p:tgtEl>
                                          <p:spTgt spid="142343"/>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42344"/>
                                        </p:tgtEl>
                                        <p:attrNameLst>
                                          <p:attrName>style.visibility</p:attrName>
                                        </p:attrNameLst>
                                      </p:cBhvr>
                                      <p:to>
                                        <p:strVal val="visible"/>
                                      </p:to>
                                    </p:set>
                                    <p:anim calcmode="lin" valueType="num">
                                      <p:cBhvr additive="base">
                                        <p:cTn id="30" dur="1000" fill="hold"/>
                                        <p:tgtEl>
                                          <p:spTgt spid="142344"/>
                                        </p:tgtEl>
                                        <p:attrNameLst>
                                          <p:attrName>ppt_x</p:attrName>
                                        </p:attrNameLst>
                                      </p:cBhvr>
                                      <p:tavLst>
                                        <p:tav tm="0">
                                          <p:val>
                                            <p:strVal val="0-#ppt_w/2"/>
                                          </p:val>
                                        </p:tav>
                                        <p:tav tm="100000">
                                          <p:val>
                                            <p:strVal val="#ppt_x"/>
                                          </p:val>
                                        </p:tav>
                                      </p:tavLst>
                                    </p:anim>
                                    <p:anim calcmode="lin" valueType="num">
                                      <p:cBhvr additive="base">
                                        <p:cTn id="31" dur="1000" fill="hold"/>
                                        <p:tgtEl>
                                          <p:spTgt spid="1423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animBg="1"/>
      <p:bldP spid="142340" grpId="0" animBg="1"/>
      <p:bldP spid="142341" grpId="0" animBg="1"/>
      <p:bldP spid="142342" grpId="0" animBg="1"/>
      <p:bldP spid="142343" grpId="0" animBg="1"/>
      <p:bldP spid="142344"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descr="50%"/>
          <p:cNvSpPr>
            <a:spLocks noChangeArrowheads="1"/>
          </p:cNvSpPr>
          <p:nvPr/>
        </p:nvSpPr>
        <p:spPr bwMode="auto">
          <a:xfrm>
            <a:off x="432000" y="1146500"/>
            <a:ext cx="8280000" cy="4854388"/>
          </a:xfrm>
          <a:prstGeom prst="rect">
            <a:avLst/>
          </a:prstGeom>
          <a:noFill/>
          <a:ln w="22225">
            <a:noFill/>
            <a:miter lim="800000"/>
            <a:headEnd/>
            <a:tailEnd/>
          </a:ln>
          <a:effectLst/>
        </p:spPr>
        <p:txBody>
          <a:bodyPr lIns="72000" tIns="72000" rIns="72000" bIns="72000" anchor="ctr">
            <a:spAutoFit/>
          </a:bodyPr>
          <a:lstStyle>
            <a:lvl1pPr marL="177800" indent="-17780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marL="0" indent="0"/>
            <a:r>
              <a:rPr lang="pl-PL" altLang="el-GR" dirty="0">
                <a:latin typeface="Verdana" panose="020B0604030504040204" pitchFamily="34" charset="0"/>
                <a:ea typeface="Verdana" panose="020B0604030504040204" pitchFamily="34" charset="0"/>
              </a:rPr>
              <a:t>Ponuda mora biti odbijena ako je ponuđač:</a:t>
            </a:r>
          </a:p>
          <a:p>
            <a:pPr marL="342900" indent="-342900">
              <a:buFont typeface="+mj-lt"/>
              <a:buAutoNum type="alphaLcParenR"/>
            </a:pPr>
            <a:r>
              <a:rPr lang="en-US" altLang="el-GR" dirty="0" err="1">
                <a:latin typeface="Verdana" panose="020B0604030504040204" pitchFamily="34" charset="0"/>
                <a:ea typeface="Verdana" panose="020B0604030504040204" pitchFamily="34" charset="0"/>
              </a:rPr>
              <a:t>osuđen</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krivičnom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postupku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pravomoćnom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presudom</a:t>
            </a:r>
            <a:r>
              <a:rPr lang="en-US" altLang="el-GR" dirty="0">
                <a:latin typeface="Verdana" panose="020B0604030504040204" pitchFamily="34" charset="0"/>
                <a:ea typeface="Verdana" panose="020B0604030504040204" pitchFamily="34" charset="0"/>
              </a:rPr>
              <a:t> za </a:t>
            </a:r>
            <a:r>
              <a:rPr lang="en-US" altLang="el-GR" dirty="0" err="1">
                <a:latin typeface="Verdana" panose="020B0604030504040204" pitchFamily="34" charset="0"/>
                <a:ea typeface="Verdana" panose="020B0604030504040204" pitchFamily="34" charset="0"/>
              </a:rPr>
              <a:t>krivična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djela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organiziran</a:t>
            </a:r>
            <a:r>
              <a:rPr lang="hr-BA" altLang="el-GR" dirty="0">
                <a:latin typeface="Verdana" panose="020B0604030504040204" pitchFamily="34" charset="0"/>
                <a:ea typeface="Verdana" panose="020B0604030504040204" pitchFamily="34" charset="0"/>
              </a:rPr>
              <a:t>og</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kriminal</a:t>
            </a:r>
            <a:r>
              <a:rPr lang="hr-BA" altLang="el-GR" dirty="0">
                <a:latin typeface="Verdana" panose="020B0604030504040204" pitchFamily="34" charset="0"/>
                <a:ea typeface="Verdana" panose="020B0604030504040204" pitchFamily="34" charset="0"/>
              </a:rPr>
              <a:t>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korupcij</a:t>
            </a:r>
            <a:r>
              <a:rPr lang="hr-BA" altLang="el-GR" dirty="0">
                <a:latin typeface="Verdana" panose="020B0604030504040204" pitchFamily="34" charset="0"/>
                <a:ea typeface="Verdana" panose="020B0604030504040204" pitchFamily="34" charset="0"/>
              </a:rPr>
              <a:t>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prijevar</a:t>
            </a:r>
            <a:r>
              <a:rPr lang="hr-BA" altLang="el-GR" dirty="0">
                <a:latin typeface="Verdana" panose="020B0604030504040204" pitchFamily="34" charset="0"/>
                <a:ea typeface="Verdana" panose="020B0604030504040204" pitchFamily="34" charset="0"/>
              </a:rPr>
              <a:t>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pranj</a:t>
            </a:r>
            <a:r>
              <a:rPr lang="hr-BA" altLang="el-GR" dirty="0">
                <a:latin typeface="Verdana" panose="020B0604030504040204" pitchFamily="34" charset="0"/>
                <a:ea typeface="Verdana" panose="020B0604030504040204" pitchFamily="34" charset="0"/>
              </a:rPr>
              <a:t>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novca</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skladu</a:t>
            </a:r>
            <a:r>
              <a:rPr lang="en-US" altLang="el-GR" dirty="0">
                <a:latin typeface="Verdana" panose="020B0604030504040204" pitchFamily="34" charset="0"/>
                <a:ea typeface="Verdana" panose="020B0604030504040204" pitchFamily="34" charset="0"/>
              </a:rPr>
              <a:t> s </a:t>
            </a:r>
            <a:r>
              <a:rPr lang="en-US" altLang="el-GR" dirty="0" err="1">
                <a:latin typeface="Verdana" panose="020B0604030504040204" pitchFamily="34" charset="0"/>
                <a:ea typeface="Verdana" panose="020B0604030504040204" pitchFamily="34" charset="0"/>
              </a:rPr>
              <a:t>postojećim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Bosne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Hercegovine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zemlje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osnivanja</a:t>
            </a:r>
            <a:r>
              <a:rPr lang="hr-BA" altLang="el-GR" dirty="0">
                <a:latin typeface="Verdana" panose="020B0604030504040204" pitchFamily="34" charset="0"/>
                <a:ea typeface="Verdana" panose="020B0604030504040204" pitchFamily="34" charset="0"/>
              </a:rPr>
              <a:t> pravnog lica</a:t>
            </a:r>
            <a:r>
              <a:rPr lang="en-US" altLang="el-GR" dirty="0">
                <a:latin typeface="Verdana" panose="020B0604030504040204" pitchFamily="34" charset="0"/>
                <a:ea typeface="Verdana" panose="020B0604030504040204" pitchFamily="34" charset="0"/>
              </a:rPr>
              <a:t>;</a:t>
            </a:r>
            <a:endParaRPr lang="hr-BA" altLang="el-GR" dirty="0">
              <a:latin typeface="Verdana" panose="020B0604030504040204" pitchFamily="34" charset="0"/>
              <a:ea typeface="Verdana" panose="020B0604030504040204" pitchFamily="34" charset="0"/>
            </a:endParaRPr>
          </a:p>
          <a:p>
            <a:pPr marL="342900" indent="-342900">
              <a:buFont typeface="+mj-lt"/>
              <a:buAutoNum type="alphaLcParenR"/>
            </a:pPr>
            <a:r>
              <a:rPr lang="en-US" altLang="el-GR" dirty="0">
                <a:latin typeface="Verdana" panose="020B0604030504040204" pitchFamily="34" charset="0"/>
                <a:ea typeface="Verdana" panose="020B0604030504040204" pitchFamily="34" charset="0"/>
              </a:rPr>
              <a:t>u </a:t>
            </a:r>
            <a:r>
              <a:rPr lang="en-US" altLang="el-GR" dirty="0" err="1">
                <a:latin typeface="Verdana" panose="020B0604030504040204" pitchFamily="34" charset="0"/>
                <a:ea typeface="Verdana" panose="020B0604030504040204" pitchFamily="34" charset="0"/>
              </a:rPr>
              <a:t>stečaju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je </a:t>
            </a:r>
            <a:r>
              <a:rPr lang="en-US" altLang="el-GR" dirty="0" err="1">
                <a:latin typeface="Verdana" panose="020B0604030504040204" pitchFamily="34" charset="0"/>
                <a:ea typeface="Verdana" panose="020B0604030504040204" pitchFamily="34" charset="0"/>
              </a:rPr>
              <a:t>predmet</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stečajnog</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postupka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osim</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slučaju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kada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postoji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valjana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odluka</a:t>
            </a:r>
            <a:r>
              <a:rPr lang="en-US" altLang="el-GR" dirty="0">
                <a:latin typeface="Verdana" panose="020B0604030504040204" pitchFamily="34" charset="0"/>
                <a:ea typeface="Verdana" panose="020B0604030504040204" pitchFamily="34" charset="0"/>
              </a:rPr>
              <a:t> o </a:t>
            </a:r>
            <a:r>
              <a:rPr lang="en-US" altLang="el-GR" dirty="0" err="1">
                <a:latin typeface="Verdana" panose="020B0604030504040204" pitchFamily="34" charset="0"/>
                <a:ea typeface="Verdana" panose="020B0604030504040204" pitchFamily="34" charset="0"/>
              </a:rPr>
              <a:t>potvrđivanju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stečajnog</a:t>
            </a:r>
            <a:r>
              <a:rPr lang="en-US" altLang="el-GR" dirty="0">
                <a:latin typeface="Verdana" panose="020B0604030504040204" pitchFamily="34" charset="0"/>
                <a:ea typeface="Verdana" panose="020B0604030504040204" pitchFamily="34" charset="0"/>
              </a:rPr>
              <a:t> plana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je u </a:t>
            </a:r>
            <a:r>
              <a:rPr lang="en-US" altLang="el-GR" dirty="0" err="1">
                <a:latin typeface="Verdana" panose="020B0604030504040204" pitchFamily="34" charset="0"/>
                <a:ea typeface="Verdana" panose="020B0604030504040204" pitchFamily="34" charset="0"/>
              </a:rPr>
              <a:t>postupku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likvidacije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što</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znači</a:t>
            </a:r>
            <a:r>
              <a:rPr lang="en-US" altLang="el-GR" dirty="0">
                <a:latin typeface="Verdana" panose="020B0604030504040204" pitchFamily="34" charset="0"/>
                <a:ea typeface="Verdana" panose="020B0604030504040204" pitchFamily="34" charset="0"/>
              </a:rPr>
              <a:t> da je u </a:t>
            </a:r>
            <a:r>
              <a:rPr lang="en-US" altLang="el-GR" dirty="0" err="1">
                <a:latin typeface="Verdana" panose="020B0604030504040204" pitchFamily="34" charset="0"/>
                <a:ea typeface="Verdana" panose="020B0604030504040204" pitchFamily="34" charset="0"/>
              </a:rPr>
              <a:t>postupku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obustave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svoje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poslovne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aktivnosti</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skladu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postojeći</a:t>
            </a:r>
            <a:r>
              <a:rPr lang="hr-BA" altLang="el-GR" dirty="0">
                <a:latin typeface="Verdana" panose="020B0604030504040204" pitchFamily="34" charset="0"/>
                <a:ea typeface="Verdana" panose="020B0604030504040204" pitchFamily="34" charset="0"/>
              </a:rPr>
              <a:t>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a:t>
            </a:r>
            <a:r>
              <a:rPr lang="hr-BA" altLang="el-GR" dirty="0">
                <a:latin typeface="Verdana" panose="020B0604030504040204" pitchFamily="34" charset="0"/>
                <a:ea typeface="Verdana" panose="020B0604030504040204" pitchFamily="34" charset="0"/>
              </a:rPr>
              <a:t>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Bosne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Hercegovine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države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osnivanja</a:t>
            </a:r>
            <a:r>
              <a:rPr lang="en-US" altLang="el-GR" dirty="0">
                <a:latin typeface="Verdana" panose="020B0604030504040204" pitchFamily="34" charset="0"/>
                <a:ea typeface="Verdana" panose="020B0604030504040204" pitchFamily="34" charset="0"/>
              </a:rPr>
              <a:t>;</a:t>
            </a:r>
            <a:endParaRPr lang="hr-BA" altLang="el-GR" dirty="0">
              <a:latin typeface="Verdana" panose="020B0604030504040204" pitchFamily="34" charset="0"/>
              <a:ea typeface="Verdana" panose="020B0604030504040204" pitchFamily="34" charset="0"/>
            </a:endParaRPr>
          </a:p>
          <a:p>
            <a:pPr marL="342900" indent="-342900">
              <a:buFont typeface="+mj-lt"/>
              <a:buAutoNum type="alphaLcParenR"/>
            </a:pPr>
            <a:r>
              <a:rPr lang="en-US" altLang="el-GR" dirty="0" err="1">
                <a:latin typeface="Verdana" panose="020B0604030504040204" pitchFamily="34" charset="0"/>
                <a:ea typeface="Verdana" panose="020B0604030504040204" pitchFamily="34" charset="0"/>
              </a:rPr>
              <a:t>nije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ispunio</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svoje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obaveze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koje</a:t>
            </a:r>
            <a:r>
              <a:rPr lang="en-US" altLang="el-GR" dirty="0">
                <a:latin typeface="Verdana" panose="020B0604030504040204" pitchFamily="34" charset="0"/>
                <a:ea typeface="Verdana" panose="020B0604030504040204" pitchFamily="34" charset="0"/>
              </a:rPr>
              <a:t> se </a:t>
            </a:r>
            <a:r>
              <a:rPr lang="en-US" altLang="el-GR" dirty="0" err="1">
                <a:latin typeface="Verdana" panose="020B0604030504040204" pitchFamily="34" charset="0"/>
                <a:ea typeface="Verdana" panose="020B0604030504040204" pitchFamily="34" charset="0"/>
              </a:rPr>
              <a:t>odnose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na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isplatu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penzijskog</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invalidskog</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osiguranja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zdravstvenog</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osiguranja</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skladu</a:t>
            </a:r>
            <a:r>
              <a:rPr lang="en-US" altLang="el-GR" dirty="0">
                <a:latin typeface="Verdana" panose="020B0604030504040204" pitchFamily="34" charset="0"/>
                <a:ea typeface="Verdana" panose="020B0604030504040204" pitchFamily="34" charset="0"/>
              </a:rPr>
              <a:t> s </a:t>
            </a:r>
            <a:r>
              <a:rPr lang="en-US" altLang="el-GR" dirty="0" err="1">
                <a:latin typeface="Verdana" panose="020B0604030504040204" pitchFamily="34" charset="0"/>
                <a:ea typeface="Verdana" panose="020B0604030504040204" pitchFamily="34" charset="0"/>
              </a:rPr>
              <a:t>relevantnim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Bosne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Hercegovine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države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osnivanja</a:t>
            </a:r>
            <a:r>
              <a:rPr lang="en-US" altLang="el-GR" dirty="0">
                <a:latin typeface="Verdana" panose="020B0604030504040204" pitchFamily="34" charset="0"/>
                <a:ea typeface="Verdana" panose="020B0604030504040204" pitchFamily="34" charset="0"/>
              </a:rPr>
              <a:t>;</a:t>
            </a:r>
            <a:endParaRPr lang="hr-BA" altLang="el-GR" dirty="0">
              <a:latin typeface="Verdana" panose="020B0604030504040204" pitchFamily="34" charset="0"/>
              <a:ea typeface="Verdana" panose="020B0604030504040204" pitchFamily="34" charset="0"/>
            </a:endParaRPr>
          </a:p>
          <a:p>
            <a:pPr marL="342900" indent="-342900">
              <a:buFont typeface="+mj-lt"/>
              <a:buAutoNum type="alphaLcParenR"/>
            </a:pPr>
            <a:r>
              <a:rPr lang="en-US" altLang="el-GR" dirty="0" err="1">
                <a:latin typeface="Verdana" panose="020B0604030504040204" pitchFamily="34" charset="0"/>
                <a:ea typeface="Verdana" panose="020B0604030504040204" pitchFamily="34" charset="0"/>
              </a:rPr>
              <a:t>nije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ispunio</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svoje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obaveze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koje</a:t>
            </a:r>
            <a:r>
              <a:rPr lang="en-US" altLang="el-GR" dirty="0">
                <a:latin typeface="Verdana" panose="020B0604030504040204" pitchFamily="34" charset="0"/>
                <a:ea typeface="Verdana" panose="020B0604030504040204" pitchFamily="34" charset="0"/>
              </a:rPr>
              <a:t> se </a:t>
            </a:r>
            <a:r>
              <a:rPr lang="en-US" altLang="el-GR" dirty="0" err="1">
                <a:latin typeface="Verdana" panose="020B0604030504040204" pitchFamily="34" charset="0"/>
                <a:ea typeface="Verdana" panose="020B0604030504040204" pitchFamily="34" charset="0"/>
              </a:rPr>
              <a:t>odnose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na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plaćanje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izravnih</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indirektnih</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poreza</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skladu</a:t>
            </a:r>
            <a:r>
              <a:rPr lang="en-US" altLang="el-GR" dirty="0">
                <a:latin typeface="Verdana" panose="020B0604030504040204" pitchFamily="34" charset="0"/>
                <a:ea typeface="Verdana" panose="020B0604030504040204" pitchFamily="34" charset="0"/>
              </a:rPr>
              <a:t> s </a:t>
            </a:r>
            <a:r>
              <a:rPr lang="en-US" altLang="el-GR" dirty="0" err="1">
                <a:latin typeface="Verdana" panose="020B0604030504040204" pitchFamily="34" charset="0"/>
                <a:ea typeface="Verdana" panose="020B0604030504040204" pitchFamily="34" charset="0"/>
              </a:rPr>
              <a:t>relevantnim</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Bosne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Hercegovine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ili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propisima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države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osnivanja</a:t>
            </a:r>
            <a:r>
              <a:rPr lang="en-US" altLang="el-GR" dirty="0">
                <a:latin typeface="Verdana" panose="020B0604030504040204" pitchFamily="34" charset="0"/>
                <a:ea typeface="Verdana" panose="020B0604030504040204" pitchFamily="34" charset="0"/>
              </a:rPr>
              <a:t>.</a:t>
            </a:r>
            <a:endParaRPr lang="el-GR" altLang="el-GR" dirty="0">
              <a:latin typeface="Verdana" panose="020B0604030504040204" pitchFamily="34" charset="0"/>
              <a:ea typeface="Verdana" panose="020B0604030504040204" pitchFamily="34" charset="0"/>
            </a:endParaRPr>
          </a:p>
        </p:txBody>
      </p:sp>
      <p:sp>
        <p:nvSpPr>
          <p:cNvPr id="6" name="Rectangle 5"/>
          <p:cNvSpPr/>
          <p:nvPr/>
        </p:nvSpPr>
        <p:spPr>
          <a:xfrm>
            <a:off x="432000" y="432000"/>
            <a:ext cx="676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Lična sposobnost ponuđača</a:t>
            </a:r>
            <a:endParaRPr lang="el-GR" altLang="el-GR" sz="2000" b="1" dirty="0"/>
          </a:p>
        </p:txBody>
      </p:sp>
      <p:sp>
        <p:nvSpPr>
          <p:cNvPr id="10" name="TextBox 9"/>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45 </a:t>
            </a:r>
            <a:r>
              <a:rPr lang="hr-BA" sz="1400" b="1" dirty="0">
                <a:solidFill>
                  <a:schemeClr val="bg1"/>
                </a:solidFill>
              </a:rPr>
              <a:t>ZJN</a:t>
            </a:r>
            <a:endParaRPr lang="el-GR" sz="1400" b="1" dirty="0">
              <a:solidFill>
                <a:schemeClr val="bg1"/>
              </a:solidFill>
            </a:endParaRPr>
          </a:p>
        </p:txBody>
      </p:sp>
      <p:sp>
        <p:nvSpPr>
          <p:cNvPr id="2" name="Rectangle 1"/>
          <p:cNvSpPr/>
          <p:nvPr/>
        </p:nvSpPr>
        <p:spPr>
          <a:xfrm>
            <a:off x="432000" y="6249017"/>
            <a:ext cx="7813357" cy="369332"/>
          </a:xfrm>
          <a:prstGeom prst="rect">
            <a:avLst/>
          </a:prstGeom>
        </p:spPr>
        <p:txBody>
          <a:bodyPr wrap="none">
            <a:spAutoFit/>
          </a:bodyPr>
          <a:lstStyle/>
          <a:p>
            <a:r>
              <a:rPr lang="en-US" altLang="el-GR" b="1" dirty="0" err="1">
                <a:solidFill>
                  <a:srgbClr val="FF0000"/>
                </a:solidFill>
              </a:rPr>
              <a:t>Jedini</a:t>
            </a:r>
            <a:r>
              <a:rPr lang="en-US" altLang="el-GR" b="1" dirty="0">
                <a:solidFill>
                  <a:srgbClr val="FF0000"/>
                </a:solidFill>
              </a:rPr>
              <a:t> </a:t>
            </a:r>
            <a:r>
              <a:rPr lang="en-US" altLang="el-GR" b="1" dirty="0" err="1">
                <a:solidFill>
                  <a:srgbClr val="FF0000"/>
                </a:solidFill>
              </a:rPr>
              <a:t>obavezni</a:t>
            </a:r>
            <a:r>
              <a:rPr lang="en-US" altLang="el-GR" b="1" dirty="0">
                <a:solidFill>
                  <a:srgbClr val="FF0000"/>
                </a:solidFill>
              </a:rPr>
              <a:t> </a:t>
            </a:r>
            <a:r>
              <a:rPr lang="en-US" altLang="el-GR" b="1" dirty="0" err="1">
                <a:solidFill>
                  <a:srgbClr val="FF0000"/>
                </a:solidFill>
              </a:rPr>
              <a:t>kriteriji</a:t>
            </a:r>
            <a:r>
              <a:rPr lang="en-US" altLang="el-GR" b="1" dirty="0">
                <a:solidFill>
                  <a:srgbClr val="FF0000"/>
                </a:solidFill>
              </a:rPr>
              <a:t> </a:t>
            </a:r>
            <a:r>
              <a:rPr lang="en-US" altLang="el-GR" b="1" dirty="0" err="1">
                <a:solidFill>
                  <a:srgbClr val="FF0000"/>
                </a:solidFill>
              </a:rPr>
              <a:t>prema</a:t>
            </a:r>
            <a:r>
              <a:rPr lang="en-US" altLang="el-GR" b="1" dirty="0">
                <a:solidFill>
                  <a:srgbClr val="FF0000"/>
                </a:solidFill>
              </a:rPr>
              <a:t> ZJN - </a:t>
            </a:r>
            <a:r>
              <a:rPr lang="en-US" altLang="el-GR" b="1" dirty="0" err="1">
                <a:solidFill>
                  <a:srgbClr val="FF0000"/>
                </a:solidFill>
              </a:rPr>
              <a:t>kriteriji</a:t>
            </a:r>
            <a:r>
              <a:rPr lang="en-US" altLang="el-GR" b="1" dirty="0">
                <a:solidFill>
                  <a:srgbClr val="FF0000"/>
                </a:solidFill>
              </a:rPr>
              <a:t> za </a:t>
            </a:r>
            <a:r>
              <a:rPr lang="en-US" altLang="el-GR" b="1" dirty="0" err="1">
                <a:solidFill>
                  <a:srgbClr val="FF0000"/>
                </a:solidFill>
              </a:rPr>
              <a:t>isključenje</a:t>
            </a:r>
            <a:endParaRPr lang="el-GR" altLang="el-GR" b="1" dirty="0">
              <a:solidFill>
                <a:srgbClr val="FF0000"/>
              </a:solidFill>
            </a:endParaRPr>
          </a:p>
        </p:txBody>
      </p:sp>
    </p:spTree>
    <p:extLst>
      <p:ext uri="{BB962C8B-B14F-4D97-AF65-F5344CB8AC3E}">
        <p14:creationId xmlns:p14="http://schemas.microsoft.com/office/powerpoint/2010/main" val="804059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43364"/>
                                        </p:tgtEl>
                                        <p:attrNameLst>
                                          <p:attrName>style.visibility</p:attrName>
                                        </p:attrNameLst>
                                      </p:cBhvr>
                                      <p:to>
                                        <p:strVal val="visible"/>
                                      </p:to>
                                    </p:set>
                                    <p:anim calcmode="lin" valueType="num">
                                      <p:cBhvr additive="base">
                                        <p:cTn id="7" dur="1000" fill="hold"/>
                                        <p:tgtEl>
                                          <p:spTgt spid="143364"/>
                                        </p:tgtEl>
                                        <p:attrNameLst>
                                          <p:attrName>ppt_x</p:attrName>
                                        </p:attrNameLst>
                                      </p:cBhvr>
                                      <p:tavLst>
                                        <p:tav tm="0">
                                          <p:val>
                                            <p:strVal val="1+#ppt_w/2"/>
                                          </p:val>
                                        </p:tav>
                                        <p:tav tm="100000">
                                          <p:val>
                                            <p:strVal val="#ppt_x"/>
                                          </p:val>
                                        </p:tav>
                                      </p:tavLst>
                                    </p:anim>
                                    <p:anim calcmode="lin" valueType="num">
                                      <p:cBhvr additive="base">
                                        <p:cTn id="8" dur="1000" fill="hold"/>
                                        <p:tgtEl>
                                          <p:spTgt spid="1433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4"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759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Sposobnost za obavljanje profesionalne djelatnosti</a:t>
            </a:r>
            <a:endParaRPr lang="el-GR" alt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46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1053464"/>
            <a:ext cx="8280000" cy="1530401"/>
          </a:xfrm>
          <a:prstGeom prst="rect">
            <a:avLst/>
          </a:prstGeom>
          <a:noFill/>
          <a:ln w="22225">
            <a:noFill/>
            <a:miter lim="800000"/>
            <a:headEnd/>
            <a:tailEnd/>
          </a:ln>
          <a:effectLst/>
        </p:spPr>
        <p:txBody>
          <a:bodyPr lIns="72000" tIns="72000" rIns="72000" bIns="72000" anchor="ctr">
            <a:spAutoFit/>
          </a:bodyPr>
          <a:lstStyle/>
          <a:p>
            <a:r>
              <a:rPr lang="en-US" dirty="0">
                <a:ea typeface="Verdana" panose="020B0604030504040204" pitchFamily="34" charset="0"/>
              </a:rPr>
              <a:t>Od </a:t>
            </a:r>
            <a:r>
              <a:rPr lang="en-US" dirty="0" err="1">
                <a:ea typeface="Verdana" panose="020B0604030504040204" pitchFamily="34" charset="0"/>
              </a:rPr>
              <a:t>ponuđača</a:t>
            </a:r>
            <a:r>
              <a:rPr lang="en-US" dirty="0">
                <a:ea typeface="Verdana" panose="020B0604030504040204" pitchFamily="34" charset="0"/>
              </a:rPr>
              <a:t> se </a:t>
            </a:r>
            <a:r>
              <a:rPr lang="en-US" dirty="0" err="1">
                <a:ea typeface="Verdana" panose="020B0604030504040204" pitchFamily="34" charset="0"/>
              </a:rPr>
              <a:t>može</a:t>
            </a:r>
            <a:r>
              <a:rPr lang="en-US" dirty="0">
                <a:ea typeface="Verdana" panose="020B0604030504040204" pitchFamily="34" charset="0"/>
              </a:rPr>
              <a:t> </a:t>
            </a:r>
            <a:r>
              <a:rPr lang="en-US" dirty="0" err="1">
                <a:ea typeface="Verdana" panose="020B0604030504040204" pitchFamily="34" charset="0"/>
              </a:rPr>
              <a:t>zatražiti</a:t>
            </a:r>
            <a:r>
              <a:rPr lang="en-US" dirty="0">
                <a:ea typeface="Verdana" panose="020B0604030504040204" pitchFamily="34" charset="0"/>
              </a:rPr>
              <a:t> da </a:t>
            </a:r>
            <a:r>
              <a:rPr lang="en-US" dirty="0" err="1">
                <a:ea typeface="Verdana" panose="020B0604030504040204" pitchFamily="34" charset="0"/>
              </a:rPr>
              <a:t>dokaže</a:t>
            </a:r>
            <a:r>
              <a:rPr lang="en-US" dirty="0">
                <a:ea typeface="Verdana" panose="020B0604030504040204" pitchFamily="34" charset="0"/>
              </a:rPr>
              <a:t> </a:t>
            </a:r>
            <a:r>
              <a:rPr lang="en-US" dirty="0" err="1">
                <a:ea typeface="Verdana" panose="020B0604030504040204" pitchFamily="34" charset="0"/>
              </a:rPr>
              <a:t>svoju</a:t>
            </a:r>
            <a:r>
              <a:rPr lang="en-US" dirty="0">
                <a:ea typeface="Verdana" panose="020B0604030504040204" pitchFamily="34" charset="0"/>
              </a:rPr>
              <a:t> </a:t>
            </a:r>
            <a:r>
              <a:rPr lang="en-US" dirty="0" err="1">
                <a:ea typeface="Verdana" panose="020B0604030504040204" pitchFamily="34" charset="0"/>
              </a:rPr>
              <a:t>registraciju</a:t>
            </a:r>
            <a:r>
              <a:rPr lang="en-US" dirty="0">
                <a:ea typeface="Verdana" panose="020B0604030504040204" pitchFamily="34" charset="0"/>
              </a:rPr>
              <a:t> u </a:t>
            </a:r>
            <a:r>
              <a:rPr lang="en-US" dirty="0" err="1">
                <a:ea typeface="Verdana" panose="020B0604030504040204" pitchFamily="34" charset="0"/>
              </a:rPr>
              <a:t>odgovarajućim</a:t>
            </a:r>
            <a:r>
              <a:rPr lang="en-US" dirty="0">
                <a:ea typeface="Verdana" panose="020B0604030504040204" pitchFamily="34" charset="0"/>
              </a:rPr>
              <a:t> </a:t>
            </a:r>
            <a:r>
              <a:rPr lang="en-US" dirty="0" err="1">
                <a:ea typeface="Verdana" panose="020B0604030504040204" pitchFamily="34" charset="0"/>
              </a:rPr>
              <a:t>profesionalnim</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drugim</a:t>
            </a:r>
            <a:r>
              <a:rPr lang="en-US" dirty="0">
                <a:ea typeface="Verdana" panose="020B0604030504040204" pitchFamily="34" charset="0"/>
              </a:rPr>
              <a:t> </a:t>
            </a:r>
            <a:r>
              <a:rPr lang="en-US" dirty="0" err="1">
                <a:ea typeface="Verdana" panose="020B0604030504040204" pitchFamily="34" charset="0"/>
              </a:rPr>
              <a:t>registrima</a:t>
            </a:r>
            <a:r>
              <a:rPr lang="en-US" dirty="0">
                <a:ea typeface="Verdana" panose="020B0604030504040204" pitchFamily="34" charset="0"/>
              </a:rPr>
              <a:t> </a:t>
            </a:r>
            <a:r>
              <a:rPr lang="en-US" dirty="0" err="1">
                <a:ea typeface="Verdana" panose="020B0604030504040204" pitchFamily="34" charset="0"/>
              </a:rPr>
              <a:t>zemlje</a:t>
            </a:r>
            <a:r>
              <a:rPr lang="en-US" dirty="0">
                <a:ea typeface="Verdana" panose="020B0604030504040204" pitchFamily="34" charset="0"/>
              </a:rPr>
              <a:t> u </a:t>
            </a:r>
            <a:r>
              <a:rPr lang="en-US" dirty="0" err="1">
                <a:ea typeface="Verdana" panose="020B0604030504040204" pitchFamily="34" charset="0"/>
              </a:rPr>
              <a:t>kojoj</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 </a:t>
            </a:r>
            <a:r>
              <a:rPr lang="en-US" dirty="0" err="1">
                <a:ea typeface="Verdana" panose="020B0604030504040204" pitchFamily="34" charset="0"/>
              </a:rPr>
              <a:t>osnovani</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da </a:t>
            </a:r>
            <a:r>
              <a:rPr lang="en-US" dirty="0" err="1">
                <a:ea typeface="Verdana" panose="020B0604030504040204" pitchFamily="34" charset="0"/>
              </a:rPr>
              <a:t>dostavi</a:t>
            </a:r>
            <a:r>
              <a:rPr lang="en-US" dirty="0">
                <a:ea typeface="Verdana" panose="020B0604030504040204" pitchFamily="34" charset="0"/>
              </a:rPr>
              <a:t> </a:t>
            </a:r>
            <a:r>
              <a:rPr lang="en-US" dirty="0" err="1">
                <a:ea typeface="Verdana" panose="020B0604030504040204" pitchFamily="34" charset="0"/>
              </a:rPr>
              <a:t>posebnu</a:t>
            </a:r>
            <a:r>
              <a:rPr lang="en-US" dirty="0">
                <a:ea typeface="Verdana" panose="020B0604030504040204" pitchFamily="34" charset="0"/>
              </a:rPr>
              <a:t> </a:t>
            </a:r>
            <a:r>
              <a:rPr lang="en-US" dirty="0" err="1">
                <a:ea typeface="Verdana" panose="020B0604030504040204" pitchFamily="34" charset="0"/>
              </a:rPr>
              <a:t>izjavu</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potvrdu</a:t>
            </a:r>
            <a:r>
              <a:rPr lang="en-US" dirty="0">
                <a:ea typeface="Verdana" panose="020B0604030504040204" pitchFamily="34" charset="0"/>
              </a:rPr>
              <a:t> </a:t>
            </a:r>
            <a:r>
              <a:rPr lang="en-US" dirty="0" err="1">
                <a:ea typeface="Verdana" panose="020B0604030504040204" pitchFamily="34" charset="0"/>
              </a:rPr>
              <a:t>nadležnom</a:t>
            </a:r>
            <a:r>
              <a:rPr lang="en-US" dirty="0">
                <a:ea typeface="Verdana" panose="020B0604030504040204" pitchFamily="34" charset="0"/>
              </a:rPr>
              <a:t> </a:t>
            </a:r>
            <a:r>
              <a:rPr lang="hr-BA" dirty="0">
                <a:ea typeface="Verdana" panose="020B0604030504040204" pitchFamily="34" charset="0"/>
              </a:rPr>
              <a:t>organu</a:t>
            </a:r>
            <a:r>
              <a:rPr lang="en-US" dirty="0">
                <a:ea typeface="Verdana" panose="020B0604030504040204" pitchFamily="34" charset="0"/>
              </a:rPr>
              <a:t> </a:t>
            </a:r>
            <a:r>
              <a:rPr lang="en-US" dirty="0" err="1">
                <a:ea typeface="Verdana" panose="020B0604030504040204" pitchFamily="34" charset="0"/>
              </a:rPr>
              <a:t>kojim</a:t>
            </a:r>
            <a:r>
              <a:rPr lang="en-US" dirty="0">
                <a:ea typeface="Verdana" panose="020B0604030504040204" pitchFamily="34" charset="0"/>
              </a:rPr>
              <a:t> se </a:t>
            </a:r>
            <a:r>
              <a:rPr lang="en-US" dirty="0" err="1">
                <a:ea typeface="Verdana" panose="020B0604030504040204" pitchFamily="34" charset="0"/>
              </a:rPr>
              <a:t>dokazuje</a:t>
            </a:r>
            <a:r>
              <a:rPr lang="en-US" dirty="0">
                <a:ea typeface="Verdana" panose="020B0604030504040204" pitchFamily="34" charset="0"/>
              </a:rPr>
              <a:t> </a:t>
            </a:r>
            <a:r>
              <a:rPr lang="hr-BA" dirty="0">
                <a:ea typeface="Verdana" panose="020B0604030504040204" pitchFamily="34" charset="0"/>
              </a:rPr>
              <a:t>njegovo</a:t>
            </a:r>
            <a:r>
              <a:rPr lang="en-US" dirty="0">
                <a:ea typeface="Verdana" panose="020B0604030504040204" pitchFamily="34" charset="0"/>
              </a:rPr>
              <a:t> </a:t>
            </a:r>
            <a:r>
              <a:rPr lang="en-US" dirty="0" err="1">
                <a:ea typeface="Verdana" panose="020B0604030504040204" pitchFamily="34" charset="0"/>
              </a:rPr>
              <a:t>pravo</a:t>
            </a:r>
            <a:r>
              <a:rPr lang="en-US" dirty="0">
                <a:ea typeface="Verdana" panose="020B0604030504040204" pitchFamily="34" charset="0"/>
              </a:rPr>
              <a:t> </a:t>
            </a:r>
            <a:r>
              <a:rPr lang="en-US" dirty="0" err="1">
                <a:ea typeface="Verdana" panose="020B0604030504040204" pitchFamily="34" charset="0"/>
              </a:rPr>
              <a:t>na</a:t>
            </a:r>
            <a:r>
              <a:rPr lang="en-US" dirty="0">
                <a:ea typeface="Verdana" panose="020B0604030504040204" pitchFamily="34" charset="0"/>
              </a:rPr>
              <a:t> </a:t>
            </a:r>
            <a:r>
              <a:rPr lang="en-US" dirty="0" err="1">
                <a:ea typeface="Verdana" panose="020B0604030504040204" pitchFamily="34" charset="0"/>
              </a:rPr>
              <a:t>obavljanje</a:t>
            </a:r>
            <a:r>
              <a:rPr lang="en-US" dirty="0">
                <a:ea typeface="Verdana" panose="020B0604030504040204" pitchFamily="34" charset="0"/>
              </a:rPr>
              <a:t> </a:t>
            </a:r>
            <a:r>
              <a:rPr lang="en-US" dirty="0" err="1">
                <a:ea typeface="Verdana" panose="020B0604030504040204" pitchFamily="34" charset="0"/>
              </a:rPr>
              <a:t>profesionalne</a:t>
            </a:r>
            <a:r>
              <a:rPr lang="en-US" dirty="0">
                <a:ea typeface="Verdana" panose="020B0604030504040204" pitchFamily="34" charset="0"/>
              </a:rPr>
              <a:t> </a:t>
            </a:r>
            <a:r>
              <a:rPr lang="en-US" dirty="0" err="1">
                <a:ea typeface="Verdana" panose="020B0604030504040204" pitchFamily="34" charset="0"/>
              </a:rPr>
              <a:t>djelatnosti</a:t>
            </a:r>
            <a:r>
              <a:rPr lang="en-US" dirty="0">
                <a:ea typeface="Verdana" panose="020B0604030504040204" pitchFamily="34" charset="0"/>
              </a:rPr>
              <a:t>, </a:t>
            </a:r>
            <a:r>
              <a:rPr lang="en-US" dirty="0" err="1">
                <a:ea typeface="Verdana" panose="020B0604030504040204" pitchFamily="34" charset="0"/>
              </a:rPr>
              <a:t>što</a:t>
            </a:r>
            <a:r>
              <a:rPr lang="en-US" dirty="0">
                <a:ea typeface="Verdana" panose="020B0604030504040204" pitchFamily="34" charset="0"/>
              </a:rPr>
              <a:t> je </a:t>
            </a:r>
            <a:r>
              <a:rPr lang="en-US" dirty="0" err="1">
                <a:ea typeface="Verdana" panose="020B0604030504040204" pitchFamily="34" charset="0"/>
              </a:rPr>
              <a:t>relevantno</a:t>
            </a:r>
            <a:r>
              <a:rPr lang="en-US" dirty="0">
                <a:ea typeface="Verdana" panose="020B0604030504040204" pitchFamily="34" charset="0"/>
              </a:rPr>
              <a:t> za </a:t>
            </a:r>
            <a:r>
              <a:rPr lang="en-US" dirty="0" err="1">
                <a:ea typeface="Verdana" panose="020B0604030504040204" pitchFamily="34" charset="0"/>
              </a:rPr>
              <a:t>predmet</a:t>
            </a:r>
            <a:r>
              <a:rPr lang="en-US" dirty="0">
                <a:ea typeface="Verdana" panose="020B0604030504040204" pitchFamily="34" charset="0"/>
              </a:rPr>
              <a:t> </a:t>
            </a:r>
            <a:r>
              <a:rPr lang="en-US" dirty="0" err="1">
                <a:ea typeface="Verdana" panose="020B0604030504040204" pitchFamily="34" charset="0"/>
              </a:rPr>
              <a:t>nabavke</a:t>
            </a:r>
            <a:r>
              <a:rPr lang="en-US" dirty="0">
                <a:ea typeface="Verdana" panose="020B0604030504040204" pitchFamily="34" charset="0"/>
              </a:rPr>
              <a:t>.</a:t>
            </a:r>
          </a:p>
        </p:txBody>
      </p:sp>
      <p:sp>
        <p:nvSpPr>
          <p:cNvPr id="8" name="Rectangle 7"/>
          <p:cNvSpPr/>
          <p:nvPr/>
        </p:nvSpPr>
        <p:spPr>
          <a:xfrm>
            <a:off x="432000" y="6249017"/>
            <a:ext cx="7213834" cy="369332"/>
          </a:xfrm>
          <a:prstGeom prst="rect">
            <a:avLst/>
          </a:prstGeom>
        </p:spPr>
        <p:txBody>
          <a:bodyPr wrap="none">
            <a:spAutoFit/>
          </a:bodyPr>
          <a:lstStyle/>
          <a:p>
            <a:r>
              <a:rPr lang="hr-BA" altLang="el-GR" b="1" dirty="0">
                <a:solidFill>
                  <a:srgbClr val="FF0000"/>
                </a:solidFill>
              </a:rPr>
              <a:t>Neobavezni kriterij prema ZJN </a:t>
            </a:r>
            <a:r>
              <a:rPr lang="en-US" altLang="el-GR" b="1" dirty="0">
                <a:solidFill>
                  <a:srgbClr val="FF0000"/>
                </a:solidFill>
              </a:rPr>
              <a:t>– </a:t>
            </a:r>
            <a:r>
              <a:rPr lang="en-US" altLang="el-GR" b="1" dirty="0" err="1">
                <a:solidFill>
                  <a:srgbClr val="FF0000"/>
                </a:solidFill>
              </a:rPr>
              <a:t>kriterij</a:t>
            </a:r>
            <a:r>
              <a:rPr lang="en-US" altLang="el-GR" b="1" dirty="0">
                <a:solidFill>
                  <a:srgbClr val="FF0000"/>
                </a:solidFill>
              </a:rPr>
              <a:t> za </a:t>
            </a:r>
            <a:r>
              <a:rPr lang="en-US" altLang="el-GR" b="1" dirty="0" err="1">
                <a:solidFill>
                  <a:srgbClr val="FF0000"/>
                </a:solidFill>
              </a:rPr>
              <a:t>isključenje</a:t>
            </a:r>
            <a:endParaRPr lang="el-GR" altLang="el-GR" b="1" dirty="0">
              <a:solidFill>
                <a:srgbClr val="FF0000"/>
              </a:solidFill>
            </a:endParaRPr>
          </a:p>
        </p:txBody>
      </p:sp>
    </p:spTree>
    <p:extLst>
      <p:ext uri="{BB962C8B-B14F-4D97-AF65-F5344CB8AC3E}">
        <p14:creationId xmlns:p14="http://schemas.microsoft.com/office/powerpoint/2010/main" val="39500454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76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Ekonomska i finansijska sposobnost</a:t>
            </a:r>
            <a:endParaRPr lang="el-GR" alt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47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1122434"/>
            <a:ext cx="8280000" cy="4854388"/>
          </a:xfrm>
          <a:prstGeom prst="rect">
            <a:avLst/>
          </a:prstGeom>
          <a:noFill/>
          <a:ln w="22225">
            <a:noFill/>
            <a:miter lim="800000"/>
            <a:headEnd/>
            <a:tailEnd/>
          </a:ln>
          <a:effectLst/>
        </p:spPr>
        <p:txBody>
          <a:bodyPr lIns="72000" tIns="72000" rIns="72000" bIns="72000" anchor="ctr">
            <a:spAutoFit/>
          </a:bodyPr>
          <a:lstStyle/>
          <a:p>
            <a:r>
              <a:rPr lang="en-US" dirty="0">
                <a:ea typeface="Verdana" panose="020B0604030504040204" pitchFamily="34" charset="0"/>
              </a:rPr>
              <a:t>Od </a:t>
            </a:r>
            <a:r>
              <a:rPr lang="en-US" dirty="0" err="1">
                <a:ea typeface="Verdana" panose="020B0604030504040204" pitchFamily="34" charset="0"/>
              </a:rPr>
              <a:t>ponuđača</a:t>
            </a:r>
            <a:r>
              <a:rPr lang="en-US" dirty="0">
                <a:ea typeface="Verdana" panose="020B0604030504040204" pitchFamily="34" charset="0"/>
              </a:rPr>
              <a:t> se </a:t>
            </a:r>
            <a:r>
              <a:rPr lang="en-US" dirty="0" err="1">
                <a:ea typeface="Verdana" panose="020B0604030504040204" pitchFamily="34" charset="0"/>
              </a:rPr>
              <a:t>može</a:t>
            </a:r>
            <a:r>
              <a:rPr lang="en-US" dirty="0">
                <a:ea typeface="Verdana" panose="020B0604030504040204" pitchFamily="34" charset="0"/>
              </a:rPr>
              <a:t> </a:t>
            </a:r>
            <a:r>
              <a:rPr lang="en-US" dirty="0" err="1">
                <a:ea typeface="Verdana" panose="020B0604030504040204" pitchFamily="34" charset="0"/>
              </a:rPr>
              <a:t>tražiti</a:t>
            </a:r>
            <a:r>
              <a:rPr lang="en-US" dirty="0">
                <a:ea typeface="Verdana" panose="020B0604030504040204" pitchFamily="34" charset="0"/>
              </a:rPr>
              <a:t> da </a:t>
            </a:r>
            <a:r>
              <a:rPr lang="en-US" dirty="0" err="1">
                <a:ea typeface="Verdana" panose="020B0604030504040204" pitchFamily="34" charset="0"/>
              </a:rPr>
              <a:t>dokaže</a:t>
            </a:r>
            <a:r>
              <a:rPr lang="en-US" dirty="0">
                <a:ea typeface="Verdana" panose="020B0604030504040204" pitchFamily="34" charset="0"/>
              </a:rPr>
              <a:t> da </a:t>
            </a:r>
            <a:r>
              <a:rPr lang="en-US" dirty="0" err="1">
                <a:ea typeface="Verdana" panose="020B0604030504040204" pitchFamily="34" charset="0"/>
              </a:rPr>
              <a:t>ispunjava</a:t>
            </a:r>
            <a:r>
              <a:rPr lang="en-US" dirty="0">
                <a:ea typeface="Verdana" panose="020B0604030504040204" pitchFamily="34" charset="0"/>
              </a:rPr>
              <a:t> </a:t>
            </a:r>
            <a:r>
              <a:rPr lang="en-US" dirty="0" err="1">
                <a:ea typeface="Verdana" panose="020B0604030504040204" pitchFamily="34" charset="0"/>
              </a:rPr>
              <a:t>minimalne</a:t>
            </a:r>
            <a:r>
              <a:rPr lang="en-US" dirty="0">
                <a:ea typeface="Verdana" panose="020B0604030504040204" pitchFamily="34" charset="0"/>
              </a:rPr>
              <a:t> </a:t>
            </a:r>
            <a:r>
              <a:rPr lang="en-US" dirty="0" err="1">
                <a:ea typeface="Verdana" panose="020B0604030504040204" pitchFamily="34" charset="0"/>
              </a:rPr>
              <a:t>uslove</a:t>
            </a:r>
            <a:r>
              <a:rPr lang="en-US" dirty="0">
                <a:ea typeface="Verdana" panose="020B0604030504040204" pitchFamily="34" charset="0"/>
              </a:rPr>
              <a:t> u </a:t>
            </a:r>
            <a:r>
              <a:rPr lang="en-US" dirty="0" err="1">
                <a:ea typeface="Verdana" panose="020B0604030504040204" pitchFamily="34" charset="0"/>
              </a:rPr>
              <a:t>vezi</a:t>
            </a:r>
            <a:r>
              <a:rPr lang="en-US" dirty="0">
                <a:ea typeface="Verdana" panose="020B0604030504040204" pitchFamily="34" charset="0"/>
              </a:rPr>
              <a:t> </a:t>
            </a:r>
            <a:r>
              <a:rPr lang="en-US" dirty="0" err="1">
                <a:ea typeface="Verdana" panose="020B0604030504040204" pitchFamily="34" charset="0"/>
              </a:rPr>
              <a:t>sa</a:t>
            </a:r>
            <a:r>
              <a:rPr lang="en-US" dirty="0">
                <a:ea typeface="Verdana" panose="020B0604030504040204" pitchFamily="34" charset="0"/>
              </a:rPr>
              <a:t> </a:t>
            </a:r>
            <a:r>
              <a:rPr lang="en-US" dirty="0" err="1">
                <a:ea typeface="Verdana" panose="020B0604030504040204" pitchFamily="34" charset="0"/>
              </a:rPr>
              <a:t>ekonomsk</a:t>
            </a:r>
            <a:r>
              <a:rPr lang="hr-BA" dirty="0">
                <a:ea typeface="Verdana" panose="020B0604030504040204" pitchFamily="34" charset="0"/>
              </a:rPr>
              <a:t>o</a:t>
            </a:r>
            <a:r>
              <a:rPr lang="en-US" dirty="0">
                <a:ea typeface="Verdana" panose="020B0604030504040204" pitchFamily="34" charset="0"/>
              </a:rPr>
              <a:t>m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finansijsk</a:t>
            </a:r>
            <a:r>
              <a:rPr lang="hr-BA" dirty="0">
                <a:ea typeface="Verdana" panose="020B0604030504040204" pitchFamily="34" charset="0"/>
              </a:rPr>
              <a:t>o</a:t>
            </a:r>
            <a:r>
              <a:rPr lang="en-US" dirty="0">
                <a:ea typeface="Verdana" panose="020B0604030504040204" pitchFamily="34" charset="0"/>
              </a:rPr>
              <a:t>m </a:t>
            </a:r>
            <a:r>
              <a:rPr lang="hr-BA" dirty="0">
                <a:ea typeface="Verdana" panose="020B0604030504040204" pitchFamily="34" charset="0"/>
              </a:rPr>
              <a:t>sposobnošću</a:t>
            </a:r>
            <a:r>
              <a:rPr lang="en-US" dirty="0">
                <a:ea typeface="Verdana" panose="020B0604030504040204" pitchFamily="34" charset="0"/>
              </a:rPr>
              <a:t> </a:t>
            </a:r>
            <a:r>
              <a:rPr lang="en-US" dirty="0" err="1">
                <a:ea typeface="Verdana" panose="020B0604030504040204" pitchFamily="34" charset="0"/>
              </a:rPr>
              <a:t>pružanjem</a:t>
            </a:r>
            <a:r>
              <a:rPr lang="en-US" dirty="0">
                <a:ea typeface="Verdana" panose="020B0604030504040204" pitchFamily="34" charset="0"/>
              </a:rPr>
              <a:t> </a:t>
            </a:r>
            <a:r>
              <a:rPr lang="en-US" dirty="0" err="1">
                <a:ea typeface="Verdana" panose="020B0604030504040204" pitchFamily="34" charset="0"/>
              </a:rPr>
              <a:t>dokaza</a:t>
            </a:r>
            <a:r>
              <a:rPr lang="en-US" dirty="0">
                <a:ea typeface="Verdana" panose="020B0604030504040204" pitchFamily="34" charset="0"/>
              </a:rPr>
              <a:t> </a:t>
            </a:r>
            <a:r>
              <a:rPr lang="en-US" dirty="0" err="1">
                <a:ea typeface="Verdana" panose="020B0604030504040204" pitchFamily="34" charset="0"/>
              </a:rPr>
              <a:t>kao</a:t>
            </a:r>
            <a:r>
              <a:rPr lang="en-US" dirty="0">
                <a:ea typeface="Verdana" panose="020B0604030504040204" pitchFamily="34" charset="0"/>
              </a:rPr>
              <a:t> </a:t>
            </a:r>
            <a:r>
              <a:rPr lang="en-US" dirty="0" err="1">
                <a:ea typeface="Verdana" panose="020B0604030504040204" pitchFamily="34" charset="0"/>
              </a:rPr>
              <a:t>što</a:t>
            </a:r>
            <a:r>
              <a:rPr lang="en-US" dirty="0">
                <a:ea typeface="Verdana" panose="020B0604030504040204" pitchFamily="34" charset="0"/>
              </a:rPr>
              <a:t> </a:t>
            </a:r>
            <a:r>
              <a:rPr lang="en-US" dirty="0" err="1">
                <a:ea typeface="Verdana" panose="020B0604030504040204" pitchFamily="34" charset="0"/>
              </a:rPr>
              <a:t>su</a:t>
            </a:r>
            <a:r>
              <a:rPr lang="en-US" dirty="0">
                <a:ea typeface="Verdana" panose="020B0604030504040204" pitchFamily="34" charset="0"/>
              </a:rPr>
              <a:t>:</a:t>
            </a:r>
            <a:endParaRPr lang="hr-BA" dirty="0">
              <a:ea typeface="Verdana" panose="020B0604030504040204" pitchFamily="34" charset="0"/>
            </a:endParaRPr>
          </a:p>
          <a:p>
            <a:pPr marL="342900" indent="-342900">
              <a:buFont typeface="+mj-lt"/>
              <a:buAutoNum type="alphaLcParenR"/>
            </a:pPr>
            <a:r>
              <a:rPr lang="en-US" dirty="0" err="1">
                <a:ea typeface="Verdana" panose="020B0604030504040204" pitchFamily="34" charset="0"/>
              </a:rPr>
              <a:t>odgovarajući</a:t>
            </a:r>
            <a:r>
              <a:rPr lang="en-US" dirty="0">
                <a:ea typeface="Verdana" panose="020B0604030504040204" pitchFamily="34" charset="0"/>
              </a:rPr>
              <a:t> </a:t>
            </a:r>
            <a:r>
              <a:rPr lang="en-US" dirty="0" err="1">
                <a:ea typeface="Verdana" panose="020B0604030504040204" pitchFamily="34" charset="0"/>
              </a:rPr>
              <a:t>dokument</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je </a:t>
            </a:r>
            <a:r>
              <a:rPr lang="en-US" dirty="0" err="1">
                <a:ea typeface="Verdana" panose="020B0604030504040204" pitchFamily="34" charset="0"/>
              </a:rPr>
              <a:t>izdala</a:t>
            </a:r>
            <a:r>
              <a:rPr lang="en-US" dirty="0">
                <a:ea typeface="Verdana" panose="020B0604030504040204" pitchFamily="34" charset="0"/>
              </a:rPr>
              <a:t> </a:t>
            </a:r>
            <a:r>
              <a:rPr lang="en-US" dirty="0" err="1">
                <a:ea typeface="Verdana" panose="020B0604030504040204" pitchFamily="34" charset="0"/>
              </a:rPr>
              <a:t>banka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druga</a:t>
            </a:r>
            <a:r>
              <a:rPr lang="en-US" dirty="0">
                <a:ea typeface="Verdana" panose="020B0604030504040204" pitchFamily="34" charset="0"/>
              </a:rPr>
              <a:t> </a:t>
            </a:r>
            <a:r>
              <a:rPr lang="en-US" dirty="0" err="1">
                <a:ea typeface="Verdana" panose="020B0604030504040204" pitchFamily="34" charset="0"/>
              </a:rPr>
              <a:t>finansijska</a:t>
            </a:r>
            <a:r>
              <a:rPr lang="en-US" dirty="0">
                <a:ea typeface="Verdana" panose="020B0604030504040204" pitchFamily="34" charset="0"/>
              </a:rPr>
              <a:t> </a:t>
            </a:r>
            <a:r>
              <a:rPr lang="en-US" dirty="0" err="1">
                <a:ea typeface="Verdana" panose="020B0604030504040204" pitchFamily="34" charset="0"/>
              </a:rPr>
              <a:t>institucija</a:t>
            </a:r>
            <a:r>
              <a:rPr lang="en-US" dirty="0">
                <a:ea typeface="Verdana" panose="020B0604030504040204" pitchFamily="34" charset="0"/>
              </a:rPr>
              <a:t>, a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dokazuje</a:t>
            </a:r>
            <a:r>
              <a:rPr lang="en-US" dirty="0">
                <a:ea typeface="Verdana" panose="020B0604030504040204" pitchFamily="34" charset="0"/>
              </a:rPr>
              <a:t> </a:t>
            </a:r>
            <a:r>
              <a:rPr lang="en-US" dirty="0" err="1">
                <a:ea typeface="Verdana" panose="020B0604030504040204" pitchFamily="34" charset="0"/>
              </a:rPr>
              <a:t>ekonomsku</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finansijsku</a:t>
            </a:r>
            <a:r>
              <a:rPr lang="en-US" dirty="0">
                <a:ea typeface="Verdana" panose="020B0604030504040204" pitchFamily="34" charset="0"/>
              </a:rPr>
              <a:t> </a:t>
            </a:r>
            <a:r>
              <a:rPr lang="hr-BA" dirty="0">
                <a:ea typeface="Verdana" panose="020B0604030504040204" pitchFamily="34" charset="0"/>
              </a:rPr>
              <a:t>sposobnost</a:t>
            </a:r>
            <a:r>
              <a:rPr lang="en-US" dirty="0">
                <a:ea typeface="Verdana" panose="020B0604030504040204" pitchFamily="34" charset="0"/>
              </a:rPr>
              <a:t>;</a:t>
            </a:r>
          </a:p>
          <a:p>
            <a:pPr marL="342900" indent="-342900">
              <a:buFont typeface="+mj-lt"/>
              <a:buAutoNum type="alphaLcParenR"/>
            </a:pPr>
            <a:r>
              <a:rPr lang="en-US" dirty="0" err="1">
                <a:ea typeface="Verdana" panose="020B0604030504040204" pitchFamily="34" charset="0"/>
              </a:rPr>
              <a:t>garancija</a:t>
            </a:r>
            <a:r>
              <a:rPr lang="en-US" dirty="0">
                <a:ea typeface="Verdana" panose="020B0604030504040204" pitchFamily="34" charset="0"/>
              </a:rPr>
              <a:t> za </a:t>
            </a:r>
            <a:r>
              <a:rPr lang="en-US" dirty="0" err="1">
                <a:ea typeface="Verdana" panose="020B0604030504040204" pitchFamily="34" charset="0"/>
              </a:rPr>
              <a:t>pokriće</a:t>
            </a:r>
            <a:r>
              <a:rPr lang="en-US" dirty="0">
                <a:ea typeface="Verdana" panose="020B0604030504040204" pitchFamily="34" charset="0"/>
              </a:rPr>
              <a:t> </a:t>
            </a:r>
            <a:r>
              <a:rPr lang="en-US" dirty="0" err="1">
                <a:ea typeface="Verdana" panose="020B0604030504040204" pitchFamily="34" charset="0"/>
              </a:rPr>
              <a:t>osiguranja</a:t>
            </a:r>
            <a:r>
              <a:rPr lang="en-US" dirty="0">
                <a:ea typeface="Verdana" panose="020B0604030504040204" pitchFamily="34" charset="0"/>
              </a:rPr>
              <a:t> od </a:t>
            </a:r>
            <a:r>
              <a:rPr lang="en-US" dirty="0" err="1">
                <a:ea typeface="Verdana" panose="020B0604030504040204" pitchFamily="34" charset="0"/>
              </a:rPr>
              <a:t>odgovornosti</a:t>
            </a:r>
            <a:r>
              <a:rPr lang="en-US" dirty="0">
                <a:ea typeface="Verdana" panose="020B0604030504040204" pitchFamily="34" charset="0"/>
              </a:rPr>
              <a:t> za </a:t>
            </a:r>
            <a:r>
              <a:rPr lang="en-US" dirty="0" err="1">
                <a:ea typeface="Verdana" panose="020B0604030504040204" pitchFamily="34" charset="0"/>
              </a:rPr>
              <a:t>izvršenje</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u </a:t>
            </a:r>
            <a:r>
              <a:rPr lang="en-US" dirty="0" err="1">
                <a:ea typeface="Verdana" panose="020B0604030504040204" pitchFamily="34" charset="0"/>
              </a:rPr>
              <a:t>oblasti</a:t>
            </a:r>
            <a:r>
              <a:rPr lang="en-US" dirty="0">
                <a:ea typeface="Verdana" panose="020B0604030504040204" pitchFamily="34" charset="0"/>
              </a:rPr>
              <a:t> </a:t>
            </a:r>
            <a:r>
              <a:rPr lang="en-US" dirty="0" err="1">
                <a:ea typeface="Verdana" panose="020B0604030504040204" pitchFamily="34" charset="0"/>
              </a:rPr>
              <a:t>svoje</a:t>
            </a:r>
            <a:r>
              <a:rPr lang="en-US" dirty="0">
                <a:ea typeface="Verdana" panose="020B0604030504040204" pitchFamily="34" charset="0"/>
              </a:rPr>
              <a:t> </a:t>
            </a:r>
            <a:r>
              <a:rPr lang="en-US" dirty="0" err="1">
                <a:ea typeface="Verdana" panose="020B0604030504040204" pitchFamily="34" charset="0"/>
              </a:rPr>
              <a:t>registrovane</a:t>
            </a:r>
            <a:r>
              <a:rPr lang="en-US" dirty="0">
                <a:ea typeface="Verdana" panose="020B0604030504040204" pitchFamily="34" charset="0"/>
              </a:rPr>
              <a:t> d</a:t>
            </a:r>
            <a:r>
              <a:rPr lang="hr-BA" dirty="0">
                <a:ea typeface="Verdana" panose="020B0604030504040204" pitchFamily="34" charset="0"/>
              </a:rPr>
              <a:t>j</a:t>
            </a:r>
            <a:r>
              <a:rPr lang="en-US" dirty="0" err="1">
                <a:ea typeface="Verdana" panose="020B0604030504040204" pitchFamily="34" charset="0"/>
              </a:rPr>
              <a:t>elatnosti</a:t>
            </a:r>
            <a:r>
              <a:rPr lang="en-US" dirty="0">
                <a:ea typeface="Verdana" panose="020B0604030504040204" pitchFamily="34" charset="0"/>
              </a:rPr>
              <a:t>;</a:t>
            </a:r>
          </a:p>
          <a:p>
            <a:pPr marL="342900" indent="-342900">
              <a:buFont typeface="+mj-lt"/>
              <a:buAutoNum type="alphaLcParenR"/>
            </a:pPr>
            <a:r>
              <a:rPr lang="en-US" dirty="0" err="1">
                <a:ea typeface="Verdana" panose="020B0604030504040204" pitchFamily="34" charset="0"/>
              </a:rPr>
              <a:t>račun</a:t>
            </a:r>
            <a:r>
              <a:rPr lang="en-US" dirty="0">
                <a:ea typeface="Verdana" panose="020B0604030504040204" pitchFamily="34" charset="0"/>
              </a:rPr>
              <a:t> </a:t>
            </a:r>
            <a:r>
              <a:rPr lang="hr-BA" dirty="0">
                <a:ea typeface="Verdana" panose="020B0604030504040204" pitchFamily="34" charset="0"/>
              </a:rPr>
              <a:t>prihoda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hr-BA" dirty="0">
                <a:ea typeface="Verdana" panose="020B0604030504040204" pitchFamily="34" charset="0"/>
              </a:rPr>
              <a:t>rashoda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sažetak</a:t>
            </a:r>
            <a:r>
              <a:rPr lang="en-US" dirty="0">
                <a:ea typeface="Verdana" panose="020B0604030504040204" pitchFamily="34" charset="0"/>
              </a:rPr>
              <a:t> </a:t>
            </a:r>
            <a:r>
              <a:rPr lang="en-US" dirty="0" err="1">
                <a:ea typeface="Verdana" panose="020B0604030504040204" pitchFamily="34" charset="0"/>
              </a:rPr>
              <a:t>računa</a:t>
            </a:r>
            <a:r>
              <a:rPr lang="en-US" dirty="0">
                <a:ea typeface="Verdana" panose="020B0604030504040204" pitchFamily="34" charset="0"/>
              </a:rPr>
              <a:t> </a:t>
            </a:r>
            <a:r>
              <a:rPr lang="hr-BA" dirty="0">
                <a:ea typeface="Verdana" panose="020B0604030504040204" pitchFamily="34" charset="0"/>
              </a:rPr>
              <a:t>prihoda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hr-BA" dirty="0">
                <a:ea typeface="Verdana" panose="020B0604030504040204" pitchFamily="34" charset="0"/>
              </a:rPr>
              <a:t>rashoda</a:t>
            </a:r>
            <a:r>
              <a:rPr lang="en-US" dirty="0">
                <a:ea typeface="Verdana" panose="020B0604030504040204" pitchFamily="34" charset="0"/>
              </a:rPr>
              <a:t> za </a:t>
            </a:r>
            <a:r>
              <a:rPr lang="en-US" dirty="0" err="1">
                <a:ea typeface="Verdana" panose="020B0604030504040204" pitchFamily="34" charset="0"/>
              </a:rPr>
              <a:t>razdoblje</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ne </a:t>
            </a:r>
            <a:r>
              <a:rPr lang="en-US" dirty="0" err="1">
                <a:ea typeface="Verdana" panose="020B0604030504040204" pitchFamily="34" charset="0"/>
              </a:rPr>
              <a:t>smije</a:t>
            </a:r>
            <a:r>
              <a:rPr lang="en-US" dirty="0">
                <a:ea typeface="Verdana" panose="020B0604030504040204" pitchFamily="34" charset="0"/>
              </a:rPr>
              <a:t> </a:t>
            </a:r>
            <a:r>
              <a:rPr lang="en-US" dirty="0" err="1">
                <a:ea typeface="Verdana" panose="020B0604030504040204" pitchFamily="34" charset="0"/>
              </a:rPr>
              <a:t>biti</a:t>
            </a:r>
            <a:r>
              <a:rPr lang="en-US" dirty="0">
                <a:ea typeface="Verdana" panose="020B0604030504040204" pitchFamily="34" charset="0"/>
              </a:rPr>
              <a:t> </a:t>
            </a:r>
            <a:r>
              <a:rPr lang="en-US" dirty="0" err="1">
                <a:ea typeface="Verdana" panose="020B0604030504040204" pitchFamily="34" charset="0"/>
              </a:rPr>
              <a:t>veće</a:t>
            </a:r>
            <a:r>
              <a:rPr lang="en-US" dirty="0">
                <a:ea typeface="Verdana" panose="020B0604030504040204" pitchFamily="34" charset="0"/>
              </a:rPr>
              <a:t> od tri </a:t>
            </a:r>
            <a:r>
              <a:rPr lang="en-US" dirty="0" err="1">
                <a:ea typeface="Verdana" panose="020B0604030504040204" pitchFamily="34" charset="0"/>
              </a:rPr>
              <a:t>prethodne</a:t>
            </a:r>
            <a:r>
              <a:rPr lang="en-US" dirty="0">
                <a:ea typeface="Verdana" panose="020B0604030504040204" pitchFamily="34" charset="0"/>
              </a:rPr>
              <a:t> </a:t>
            </a:r>
            <a:r>
              <a:rPr lang="en-US" dirty="0" err="1">
                <a:ea typeface="Verdana" panose="020B0604030504040204" pitchFamily="34" charset="0"/>
              </a:rPr>
              <a:t>finan</a:t>
            </a:r>
            <a:r>
              <a:rPr lang="hr-BA" dirty="0">
                <a:ea typeface="Verdana" panose="020B0604030504040204" pitchFamily="34" charset="0"/>
              </a:rPr>
              <a:t>s</a:t>
            </a:r>
            <a:r>
              <a:rPr lang="en-US" dirty="0" err="1">
                <a:ea typeface="Verdana" panose="020B0604030504040204" pitchFamily="34" charset="0"/>
              </a:rPr>
              <a:t>ijske</a:t>
            </a:r>
            <a:r>
              <a:rPr lang="en-US" dirty="0">
                <a:ea typeface="Verdana" panose="020B0604030504040204" pitchFamily="34" charset="0"/>
              </a:rPr>
              <a:t> </a:t>
            </a:r>
            <a:r>
              <a:rPr lang="en-US" dirty="0" err="1">
                <a:ea typeface="Verdana" panose="020B0604030504040204" pitchFamily="34" charset="0"/>
              </a:rPr>
              <a:t>godine</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od </a:t>
            </a:r>
            <a:r>
              <a:rPr lang="en-US" dirty="0" err="1">
                <a:ea typeface="Verdana" panose="020B0604030504040204" pitchFamily="34" charset="0"/>
              </a:rPr>
              <a:t>datuma</a:t>
            </a:r>
            <a:r>
              <a:rPr lang="en-US" dirty="0">
                <a:ea typeface="Verdana" panose="020B0604030504040204" pitchFamily="34" charset="0"/>
              </a:rPr>
              <a:t> </a:t>
            </a:r>
            <a:r>
              <a:rPr lang="en-US" dirty="0" err="1">
                <a:ea typeface="Verdana" panose="020B0604030504040204" pitchFamily="34" charset="0"/>
              </a:rPr>
              <a:t>registracije</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početka</a:t>
            </a:r>
            <a:r>
              <a:rPr lang="en-US" dirty="0">
                <a:ea typeface="Verdana" panose="020B0604030504040204" pitchFamily="34" charset="0"/>
              </a:rPr>
              <a:t> </a:t>
            </a:r>
            <a:r>
              <a:rPr lang="en-US" dirty="0" err="1">
                <a:ea typeface="Verdana" panose="020B0604030504040204" pitchFamily="34" charset="0"/>
              </a:rPr>
              <a:t>poslovanja</a:t>
            </a:r>
            <a:r>
              <a:rPr lang="en-US" dirty="0">
                <a:ea typeface="Verdana" panose="020B0604030504040204" pitchFamily="34" charset="0"/>
              </a:rPr>
              <a:t> u </a:t>
            </a:r>
            <a:r>
              <a:rPr lang="en-US" dirty="0" err="1">
                <a:ea typeface="Verdana" panose="020B0604030504040204" pitchFamily="34" charset="0"/>
              </a:rPr>
              <a:t>dotičnom</a:t>
            </a:r>
            <a:r>
              <a:rPr lang="en-US" dirty="0">
                <a:ea typeface="Verdana" panose="020B0604030504040204" pitchFamily="34" charset="0"/>
              </a:rPr>
              <a:t> </a:t>
            </a:r>
            <a:r>
              <a:rPr lang="en-US" dirty="0" err="1">
                <a:ea typeface="Verdana" panose="020B0604030504040204" pitchFamily="34" charset="0"/>
              </a:rPr>
              <a:t>području</a:t>
            </a:r>
            <a:r>
              <a:rPr lang="en-US" dirty="0">
                <a:ea typeface="Verdana" panose="020B0604030504040204" pitchFamily="34" charset="0"/>
              </a:rPr>
              <a:t>, </a:t>
            </a:r>
            <a:r>
              <a:rPr lang="en-US" dirty="0" err="1">
                <a:ea typeface="Verdana" panose="020B0604030504040204" pitchFamily="34" charset="0"/>
              </a:rPr>
              <a:t>ako</a:t>
            </a:r>
            <a:r>
              <a:rPr lang="en-US" dirty="0">
                <a:ea typeface="Verdana" panose="020B0604030504040204" pitchFamily="34" charset="0"/>
              </a:rPr>
              <a:t> je </a:t>
            </a:r>
            <a:r>
              <a:rPr lang="en-US" dirty="0" err="1">
                <a:ea typeface="Verdana" panose="020B0604030504040204" pitchFamily="34" charset="0"/>
              </a:rPr>
              <a:t>ponuđač</a:t>
            </a:r>
            <a:r>
              <a:rPr lang="en-US" dirty="0">
                <a:ea typeface="Verdana" panose="020B0604030504040204" pitchFamily="34" charset="0"/>
              </a:rPr>
              <a:t> bio </a:t>
            </a:r>
            <a:r>
              <a:rPr lang="hr-BA" dirty="0">
                <a:ea typeface="Verdana" panose="020B0604030504040204" pitchFamily="34" charset="0"/>
              </a:rPr>
              <a:t>registrovan</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je </a:t>
            </a:r>
            <a:r>
              <a:rPr lang="en-US" dirty="0" err="1">
                <a:ea typeface="Verdana" panose="020B0604030504040204" pitchFamily="34" charset="0"/>
              </a:rPr>
              <a:t>započeo</a:t>
            </a:r>
            <a:r>
              <a:rPr lang="en-US" dirty="0">
                <a:ea typeface="Verdana" panose="020B0604030504040204" pitchFamily="34" charset="0"/>
              </a:rPr>
              <a:t> </a:t>
            </a:r>
            <a:r>
              <a:rPr lang="hr-BA" dirty="0">
                <a:ea typeface="Verdana" panose="020B0604030504040204" pitchFamily="34" charset="0"/>
              </a:rPr>
              <a:t>djelatnost</a:t>
            </a:r>
            <a:r>
              <a:rPr lang="en-US" dirty="0">
                <a:ea typeface="Verdana" panose="020B0604030504040204" pitchFamily="34" charset="0"/>
              </a:rPr>
              <a:t> </a:t>
            </a:r>
            <a:r>
              <a:rPr lang="en-US" dirty="0" err="1">
                <a:ea typeface="Verdana" panose="020B0604030504040204" pitchFamily="34" charset="0"/>
              </a:rPr>
              <a:t>prije</a:t>
            </a:r>
            <a:r>
              <a:rPr lang="en-US" dirty="0">
                <a:ea typeface="Verdana" panose="020B0604030504040204" pitchFamily="34" charset="0"/>
              </a:rPr>
              <a:t> </a:t>
            </a:r>
            <a:r>
              <a:rPr lang="en-US" dirty="0" err="1">
                <a:ea typeface="Verdana" panose="020B0604030504040204" pitchFamily="34" charset="0"/>
              </a:rPr>
              <a:t>manje</a:t>
            </a:r>
            <a:r>
              <a:rPr lang="en-US" dirty="0">
                <a:ea typeface="Verdana" panose="020B0604030504040204" pitchFamily="34" charset="0"/>
              </a:rPr>
              <a:t> od 3 </a:t>
            </a:r>
            <a:r>
              <a:rPr lang="en-US" dirty="0" err="1">
                <a:ea typeface="Verdana" panose="020B0604030504040204" pitchFamily="34" charset="0"/>
              </a:rPr>
              <a:t>godine</a:t>
            </a:r>
            <a:r>
              <a:rPr lang="en-US" dirty="0">
                <a:ea typeface="Verdana" panose="020B0604030504040204" pitchFamily="34" charset="0"/>
              </a:rPr>
              <a:t>;</a:t>
            </a:r>
          </a:p>
          <a:p>
            <a:pPr marL="342900" indent="-342900">
              <a:buFont typeface="+mj-lt"/>
              <a:buAutoNum type="alphaLcParenR"/>
            </a:pPr>
            <a:r>
              <a:rPr lang="hr-BA" dirty="0">
                <a:ea typeface="Verdana" panose="020B0604030504040204" pitchFamily="34" charset="0"/>
              </a:rPr>
              <a:t>i</a:t>
            </a:r>
            <a:r>
              <a:rPr lang="en-US" dirty="0" err="1">
                <a:ea typeface="Verdana" panose="020B0604030504040204" pitchFamily="34" charset="0"/>
              </a:rPr>
              <a:t>zjavu</a:t>
            </a:r>
            <a:r>
              <a:rPr lang="en-US" dirty="0">
                <a:ea typeface="Verdana" panose="020B0604030504040204" pitchFamily="34" charset="0"/>
              </a:rPr>
              <a:t> o </a:t>
            </a:r>
            <a:r>
              <a:rPr lang="en-US" dirty="0" err="1">
                <a:ea typeface="Verdana" panose="020B0604030504040204" pitchFamily="34" charset="0"/>
              </a:rPr>
              <a:t>ukupnom</a:t>
            </a:r>
            <a:r>
              <a:rPr lang="en-US" dirty="0">
                <a:ea typeface="Verdana" panose="020B0604030504040204" pitchFamily="34" charset="0"/>
              </a:rPr>
              <a:t> </a:t>
            </a:r>
            <a:r>
              <a:rPr lang="en-US" dirty="0" err="1">
                <a:ea typeface="Verdana" panose="020B0604030504040204" pitchFamily="34" charset="0"/>
              </a:rPr>
              <a:t>prometu</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prema</a:t>
            </a:r>
            <a:r>
              <a:rPr lang="en-US" dirty="0">
                <a:ea typeface="Verdana" panose="020B0604030504040204" pitchFamily="34" charset="0"/>
              </a:rPr>
              <a:t> </a:t>
            </a:r>
            <a:r>
              <a:rPr lang="en-US" dirty="0" err="1">
                <a:ea typeface="Verdana" panose="020B0604030504040204" pitchFamily="34" charset="0"/>
              </a:rPr>
              <a:t>potrebi</a:t>
            </a:r>
            <a:r>
              <a:rPr lang="en-US" dirty="0">
                <a:ea typeface="Verdana" panose="020B0604030504040204" pitchFamily="34" charset="0"/>
              </a:rPr>
              <a:t>, </a:t>
            </a:r>
            <a:r>
              <a:rPr lang="en-US" dirty="0" err="1">
                <a:ea typeface="Verdana" panose="020B0604030504040204" pitchFamily="34" charset="0"/>
              </a:rPr>
              <a:t>prometu</a:t>
            </a:r>
            <a:r>
              <a:rPr lang="en-US" dirty="0">
                <a:ea typeface="Verdana" panose="020B0604030504040204" pitchFamily="34" charset="0"/>
              </a:rPr>
              <a:t> u </a:t>
            </a:r>
            <a:r>
              <a:rPr lang="en-US" dirty="0" err="1">
                <a:ea typeface="Verdana" panose="020B0604030504040204" pitchFamily="34" charset="0"/>
              </a:rPr>
              <a:t>području</a:t>
            </a:r>
            <a:r>
              <a:rPr lang="en-US" dirty="0">
                <a:ea typeface="Verdana" panose="020B0604030504040204" pitchFamily="34" charset="0"/>
              </a:rPr>
              <a:t> </a:t>
            </a:r>
            <a:r>
              <a:rPr lang="en-US" dirty="0" err="1">
                <a:ea typeface="Verdana" panose="020B0604030504040204" pitchFamily="34" charset="0"/>
              </a:rPr>
              <a:t>poslova</a:t>
            </a:r>
            <a:r>
              <a:rPr lang="en-US" dirty="0">
                <a:ea typeface="Verdana" panose="020B0604030504040204" pitchFamily="34" charset="0"/>
              </a:rPr>
              <a:t> </a:t>
            </a:r>
            <a:r>
              <a:rPr lang="en-US" dirty="0" err="1">
                <a:ea typeface="Verdana" panose="020B0604030504040204" pitchFamily="34" charset="0"/>
              </a:rPr>
              <a:t>obuhvaćenih</a:t>
            </a:r>
            <a:r>
              <a:rPr lang="en-US" dirty="0">
                <a:ea typeface="Verdana" panose="020B0604030504040204" pitchFamily="34" charset="0"/>
              </a:rPr>
              <a:t> </a:t>
            </a:r>
            <a:r>
              <a:rPr lang="en-US" dirty="0" err="1">
                <a:ea typeface="Verdana" panose="020B0604030504040204" pitchFamily="34" charset="0"/>
              </a:rPr>
              <a:t>ugovorom</a:t>
            </a:r>
            <a:r>
              <a:rPr lang="en-US" dirty="0">
                <a:ea typeface="Verdana" panose="020B0604030504040204" pitchFamily="34" charset="0"/>
              </a:rPr>
              <a:t>, za </a:t>
            </a:r>
            <a:r>
              <a:rPr lang="en-US" dirty="0" err="1">
                <a:ea typeface="Verdana" panose="020B0604030504040204" pitchFamily="34" charset="0"/>
              </a:rPr>
              <a:t>razdoblje</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ne </a:t>
            </a:r>
            <a:r>
              <a:rPr lang="en-US" dirty="0" err="1">
                <a:ea typeface="Verdana" panose="020B0604030504040204" pitchFamily="34" charset="0"/>
              </a:rPr>
              <a:t>smije</a:t>
            </a:r>
            <a:r>
              <a:rPr lang="en-US" dirty="0">
                <a:ea typeface="Verdana" panose="020B0604030504040204" pitchFamily="34" charset="0"/>
              </a:rPr>
              <a:t> </a:t>
            </a:r>
            <a:r>
              <a:rPr lang="en-US" dirty="0" err="1">
                <a:ea typeface="Verdana" panose="020B0604030504040204" pitchFamily="34" charset="0"/>
              </a:rPr>
              <a:t>biti</a:t>
            </a:r>
            <a:r>
              <a:rPr lang="en-US" dirty="0">
                <a:ea typeface="Verdana" panose="020B0604030504040204" pitchFamily="34" charset="0"/>
              </a:rPr>
              <a:t> </a:t>
            </a:r>
            <a:r>
              <a:rPr lang="en-US" dirty="0" err="1">
                <a:ea typeface="Verdana" panose="020B0604030504040204" pitchFamily="34" charset="0"/>
              </a:rPr>
              <a:t>veće</a:t>
            </a:r>
            <a:r>
              <a:rPr lang="en-US" dirty="0">
                <a:ea typeface="Verdana" panose="020B0604030504040204" pitchFamily="34" charset="0"/>
              </a:rPr>
              <a:t> od tri </a:t>
            </a:r>
            <a:r>
              <a:rPr lang="en-US" dirty="0" err="1">
                <a:ea typeface="Verdana" panose="020B0604030504040204" pitchFamily="34" charset="0"/>
              </a:rPr>
              <a:t>prethodne</a:t>
            </a:r>
            <a:r>
              <a:rPr lang="en-US" dirty="0">
                <a:ea typeface="Verdana" panose="020B0604030504040204" pitchFamily="34" charset="0"/>
              </a:rPr>
              <a:t> </a:t>
            </a:r>
            <a:r>
              <a:rPr lang="en-US" dirty="0" err="1">
                <a:ea typeface="Verdana" panose="020B0604030504040204" pitchFamily="34" charset="0"/>
              </a:rPr>
              <a:t>finan</a:t>
            </a:r>
            <a:r>
              <a:rPr lang="hr-BA" dirty="0">
                <a:ea typeface="Verdana" panose="020B0604030504040204" pitchFamily="34" charset="0"/>
              </a:rPr>
              <a:t>s</a:t>
            </a:r>
            <a:r>
              <a:rPr lang="en-US" dirty="0" err="1">
                <a:ea typeface="Verdana" panose="020B0604030504040204" pitchFamily="34" charset="0"/>
              </a:rPr>
              <a:t>ijske</a:t>
            </a:r>
            <a:r>
              <a:rPr lang="en-US" dirty="0">
                <a:ea typeface="Verdana" panose="020B0604030504040204" pitchFamily="34" charset="0"/>
              </a:rPr>
              <a:t> </a:t>
            </a:r>
            <a:r>
              <a:rPr lang="en-US" dirty="0" err="1">
                <a:ea typeface="Verdana" panose="020B0604030504040204" pitchFamily="34" charset="0"/>
              </a:rPr>
              <a:t>godine</a:t>
            </a:r>
            <a:r>
              <a:rPr lang="en-US" dirty="0">
                <a:ea typeface="Verdana" panose="020B0604030504040204" pitchFamily="34" charset="0"/>
              </a:rPr>
              <a:t>, </a:t>
            </a:r>
            <a:r>
              <a:rPr lang="en-US" dirty="0" err="1">
                <a:ea typeface="Verdana" panose="020B0604030504040204" pitchFamily="34" charset="0"/>
              </a:rPr>
              <a:t>odnosno</a:t>
            </a:r>
            <a:r>
              <a:rPr lang="en-US" dirty="0">
                <a:ea typeface="Verdana" panose="020B0604030504040204" pitchFamily="34" charset="0"/>
              </a:rPr>
              <a:t> od </a:t>
            </a:r>
            <a:r>
              <a:rPr lang="en-US" dirty="0" err="1">
                <a:ea typeface="Verdana" panose="020B0604030504040204" pitchFamily="34" charset="0"/>
              </a:rPr>
              <a:t>datuma</a:t>
            </a:r>
            <a:r>
              <a:rPr lang="en-US" dirty="0">
                <a:ea typeface="Verdana" panose="020B0604030504040204" pitchFamily="34" charset="0"/>
              </a:rPr>
              <a:t> </a:t>
            </a:r>
            <a:r>
              <a:rPr lang="en-US" dirty="0" err="1">
                <a:ea typeface="Verdana" panose="020B0604030504040204" pitchFamily="34" charset="0"/>
              </a:rPr>
              <a:t>registracije</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a:t>
            </a:r>
            <a:r>
              <a:rPr lang="en-US" dirty="0" err="1">
                <a:ea typeface="Verdana" panose="020B0604030504040204" pitchFamily="34" charset="0"/>
              </a:rPr>
              <a:t>početka</a:t>
            </a:r>
            <a:r>
              <a:rPr lang="en-US" dirty="0">
                <a:ea typeface="Verdana" panose="020B0604030504040204" pitchFamily="34" charset="0"/>
              </a:rPr>
              <a:t> </a:t>
            </a:r>
            <a:r>
              <a:rPr lang="en-US" dirty="0" err="1">
                <a:ea typeface="Verdana" panose="020B0604030504040204" pitchFamily="34" charset="0"/>
              </a:rPr>
              <a:t>aktivnosti</a:t>
            </a:r>
            <a:r>
              <a:rPr lang="en-US" dirty="0">
                <a:ea typeface="Verdana" panose="020B0604030504040204" pitchFamily="34" charset="0"/>
              </a:rPr>
              <a:t>, </a:t>
            </a:r>
            <a:r>
              <a:rPr lang="en-US" dirty="0" err="1">
                <a:ea typeface="Verdana" panose="020B0604030504040204" pitchFamily="34" charset="0"/>
              </a:rPr>
              <a:t>ako</a:t>
            </a:r>
            <a:r>
              <a:rPr lang="hr-BA" dirty="0">
                <a:ea typeface="Verdana" panose="020B0604030504040204" pitchFamily="34" charset="0"/>
              </a:rPr>
              <a:t> </a:t>
            </a:r>
            <a:r>
              <a:rPr lang="en-US" dirty="0">
                <a:ea typeface="Verdana" panose="020B0604030504040204" pitchFamily="34" charset="0"/>
              </a:rPr>
              <a:t>je</a:t>
            </a:r>
            <a:r>
              <a:rPr lang="hr-BA" dirty="0">
                <a:ea typeface="Verdana" panose="020B0604030504040204" pitchFamily="34" charset="0"/>
              </a:rPr>
              <a:t> </a:t>
            </a:r>
            <a:r>
              <a:rPr lang="en-US" dirty="0" err="1">
                <a:ea typeface="Verdana" panose="020B0604030504040204" pitchFamily="34" charset="0"/>
              </a:rPr>
              <a:t>ponuđač</a:t>
            </a:r>
            <a:r>
              <a:rPr lang="en-US" dirty="0">
                <a:ea typeface="Verdana" panose="020B0604030504040204" pitchFamily="34" charset="0"/>
              </a:rPr>
              <a:t> </a:t>
            </a:r>
            <a:r>
              <a:rPr lang="en-US" dirty="0" err="1">
                <a:ea typeface="Verdana" panose="020B0604030504040204" pitchFamily="34" charset="0"/>
              </a:rPr>
              <a:t>registrovan</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je </a:t>
            </a:r>
            <a:r>
              <a:rPr lang="en-US" dirty="0" err="1">
                <a:ea typeface="Verdana" panose="020B0604030504040204" pitchFamily="34" charset="0"/>
              </a:rPr>
              <a:t>započeo</a:t>
            </a:r>
            <a:r>
              <a:rPr lang="en-US" dirty="0">
                <a:ea typeface="Verdana" panose="020B0604030504040204" pitchFamily="34" charset="0"/>
              </a:rPr>
              <a:t> </a:t>
            </a:r>
            <a:r>
              <a:rPr lang="hr-BA" dirty="0">
                <a:ea typeface="Verdana" panose="020B0604030504040204" pitchFamily="34" charset="0"/>
              </a:rPr>
              <a:t>djelatnost</a:t>
            </a:r>
            <a:r>
              <a:rPr lang="en-US" dirty="0">
                <a:ea typeface="Verdana" panose="020B0604030504040204" pitchFamily="34" charset="0"/>
              </a:rPr>
              <a:t> </a:t>
            </a:r>
            <a:r>
              <a:rPr lang="en-US" dirty="0" err="1">
                <a:ea typeface="Verdana" panose="020B0604030504040204" pitchFamily="34" charset="0"/>
              </a:rPr>
              <a:t>pr</a:t>
            </a:r>
            <a:r>
              <a:rPr lang="hr-BA" dirty="0">
                <a:ea typeface="Verdana" panose="020B0604030504040204" pitchFamily="34" charset="0"/>
              </a:rPr>
              <a:t>ij</a:t>
            </a:r>
            <a:r>
              <a:rPr lang="en-US" dirty="0">
                <a:ea typeface="Verdana" panose="020B0604030504040204" pitchFamily="34" charset="0"/>
              </a:rPr>
              <a:t>e </a:t>
            </a:r>
            <a:r>
              <a:rPr lang="en-US" dirty="0" err="1">
                <a:ea typeface="Verdana" panose="020B0604030504040204" pitchFamily="34" charset="0"/>
              </a:rPr>
              <a:t>manje</a:t>
            </a:r>
            <a:r>
              <a:rPr lang="en-US" dirty="0">
                <a:ea typeface="Verdana" panose="020B0604030504040204" pitchFamily="34" charset="0"/>
              </a:rPr>
              <a:t> od 3 </a:t>
            </a:r>
            <a:r>
              <a:rPr lang="en-US" dirty="0" err="1">
                <a:ea typeface="Verdana" panose="020B0604030504040204" pitchFamily="34" charset="0"/>
              </a:rPr>
              <a:t>godine</a:t>
            </a:r>
            <a:r>
              <a:rPr lang="en-US" dirty="0">
                <a:ea typeface="Verdana" panose="020B0604030504040204" pitchFamily="34" charset="0"/>
              </a:rPr>
              <a:t>.</a:t>
            </a:r>
          </a:p>
        </p:txBody>
      </p:sp>
      <p:sp>
        <p:nvSpPr>
          <p:cNvPr id="8" name="Rectangle 7"/>
          <p:cNvSpPr/>
          <p:nvPr/>
        </p:nvSpPr>
        <p:spPr>
          <a:xfrm>
            <a:off x="432000" y="6249017"/>
            <a:ext cx="7092006" cy="369332"/>
          </a:xfrm>
          <a:prstGeom prst="rect">
            <a:avLst/>
          </a:prstGeom>
        </p:spPr>
        <p:txBody>
          <a:bodyPr wrap="none">
            <a:spAutoFit/>
          </a:bodyPr>
          <a:lstStyle/>
          <a:p>
            <a:r>
              <a:rPr lang="hr-BA" altLang="el-GR" b="1" dirty="0">
                <a:solidFill>
                  <a:srgbClr val="FF0000"/>
                </a:solidFill>
              </a:rPr>
              <a:t>Neobavezni kriterij prema ZJN </a:t>
            </a:r>
            <a:r>
              <a:rPr lang="en-US" altLang="el-GR" b="1" dirty="0">
                <a:solidFill>
                  <a:srgbClr val="FF0000"/>
                </a:solidFill>
              </a:rPr>
              <a:t>– </a:t>
            </a:r>
            <a:r>
              <a:rPr lang="hr-BA" altLang="el-GR" b="1" dirty="0">
                <a:solidFill>
                  <a:srgbClr val="FF0000"/>
                </a:solidFill>
              </a:rPr>
              <a:t>može biti ocijenjeno</a:t>
            </a:r>
            <a:endParaRPr lang="el-GR" altLang="el-GR" b="1" dirty="0">
              <a:solidFill>
                <a:srgbClr val="FF0000"/>
              </a:solidFill>
            </a:endParaRPr>
          </a:p>
        </p:txBody>
      </p:sp>
    </p:spTree>
    <p:extLst>
      <p:ext uri="{BB962C8B-B14F-4D97-AF65-F5344CB8AC3E}">
        <p14:creationId xmlns:p14="http://schemas.microsoft.com/office/powerpoint/2010/main" val="24826595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76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hr-BA" altLang="el-GR" sz="2000" b="1" dirty="0"/>
              <a:t>Tehnička i/ili profesionalna sposobnost</a:t>
            </a:r>
            <a:endParaRPr lang="el-GR" altLang="el-GR" sz="2000" b="1" dirty="0"/>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48 </a:t>
            </a:r>
            <a:r>
              <a:rPr lang="hr-BA" sz="1400" b="1" dirty="0">
                <a:solidFill>
                  <a:schemeClr val="bg1"/>
                </a:solidFill>
              </a:rPr>
              <a:t>ZJN</a:t>
            </a:r>
            <a:endParaRPr lang="el-GR" sz="1400" b="1" dirty="0">
              <a:solidFill>
                <a:schemeClr val="bg1"/>
              </a:solidFill>
            </a:endParaRPr>
          </a:p>
        </p:txBody>
      </p:sp>
      <p:sp>
        <p:nvSpPr>
          <p:cNvPr id="7" name="Rectangle 6"/>
          <p:cNvSpPr/>
          <p:nvPr/>
        </p:nvSpPr>
        <p:spPr>
          <a:xfrm>
            <a:off x="432000" y="1008000"/>
            <a:ext cx="8280000" cy="1530401"/>
          </a:xfrm>
          <a:prstGeom prst="rect">
            <a:avLst/>
          </a:prstGeom>
          <a:noFill/>
          <a:ln w="22225">
            <a:noFill/>
            <a:miter lim="800000"/>
            <a:headEnd/>
            <a:tailEnd/>
          </a:ln>
          <a:effectLst/>
        </p:spPr>
        <p:txBody>
          <a:bodyPr lIns="72000" tIns="72000" rIns="72000" bIns="72000" anchor="ctr">
            <a:spAutoFit/>
          </a:bodyPr>
          <a:lstStyle/>
          <a:p>
            <a:r>
              <a:rPr lang="en-US" dirty="0">
                <a:ea typeface="Verdana" panose="020B0604030504040204" pitchFamily="34" charset="0"/>
              </a:rPr>
              <a:t>Od </a:t>
            </a:r>
            <a:r>
              <a:rPr lang="en-US" dirty="0" err="1">
                <a:ea typeface="Verdana" panose="020B0604030504040204" pitchFamily="34" charset="0"/>
              </a:rPr>
              <a:t>ponuđača</a:t>
            </a:r>
            <a:r>
              <a:rPr lang="en-US" dirty="0">
                <a:ea typeface="Verdana" panose="020B0604030504040204" pitchFamily="34" charset="0"/>
              </a:rPr>
              <a:t> se </a:t>
            </a:r>
            <a:r>
              <a:rPr lang="en-US" dirty="0" err="1">
                <a:ea typeface="Verdana" panose="020B0604030504040204" pitchFamily="34" charset="0"/>
              </a:rPr>
              <a:t>može</a:t>
            </a:r>
            <a:r>
              <a:rPr lang="en-US" dirty="0">
                <a:ea typeface="Verdana" panose="020B0604030504040204" pitchFamily="34" charset="0"/>
              </a:rPr>
              <a:t> </a:t>
            </a:r>
            <a:r>
              <a:rPr lang="en-US" dirty="0" err="1">
                <a:ea typeface="Verdana" panose="020B0604030504040204" pitchFamily="34" charset="0"/>
              </a:rPr>
              <a:t>tražiti</a:t>
            </a:r>
            <a:r>
              <a:rPr lang="en-US" dirty="0">
                <a:ea typeface="Verdana" panose="020B0604030504040204" pitchFamily="34" charset="0"/>
              </a:rPr>
              <a:t> da </a:t>
            </a:r>
            <a:r>
              <a:rPr lang="en-US" dirty="0" err="1">
                <a:ea typeface="Verdana" panose="020B0604030504040204" pitchFamily="34" charset="0"/>
              </a:rPr>
              <a:t>dostavi</a:t>
            </a:r>
            <a:r>
              <a:rPr lang="en-US" dirty="0">
                <a:ea typeface="Verdana" panose="020B0604030504040204" pitchFamily="34" charset="0"/>
              </a:rPr>
              <a:t> </a:t>
            </a:r>
            <a:r>
              <a:rPr lang="en-US" dirty="0" err="1">
                <a:ea typeface="Verdana" panose="020B0604030504040204" pitchFamily="34" charset="0"/>
              </a:rPr>
              <a:t>dokaze</a:t>
            </a:r>
            <a:endParaRPr lang="en-US" dirty="0">
              <a:ea typeface="Verdana" panose="020B0604030504040204" pitchFamily="34" charset="0"/>
            </a:endParaRPr>
          </a:p>
          <a:p>
            <a:pPr marL="342900" indent="-342900">
              <a:buFont typeface="+mj-lt"/>
              <a:buAutoNum type="alphaLcParenR"/>
            </a:pPr>
            <a:r>
              <a:rPr lang="hr-BA" dirty="0">
                <a:ea typeface="Verdana" panose="020B0604030504040204" pitchFamily="34" charset="0"/>
              </a:rPr>
              <a:t>Uredno izvršenim</a:t>
            </a:r>
            <a:r>
              <a:rPr lang="en-US" dirty="0">
                <a:ea typeface="Verdana" panose="020B0604030504040204" pitchFamily="34" charset="0"/>
              </a:rPr>
              <a:t> </a:t>
            </a:r>
            <a:r>
              <a:rPr lang="en-US" dirty="0" err="1">
                <a:ea typeface="Verdana" panose="020B0604030504040204" pitchFamily="34" charset="0"/>
              </a:rPr>
              <a:t>ugovor</a:t>
            </a:r>
            <a:r>
              <a:rPr lang="hr-BA" dirty="0">
                <a:ea typeface="Verdana" panose="020B0604030504040204" pitchFamily="34" charset="0"/>
              </a:rPr>
              <a:t>ima</a:t>
            </a:r>
            <a:r>
              <a:rPr lang="en-US" dirty="0">
                <a:ea typeface="Verdana" panose="020B0604030504040204" pitchFamily="34" charset="0"/>
              </a:rPr>
              <a:t>. </a:t>
            </a:r>
            <a:r>
              <a:rPr lang="en-US" dirty="0" err="1">
                <a:ea typeface="Verdana" panose="020B0604030504040204" pitchFamily="34" charset="0"/>
              </a:rPr>
              <a:t>Takav</a:t>
            </a:r>
            <a:r>
              <a:rPr lang="en-US" dirty="0">
                <a:ea typeface="Verdana" panose="020B0604030504040204" pitchFamily="34" charset="0"/>
              </a:rPr>
              <a:t> se </a:t>
            </a:r>
            <a:r>
              <a:rPr lang="en-US" dirty="0" err="1">
                <a:ea typeface="Verdana" panose="020B0604030504040204" pitchFamily="34" charset="0"/>
              </a:rPr>
              <a:t>dokaz</a:t>
            </a:r>
            <a:r>
              <a:rPr lang="en-US" dirty="0">
                <a:ea typeface="Verdana" panose="020B0604030504040204" pitchFamily="34" charset="0"/>
              </a:rPr>
              <a:t> </a:t>
            </a:r>
            <a:r>
              <a:rPr lang="en-US" dirty="0" err="1">
                <a:ea typeface="Verdana" panose="020B0604030504040204" pitchFamily="34" charset="0"/>
              </a:rPr>
              <a:t>dostavlja</a:t>
            </a:r>
            <a:r>
              <a:rPr lang="en-US" dirty="0">
                <a:ea typeface="Verdana" panose="020B0604030504040204" pitchFamily="34" charset="0"/>
              </a:rPr>
              <a:t> u </a:t>
            </a:r>
            <a:r>
              <a:rPr lang="en-US" dirty="0" err="1">
                <a:ea typeface="Verdana" panose="020B0604030504040204" pitchFamily="34" charset="0"/>
              </a:rPr>
              <a:t>obliku</a:t>
            </a:r>
            <a:r>
              <a:rPr lang="en-US" dirty="0">
                <a:ea typeface="Verdana" panose="020B0604030504040204" pitchFamily="34" charset="0"/>
              </a:rPr>
              <a:t> </a:t>
            </a:r>
            <a:r>
              <a:rPr lang="en-US" dirty="0" err="1">
                <a:ea typeface="Verdana" panose="020B0604030504040204" pitchFamily="34" charset="0"/>
              </a:rPr>
              <a:t>liste</a:t>
            </a:r>
            <a:r>
              <a:rPr lang="en-US" dirty="0">
                <a:ea typeface="Verdana" panose="020B0604030504040204" pitchFamily="34" charset="0"/>
              </a:rPr>
              <a:t> </a:t>
            </a:r>
            <a:r>
              <a:rPr lang="en-US" dirty="0" err="1">
                <a:ea typeface="Verdana" panose="020B0604030504040204" pitchFamily="34" charset="0"/>
              </a:rPr>
              <a:t>izvršenih</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s </a:t>
            </a:r>
            <a:r>
              <a:rPr lang="en-US" dirty="0" err="1">
                <a:ea typeface="Verdana" panose="020B0604030504040204" pitchFamily="34" charset="0"/>
              </a:rPr>
              <a:t>potvrdom</a:t>
            </a:r>
            <a:r>
              <a:rPr lang="en-US" dirty="0">
                <a:ea typeface="Verdana" panose="020B0604030504040204" pitchFamily="34" charset="0"/>
              </a:rPr>
              <a:t> o </a:t>
            </a:r>
            <a:r>
              <a:rPr lang="en-US" dirty="0" err="1">
                <a:ea typeface="Verdana" panose="020B0604030504040204" pitchFamily="34" charset="0"/>
              </a:rPr>
              <a:t>provedbi</a:t>
            </a:r>
            <a:r>
              <a:rPr lang="en-US" dirty="0">
                <a:ea typeface="Verdana" panose="020B0604030504040204" pitchFamily="34" charset="0"/>
              </a:rPr>
              <a:t> </a:t>
            </a:r>
            <a:r>
              <a:rPr lang="en-US" dirty="0" err="1">
                <a:ea typeface="Verdana" panose="020B0604030504040204" pitchFamily="34" charset="0"/>
              </a:rPr>
              <a:t>tih</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od </a:t>
            </a:r>
            <a:r>
              <a:rPr lang="en-US" dirty="0" err="1">
                <a:ea typeface="Verdana" panose="020B0604030504040204" pitchFamily="34" charset="0"/>
              </a:rPr>
              <a:t>strane</a:t>
            </a:r>
            <a:r>
              <a:rPr lang="en-US" dirty="0">
                <a:ea typeface="Verdana" panose="020B0604030504040204" pitchFamily="34" charset="0"/>
              </a:rPr>
              <a:t> </a:t>
            </a:r>
            <a:r>
              <a:rPr lang="en-US" dirty="0" err="1">
                <a:ea typeface="Verdana" panose="020B0604030504040204" pitchFamily="34" charset="0"/>
              </a:rPr>
              <a:t>druge</a:t>
            </a:r>
            <a:r>
              <a:rPr lang="en-US" dirty="0">
                <a:ea typeface="Verdana" panose="020B0604030504040204" pitchFamily="34" charset="0"/>
              </a:rPr>
              <a:t> </a:t>
            </a:r>
            <a:r>
              <a:rPr lang="en-US" dirty="0" err="1">
                <a:ea typeface="Verdana" panose="020B0604030504040204" pitchFamily="34" charset="0"/>
              </a:rPr>
              <a:t>ugovorne</a:t>
            </a:r>
            <a:r>
              <a:rPr lang="en-US" dirty="0">
                <a:ea typeface="Verdana" panose="020B0604030504040204" pitchFamily="34" charset="0"/>
              </a:rPr>
              <a:t> </a:t>
            </a:r>
            <a:r>
              <a:rPr lang="en-US" dirty="0" err="1">
                <a:ea typeface="Verdana" panose="020B0604030504040204" pitchFamily="34" charset="0"/>
              </a:rPr>
              <a:t>strane</a:t>
            </a:r>
            <a:r>
              <a:rPr lang="en-US" dirty="0">
                <a:ea typeface="Verdana" panose="020B0604030504040204" pitchFamily="34" charset="0"/>
              </a:rPr>
              <a:t>;</a:t>
            </a:r>
          </a:p>
          <a:p>
            <a:pPr marL="342900" indent="-342900">
              <a:buFont typeface="+mj-lt"/>
              <a:buAutoNum type="alphaLcParenR"/>
            </a:pPr>
            <a:r>
              <a:rPr lang="en-US" dirty="0">
                <a:ea typeface="Verdana" panose="020B0604030504040204" pitchFamily="34" charset="0"/>
              </a:rPr>
              <a:t>o </a:t>
            </a:r>
            <a:r>
              <a:rPr lang="en-US" dirty="0" err="1">
                <a:ea typeface="Verdana" panose="020B0604030504040204" pitchFamily="34" charset="0"/>
              </a:rPr>
              <a:t>ispunjavanju</a:t>
            </a:r>
            <a:r>
              <a:rPr lang="en-US" dirty="0">
                <a:ea typeface="Verdana" panose="020B0604030504040204" pitchFamily="34" charset="0"/>
              </a:rPr>
              <a:t> </a:t>
            </a:r>
            <a:r>
              <a:rPr lang="en-US" dirty="0" err="1">
                <a:ea typeface="Verdana" panose="020B0604030504040204" pitchFamily="34" charset="0"/>
              </a:rPr>
              <a:t>određenih</a:t>
            </a:r>
            <a:r>
              <a:rPr lang="en-US" dirty="0">
                <a:ea typeface="Verdana" panose="020B0604030504040204" pitchFamily="34" charset="0"/>
              </a:rPr>
              <a:t> </a:t>
            </a:r>
            <a:r>
              <a:rPr lang="en-US" dirty="0" err="1">
                <a:ea typeface="Verdana" panose="020B0604030504040204" pitchFamily="34" charset="0"/>
              </a:rPr>
              <a:t>standarda</a:t>
            </a:r>
            <a:r>
              <a:rPr lang="en-US" dirty="0">
                <a:ea typeface="Verdana" panose="020B0604030504040204" pitchFamily="34" charset="0"/>
              </a:rPr>
              <a:t> </a:t>
            </a:r>
            <a:r>
              <a:rPr lang="en-US" dirty="0" err="1">
                <a:ea typeface="Verdana" panose="020B0604030504040204" pitchFamily="34" charset="0"/>
              </a:rPr>
              <a:t>osiguranja</a:t>
            </a:r>
            <a:r>
              <a:rPr lang="en-US" dirty="0">
                <a:ea typeface="Verdana" panose="020B0604030504040204" pitchFamily="34" charset="0"/>
              </a:rPr>
              <a:t> </a:t>
            </a:r>
            <a:r>
              <a:rPr lang="en-US" dirty="0" err="1">
                <a:ea typeface="Verdana" panose="020B0604030504040204" pitchFamily="34" charset="0"/>
              </a:rPr>
              <a:t>kvaliteta</a:t>
            </a:r>
            <a:r>
              <a:rPr lang="en-US" dirty="0">
                <a:ea typeface="Verdana" panose="020B0604030504040204" pitchFamily="34" charset="0"/>
              </a:rPr>
              <a:t>.</a:t>
            </a:r>
          </a:p>
        </p:txBody>
      </p:sp>
      <p:sp>
        <p:nvSpPr>
          <p:cNvPr id="8" name="Rectangle 7"/>
          <p:cNvSpPr/>
          <p:nvPr/>
        </p:nvSpPr>
        <p:spPr>
          <a:xfrm>
            <a:off x="432000" y="6249017"/>
            <a:ext cx="7092006" cy="369332"/>
          </a:xfrm>
          <a:prstGeom prst="rect">
            <a:avLst/>
          </a:prstGeom>
        </p:spPr>
        <p:txBody>
          <a:bodyPr wrap="none">
            <a:spAutoFit/>
          </a:bodyPr>
          <a:lstStyle/>
          <a:p>
            <a:r>
              <a:rPr lang="hr-BA" altLang="el-GR" b="1" dirty="0">
                <a:solidFill>
                  <a:srgbClr val="FF0000"/>
                </a:solidFill>
              </a:rPr>
              <a:t>Neobavezni kriterij prema ZJN </a:t>
            </a:r>
            <a:r>
              <a:rPr lang="en-US" altLang="el-GR" b="1" dirty="0">
                <a:solidFill>
                  <a:srgbClr val="FF0000"/>
                </a:solidFill>
              </a:rPr>
              <a:t>– </a:t>
            </a:r>
            <a:r>
              <a:rPr lang="hr-BA" altLang="el-GR" b="1" dirty="0">
                <a:solidFill>
                  <a:srgbClr val="FF0000"/>
                </a:solidFill>
              </a:rPr>
              <a:t>može biti ocijenjeno</a:t>
            </a:r>
            <a:endParaRPr lang="el-GR" altLang="el-GR" b="1" dirty="0">
              <a:solidFill>
                <a:srgbClr val="FF0000"/>
              </a:solidFill>
            </a:endParaRPr>
          </a:p>
        </p:txBody>
      </p:sp>
    </p:spTree>
    <p:extLst>
      <p:ext uri="{BB962C8B-B14F-4D97-AF65-F5344CB8AC3E}">
        <p14:creationId xmlns:p14="http://schemas.microsoft.com/office/powerpoint/2010/main" val="16305788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76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Dokumenti</a:t>
            </a:r>
            <a:r>
              <a:rPr lang="en-US" altLang="el-GR" sz="2000" b="1" dirty="0"/>
              <a:t> </a:t>
            </a:r>
            <a:r>
              <a:rPr lang="en-US" altLang="el-GR" sz="2000" b="1" dirty="0" err="1"/>
              <a:t>koji</a:t>
            </a:r>
            <a:r>
              <a:rPr lang="en-US" altLang="el-GR" sz="2000" b="1" dirty="0"/>
              <a:t> se </a:t>
            </a:r>
            <a:r>
              <a:rPr lang="en-US" altLang="el-GR" sz="2000" b="1" dirty="0" err="1"/>
              <a:t>trebaju</a:t>
            </a:r>
            <a:r>
              <a:rPr lang="en-US" altLang="el-GR" sz="2000" b="1" dirty="0"/>
              <a:t> </a:t>
            </a:r>
            <a:r>
              <a:rPr lang="en-US" altLang="el-GR" sz="2000" b="1" dirty="0" err="1"/>
              <a:t>priložiti</a:t>
            </a:r>
            <a:r>
              <a:rPr lang="en-US" altLang="el-GR" sz="2000" b="1" dirty="0"/>
              <a:t> </a:t>
            </a:r>
            <a:r>
              <a:rPr lang="en-US" altLang="el-GR" sz="2000" b="1" dirty="0" err="1"/>
              <a:t>kao</a:t>
            </a:r>
            <a:r>
              <a:rPr lang="en-US" altLang="el-GR" sz="2000" b="1" dirty="0"/>
              <a:t> </a:t>
            </a:r>
            <a:r>
              <a:rPr lang="en-US" altLang="el-GR" sz="2000" b="1" dirty="0" err="1"/>
              <a:t>dokaz</a:t>
            </a:r>
            <a:r>
              <a:rPr lang="en-US" altLang="el-GR" sz="2000" b="1" dirty="0"/>
              <a:t> za </a:t>
            </a:r>
            <a:r>
              <a:rPr lang="en-US" altLang="el-GR" sz="2000" b="1" dirty="0" err="1"/>
              <a:t>kriterije</a:t>
            </a:r>
            <a:r>
              <a:rPr lang="en-US" altLang="el-GR" sz="2000" b="1" dirty="0"/>
              <a:t> </a:t>
            </a:r>
            <a:r>
              <a:rPr lang="en-US" altLang="el-GR" sz="2000" b="1" dirty="0" err="1"/>
              <a:t>kvalifikacije</a:t>
            </a:r>
            <a:r>
              <a:rPr lang="en-US" altLang="el-GR" sz="2000" b="1" dirty="0"/>
              <a:t> (1 od 2)</a:t>
            </a:r>
            <a:endParaRPr lang="el-GR" altLang="el-GR" sz="2000" b="1" dirty="0"/>
          </a:p>
        </p:txBody>
      </p:sp>
      <p:sp>
        <p:nvSpPr>
          <p:cNvPr id="6" name="Rectangle 5"/>
          <p:cNvSpPr/>
          <p:nvPr/>
        </p:nvSpPr>
        <p:spPr>
          <a:xfrm>
            <a:off x="432000" y="1296000"/>
            <a:ext cx="8280000" cy="4408112"/>
          </a:xfrm>
          <a:prstGeom prst="rect">
            <a:avLst/>
          </a:prstGeom>
          <a:noFill/>
          <a:ln w="22225">
            <a:noFill/>
            <a:miter lim="800000"/>
            <a:headEnd/>
            <a:tailEnd/>
          </a:ln>
          <a:effectLst/>
        </p:spPr>
        <p:txBody>
          <a:bodyPr lIns="72000" tIns="72000" rIns="72000" bIns="72000" anchor="t" anchorCtr="0">
            <a:spAutoFit/>
          </a:bodyPr>
          <a:lstStyle/>
          <a:p>
            <a:pPr>
              <a:spcBef>
                <a:spcPts val="600"/>
              </a:spcBef>
            </a:pPr>
            <a:r>
              <a:rPr lang="en-US" dirty="0">
                <a:ea typeface="Verdana" panose="020B0604030504040204" pitchFamily="34" charset="0"/>
              </a:rPr>
              <a:t>Za </a:t>
            </a:r>
            <a:r>
              <a:rPr lang="en-US" dirty="0" err="1">
                <a:ea typeface="Verdana" panose="020B0604030504040204" pitchFamily="34" charset="0"/>
              </a:rPr>
              <a:t>svaku</a:t>
            </a:r>
            <a:r>
              <a:rPr lang="en-US" dirty="0">
                <a:ea typeface="Verdana" panose="020B0604030504040204" pitchFamily="34" charset="0"/>
              </a:rPr>
              <a:t> od </a:t>
            </a:r>
            <a:r>
              <a:rPr lang="en-US" dirty="0" err="1">
                <a:ea typeface="Verdana" panose="020B0604030504040204" pitchFamily="34" charset="0"/>
              </a:rPr>
              <a:t>četiri</a:t>
            </a:r>
            <a:r>
              <a:rPr lang="en-US" dirty="0">
                <a:ea typeface="Verdana" panose="020B0604030504040204" pitchFamily="34" charset="0"/>
              </a:rPr>
              <a:t> </a:t>
            </a:r>
            <a:r>
              <a:rPr lang="en-US" dirty="0" err="1">
                <a:ea typeface="Verdana" panose="020B0604030504040204" pitchFamily="34" charset="0"/>
              </a:rPr>
              <a:t>grupe</a:t>
            </a:r>
            <a:r>
              <a:rPr lang="en-US" dirty="0">
                <a:ea typeface="Verdana" panose="020B0604030504040204" pitchFamily="34" charset="0"/>
              </a:rPr>
              <a:t> </a:t>
            </a:r>
            <a:r>
              <a:rPr lang="en-US" dirty="0" err="1">
                <a:ea typeface="Verdana" panose="020B0604030504040204" pitchFamily="34" charset="0"/>
              </a:rPr>
              <a:t>kriterija</a:t>
            </a:r>
            <a:r>
              <a:rPr lang="en-US" dirty="0">
                <a:ea typeface="Verdana" panose="020B0604030504040204" pitchFamily="34" charset="0"/>
              </a:rPr>
              <a:t> </a:t>
            </a:r>
            <a:r>
              <a:rPr lang="en-US" dirty="0" err="1">
                <a:ea typeface="Verdana" panose="020B0604030504040204" pitchFamily="34" charset="0"/>
              </a:rPr>
              <a:t>vezanih</a:t>
            </a:r>
            <a:r>
              <a:rPr lang="en-US" dirty="0">
                <a:ea typeface="Verdana" panose="020B0604030504040204" pitchFamily="34" charset="0"/>
              </a:rPr>
              <a:t> za </a:t>
            </a:r>
            <a:r>
              <a:rPr lang="en-US" dirty="0" err="1">
                <a:ea typeface="Verdana" panose="020B0604030504040204" pitchFamily="34" charset="0"/>
              </a:rPr>
              <a:t>ličnu</a:t>
            </a:r>
            <a:r>
              <a:rPr lang="en-US" dirty="0">
                <a:ea typeface="Verdana" panose="020B0604030504040204" pitchFamily="34" charset="0"/>
              </a:rPr>
              <a:t> </a:t>
            </a:r>
            <a:r>
              <a:rPr lang="hr-BA" dirty="0">
                <a:ea typeface="Verdana" panose="020B0604030504040204" pitchFamily="34" charset="0"/>
              </a:rPr>
              <a:t>sposobnost</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hr-BA" dirty="0">
                <a:ea typeface="Verdana" panose="020B0604030504040204" pitchFamily="34" charset="0"/>
              </a:rPr>
              <a:t>druge sposobnosti</a:t>
            </a:r>
            <a:r>
              <a:rPr lang="en-US" dirty="0">
                <a:ea typeface="Verdana" panose="020B0604030504040204" pitchFamily="34" charset="0"/>
              </a:rPr>
              <a:t> </a:t>
            </a:r>
            <a:r>
              <a:rPr lang="en-US" dirty="0" err="1">
                <a:ea typeface="Verdana" panose="020B0604030504040204" pitchFamily="34" charset="0"/>
              </a:rPr>
              <a:t>ponuđača</a:t>
            </a:r>
            <a:r>
              <a:rPr lang="en-US" dirty="0">
                <a:ea typeface="Verdana" panose="020B0604030504040204" pitchFamily="34" charset="0"/>
              </a:rPr>
              <a:t>, ZJN </a:t>
            </a:r>
            <a:r>
              <a:rPr lang="en-US" dirty="0" err="1">
                <a:ea typeface="Verdana" panose="020B0604030504040204" pitchFamily="34" charset="0"/>
              </a:rPr>
              <a:t>predviđa</a:t>
            </a:r>
            <a:endParaRPr lang="en-US" dirty="0">
              <a:ea typeface="Verdana" panose="020B0604030504040204" pitchFamily="34" charset="0"/>
            </a:endParaRPr>
          </a:p>
          <a:p>
            <a:pPr marL="342900" indent="-342900">
              <a:spcBef>
                <a:spcPts val="600"/>
              </a:spcBef>
              <a:buFont typeface="+mj-lt"/>
              <a:buAutoNum type="arabicPeriod"/>
            </a:pPr>
            <a:r>
              <a:rPr lang="hr-BA" dirty="0">
                <a:ea typeface="Verdana" panose="020B0604030504040204" pitchFamily="34" charset="0"/>
              </a:rPr>
              <a:t>Dokumente </a:t>
            </a:r>
            <a:r>
              <a:rPr lang="en-US" dirty="0" err="1">
                <a:ea typeface="Verdana" panose="020B0604030504040204" pitchFamily="34" charset="0"/>
              </a:rPr>
              <a:t>koj</a:t>
            </a:r>
            <a:r>
              <a:rPr lang="hr-BA" dirty="0">
                <a:ea typeface="Verdana" panose="020B0604030504040204" pitchFamily="34" charset="0"/>
              </a:rPr>
              <a:t>i se </a:t>
            </a:r>
            <a:r>
              <a:rPr lang="en-US" dirty="0" err="1">
                <a:ea typeface="Verdana" panose="020B0604030504040204" pitchFamily="34" charset="0"/>
              </a:rPr>
              <a:t>mogu</a:t>
            </a:r>
            <a:r>
              <a:rPr lang="hr-BA" dirty="0">
                <a:ea typeface="Verdana" panose="020B0604030504040204" pitchFamily="34" charset="0"/>
              </a:rPr>
              <a:t> </a:t>
            </a:r>
            <a:r>
              <a:rPr lang="en-US" dirty="0" err="1">
                <a:ea typeface="Verdana" panose="020B0604030504040204" pitchFamily="34" charset="0"/>
              </a:rPr>
              <a:t>zatražiti</a:t>
            </a:r>
            <a:r>
              <a:rPr lang="en-US" dirty="0">
                <a:ea typeface="Verdana" panose="020B0604030504040204" pitchFamily="34" charset="0"/>
              </a:rPr>
              <a:t> </a:t>
            </a:r>
            <a:r>
              <a:rPr lang="hr-BA" dirty="0">
                <a:ea typeface="Verdana" panose="020B0604030504040204" pitchFamily="34" charset="0"/>
              </a:rPr>
              <a:t>od </a:t>
            </a:r>
            <a:r>
              <a:rPr lang="en-US" dirty="0" err="1">
                <a:ea typeface="Verdana" panose="020B0604030504040204" pitchFamily="34" charset="0"/>
              </a:rPr>
              <a:t>ponuđač</a:t>
            </a:r>
            <a:r>
              <a:rPr lang="hr-BA" dirty="0">
                <a:ea typeface="Verdana" panose="020B0604030504040204" pitchFamily="34" charset="0"/>
              </a:rPr>
              <a:t>a</a:t>
            </a:r>
            <a:r>
              <a:rPr lang="en-US" dirty="0">
                <a:ea typeface="Verdana" panose="020B0604030504040204" pitchFamily="34" charset="0"/>
              </a:rPr>
              <a:t> </a:t>
            </a:r>
            <a:r>
              <a:rPr lang="en-US" dirty="0" err="1">
                <a:ea typeface="Verdana" panose="020B0604030504040204" pitchFamily="34" charset="0"/>
              </a:rPr>
              <a:t>kao</a:t>
            </a:r>
            <a:r>
              <a:rPr lang="en-US" dirty="0">
                <a:ea typeface="Verdana" panose="020B0604030504040204" pitchFamily="34" charset="0"/>
              </a:rPr>
              <a:t> </a:t>
            </a:r>
            <a:r>
              <a:rPr lang="en-US" dirty="0" err="1">
                <a:ea typeface="Verdana" panose="020B0604030504040204" pitchFamily="34" charset="0"/>
              </a:rPr>
              <a:t>dokaz</a:t>
            </a:r>
            <a:r>
              <a:rPr lang="en-US" dirty="0">
                <a:ea typeface="Verdana" panose="020B0604030504040204" pitchFamily="34" charset="0"/>
              </a:rPr>
              <a:t> o </a:t>
            </a:r>
            <a:r>
              <a:rPr lang="en-US" dirty="0" err="1">
                <a:ea typeface="Verdana" panose="020B0604030504040204" pitchFamily="34" charset="0"/>
              </a:rPr>
              <a:t>ispunjavanju</a:t>
            </a:r>
            <a:r>
              <a:rPr lang="en-US" dirty="0">
                <a:ea typeface="Verdana" panose="020B0604030504040204" pitchFamily="34" charset="0"/>
              </a:rPr>
              <a:t> </a:t>
            </a:r>
            <a:r>
              <a:rPr lang="en-US" dirty="0" err="1">
                <a:ea typeface="Verdana" panose="020B0604030504040204" pitchFamily="34" charset="0"/>
              </a:rPr>
              <a:t>kriterija</a:t>
            </a:r>
            <a:r>
              <a:rPr lang="en-US" dirty="0">
                <a:ea typeface="Verdana" panose="020B0604030504040204" pitchFamily="34" charset="0"/>
              </a:rPr>
              <a:t>, </a:t>
            </a:r>
            <a:r>
              <a:rPr lang="en-US" dirty="0" err="1">
                <a:ea typeface="Verdana" panose="020B0604030504040204" pitchFamily="34" charset="0"/>
              </a:rPr>
              <a:t>i</a:t>
            </a:r>
            <a:endParaRPr lang="en-US" dirty="0">
              <a:ea typeface="Verdana" panose="020B0604030504040204" pitchFamily="34" charset="0"/>
            </a:endParaRPr>
          </a:p>
          <a:p>
            <a:pPr marL="342900" indent="-342900">
              <a:spcBef>
                <a:spcPts val="600"/>
              </a:spcBef>
              <a:buFont typeface="+mj-lt"/>
              <a:buAutoNum type="arabicPeriod"/>
            </a:pPr>
            <a:r>
              <a:rPr lang="en-US" dirty="0" err="1">
                <a:ea typeface="Verdana" panose="020B0604030504040204" pitchFamily="34" charset="0"/>
              </a:rPr>
              <a:t>Sadržaj</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format </a:t>
            </a:r>
            <a:r>
              <a:rPr lang="en-US" dirty="0" err="1">
                <a:ea typeface="Verdana" panose="020B0604030504040204" pitchFamily="34" charset="0"/>
              </a:rPr>
              <a:t>ovih</a:t>
            </a:r>
            <a:r>
              <a:rPr lang="en-US" dirty="0">
                <a:ea typeface="Verdana" panose="020B0604030504040204" pitchFamily="34" charset="0"/>
              </a:rPr>
              <a:t> </a:t>
            </a:r>
            <a:r>
              <a:rPr lang="en-US" dirty="0" err="1">
                <a:ea typeface="Verdana" panose="020B0604030504040204" pitchFamily="34" charset="0"/>
              </a:rPr>
              <a:t>dokumenata</a:t>
            </a:r>
            <a:endParaRPr lang="en-US" dirty="0">
              <a:ea typeface="Verdana" panose="020B0604030504040204" pitchFamily="34" charset="0"/>
            </a:endParaRPr>
          </a:p>
          <a:p>
            <a:pPr>
              <a:spcBef>
                <a:spcPts val="600"/>
              </a:spcBef>
            </a:pPr>
            <a:r>
              <a:rPr lang="en-US" dirty="0">
                <a:ea typeface="Verdana" panose="020B0604030504040204" pitchFamily="34" charset="0"/>
              </a:rPr>
              <a:t>u </a:t>
            </a:r>
            <a:r>
              <a:rPr lang="en-US" dirty="0" err="1">
                <a:ea typeface="Verdana" panose="020B0604030504040204" pitchFamily="34" charset="0"/>
              </a:rPr>
              <a:t>član</a:t>
            </a:r>
            <a:r>
              <a:rPr lang="hr-BA" dirty="0">
                <a:ea typeface="Verdana" panose="020B0604030504040204" pitchFamily="34" charset="0"/>
              </a:rPr>
              <a:t>ov</a:t>
            </a:r>
            <a:r>
              <a:rPr lang="en-US" dirty="0" err="1">
                <a:ea typeface="Verdana" panose="020B0604030504040204" pitchFamily="34" charset="0"/>
              </a:rPr>
              <a:t>ima</a:t>
            </a:r>
            <a:r>
              <a:rPr lang="en-US" dirty="0">
                <a:ea typeface="Verdana" panose="020B0604030504040204" pitchFamily="34" charset="0"/>
              </a:rPr>
              <a:t> 45. do 51.</a:t>
            </a:r>
            <a:endParaRPr lang="hr-BA" dirty="0">
              <a:ea typeface="Verdana" panose="020B0604030504040204" pitchFamily="34" charset="0"/>
            </a:endParaRPr>
          </a:p>
          <a:p>
            <a:pPr>
              <a:spcBef>
                <a:spcPts val="600"/>
              </a:spcBef>
            </a:pPr>
            <a:r>
              <a:rPr lang="en-US" dirty="0" err="1">
                <a:ea typeface="Verdana" panose="020B0604030504040204" pitchFamily="34" charset="0"/>
              </a:rPr>
              <a:t>Svi</a:t>
            </a:r>
            <a:r>
              <a:rPr lang="en-US" dirty="0">
                <a:ea typeface="Verdana" panose="020B0604030504040204" pitchFamily="34" charset="0"/>
              </a:rPr>
              <a:t> </a:t>
            </a:r>
            <a:r>
              <a:rPr lang="en-US" dirty="0" err="1">
                <a:ea typeface="Verdana" panose="020B0604030504040204" pitchFamily="34" charset="0"/>
              </a:rPr>
              <a:t>kvalitativn</a:t>
            </a:r>
            <a:r>
              <a:rPr lang="hr-BA" dirty="0">
                <a:ea typeface="Verdana" panose="020B0604030504040204" pitchFamily="34" charset="0"/>
              </a:rPr>
              <a:t>i </a:t>
            </a:r>
            <a:r>
              <a:rPr lang="en-US" dirty="0" err="1">
                <a:ea typeface="Verdana" panose="020B0604030504040204" pitchFamily="34" charset="0"/>
              </a:rPr>
              <a:t>kriteriji</a:t>
            </a:r>
            <a:r>
              <a:rPr lang="en-US" dirty="0">
                <a:ea typeface="Verdana" panose="020B0604030504040204" pitchFamily="34" charset="0"/>
              </a:rPr>
              <a:t> </a:t>
            </a:r>
            <a:r>
              <a:rPr lang="en-US" dirty="0" err="1">
                <a:ea typeface="Verdana" panose="020B0604030504040204" pitchFamily="34" charset="0"/>
              </a:rPr>
              <a:t>moraju</a:t>
            </a:r>
            <a:r>
              <a:rPr lang="en-US" dirty="0">
                <a:ea typeface="Verdana" panose="020B0604030504040204" pitchFamily="34" charset="0"/>
              </a:rPr>
              <a:t> se </a:t>
            </a:r>
            <a:r>
              <a:rPr lang="en-US" dirty="0" err="1">
                <a:ea typeface="Verdana" panose="020B0604030504040204" pitchFamily="34" charset="0"/>
              </a:rPr>
              <a:t>utvrditi</a:t>
            </a:r>
            <a:r>
              <a:rPr lang="en-US" dirty="0">
                <a:ea typeface="Verdana" panose="020B0604030504040204" pitchFamily="34" charset="0"/>
              </a:rPr>
              <a:t> </a:t>
            </a:r>
            <a:r>
              <a:rPr lang="en-US" dirty="0" err="1">
                <a:ea typeface="Verdana" panose="020B0604030504040204" pitchFamily="34" charset="0"/>
              </a:rPr>
              <a:t>uzimajući</a:t>
            </a:r>
            <a:r>
              <a:rPr lang="en-US" dirty="0">
                <a:ea typeface="Verdana" panose="020B0604030504040204" pitchFamily="34" charset="0"/>
              </a:rPr>
              <a:t> u </a:t>
            </a:r>
            <a:r>
              <a:rPr lang="en-US" dirty="0" err="1">
                <a:ea typeface="Verdana" panose="020B0604030504040204" pitchFamily="34" charset="0"/>
              </a:rPr>
              <a:t>obzir</a:t>
            </a:r>
            <a:r>
              <a:rPr lang="en-US" dirty="0">
                <a:ea typeface="Verdana" panose="020B0604030504040204" pitchFamily="34" charset="0"/>
              </a:rPr>
              <a:t> </a:t>
            </a:r>
            <a:r>
              <a:rPr lang="en-US" b="1" u="sng" dirty="0" err="1">
                <a:ea typeface="Verdana" panose="020B0604030504040204" pitchFamily="34" charset="0"/>
              </a:rPr>
              <a:t>zahtjeve</a:t>
            </a:r>
            <a:r>
              <a:rPr lang="en-US" b="1" u="sng" dirty="0">
                <a:ea typeface="Verdana" panose="020B0604030504040204" pitchFamily="34" charset="0"/>
              </a:rPr>
              <a:t> </a:t>
            </a:r>
            <a:r>
              <a:rPr lang="en-US" b="1" u="sng" dirty="0" err="1">
                <a:ea typeface="Verdana" panose="020B0604030504040204" pitchFamily="34" charset="0"/>
              </a:rPr>
              <a:t>određenog</a:t>
            </a:r>
            <a:r>
              <a:rPr lang="en-US" b="1" u="sng" dirty="0">
                <a:ea typeface="Verdana" panose="020B0604030504040204" pitchFamily="34" charset="0"/>
              </a:rPr>
              <a:t> </a:t>
            </a:r>
            <a:r>
              <a:rPr lang="en-US" b="1" u="sng" dirty="0" err="1">
                <a:ea typeface="Verdana" panose="020B0604030504040204" pitchFamily="34" charset="0"/>
              </a:rPr>
              <a:t>ugovora</a:t>
            </a:r>
            <a:r>
              <a:rPr lang="en-US" dirty="0">
                <a:ea typeface="Verdana" panose="020B0604030504040204" pitchFamily="34" charset="0"/>
              </a:rPr>
              <a:t>, </a:t>
            </a:r>
            <a:r>
              <a:rPr lang="en-US" dirty="0" err="1">
                <a:ea typeface="Verdana" panose="020B0604030504040204" pitchFamily="34" charset="0"/>
              </a:rPr>
              <a:t>kao</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mogućnosti</a:t>
            </a:r>
            <a:r>
              <a:rPr lang="en-US" dirty="0">
                <a:ea typeface="Verdana" panose="020B0604030504040204" pitchFamily="34" charset="0"/>
              </a:rPr>
              <a:t> </a:t>
            </a:r>
            <a:r>
              <a:rPr lang="en-US" dirty="0" err="1">
                <a:ea typeface="Verdana" panose="020B0604030504040204" pitchFamily="34" charset="0"/>
              </a:rPr>
              <a:t>određenog</a:t>
            </a:r>
            <a:r>
              <a:rPr lang="en-US" dirty="0">
                <a:ea typeface="Verdana" panose="020B0604030504040204" pitchFamily="34" charset="0"/>
              </a:rPr>
              <a:t> </a:t>
            </a:r>
            <a:r>
              <a:rPr lang="en-US" dirty="0" err="1">
                <a:ea typeface="Verdana" panose="020B0604030504040204" pitchFamily="34" charset="0"/>
              </a:rPr>
              <a:t>tržišta</a:t>
            </a:r>
            <a:r>
              <a:rPr lang="en-US" dirty="0">
                <a:ea typeface="Verdana" panose="020B0604030504040204" pitchFamily="34" charset="0"/>
              </a:rPr>
              <a:t> </a:t>
            </a:r>
            <a:r>
              <a:rPr lang="en-US" dirty="0" err="1">
                <a:ea typeface="Verdana" panose="020B0604030504040204" pitchFamily="34" charset="0"/>
              </a:rPr>
              <a:t>na</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se on</a:t>
            </a:r>
            <a:r>
              <a:rPr lang="hr-BA" dirty="0">
                <a:ea typeface="Verdana" panose="020B0604030504040204" pitchFamily="34" charset="0"/>
              </a:rPr>
              <a:t>o odnosi</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potrebu</a:t>
            </a:r>
            <a:r>
              <a:rPr lang="en-US" dirty="0">
                <a:ea typeface="Verdana" panose="020B0604030504040204" pitchFamily="34" charset="0"/>
              </a:rPr>
              <a:t> da se </a:t>
            </a:r>
            <a:r>
              <a:rPr lang="en-US" dirty="0" err="1">
                <a:ea typeface="Verdana" panose="020B0604030504040204" pitchFamily="34" charset="0"/>
              </a:rPr>
              <a:t>osiguraju</a:t>
            </a:r>
            <a:r>
              <a:rPr lang="en-US" dirty="0">
                <a:ea typeface="Verdana" panose="020B0604030504040204" pitchFamily="34" charset="0"/>
              </a:rPr>
              <a:t> </a:t>
            </a:r>
            <a:r>
              <a:rPr lang="en-US" dirty="0" err="1">
                <a:ea typeface="Verdana" panose="020B0604030504040204" pitchFamily="34" charset="0"/>
              </a:rPr>
              <a:t>uvjeti</a:t>
            </a:r>
            <a:r>
              <a:rPr lang="en-US" dirty="0">
                <a:ea typeface="Verdana" panose="020B0604030504040204" pitchFamily="34" charset="0"/>
              </a:rPr>
              <a:t> </a:t>
            </a:r>
            <a:r>
              <a:rPr lang="en-US" dirty="0" err="1">
                <a:ea typeface="Verdana" panose="020B0604030504040204" pitchFamily="34" charset="0"/>
              </a:rPr>
              <a:t>konkurencije</a:t>
            </a:r>
            <a:r>
              <a:rPr lang="en-US" dirty="0">
                <a:ea typeface="Verdana" panose="020B0604030504040204" pitchFamily="34" charset="0"/>
              </a:rPr>
              <a:t>.</a:t>
            </a:r>
          </a:p>
          <a:p>
            <a:pPr>
              <a:spcBef>
                <a:spcPts val="600"/>
              </a:spcBef>
            </a:pPr>
            <a:r>
              <a:rPr lang="en-US" dirty="0" err="1">
                <a:ea typeface="Verdana" panose="020B0604030504040204" pitchFamily="34" charset="0"/>
              </a:rPr>
              <a:t>Određivanje</a:t>
            </a:r>
            <a:r>
              <a:rPr lang="en-US" dirty="0">
                <a:ea typeface="Verdana" panose="020B0604030504040204" pitchFamily="34" charset="0"/>
              </a:rPr>
              <a:t> </a:t>
            </a:r>
            <a:r>
              <a:rPr lang="en-US" dirty="0" err="1">
                <a:ea typeface="Verdana" panose="020B0604030504040204" pitchFamily="34" charset="0"/>
              </a:rPr>
              <a:t>kriterija</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nisu</a:t>
            </a:r>
            <a:r>
              <a:rPr lang="en-US" dirty="0">
                <a:ea typeface="Verdana" panose="020B0604030504040204" pitchFamily="34" charset="0"/>
              </a:rPr>
              <a:t> </a:t>
            </a:r>
            <a:r>
              <a:rPr lang="en-US" dirty="0" err="1">
                <a:ea typeface="Verdana" panose="020B0604030504040204" pitchFamily="34" charset="0"/>
              </a:rPr>
              <a:t>relevantni</a:t>
            </a:r>
            <a:r>
              <a:rPr lang="en-US" dirty="0">
                <a:ea typeface="Verdana" panose="020B0604030504040204" pitchFamily="34" charset="0"/>
              </a:rPr>
              <a:t> za </a:t>
            </a:r>
            <a:r>
              <a:rPr lang="en-US" dirty="0" err="1">
                <a:ea typeface="Verdana" panose="020B0604030504040204" pitchFamily="34" charset="0"/>
              </a:rPr>
              <a:t>predmet</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za </a:t>
            </a:r>
            <a:r>
              <a:rPr lang="hr-BA" dirty="0">
                <a:ea typeface="Verdana" panose="020B0604030504040204" pitchFamily="34" charset="0"/>
              </a:rPr>
              <a:t>ciljani</a:t>
            </a:r>
            <a:r>
              <a:rPr lang="en-US" dirty="0">
                <a:ea typeface="Verdana" panose="020B0604030504040204" pitchFamily="34" charset="0"/>
              </a:rPr>
              <a:t> </a:t>
            </a:r>
            <a:r>
              <a:rPr lang="en-US" dirty="0" err="1">
                <a:ea typeface="Verdana" panose="020B0604030504040204" pitchFamily="34" charset="0"/>
              </a:rPr>
              <a:t>tržišni</a:t>
            </a:r>
            <a:r>
              <a:rPr lang="en-US" dirty="0">
                <a:ea typeface="Verdana" panose="020B0604030504040204" pitchFamily="34" charset="0"/>
              </a:rPr>
              <a:t> </a:t>
            </a:r>
            <a:r>
              <a:rPr lang="en-US" dirty="0" err="1">
                <a:ea typeface="Verdana" panose="020B0604030504040204" pitchFamily="34" charset="0"/>
              </a:rPr>
              <a:t>sektor</a:t>
            </a:r>
            <a:r>
              <a:rPr lang="en-US" dirty="0">
                <a:ea typeface="Verdana" panose="020B0604030504040204" pitchFamily="34" charset="0"/>
              </a:rPr>
              <a:t>, </a:t>
            </a:r>
            <a:r>
              <a:rPr lang="en-US" dirty="0" err="1">
                <a:ea typeface="Verdana" panose="020B0604030504040204" pitchFamily="34" charset="0"/>
              </a:rPr>
              <a:t>dovodi</a:t>
            </a:r>
            <a:r>
              <a:rPr lang="en-US" dirty="0">
                <a:ea typeface="Verdana" panose="020B0604030504040204" pitchFamily="34" charset="0"/>
              </a:rPr>
              <a:t> do </a:t>
            </a:r>
            <a:r>
              <a:rPr lang="en-US" dirty="0" err="1">
                <a:ea typeface="Verdana" panose="020B0604030504040204" pitchFamily="34" charset="0"/>
              </a:rPr>
              <a:t>dodjele</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 </a:t>
            </a:r>
            <a:r>
              <a:rPr lang="en-US" dirty="0" err="1">
                <a:ea typeface="Verdana" panose="020B0604030504040204" pitchFamily="34" charset="0"/>
              </a:rPr>
              <a:t>nekvalificiranim</a:t>
            </a:r>
            <a:r>
              <a:rPr lang="en-US" dirty="0">
                <a:ea typeface="Verdana" panose="020B0604030504040204" pitchFamily="34" charset="0"/>
              </a:rPr>
              <a:t> </a:t>
            </a:r>
            <a:r>
              <a:rPr lang="en-US" dirty="0" err="1">
                <a:ea typeface="Verdana" panose="020B0604030504040204" pitchFamily="34" charset="0"/>
              </a:rPr>
              <a:t>ponuđačima</a:t>
            </a:r>
            <a:r>
              <a:rPr lang="en-US" dirty="0">
                <a:ea typeface="Verdana" panose="020B0604030504040204" pitchFamily="34" charset="0"/>
              </a:rPr>
              <a:t> </a:t>
            </a:r>
            <a:r>
              <a:rPr lang="en-US" dirty="0" err="1">
                <a:ea typeface="Verdana" panose="020B0604030504040204" pitchFamily="34" charset="0"/>
              </a:rPr>
              <a:t>ili</a:t>
            </a:r>
            <a:r>
              <a:rPr lang="en-US" dirty="0">
                <a:ea typeface="Verdana" panose="020B0604030504040204" pitchFamily="34" charset="0"/>
              </a:rPr>
              <a:t> do </a:t>
            </a:r>
            <a:r>
              <a:rPr lang="en-US" dirty="0" err="1">
                <a:ea typeface="Verdana" panose="020B0604030504040204" pitchFamily="34" charset="0"/>
              </a:rPr>
              <a:t>subjektivnih</a:t>
            </a:r>
            <a:r>
              <a:rPr lang="en-US" dirty="0">
                <a:ea typeface="Verdana" panose="020B0604030504040204" pitchFamily="34" charset="0"/>
              </a:rPr>
              <a:t> </a:t>
            </a:r>
            <a:r>
              <a:rPr lang="en-US" dirty="0" err="1">
                <a:ea typeface="Verdana" panose="020B0604030504040204" pitchFamily="34" charset="0"/>
              </a:rPr>
              <a:t>odluka</a:t>
            </a:r>
            <a:r>
              <a:rPr lang="en-US" dirty="0">
                <a:ea typeface="Verdana" panose="020B0604030504040204" pitchFamily="34" charset="0"/>
              </a:rPr>
              <a:t> </a:t>
            </a:r>
            <a:r>
              <a:rPr lang="en-US" dirty="0" err="1">
                <a:ea typeface="Verdana" panose="020B0604030504040204" pitchFamily="34" charset="0"/>
              </a:rPr>
              <a:t>koje</a:t>
            </a:r>
            <a:r>
              <a:rPr lang="en-US" dirty="0">
                <a:ea typeface="Verdana" panose="020B0604030504040204" pitchFamily="34" charset="0"/>
              </a:rPr>
              <a:t> </a:t>
            </a:r>
            <a:r>
              <a:rPr lang="en-US" dirty="0" err="1">
                <a:ea typeface="Verdana" panose="020B0604030504040204" pitchFamily="34" charset="0"/>
              </a:rPr>
              <a:t>nisu</a:t>
            </a:r>
            <a:r>
              <a:rPr lang="en-US" dirty="0">
                <a:ea typeface="Verdana" panose="020B0604030504040204" pitchFamily="34" charset="0"/>
              </a:rPr>
              <a:t> </a:t>
            </a:r>
            <a:r>
              <a:rPr lang="en-US" dirty="0" err="1">
                <a:ea typeface="Verdana" panose="020B0604030504040204" pitchFamily="34" charset="0"/>
              </a:rPr>
              <a:t>transparentne</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nisu</a:t>
            </a:r>
            <a:r>
              <a:rPr lang="en-US" dirty="0">
                <a:ea typeface="Verdana" panose="020B0604030504040204" pitchFamily="34" charset="0"/>
              </a:rPr>
              <a:t> </a:t>
            </a:r>
            <a:r>
              <a:rPr lang="en-US" dirty="0" err="1">
                <a:ea typeface="Verdana" panose="020B0604030504040204" pitchFamily="34" charset="0"/>
              </a:rPr>
              <a:t>proporcionalne</a:t>
            </a:r>
            <a:r>
              <a:rPr lang="en-US" dirty="0">
                <a:ea typeface="Verdana" panose="020B0604030504040204" pitchFamily="34" charset="0"/>
              </a:rPr>
              <a:t> </a:t>
            </a:r>
            <a:r>
              <a:rPr lang="en-US" dirty="0" err="1">
                <a:ea typeface="Verdana" panose="020B0604030504040204" pitchFamily="34" charset="0"/>
              </a:rPr>
              <a:t>te</a:t>
            </a:r>
            <a:r>
              <a:rPr lang="en-US" dirty="0">
                <a:ea typeface="Verdana" panose="020B0604030504040204" pitchFamily="34" charset="0"/>
              </a:rPr>
              <a:t> </a:t>
            </a:r>
            <a:r>
              <a:rPr lang="en-US" dirty="0" err="1">
                <a:ea typeface="Verdana" panose="020B0604030504040204" pitchFamily="34" charset="0"/>
              </a:rPr>
              <a:t>ih</a:t>
            </a:r>
            <a:r>
              <a:rPr lang="en-US" dirty="0">
                <a:ea typeface="Verdana" panose="020B0604030504040204" pitchFamily="34" charset="0"/>
              </a:rPr>
              <a:t> </a:t>
            </a:r>
            <a:r>
              <a:rPr lang="en-US" dirty="0" err="1">
                <a:ea typeface="Verdana" panose="020B0604030504040204" pitchFamily="34" charset="0"/>
              </a:rPr>
              <a:t>mogu</a:t>
            </a:r>
            <a:r>
              <a:rPr lang="en-US" dirty="0">
                <a:ea typeface="Verdana" panose="020B0604030504040204" pitchFamily="34" charset="0"/>
              </a:rPr>
              <a:t> </a:t>
            </a:r>
            <a:r>
              <a:rPr lang="en-US" dirty="0" err="1">
                <a:ea typeface="Verdana" panose="020B0604030504040204" pitchFamily="34" charset="0"/>
              </a:rPr>
              <a:t>osporiti</a:t>
            </a:r>
            <a:r>
              <a:rPr lang="en-US" dirty="0">
                <a:ea typeface="Verdana" panose="020B0604030504040204" pitchFamily="34" charset="0"/>
              </a:rPr>
              <a:t> </a:t>
            </a:r>
            <a:r>
              <a:rPr lang="hr-BA" dirty="0">
                <a:ea typeface="Verdana" panose="020B0604030504040204" pitchFamily="34" charset="0"/>
              </a:rPr>
              <a:t>oštećeni</a:t>
            </a:r>
            <a:r>
              <a:rPr lang="en-US" dirty="0">
                <a:ea typeface="Verdana" panose="020B0604030504040204" pitchFamily="34" charset="0"/>
              </a:rPr>
              <a:t> </a:t>
            </a:r>
            <a:r>
              <a:rPr lang="en-US" dirty="0" err="1">
                <a:ea typeface="Verdana" panose="020B0604030504040204" pitchFamily="34" charset="0"/>
              </a:rPr>
              <a:t>ponuđači</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na</a:t>
            </a:r>
            <a:r>
              <a:rPr lang="en-US" dirty="0">
                <a:ea typeface="Verdana" panose="020B0604030504040204" pitchFamily="34" charset="0"/>
              </a:rPr>
              <a:t> </a:t>
            </a:r>
            <a:r>
              <a:rPr lang="en-US" dirty="0" err="1">
                <a:ea typeface="Verdana" panose="020B0604030504040204" pitchFamily="34" charset="0"/>
              </a:rPr>
              <a:t>taj</a:t>
            </a:r>
            <a:r>
              <a:rPr lang="en-US" dirty="0">
                <a:ea typeface="Verdana" panose="020B0604030504040204" pitchFamily="34" charset="0"/>
              </a:rPr>
              <a:t> </a:t>
            </a:r>
            <a:r>
              <a:rPr lang="en-US" dirty="0" err="1">
                <a:ea typeface="Verdana" panose="020B0604030504040204" pitchFamily="34" charset="0"/>
              </a:rPr>
              <a:t>način</a:t>
            </a:r>
            <a:r>
              <a:rPr lang="en-US" dirty="0">
                <a:ea typeface="Verdana" panose="020B0604030504040204" pitchFamily="34" charset="0"/>
              </a:rPr>
              <a:t> </a:t>
            </a:r>
            <a:r>
              <a:rPr lang="en-US" dirty="0" err="1">
                <a:ea typeface="Verdana" panose="020B0604030504040204" pitchFamily="34" charset="0"/>
              </a:rPr>
              <a:t>odgoditi</a:t>
            </a:r>
            <a:r>
              <a:rPr lang="en-US" dirty="0">
                <a:ea typeface="Verdana" panose="020B0604030504040204" pitchFamily="34" charset="0"/>
              </a:rPr>
              <a:t> </a:t>
            </a:r>
            <a:r>
              <a:rPr lang="en-US" dirty="0" err="1">
                <a:ea typeface="Verdana" panose="020B0604030504040204" pitchFamily="34" charset="0"/>
              </a:rPr>
              <a:t>dodjelu</a:t>
            </a:r>
            <a:r>
              <a:rPr lang="en-US" dirty="0">
                <a:ea typeface="Verdana" panose="020B0604030504040204" pitchFamily="34" charset="0"/>
              </a:rPr>
              <a:t> </a:t>
            </a:r>
            <a:r>
              <a:rPr lang="en-US" dirty="0" err="1">
                <a:ea typeface="Verdana" panose="020B0604030504040204" pitchFamily="34" charset="0"/>
              </a:rPr>
              <a:t>ugovora</a:t>
            </a:r>
            <a:r>
              <a:rPr lang="en-US" dirty="0">
                <a:ea typeface="Verdana" panose="020B0604030504040204" pitchFamily="34" charset="0"/>
              </a:rPr>
              <a:t>.</a:t>
            </a:r>
          </a:p>
        </p:txBody>
      </p:sp>
    </p:spTree>
    <p:extLst>
      <p:ext uri="{BB962C8B-B14F-4D97-AF65-F5344CB8AC3E}">
        <p14:creationId xmlns:p14="http://schemas.microsoft.com/office/powerpoint/2010/main" val="6721339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768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altLang="el-GR" sz="2000" b="1" dirty="0" err="1"/>
              <a:t>Dokumenti</a:t>
            </a:r>
            <a:r>
              <a:rPr lang="en-US" altLang="el-GR" sz="2000" b="1" dirty="0"/>
              <a:t> </a:t>
            </a:r>
            <a:r>
              <a:rPr lang="en-US" altLang="el-GR" sz="2000" b="1" dirty="0" err="1"/>
              <a:t>koji</a:t>
            </a:r>
            <a:r>
              <a:rPr lang="en-US" altLang="el-GR" sz="2000" b="1" dirty="0"/>
              <a:t> se </a:t>
            </a:r>
            <a:r>
              <a:rPr lang="en-US" altLang="el-GR" sz="2000" b="1" dirty="0" err="1"/>
              <a:t>trebaju</a:t>
            </a:r>
            <a:r>
              <a:rPr lang="en-US" altLang="el-GR" sz="2000" b="1" dirty="0"/>
              <a:t> </a:t>
            </a:r>
            <a:r>
              <a:rPr lang="en-US" altLang="el-GR" sz="2000" b="1" dirty="0" err="1"/>
              <a:t>priložiti</a:t>
            </a:r>
            <a:r>
              <a:rPr lang="en-US" altLang="el-GR" sz="2000" b="1" dirty="0"/>
              <a:t> </a:t>
            </a:r>
            <a:r>
              <a:rPr lang="en-US" altLang="el-GR" sz="2000" b="1" dirty="0" err="1"/>
              <a:t>kao</a:t>
            </a:r>
            <a:r>
              <a:rPr lang="en-US" altLang="el-GR" sz="2000" b="1" dirty="0"/>
              <a:t> </a:t>
            </a:r>
            <a:r>
              <a:rPr lang="en-US" altLang="el-GR" sz="2000" b="1" dirty="0" err="1"/>
              <a:t>dokaz</a:t>
            </a:r>
            <a:r>
              <a:rPr lang="en-US" altLang="el-GR" sz="2000" b="1" dirty="0"/>
              <a:t> za </a:t>
            </a:r>
            <a:r>
              <a:rPr lang="en-US" altLang="el-GR" sz="2000" b="1" dirty="0" err="1"/>
              <a:t>kriterije</a:t>
            </a:r>
            <a:r>
              <a:rPr lang="en-US" altLang="el-GR" sz="2000" b="1" dirty="0"/>
              <a:t> </a:t>
            </a:r>
            <a:r>
              <a:rPr lang="en-US" altLang="el-GR" sz="2000" b="1" dirty="0" err="1"/>
              <a:t>kvalifikacije</a:t>
            </a:r>
            <a:r>
              <a:rPr lang="en-US" altLang="el-GR" sz="2000" b="1" dirty="0"/>
              <a:t> (</a:t>
            </a:r>
            <a:r>
              <a:rPr lang="hr-BA" altLang="el-GR" sz="2000" b="1" dirty="0"/>
              <a:t>2</a:t>
            </a:r>
            <a:r>
              <a:rPr lang="en-US" altLang="el-GR" sz="2000" b="1" dirty="0"/>
              <a:t> od 2)</a:t>
            </a:r>
            <a:endParaRPr lang="el-GR" altLang="el-GR" sz="2000" b="1" dirty="0"/>
          </a:p>
        </p:txBody>
      </p:sp>
      <p:sp>
        <p:nvSpPr>
          <p:cNvPr id="6" name="Rectangle 5"/>
          <p:cNvSpPr/>
          <p:nvPr/>
        </p:nvSpPr>
        <p:spPr>
          <a:xfrm>
            <a:off x="432000" y="1296000"/>
            <a:ext cx="8280000" cy="4208057"/>
          </a:xfrm>
          <a:prstGeom prst="rect">
            <a:avLst/>
          </a:prstGeom>
          <a:noFill/>
          <a:ln w="22225">
            <a:noFill/>
            <a:miter lim="800000"/>
            <a:headEnd/>
            <a:tailEnd/>
          </a:ln>
          <a:effectLst/>
        </p:spPr>
        <p:txBody>
          <a:bodyPr lIns="72000" tIns="72000" rIns="72000" bIns="72000" anchor="t" anchorCtr="0">
            <a:spAutoFit/>
          </a:bodyPr>
          <a:lstStyle/>
          <a:p>
            <a:pPr>
              <a:spcBef>
                <a:spcPts val="600"/>
              </a:spcBef>
            </a:pPr>
            <a:r>
              <a:rPr lang="hr-BA" dirty="0">
                <a:ea typeface="Verdana" panose="020B0604030504040204" pitchFamily="34" charset="0"/>
              </a:rPr>
              <a:t>Tenderska d</a:t>
            </a:r>
            <a:r>
              <a:rPr lang="en-US" dirty="0" err="1">
                <a:ea typeface="Verdana" panose="020B0604030504040204" pitchFamily="34" charset="0"/>
              </a:rPr>
              <a:t>okumentacija</a:t>
            </a:r>
            <a:r>
              <a:rPr lang="en-US" dirty="0">
                <a:ea typeface="Verdana" panose="020B0604030504040204" pitchFamily="34" charset="0"/>
              </a:rPr>
              <a:t> mora </a:t>
            </a:r>
            <a:r>
              <a:rPr lang="en-US" dirty="0" err="1">
                <a:ea typeface="Verdana" panose="020B0604030504040204" pitchFamily="34" charset="0"/>
              </a:rPr>
              <a:t>tražiti</a:t>
            </a:r>
            <a:r>
              <a:rPr lang="en-US" dirty="0">
                <a:ea typeface="Verdana" panose="020B0604030504040204" pitchFamily="34" charset="0"/>
              </a:rPr>
              <a:t> od </a:t>
            </a:r>
            <a:r>
              <a:rPr lang="en-US" dirty="0" err="1">
                <a:ea typeface="Verdana" panose="020B0604030504040204" pitchFamily="34" charset="0"/>
              </a:rPr>
              <a:t>ponuđača</a:t>
            </a:r>
            <a:r>
              <a:rPr lang="en-US" dirty="0">
                <a:ea typeface="Verdana" panose="020B0604030504040204" pitchFamily="34" charset="0"/>
              </a:rPr>
              <a:t> da </a:t>
            </a:r>
            <a:r>
              <a:rPr lang="en-US" dirty="0" err="1">
                <a:ea typeface="Verdana" panose="020B0604030504040204" pitchFamily="34" charset="0"/>
              </a:rPr>
              <a:t>pokaž</a:t>
            </a:r>
            <a:r>
              <a:rPr lang="hr-BA" dirty="0">
                <a:ea typeface="Verdana" panose="020B0604030504040204" pitchFamily="34" charset="0"/>
              </a:rPr>
              <a:t>e</a:t>
            </a:r>
            <a:r>
              <a:rPr lang="en-US" dirty="0">
                <a:ea typeface="Verdana" panose="020B0604030504040204" pitchFamily="34" charset="0"/>
              </a:rPr>
              <a:t> </a:t>
            </a:r>
            <a:r>
              <a:rPr lang="en-US" dirty="0" err="1">
                <a:ea typeface="Verdana" panose="020B0604030504040204" pitchFamily="34" charset="0"/>
              </a:rPr>
              <a:t>svoje</a:t>
            </a:r>
            <a:r>
              <a:rPr lang="en-US" dirty="0">
                <a:ea typeface="Verdana" panose="020B0604030504040204" pitchFamily="34" charset="0"/>
              </a:rPr>
              <a:t> </a:t>
            </a:r>
            <a:r>
              <a:rPr lang="hr-BA" dirty="0">
                <a:ea typeface="Verdana" panose="020B0604030504040204" pitchFamily="34" charset="0"/>
              </a:rPr>
              <a:t>sposobnosti</a:t>
            </a:r>
            <a:r>
              <a:rPr lang="en-US" dirty="0">
                <a:ea typeface="Verdana" panose="020B0604030504040204" pitchFamily="34" charset="0"/>
              </a:rPr>
              <a:t> </a:t>
            </a:r>
            <a:r>
              <a:rPr lang="en-US" dirty="0" err="1">
                <a:ea typeface="Verdana" panose="020B0604030504040204" pitchFamily="34" charset="0"/>
              </a:rPr>
              <a:t>koristeći</a:t>
            </a:r>
            <a:r>
              <a:rPr lang="en-US" dirty="0">
                <a:ea typeface="Verdana" panose="020B0604030504040204" pitchFamily="34" charset="0"/>
              </a:rPr>
              <a:t>, </a:t>
            </a:r>
            <a:r>
              <a:rPr lang="en-US" dirty="0" err="1">
                <a:ea typeface="Verdana" panose="020B0604030504040204" pitchFamily="34" charset="0"/>
              </a:rPr>
              <a:t>što</a:t>
            </a:r>
            <a:r>
              <a:rPr lang="en-US" dirty="0">
                <a:ea typeface="Verdana" panose="020B0604030504040204" pitchFamily="34" charset="0"/>
              </a:rPr>
              <a:t> je </a:t>
            </a:r>
            <a:r>
              <a:rPr lang="en-US" dirty="0" err="1">
                <a:ea typeface="Verdana" panose="020B0604030504040204" pitchFamily="34" charset="0"/>
              </a:rPr>
              <a:t>više</a:t>
            </a:r>
            <a:r>
              <a:rPr lang="en-US" dirty="0">
                <a:ea typeface="Verdana" panose="020B0604030504040204" pitchFamily="34" charset="0"/>
              </a:rPr>
              <a:t> </a:t>
            </a:r>
            <a:r>
              <a:rPr lang="en-US" dirty="0" err="1">
                <a:ea typeface="Verdana" panose="020B0604030504040204" pitchFamily="34" charset="0"/>
              </a:rPr>
              <a:t>moguće</a:t>
            </a:r>
            <a:r>
              <a:rPr lang="en-US" dirty="0">
                <a:ea typeface="Verdana" panose="020B0604030504040204" pitchFamily="34" charset="0"/>
              </a:rPr>
              <a:t>, </a:t>
            </a:r>
            <a:r>
              <a:rPr lang="hr-BA" dirty="0">
                <a:ea typeface="Verdana" panose="020B0604030504040204" pitchFamily="34" charset="0"/>
              </a:rPr>
              <a:t>standardizovani</a:t>
            </a:r>
            <a:r>
              <a:rPr lang="en-US" dirty="0">
                <a:ea typeface="Verdana" panose="020B0604030504040204" pitchFamily="34" charset="0"/>
              </a:rPr>
              <a:t> </a:t>
            </a:r>
            <a:r>
              <a:rPr lang="en-US" dirty="0" err="1">
                <a:ea typeface="Verdana" panose="020B0604030504040204" pitchFamily="34" charset="0"/>
              </a:rPr>
              <a:t>okvir</a:t>
            </a:r>
            <a:r>
              <a:rPr lang="en-US" dirty="0">
                <a:ea typeface="Verdana" panose="020B0604030504040204" pitchFamily="34" charset="0"/>
              </a:rPr>
              <a:t> </a:t>
            </a:r>
            <a:r>
              <a:rPr lang="en-US" dirty="0" err="1">
                <a:ea typeface="Verdana" panose="020B0604030504040204" pitchFamily="34" charset="0"/>
              </a:rPr>
              <a:t>koji</a:t>
            </a:r>
            <a:r>
              <a:rPr lang="en-US" dirty="0">
                <a:ea typeface="Verdana" panose="020B0604030504040204" pitchFamily="34" charset="0"/>
              </a:rPr>
              <a:t> </a:t>
            </a:r>
            <a:r>
              <a:rPr lang="en-US" dirty="0" err="1">
                <a:ea typeface="Verdana" panose="020B0604030504040204" pitchFamily="34" charset="0"/>
              </a:rPr>
              <a:t>omogućava</a:t>
            </a:r>
            <a:r>
              <a:rPr lang="en-US" dirty="0">
                <a:ea typeface="Verdana" panose="020B0604030504040204" pitchFamily="34" charset="0"/>
              </a:rPr>
              <a:t> </a:t>
            </a:r>
            <a:r>
              <a:rPr lang="en-US" dirty="0" err="1">
                <a:ea typeface="Verdana" panose="020B0604030504040204" pitchFamily="34" charset="0"/>
              </a:rPr>
              <a:t>brzu</a:t>
            </a:r>
            <a:r>
              <a:rPr lang="en-US" dirty="0">
                <a:ea typeface="Verdana" panose="020B0604030504040204" pitchFamily="34" charset="0"/>
              </a:rPr>
              <a:t> </a:t>
            </a:r>
            <a:r>
              <a:rPr lang="en-US" dirty="0" err="1">
                <a:ea typeface="Verdana" panose="020B0604030504040204" pitchFamily="34" charset="0"/>
              </a:rPr>
              <a:t>usporedbu</a:t>
            </a:r>
            <a:r>
              <a:rPr lang="en-US" dirty="0">
                <a:ea typeface="Verdana" panose="020B0604030504040204" pitchFamily="34" charset="0"/>
              </a:rPr>
              <a:t> </a:t>
            </a:r>
            <a:r>
              <a:rPr lang="en-US" dirty="0" err="1">
                <a:ea typeface="Verdana" panose="020B0604030504040204" pitchFamily="34" charset="0"/>
              </a:rPr>
              <a:t>i</a:t>
            </a:r>
            <a:r>
              <a:rPr lang="en-US" dirty="0">
                <a:ea typeface="Verdana" panose="020B0604030504040204" pitchFamily="34" charset="0"/>
              </a:rPr>
              <a:t> </a:t>
            </a:r>
            <a:r>
              <a:rPr lang="en-US" dirty="0" err="1">
                <a:ea typeface="Verdana" panose="020B0604030504040204" pitchFamily="34" charset="0"/>
              </a:rPr>
              <a:t>procjenu</a:t>
            </a:r>
            <a:r>
              <a:rPr lang="en-US" dirty="0">
                <a:ea typeface="Verdana" panose="020B0604030504040204" pitchFamily="34" charset="0"/>
              </a:rPr>
              <a:t>.</a:t>
            </a:r>
          </a:p>
          <a:p>
            <a:pPr>
              <a:spcBef>
                <a:spcPts val="600"/>
              </a:spcBef>
            </a:pPr>
            <a:endParaRPr lang="en-US" dirty="0">
              <a:ea typeface="Verdana" panose="020B0604030504040204" pitchFamily="34" charset="0"/>
            </a:endParaRPr>
          </a:p>
          <a:p>
            <a:pPr>
              <a:spcBef>
                <a:spcPts val="600"/>
              </a:spcBef>
            </a:pPr>
            <a:r>
              <a:rPr lang="nn-NO" dirty="0">
                <a:ea typeface="Verdana" panose="020B0604030504040204" pitchFamily="34" charset="0"/>
              </a:rPr>
              <a:t>Savjeti za odabir i definiranje kriterija kvalifikacije:</a:t>
            </a:r>
            <a:endParaRPr lang="hr-BA" dirty="0">
              <a:ea typeface="Verdana" panose="020B0604030504040204" pitchFamily="34" charset="0"/>
            </a:endParaRPr>
          </a:p>
          <a:p>
            <a:pPr marL="285750" indent="-285750">
              <a:spcBef>
                <a:spcPts val="600"/>
              </a:spcBef>
              <a:buFont typeface="Arial" panose="020B0604020202020204" pitchFamily="34" charset="0"/>
              <a:buChar char="•"/>
            </a:pPr>
            <a:r>
              <a:rPr lang="en-US" kern="0" dirty="0" err="1">
                <a:ea typeface="Verdana" panose="020B0604030504040204" pitchFamily="34" charset="0"/>
                <a:cs typeface="Verdana" panose="020B0604030504040204" pitchFamily="34" charset="0"/>
              </a:rPr>
              <a:t>Općenito</a:t>
            </a:r>
            <a:r>
              <a:rPr lang="en-US" kern="0" dirty="0">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Budite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jasni</a:t>
            </a:r>
            <a:r>
              <a:rPr lang="en-US" b="1" kern="0" dirty="0">
                <a:solidFill>
                  <a:srgbClr val="FF0000"/>
                </a:solidFill>
                <a:ea typeface="Verdana" panose="020B0604030504040204" pitchFamily="34" charset="0"/>
                <a:cs typeface="Verdana" panose="020B0604030504040204" pitchFamily="34" charset="0"/>
              </a:rPr>
              <a:t>!</a:t>
            </a:r>
            <a:endParaRPr lang="hr-BA" b="1" kern="0" dirty="0">
              <a:solidFill>
                <a:srgbClr val="FF0000"/>
              </a:solidFill>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kern="0" dirty="0">
                <a:ea typeface="Verdana" panose="020B0604030504040204" pitchFamily="34" charset="0"/>
                <a:cs typeface="Verdana" panose="020B0604030504040204" pitchFamily="34" charset="0"/>
              </a:rPr>
              <a:t>Ne </a:t>
            </a:r>
            <a:r>
              <a:rPr lang="en-US" kern="0" dirty="0" err="1">
                <a:ea typeface="Verdana" panose="020B0604030504040204" pitchFamily="34" charset="0"/>
                <a:cs typeface="Verdana" panose="020B0604030504040204" pitchFamily="34" charset="0"/>
              </a:rPr>
              <a:t>tražite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nedavnu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izjavu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već</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budite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konkretni</a:t>
            </a:r>
            <a:r>
              <a:rPr lang="en-US" kern="0" dirty="0">
                <a:ea typeface="Verdana" panose="020B0604030504040204" pitchFamily="34" charset="0"/>
                <a:cs typeface="Verdana" panose="020B0604030504040204" pitchFamily="34" charset="0"/>
              </a:rPr>
              <a:t>: „ne </a:t>
            </a:r>
            <a:r>
              <a:rPr lang="en-US" kern="0" dirty="0" err="1">
                <a:ea typeface="Verdana" panose="020B0604030504040204" pitchFamily="34" charset="0"/>
                <a:cs typeface="Verdana" panose="020B0604030504040204" pitchFamily="34" charset="0"/>
              </a:rPr>
              <a:t>starij</a:t>
            </a:r>
            <a:r>
              <a:rPr lang="hr-BA" kern="0" dirty="0">
                <a:ea typeface="Verdana" panose="020B0604030504040204" pitchFamily="34" charset="0"/>
                <a:cs typeface="Verdana" panose="020B0604030504040204" pitchFamily="34" charset="0"/>
              </a:rPr>
              <a:t>u</a:t>
            </a:r>
            <a:r>
              <a:rPr lang="en-US" kern="0" dirty="0">
                <a:ea typeface="Verdana" panose="020B0604030504040204" pitchFamily="34" charset="0"/>
                <a:cs typeface="Verdana" panose="020B0604030504040204" pitchFamily="34" charset="0"/>
              </a:rPr>
              <a:t> od tri m</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eseca</a:t>
            </a:r>
            <a:r>
              <a:rPr lang="en-US" kern="0" dirty="0">
                <a:ea typeface="Verdana" panose="020B0604030504040204" pitchFamily="34" charset="0"/>
                <a:cs typeface="Verdana" panose="020B0604030504040204" pitchFamily="34" charset="0"/>
              </a:rPr>
              <a:t> od dana </a:t>
            </a:r>
            <a:r>
              <a:rPr lang="en-US" kern="0" dirty="0" err="1">
                <a:ea typeface="Verdana" panose="020B0604030504040204" pitchFamily="34" charset="0"/>
                <a:cs typeface="Verdana" panose="020B0604030504040204" pitchFamily="34" charset="0"/>
              </a:rPr>
              <a:t>slanja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obaveštenja</a:t>
            </a:r>
            <a:r>
              <a:rPr lang="en-US"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kern="0" dirty="0">
                <a:ea typeface="Verdana" panose="020B0604030504040204" pitchFamily="34" charset="0"/>
                <a:cs typeface="Verdana" panose="020B0604030504040204" pitchFamily="34" charset="0"/>
              </a:rPr>
              <a:t>Ne </a:t>
            </a:r>
            <a:r>
              <a:rPr lang="en-US" kern="0" dirty="0" err="1">
                <a:ea typeface="Verdana" panose="020B0604030504040204" pitchFamily="34" charset="0"/>
                <a:cs typeface="Verdana" panose="020B0604030504040204" pitchFamily="34" charset="0"/>
              </a:rPr>
              <a:t>tražite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posl</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ednje</a:t>
            </a:r>
            <a:r>
              <a:rPr lang="en-US" kern="0" dirty="0">
                <a:ea typeface="Verdana" panose="020B0604030504040204" pitchFamily="34" charset="0"/>
                <a:cs typeface="Verdana" panose="020B0604030504040204" pitchFamily="34" charset="0"/>
              </a:rPr>
              <a:t> tri </a:t>
            </a:r>
            <a:r>
              <a:rPr lang="en-US" kern="0" dirty="0" err="1">
                <a:ea typeface="Verdana" panose="020B0604030504040204" pitchFamily="34" charset="0"/>
                <a:cs typeface="Verdana" panose="020B0604030504040204" pitchFamily="34" charset="0"/>
              </a:rPr>
              <a:t>godine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već</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budite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konkretni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bilansi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stanja</a:t>
            </a:r>
            <a:r>
              <a:rPr lang="en-US" kern="0" dirty="0">
                <a:ea typeface="Verdana" panose="020B0604030504040204" pitchFamily="34" charset="0"/>
                <a:cs typeface="Verdana" panose="020B0604030504040204" pitchFamily="34" charset="0"/>
              </a:rPr>
              <a:t> 2016., 2017., 2018.“.</a:t>
            </a:r>
            <a:endParaRPr lang="hr-BA" kern="0" dirty="0">
              <a:ea typeface="Verdana" panose="020B0604030504040204" pitchFamily="34" charset="0"/>
              <a:cs typeface="Verdana" panose="020B0604030504040204" pitchFamily="34" charset="0"/>
            </a:endParaRPr>
          </a:p>
          <a:p>
            <a:pPr marL="285750" indent="-285750">
              <a:spcBef>
                <a:spcPts val="600"/>
              </a:spcBef>
              <a:buFont typeface="Arial" panose="020B0604020202020204" pitchFamily="34" charset="0"/>
              <a:buChar char="•"/>
            </a:pPr>
            <a:r>
              <a:rPr lang="en-US" b="1" kern="0" dirty="0" err="1">
                <a:solidFill>
                  <a:srgbClr val="FF0000"/>
                </a:solidFill>
                <a:ea typeface="Verdana" panose="020B0604030504040204" pitchFamily="34" charset="0"/>
                <a:cs typeface="Verdana" panose="020B0604030504040204" pitchFamily="34" charset="0"/>
              </a:rPr>
              <a:t>Prilikom</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odabira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kriterija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budite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sigurni</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zašto</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ga</a:t>
            </a:r>
            <a:r>
              <a:rPr lang="en-US" b="1" kern="0" dirty="0">
                <a:solidFill>
                  <a:srgbClr val="FF0000"/>
                </a:solidFill>
                <a:ea typeface="Verdana" panose="020B0604030504040204" pitchFamily="34" charset="0"/>
                <a:cs typeface="Verdana" panose="020B0604030504040204" pitchFamily="34" charset="0"/>
              </a:rPr>
              <a:t> </a:t>
            </a:r>
            <a:r>
              <a:rPr lang="hr-BA" b="1" kern="0" dirty="0">
                <a:solidFill>
                  <a:srgbClr val="FF0000"/>
                </a:solidFill>
                <a:ea typeface="Verdana" panose="020B0604030504040204" pitchFamily="34" charset="0"/>
                <a:cs typeface="Verdana" panose="020B0604030504040204" pitchFamily="34" charset="0"/>
              </a:rPr>
              <a:t>postavljate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i</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kako</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ga</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ocjenjujete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Ako</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niste</a:t>
            </a:r>
            <a:r>
              <a:rPr lang="en-US" b="1" kern="0" dirty="0">
                <a:solidFill>
                  <a:srgbClr val="FF0000"/>
                </a:solidFill>
                <a:ea typeface="Verdana" panose="020B0604030504040204" pitchFamily="34" charset="0"/>
                <a:cs typeface="Verdana" panose="020B0604030504040204" pitchFamily="34" charset="0"/>
              </a:rPr>
              <a:t> </a:t>
            </a:r>
            <a:r>
              <a:rPr lang="en-US" b="1" kern="0" dirty="0" err="1">
                <a:solidFill>
                  <a:srgbClr val="FF0000"/>
                </a:solidFill>
                <a:ea typeface="Verdana" panose="020B0604030504040204" pitchFamily="34" charset="0"/>
                <a:cs typeface="Verdana" panose="020B0604030504040204" pitchFamily="34" charset="0"/>
              </a:rPr>
              <a:t>sigurni</a:t>
            </a:r>
            <a:r>
              <a:rPr lang="en-US" b="1" kern="0" dirty="0">
                <a:solidFill>
                  <a:srgbClr val="FF0000"/>
                </a:solidFill>
                <a:ea typeface="Verdana" panose="020B0604030504040204" pitchFamily="34" charset="0"/>
                <a:cs typeface="Verdana" panose="020B0604030504040204" pitchFamily="34" charset="0"/>
              </a:rPr>
              <a:t>: NE </a:t>
            </a:r>
            <a:r>
              <a:rPr lang="hr-BA" b="1" kern="0" dirty="0">
                <a:solidFill>
                  <a:srgbClr val="FF0000"/>
                </a:solidFill>
                <a:ea typeface="Verdana" panose="020B0604030504040204" pitchFamily="34" charset="0"/>
                <a:cs typeface="Verdana" panose="020B0604030504040204" pitchFamily="34" charset="0"/>
              </a:rPr>
              <a:t>POSTAVLJAJTE GA</a:t>
            </a:r>
            <a:r>
              <a:rPr lang="en-US" b="1" kern="0" dirty="0">
                <a:solidFill>
                  <a:srgbClr val="FF0000"/>
                </a:solidFill>
                <a:ea typeface="Verdana" panose="020B0604030504040204" pitchFamily="34" charset="0"/>
                <a:cs typeface="Verdana" panose="020B0604030504040204" pitchFamily="34" charset="0"/>
              </a:rPr>
              <a:t> U PRE</a:t>
            </a:r>
            <a:r>
              <a:rPr lang="hr-BA" b="1" kern="0" dirty="0">
                <a:solidFill>
                  <a:srgbClr val="FF0000"/>
                </a:solidFill>
                <a:ea typeface="Verdana" panose="020B0604030504040204" pitchFamily="34" charset="0"/>
                <a:cs typeface="Verdana" panose="020B0604030504040204" pitchFamily="34" charset="0"/>
              </a:rPr>
              <a:t>T</a:t>
            </a:r>
            <a:r>
              <a:rPr lang="en-US" b="1" kern="0" dirty="0">
                <a:solidFill>
                  <a:srgbClr val="FF0000"/>
                </a:solidFill>
                <a:ea typeface="Verdana" panose="020B0604030504040204" pitchFamily="34" charset="0"/>
                <a:cs typeface="Verdana" panose="020B0604030504040204" pitchFamily="34" charset="0"/>
              </a:rPr>
              <a:t>KVALIFIKACIJU!</a:t>
            </a:r>
          </a:p>
        </p:txBody>
      </p:sp>
    </p:spTree>
    <p:extLst>
      <p:ext uri="{BB962C8B-B14F-4D97-AF65-F5344CB8AC3E}">
        <p14:creationId xmlns:p14="http://schemas.microsoft.com/office/powerpoint/2010/main" val="301755475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501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Evaluacija za dodjelu ugovora</a:t>
            </a:r>
            <a:endParaRPr lang="en-US" sz="2000" b="1" dirty="0"/>
          </a:p>
        </p:txBody>
      </p:sp>
      <p:sp>
        <p:nvSpPr>
          <p:cNvPr id="3" name="Rectangle 2"/>
          <p:cNvSpPr/>
          <p:nvPr/>
        </p:nvSpPr>
        <p:spPr>
          <a:xfrm>
            <a:off x="432000" y="1080000"/>
            <a:ext cx="8280000" cy="2616101"/>
          </a:xfrm>
          <a:prstGeom prst="rect">
            <a:avLst/>
          </a:prstGeom>
        </p:spPr>
        <p:txBody>
          <a:bodyPr wrap="square">
            <a:spAutoFit/>
          </a:bodyPr>
          <a:lstStyle/>
          <a:p>
            <a:pPr eaLnBrk="0" hangingPunct="0">
              <a:spcBef>
                <a:spcPts val="1200"/>
              </a:spcBef>
              <a:buClr>
                <a:schemeClr val="bg2"/>
              </a:buClr>
              <a:buSzPct val="75000"/>
            </a:pPr>
            <a:r>
              <a:rPr lang="en-US" kern="0" dirty="0" err="1">
                <a:ea typeface="Verdana" panose="020B0604030504040204" pitchFamily="34" charset="0"/>
                <a:cs typeface="Verdana" panose="020B0604030504040204" pitchFamily="34" charset="0"/>
              </a:rPr>
              <a:t>Sistemi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javnih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ki</a:t>
            </a:r>
            <a:r>
              <a:rPr lang="en-US" kern="0" dirty="0">
                <a:ea typeface="Verdana" panose="020B0604030504040204" pitchFamily="34" charset="0"/>
                <a:cs typeface="Verdana" panose="020B0604030504040204" pitchFamily="34" charset="0"/>
              </a:rPr>
              <a:t> EU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BiH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međunarodna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praksa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javnih</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nabav</a:t>
            </a:r>
            <a:r>
              <a:rPr lang="hr-BA" kern="0" dirty="0">
                <a:ea typeface="Verdana" panose="020B0604030504040204" pitchFamily="34" charset="0"/>
                <a:cs typeface="Verdana" panose="020B0604030504040204" pitchFamily="34" charset="0"/>
              </a:rPr>
              <a:t>ki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razlikuju</a:t>
            </a:r>
            <a:r>
              <a:rPr lang="en-US" kern="0" dirty="0">
                <a:ea typeface="Verdana" panose="020B0604030504040204" pitchFamily="34" charset="0"/>
                <a:cs typeface="Verdana" panose="020B0604030504040204" pitchFamily="34" charset="0"/>
              </a:rPr>
              <a:t> dv</a:t>
            </a:r>
            <a:r>
              <a:rPr lang="hr-BA" kern="0" dirty="0">
                <a:ea typeface="Verdana" panose="020B0604030504040204" pitchFamily="34" charset="0"/>
                <a:cs typeface="Verdana" panose="020B0604030504040204" pitchFamily="34" charset="0"/>
              </a:rPr>
              <a:t>a različita kriterija </a:t>
            </a:r>
            <a:r>
              <a:rPr lang="en-US" kern="0" dirty="0">
                <a:ea typeface="Verdana" panose="020B0604030504040204" pitchFamily="34" charset="0"/>
                <a:cs typeface="Verdana" panose="020B0604030504040204" pitchFamily="34" charset="0"/>
              </a:rPr>
              <a:t>za </a:t>
            </a:r>
            <a:r>
              <a:rPr lang="en-US" kern="0" dirty="0" err="1">
                <a:ea typeface="Verdana" panose="020B0604030504040204" pitchFamily="34" charset="0"/>
                <a:cs typeface="Verdana" panose="020B0604030504040204" pitchFamily="34" charset="0"/>
              </a:rPr>
              <a:t>dodjelu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ugovora</a:t>
            </a:r>
            <a:r>
              <a:rPr lang="en-US" kern="0" dirty="0">
                <a:ea typeface="Verdana" panose="020B0604030504040204" pitchFamily="34" charset="0"/>
                <a:cs typeface="Verdana" panose="020B0604030504040204" pitchFamily="34" charset="0"/>
              </a:rPr>
              <a:t>:</a:t>
            </a:r>
            <a:endParaRPr lang="hr-BA" kern="0" dirty="0">
              <a:ea typeface="Verdana" panose="020B0604030504040204" pitchFamily="34" charset="0"/>
              <a:cs typeface="Verdana" panose="020B0604030504040204" pitchFamily="34" charset="0"/>
            </a:endParaRPr>
          </a:p>
          <a:p>
            <a:pPr marL="285750" indent="-285750" eaLnBrk="0" hangingPunct="0">
              <a:spcBef>
                <a:spcPts val="1200"/>
              </a:spcBef>
              <a:buClr>
                <a:schemeClr val="bg2"/>
              </a:buClr>
              <a:buSzPct val="75000"/>
              <a:buFont typeface="Arial" panose="020B0604020202020204" pitchFamily="34" charset="0"/>
              <a:buChar char="•"/>
            </a:pPr>
            <a:r>
              <a:rPr lang="hr-BA" kern="0" dirty="0">
                <a:ea typeface="Verdana" panose="020B0604030504040204" pitchFamily="34" charset="0"/>
                <a:cs typeface="Verdana" panose="020B0604030504040204" pitchFamily="34" charset="0"/>
              </a:rPr>
              <a:t>Kriterij</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najniže</a:t>
            </a:r>
            <a:r>
              <a:rPr lang="en-US" kern="0" dirty="0">
                <a:ea typeface="Verdana" panose="020B0604030504040204" pitchFamily="34" charset="0"/>
                <a:cs typeface="Verdana" panose="020B0604030504040204" pitchFamily="34" charset="0"/>
              </a:rPr>
              <a:t> c</a:t>
            </a:r>
            <a:r>
              <a:rPr lang="hr-BA" kern="0" dirty="0">
                <a:ea typeface="Verdana" panose="020B0604030504040204" pitchFamily="34" charset="0"/>
                <a:cs typeface="Verdana" panose="020B0604030504040204" pitchFamily="34" charset="0"/>
              </a:rPr>
              <a:t>ij</a:t>
            </a:r>
            <a:r>
              <a:rPr lang="en-US" kern="0" dirty="0" err="1">
                <a:ea typeface="Verdana" panose="020B0604030504040204" pitchFamily="34" charset="0"/>
                <a:cs typeface="Verdana" panose="020B0604030504040204" pitchFamily="34" charset="0"/>
              </a:rPr>
              <a:t>ene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uključujući</a:t>
            </a:r>
            <a:r>
              <a:rPr lang="hr-BA" kern="0" dirty="0">
                <a:ea typeface="Verdana" panose="020B0604030504040204" pitchFamily="34" charset="0"/>
                <a:cs typeface="Verdana" panose="020B0604030504040204" pitchFamily="34" charset="0"/>
              </a:rPr>
              <a:t> </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popusta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jedinice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utvrđene</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od strane UO </a:t>
            </a:r>
            <a:r>
              <a:rPr lang="en-US" kern="0" dirty="0" err="1">
                <a:ea typeface="Verdana" panose="020B0604030504040204" pitchFamily="34" charset="0"/>
                <a:cs typeface="Verdana" panose="020B0604030504040204" pitchFamily="34" charset="0"/>
              </a:rPr>
              <a:t>koje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navedene</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tenderskoj</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dokumentaciji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endParaRPr lang="en-US" kern="0" dirty="0">
              <a:ea typeface="Verdana" panose="020B0604030504040204" pitchFamily="34" charset="0"/>
              <a:cs typeface="Verdana" panose="020B0604030504040204" pitchFamily="34" charset="0"/>
            </a:endParaRPr>
          </a:p>
          <a:p>
            <a:pPr marL="285750" indent="-285750" eaLnBrk="0" hangingPunct="0">
              <a:spcBef>
                <a:spcPts val="1200"/>
              </a:spcBef>
              <a:buClr>
                <a:schemeClr val="bg2"/>
              </a:buClr>
              <a:buSzPct val="75000"/>
              <a:buFont typeface="Arial" panose="020B0604020202020204" pitchFamily="34" charset="0"/>
              <a:buChar char="•"/>
            </a:pPr>
            <a:r>
              <a:rPr lang="en-US" kern="0" dirty="0">
                <a:ea typeface="Verdana" panose="020B0604030504040204" pitchFamily="34" charset="0"/>
                <a:cs typeface="Verdana" panose="020B0604030504040204" pitchFamily="34" charset="0"/>
              </a:rPr>
              <a:t>„</a:t>
            </a:r>
            <a:r>
              <a:rPr lang="en-US" kern="0" dirty="0" err="1">
                <a:ea typeface="Verdana" panose="020B0604030504040204" pitchFamily="34" charset="0"/>
                <a:cs typeface="Verdana" panose="020B0604030504040204" pitchFamily="34" charset="0"/>
              </a:rPr>
              <a:t>Najbolja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ponuda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ekonomski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najpovoljnija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ponuda</a:t>
            </a:r>
            <a:r>
              <a:rPr lang="hr-BA" kern="0" dirty="0">
                <a:ea typeface="Verdana" panose="020B0604030504040204" pitchFamily="34" charset="0"/>
                <a:cs typeface="Verdana" panose="020B0604030504040204" pitchFamily="34" charset="0"/>
              </a:rPr>
              <a:t> </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može</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protumačiti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tako</a:t>
            </a:r>
            <a:r>
              <a:rPr lang="en-US" kern="0" dirty="0">
                <a:ea typeface="Verdana" panose="020B0604030504040204" pitchFamily="34" charset="0"/>
                <a:cs typeface="Verdana" panose="020B0604030504040204" pitchFamily="34" charset="0"/>
              </a:rPr>
              <a:t> da </a:t>
            </a:r>
            <a:r>
              <a:rPr lang="en-US" kern="0" dirty="0" err="1">
                <a:ea typeface="Verdana" panose="020B0604030504040204" pitchFamily="34" charset="0"/>
                <a:cs typeface="Verdana" panose="020B0604030504040204" pitchFamily="34" charset="0"/>
              </a:rPr>
              <a:t>uključuje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tehničke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socijalne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ekološke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kriterije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održiva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nabavka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trošak</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životnog</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ciklusa</a:t>
            </a:r>
            <a:r>
              <a:rPr lang="en-US" kern="0" dirty="0">
                <a:ea typeface="Verdana" panose="020B0604030504040204" pitchFamily="34" charset="0"/>
                <a:cs typeface="Verdana" panose="020B0604030504040204" pitchFamily="34" charset="0"/>
              </a:rPr>
              <a:t>.</a:t>
            </a:r>
          </a:p>
        </p:txBody>
      </p:sp>
      <p:sp>
        <p:nvSpPr>
          <p:cNvPr id="7" name="TextBox 6"/>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64 </a:t>
            </a:r>
            <a:r>
              <a:rPr lang="hr-BA" sz="1400" b="1" dirty="0">
                <a:solidFill>
                  <a:schemeClr val="bg1"/>
                </a:solidFill>
              </a:rPr>
              <a:t>ZJN</a:t>
            </a:r>
            <a:endParaRPr lang="el-GR" sz="1400" b="1" dirty="0">
              <a:solidFill>
                <a:schemeClr val="bg1"/>
              </a:solidFill>
            </a:endParaRPr>
          </a:p>
        </p:txBody>
      </p:sp>
    </p:spTree>
    <p:extLst>
      <p:ext uri="{BB962C8B-B14F-4D97-AF65-F5344CB8AC3E}">
        <p14:creationId xmlns:p14="http://schemas.microsoft.com/office/powerpoint/2010/main" val="389709430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2000" y="432000"/>
            <a:ext cx="45015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Evaluacija za dodjelu ugovora</a:t>
            </a:r>
            <a:endParaRPr lang="en-US" sz="2000" b="1" dirty="0"/>
          </a:p>
        </p:txBody>
      </p:sp>
      <p:sp>
        <p:nvSpPr>
          <p:cNvPr id="5" name="Rectangle 4" descr="50%"/>
          <p:cNvSpPr>
            <a:spLocks noChangeArrowheads="1"/>
          </p:cNvSpPr>
          <p:nvPr/>
        </p:nvSpPr>
        <p:spPr bwMode="auto">
          <a:xfrm>
            <a:off x="228600" y="1196752"/>
            <a:ext cx="8686800" cy="762000"/>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95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n-US" altLang="el-GR" dirty="0" err="1">
                <a:latin typeface="Verdana" panose="020B0604030504040204" pitchFamily="34" charset="0"/>
                <a:ea typeface="Verdana" panose="020B0604030504040204" pitchFamily="34" charset="0"/>
              </a:rPr>
              <a:t>Procjena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ponuda</a:t>
            </a:r>
            <a:r>
              <a:rPr lang="en-US" altLang="el-GR" dirty="0">
                <a:latin typeface="Verdana" panose="020B0604030504040204" pitchFamily="34" charset="0"/>
                <a:ea typeface="Verdana" panose="020B0604030504040204" pitchFamily="34" charset="0"/>
              </a:rPr>
              <a:t> u </a:t>
            </a:r>
            <a:r>
              <a:rPr lang="en-US" altLang="el-GR" dirty="0" err="1">
                <a:latin typeface="Verdana" panose="020B0604030504040204" pitchFamily="34" charset="0"/>
                <a:ea typeface="Verdana" panose="020B0604030504040204" pitchFamily="34" charset="0"/>
              </a:rPr>
              <a:t>drugoj</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fazi</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ocjenjivanja</a:t>
            </a:r>
            <a:r>
              <a:rPr lang="en-US" altLang="el-GR" dirty="0">
                <a:latin typeface="Verdana" panose="020B0604030504040204" pitchFamily="34" charset="0"/>
                <a:ea typeface="Verdana" panose="020B0604030504040204" pitchFamily="34" charset="0"/>
              </a:rPr>
              <a:t> (za </a:t>
            </a:r>
            <a:r>
              <a:rPr lang="en-US" altLang="el-GR" dirty="0" err="1">
                <a:latin typeface="Verdana" panose="020B0604030504040204" pitchFamily="34" charset="0"/>
                <a:ea typeface="Verdana" panose="020B0604030504040204" pitchFamily="34" charset="0"/>
              </a:rPr>
              <a:t>dodjelu</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ugovora</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može</a:t>
            </a:r>
            <a:r>
              <a:rPr lang="en-US" altLang="el-GR" dirty="0">
                <a:latin typeface="Verdana" panose="020B0604030504040204" pitchFamily="34" charset="0"/>
                <a:ea typeface="Verdana" panose="020B0604030504040204" pitchFamily="34" charset="0"/>
              </a:rPr>
              <a:t> </a:t>
            </a:r>
            <a:r>
              <a:rPr lang="en-US" altLang="el-GR" dirty="0" err="1">
                <a:latin typeface="Verdana" panose="020B0604030504040204" pitchFamily="34" charset="0"/>
                <a:ea typeface="Verdana" panose="020B0604030504040204" pitchFamily="34" charset="0"/>
              </a:rPr>
              <a:t>koristiti</a:t>
            </a:r>
            <a:r>
              <a:rPr lang="en-US" altLang="el-GR" dirty="0">
                <a:latin typeface="Verdana" panose="020B0604030504040204" pitchFamily="34" charset="0"/>
                <a:ea typeface="Verdana" panose="020B0604030504040204" pitchFamily="34" charset="0"/>
              </a:rPr>
              <a:t> </a:t>
            </a:r>
            <a:r>
              <a:rPr lang="en-US" altLang="el-GR" b="1" u="sng" dirty="0" err="1">
                <a:latin typeface="Verdana" panose="020B0604030504040204" pitchFamily="34" charset="0"/>
                <a:ea typeface="Verdana" panose="020B0604030504040204" pitchFamily="34" charset="0"/>
              </a:rPr>
              <a:t>isključivo</a:t>
            </a:r>
            <a:r>
              <a:rPr lang="en-US" altLang="el-GR" b="1" u="sng" dirty="0">
                <a:latin typeface="Verdana" panose="020B0604030504040204" pitchFamily="34" charset="0"/>
                <a:ea typeface="Verdana" panose="020B0604030504040204" pitchFamily="34" charset="0"/>
              </a:rPr>
              <a:t> </a:t>
            </a:r>
            <a:r>
              <a:rPr lang="en-US" altLang="el-GR" b="1" u="sng" dirty="0" err="1">
                <a:latin typeface="Verdana" panose="020B0604030504040204" pitchFamily="34" charset="0"/>
                <a:ea typeface="Verdana" panose="020B0604030504040204" pitchFamily="34" charset="0"/>
              </a:rPr>
              <a:t>jed</a:t>
            </a:r>
            <a:r>
              <a:rPr lang="hr-BA" altLang="el-GR" b="1" u="sng" dirty="0">
                <a:latin typeface="Verdana" panose="020B0604030504040204" pitchFamily="34" charset="0"/>
                <a:ea typeface="Verdana" panose="020B0604030504040204" pitchFamily="34" charset="0"/>
              </a:rPr>
              <a:t>an</a:t>
            </a:r>
            <a:r>
              <a:rPr lang="en-US" altLang="el-GR" b="1" u="sng" dirty="0">
                <a:latin typeface="Verdana" panose="020B0604030504040204" pitchFamily="34" charset="0"/>
                <a:ea typeface="Verdana" panose="020B0604030504040204" pitchFamily="34" charset="0"/>
              </a:rPr>
              <a:t> od dv</a:t>
            </a:r>
            <a:r>
              <a:rPr lang="hr-BA" altLang="el-GR" b="1" u="sng" dirty="0">
                <a:latin typeface="Verdana" panose="020B0604030504040204" pitchFamily="34" charset="0"/>
                <a:ea typeface="Verdana" panose="020B0604030504040204" pitchFamily="34" charset="0"/>
              </a:rPr>
              <a:t>a</a:t>
            </a:r>
            <a:r>
              <a:rPr lang="en-US" altLang="el-GR" b="1" u="sng" dirty="0">
                <a:latin typeface="Verdana" panose="020B0604030504040204" pitchFamily="34" charset="0"/>
                <a:ea typeface="Verdana" panose="020B0604030504040204" pitchFamily="34" charset="0"/>
              </a:rPr>
              <a:t> </a:t>
            </a:r>
            <a:r>
              <a:rPr lang="hr-BA" altLang="el-GR" b="1" u="sng" dirty="0">
                <a:latin typeface="Verdana" panose="020B0604030504040204" pitchFamily="34" charset="0"/>
                <a:ea typeface="Verdana" panose="020B0604030504040204" pitchFamily="34" charset="0"/>
              </a:rPr>
              <a:t>kriterija:</a:t>
            </a:r>
            <a:endParaRPr lang="el-GR" altLang="el-GR" b="1" u="sng" dirty="0">
              <a:latin typeface="Verdana" panose="020B0604030504040204" pitchFamily="34" charset="0"/>
              <a:ea typeface="Verdana" panose="020B0604030504040204" pitchFamily="34" charset="0"/>
            </a:endParaRPr>
          </a:p>
        </p:txBody>
      </p:sp>
      <p:sp>
        <p:nvSpPr>
          <p:cNvPr id="6" name="Rectangle 5"/>
          <p:cNvSpPr>
            <a:spLocks noChangeArrowheads="1"/>
          </p:cNvSpPr>
          <p:nvPr/>
        </p:nvSpPr>
        <p:spPr bwMode="auto">
          <a:xfrm>
            <a:off x="228600" y="2568352"/>
            <a:ext cx="4267200" cy="838200"/>
          </a:xfrm>
          <a:prstGeom prst="rect">
            <a:avLst/>
          </a:prstGeom>
          <a:solidFill>
            <a:srgbClr val="FFFF66"/>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95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Font typeface="Symbol" panose="05050102010706020507" pitchFamily="18" charset="2"/>
              <a:buNone/>
            </a:pPr>
            <a:r>
              <a:rPr lang="hr-BA" altLang="el-GR" b="1" dirty="0">
                <a:latin typeface="Verdana" panose="020B0604030504040204" pitchFamily="34" charset="0"/>
                <a:ea typeface="Verdana" panose="020B0604030504040204" pitchFamily="34" charset="0"/>
              </a:rPr>
              <a:t>Kriterij najniže cijene</a:t>
            </a:r>
            <a:endParaRPr lang="el-GR" altLang="el-GR" b="1" dirty="0">
              <a:latin typeface="Verdana" panose="020B0604030504040204" pitchFamily="34" charset="0"/>
              <a:ea typeface="Verdana" panose="020B0604030504040204" pitchFamily="34" charset="0"/>
            </a:endParaRPr>
          </a:p>
        </p:txBody>
      </p:sp>
      <p:sp>
        <p:nvSpPr>
          <p:cNvPr id="7" name="Rectangle 6"/>
          <p:cNvSpPr>
            <a:spLocks noChangeArrowheads="1"/>
          </p:cNvSpPr>
          <p:nvPr/>
        </p:nvSpPr>
        <p:spPr bwMode="auto">
          <a:xfrm>
            <a:off x="4648200" y="2568352"/>
            <a:ext cx="4267200" cy="838200"/>
          </a:xfrm>
          <a:prstGeom prst="rect">
            <a:avLst/>
          </a:prstGeom>
          <a:solidFill>
            <a:srgbClr val="FFFF66"/>
          </a:solid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marL="95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buFont typeface="Symbol" panose="05050102010706020507" pitchFamily="18" charset="2"/>
              <a:buNone/>
            </a:pPr>
            <a:r>
              <a:rPr lang="hr-BA" altLang="el-GR" b="1" dirty="0">
                <a:latin typeface="Verdana" panose="020B0604030504040204" pitchFamily="34" charset="0"/>
                <a:ea typeface="Verdana" panose="020B0604030504040204" pitchFamily="34" charset="0"/>
              </a:rPr>
              <a:t>Ekonomski najpovoljnija ponuda</a:t>
            </a:r>
            <a:endParaRPr lang="el-GR" altLang="el-GR" b="1" dirty="0">
              <a:latin typeface="Verdana" panose="020B0604030504040204" pitchFamily="34" charset="0"/>
              <a:ea typeface="Verdana" panose="020B0604030504040204" pitchFamily="34" charset="0"/>
            </a:endParaRPr>
          </a:p>
        </p:txBody>
      </p:sp>
      <p:cxnSp>
        <p:nvCxnSpPr>
          <p:cNvPr id="8" name="AutoShape 7"/>
          <p:cNvCxnSpPr>
            <a:cxnSpLocks noChangeShapeType="1"/>
            <a:stCxn id="5" idx="2"/>
            <a:endCxn id="6" idx="0"/>
          </p:cNvCxnSpPr>
          <p:nvPr/>
        </p:nvCxnSpPr>
        <p:spPr bwMode="auto">
          <a:xfrm flipH="1">
            <a:off x="2362200" y="1969865"/>
            <a:ext cx="2209800" cy="587375"/>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AutoShape 8"/>
          <p:cNvCxnSpPr>
            <a:cxnSpLocks noChangeShapeType="1"/>
            <a:stCxn id="5" idx="2"/>
            <a:endCxn id="7" idx="0"/>
          </p:cNvCxnSpPr>
          <p:nvPr/>
        </p:nvCxnSpPr>
        <p:spPr bwMode="auto">
          <a:xfrm>
            <a:off x="4572000" y="1969865"/>
            <a:ext cx="2209800" cy="587375"/>
          </a:xfrm>
          <a:prstGeom prst="straightConnector1">
            <a:avLst/>
          </a:prstGeom>
          <a:noFill/>
          <a:ln w="222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AutoShape 9"/>
          <p:cNvSpPr>
            <a:spLocks noChangeArrowheads="1"/>
          </p:cNvSpPr>
          <p:nvPr/>
        </p:nvSpPr>
        <p:spPr bwMode="auto">
          <a:xfrm>
            <a:off x="3491880" y="3787552"/>
            <a:ext cx="5184576" cy="1585664"/>
          </a:xfrm>
          <a:prstGeom prst="wedgeRoundRectCallout">
            <a:avLst>
              <a:gd name="adj1" fmla="val 22741"/>
              <a:gd name="adj2" fmla="val -73725"/>
              <a:gd name="adj3" fmla="val 16667"/>
            </a:avLst>
          </a:prstGeom>
          <a:solidFill>
            <a:srgbClr val="FFFF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lstStyle/>
          <a:p>
            <a:pPr algn="ctr"/>
            <a:r>
              <a:rPr lang="en-US" altLang="el-GR" dirty="0">
                <a:ea typeface="Verdana" panose="020B0604030504040204" pitchFamily="34" charset="0"/>
              </a:rPr>
              <a:t>U </a:t>
            </a:r>
            <a:r>
              <a:rPr lang="en-US" altLang="el-GR" dirty="0" err="1">
                <a:ea typeface="Verdana" panose="020B0604030504040204" pitchFamily="34" charset="0"/>
              </a:rPr>
              <a:t>slučaju</a:t>
            </a:r>
            <a:r>
              <a:rPr lang="en-US" altLang="el-GR" dirty="0">
                <a:ea typeface="Verdana" panose="020B0604030504040204" pitchFamily="34" charset="0"/>
              </a:rPr>
              <a:t> da je </a:t>
            </a:r>
            <a:r>
              <a:rPr lang="hr-BA" altLang="el-GR" dirty="0">
                <a:ea typeface="Verdana" panose="020B0604030504040204" pitchFamily="34" charset="0"/>
              </a:rPr>
              <a:t>odabrana ekonomski najpovoljnija ponuda, </a:t>
            </a:r>
            <a:r>
              <a:rPr lang="en-US" altLang="el-GR" dirty="0" err="1">
                <a:ea typeface="Verdana" panose="020B0604030504040204" pitchFamily="34" charset="0"/>
              </a:rPr>
              <a:t>kriterij</a:t>
            </a:r>
            <a:r>
              <a:rPr lang="en-US" altLang="el-GR" dirty="0">
                <a:ea typeface="Verdana" panose="020B0604030504040204" pitchFamily="34" charset="0"/>
              </a:rPr>
              <a:t> za </a:t>
            </a:r>
            <a:r>
              <a:rPr lang="en-US" altLang="el-GR" dirty="0" err="1">
                <a:ea typeface="Verdana" panose="020B0604030504040204" pitchFamily="34" charset="0"/>
              </a:rPr>
              <a:t>dod</a:t>
            </a:r>
            <a:r>
              <a:rPr lang="hr-BA" altLang="el-GR" dirty="0">
                <a:ea typeface="Verdana" panose="020B0604030504040204" pitchFamily="34" charset="0"/>
              </a:rPr>
              <a:t>j</a:t>
            </a:r>
            <a:r>
              <a:rPr lang="en-US" altLang="el-GR" dirty="0" err="1">
                <a:ea typeface="Verdana" panose="020B0604030504040204" pitchFamily="34" charset="0"/>
              </a:rPr>
              <a:t>elu</a:t>
            </a:r>
            <a:r>
              <a:rPr lang="en-US" altLang="el-GR" dirty="0">
                <a:ea typeface="Verdana" panose="020B0604030504040204" pitchFamily="34" charset="0"/>
              </a:rPr>
              <a:t> mora </a:t>
            </a:r>
            <a:r>
              <a:rPr lang="en-US" altLang="el-GR" dirty="0" err="1">
                <a:ea typeface="Verdana" panose="020B0604030504040204" pitchFamily="34" charset="0"/>
              </a:rPr>
              <a:t>biti</a:t>
            </a:r>
            <a:r>
              <a:rPr lang="en-US" altLang="el-GR" dirty="0">
                <a:ea typeface="Verdana" panose="020B0604030504040204" pitchFamily="34" charset="0"/>
              </a:rPr>
              <a:t> </a:t>
            </a:r>
            <a:r>
              <a:rPr lang="en-US" altLang="el-GR" dirty="0" err="1">
                <a:ea typeface="Verdana" panose="020B0604030504040204" pitchFamily="34" charset="0"/>
              </a:rPr>
              <a:t>defini</a:t>
            </a:r>
            <a:r>
              <a:rPr lang="hr-BA" altLang="el-GR" dirty="0">
                <a:ea typeface="Verdana" panose="020B0604030504040204" pitchFamily="34" charset="0"/>
              </a:rPr>
              <a:t>s</a:t>
            </a:r>
            <a:r>
              <a:rPr lang="en-US" altLang="el-GR" dirty="0">
                <a:ea typeface="Verdana" panose="020B0604030504040204" pitchFamily="34" charset="0"/>
              </a:rPr>
              <a:t>an </a:t>
            </a:r>
            <a:r>
              <a:rPr lang="en-US" altLang="el-GR" dirty="0" err="1">
                <a:ea typeface="Verdana" panose="020B0604030504040204" pitchFamily="34" charset="0"/>
              </a:rPr>
              <a:t>i</a:t>
            </a:r>
            <a:r>
              <a:rPr lang="en-US" altLang="el-GR" dirty="0">
                <a:ea typeface="Verdana" panose="020B0604030504040204" pitchFamily="34" charset="0"/>
              </a:rPr>
              <a:t> </a:t>
            </a:r>
            <a:r>
              <a:rPr lang="en-US" altLang="el-GR" dirty="0" err="1">
                <a:ea typeface="Verdana" panose="020B0604030504040204" pitchFamily="34" charset="0"/>
              </a:rPr>
              <a:t>korišten</a:t>
            </a:r>
            <a:r>
              <a:rPr lang="en-US" altLang="el-GR" dirty="0">
                <a:ea typeface="Verdana" panose="020B0604030504040204" pitchFamily="34" charset="0"/>
              </a:rPr>
              <a:t> za </a:t>
            </a:r>
            <a:r>
              <a:rPr lang="en-US" altLang="el-GR" dirty="0" err="1">
                <a:ea typeface="Verdana" panose="020B0604030504040204" pitchFamily="34" charset="0"/>
              </a:rPr>
              <a:t>ocjenu</a:t>
            </a:r>
            <a:r>
              <a:rPr lang="en-US" altLang="el-GR" dirty="0">
                <a:ea typeface="Verdana" panose="020B0604030504040204" pitchFamily="34" charset="0"/>
              </a:rPr>
              <a:t> </a:t>
            </a:r>
            <a:r>
              <a:rPr lang="en-US" altLang="el-GR" dirty="0" err="1">
                <a:ea typeface="Verdana" panose="020B0604030504040204" pitchFamily="34" charset="0"/>
              </a:rPr>
              <a:t>ponude</a:t>
            </a:r>
            <a:r>
              <a:rPr lang="en-US" altLang="el-GR" dirty="0">
                <a:ea typeface="Verdana" panose="020B0604030504040204" pitchFamily="34" charset="0"/>
              </a:rPr>
              <a:t> </a:t>
            </a:r>
            <a:r>
              <a:rPr lang="en-US" altLang="el-GR" dirty="0" err="1">
                <a:ea typeface="Verdana" panose="020B0604030504040204" pitchFamily="34" charset="0"/>
              </a:rPr>
              <a:t>koja</a:t>
            </a:r>
            <a:r>
              <a:rPr lang="en-US" altLang="el-GR" dirty="0">
                <a:ea typeface="Verdana" panose="020B0604030504040204" pitchFamily="34" charset="0"/>
              </a:rPr>
              <a:t> </a:t>
            </a:r>
            <a:r>
              <a:rPr lang="en-US" altLang="el-GR" dirty="0" err="1">
                <a:ea typeface="Verdana" panose="020B0604030504040204" pitchFamily="34" charset="0"/>
              </a:rPr>
              <a:t>će</a:t>
            </a:r>
            <a:r>
              <a:rPr lang="en-US" altLang="el-GR" dirty="0">
                <a:ea typeface="Verdana" panose="020B0604030504040204" pitchFamily="34" charset="0"/>
              </a:rPr>
              <a:t> </a:t>
            </a:r>
            <a:r>
              <a:rPr lang="en-US" altLang="el-GR" dirty="0" err="1">
                <a:ea typeface="Verdana" panose="020B0604030504040204" pitchFamily="34" charset="0"/>
              </a:rPr>
              <a:t>biti</a:t>
            </a:r>
            <a:r>
              <a:rPr lang="en-US" altLang="el-GR" dirty="0">
                <a:ea typeface="Verdana" panose="020B0604030504040204" pitchFamily="34" charset="0"/>
              </a:rPr>
              <a:t> </a:t>
            </a:r>
            <a:r>
              <a:rPr lang="en-US" altLang="el-GR" dirty="0" err="1">
                <a:ea typeface="Verdana" panose="020B0604030504040204" pitchFamily="34" charset="0"/>
              </a:rPr>
              <a:t>izabrana</a:t>
            </a:r>
            <a:r>
              <a:rPr lang="en-US" altLang="el-GR" dirty="0">
                <a:ea typeface="Verdana" panose="020B0604030504040204" pitchFamily="34" charset="0"/>
              </a:rPr>
              <a:t> za </a:t>
            </a:r>
            <a:r>
              <a:rPr lang="en-US" altLang="el-GR" dirty="0" err="1">
                <a:ea typeface="Verdana" panose="020B0604030504040204" pitchFamily="34" charset="0"/>
              </a:rPr>
              <a:t>dodjelu</a:t>
            </a:r>
            <a:r>
              <a:rPr lang="en-US" altLang="el-GR" dirty="0">
                <a:ea typeface="Verdana" panose="020B0604030504040204" pitchFamily="34" charset="0"/>
              </a:rPr>
              <a:t> </a:t>
            </a:r>
            <a:r>
              <a:rPr lang="en-US" altLang="el-GR" dirty="0" err="1">
                <a:ea typeface="Verdana" panose="020B0604030504040204" pitchFamily="34" charset="0"/>
              </a:rPr>
              <a:t>ugovora</a:t>
            </a:r>
            <a:endParaRPr lang="el-GR" altLang="el-GR" dirty="0">
              <a:ea typeface="Verdana" panose="020B0604030504040204" pitchFamily="34" charset="0"/>
            </a:endParaRPr>
          </a:p>
        </p:txBody>
      </p:sp>
    </p:spTree>
    <p:extLst>
      <p:ext uri="{BB962C8B-B14F-4D97-AF65-F5344CB8AC3E}">
        <p14:creationId xmlns:p14="http://schemas.microsoft.com/office/powerpoint/2010/main" val="2048990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ppt_x"/>
                                          </p:val>
                                        </p:tav>
                                        <p:tav tm="100000">
                                          <p:val>
                                            <p:strVal val="#ppt_x"/>
                                          </p:val>
                                        </p:tav>
                                      </p:tavLst>
                                    </p:anim>
                                    <p:anim calcmode="lin" valueType="num">
                                      <p:cBhvr additive="base">
                                        <p:cTn id="20" dur="10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ppt_x"/>
                                          </p:val>
                                        </p:tav>
                                        <p:tav tm="100000">
                                          <p:val>
                                            <p:strVal val="#ppt_x"/>
                                          </p:val>
                                        </p:tav>
                                      </p:tavLst>
                                    </p:anim>
                                    <p:anim calcmode="lin" valueType="num">
                                      <p:cBhvr additive="base">
                                        <p:cTn id="24"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linds(horizontal)">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32000" y="432000"/>
            <a:ext cx="84961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US" altLang="en-US" sz="2000" b="1" dirty="0" err="1"/>
              <a:t>Zakonodavni</a:t>
            </a:r>
            <a:r>
              <a:rPr lang="en-US" altLang="en-US" sz="2000" b="1" dirty="0"/>
              <a:t> </a:t>
            </a:r>
            <a:r>
              <a:rPr lang="en-US" altLang="en-US" sz="2000" b="1" dirty="0" err="1"/>
              <a:t>i</a:t>
            </a:r>
            <a:r>
              <a:rPr lang="en-US" altLang="en-US" sz="2000" b="1" dirty="0"/>
              <a:t> </a:t>
            </a:r>
            <a:r>
              <a:rPr lang="en-US" altLang="en-US" sz="2000" b="1" dirty="0" err="1"/>
              <a:t>institucionalni</a:t>
            </a:r>
            <a:r>
              <a:rPr lang="en-US" altLang="en-US" sz="2000" b="1" dirty="0"/>
              <a:t> </a:t>
            </a:r>
            <a:r>
              <a:rPr lang="en-US" altLang="en-US" sz="2000" b="1" dirty="0" err="1"/>
              <a:t>okvir</a:t>
            </a:r>
            <a:r>
              <a:rPr lang="en-US" altLang="en-US" sz="2000" b="1" dirty="0"/>
              <a:t> </a:t>
            </a:r>
            <a:r>
              <a:rPr lang="en-US" altLang="en-US" sz="2000" b="1" dirty="0" err="1"/>
              <a:t>sistema</a:t>
            </a:r>
            <a:r>
              <a:rPr lang="en-US" altLang="en-US" sz="2000" b="1" dirty="0"/>
              <a:t> </a:t>
            </a:r>
            <a:r>
              <a:rPr lang="en-US" altLang="en-US" sz="2000" b="1" dirty="0" err="1"/>
              <a:t>javnih</a:t>
            </a:r>
            <a:r>
              <a:rPr lang="en-US" altLang="en-US" sz="2000" b="1" dirty="0"/>
              <a:t> </a:t>
            </a:r>
            <a:r>
              <a:rPr lang="en-US" altLang="en-US" sz="2000" b="1" dirty="0" err="1"/>
              <a:t>nabavki</a:t>
            </a:r>
            <a:r>
              <a:rPr lang="en-US" altLang="en-US" sz="2000" b="1" dirty="0"/>
              <a:t> u </a:t>
            </a:r>
            <a:r>
              <a:rPr lang="en-US" altLang="en-US" sz="2000" b="1" dirty="0" err="1"/>
              <a:t>BiH</a:t>
            </a:r>
            <a:r>
              <a:rPr lang="en-US" altLang="en-US" sz="2000" b="1" dirty="0"/>
              <a:t> (3 od 8)</a:t>
            </a:r>
            <a:endParaRPr lang="el-GR" altLang="en-US" sz="2000" b="1" dirty="0"/>
          </a:p>
        </p:txBody>
      </p:sp>
      <p:sp>
        <p:nvSpPr>
          <p:cNvPr id="3" name="Rectangle 2"/>
          <p:cNvSpPr/>
          <p:nvPr/>
        </p:nvSpPr>
        <p:spPr>
          <a:xfrm>
            <a:off x="432000" y="1260000"/>
            <a:ext cx="8280000" cy="3647152"/>
          </a:xfrm>
          <a:prstGeom prst="rect">
            <a:avLst/>
          </a:prstGeom>
        </p:spPr>
        <p:txBody>
          <a:bodyPr>
            <a:spAutoFit/>
          </a:bodyPr>
          <a:lstStyle/>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III</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obuhvata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otvaranje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ponuda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kriterije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dodjelu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ugovora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ocjenu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ponude</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neprirodno</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nisku</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cijenu ponude</a:t>
            </a:r>
            <a:r>
              <a:rPr lang="en-GB" dirty="0">
                <a:solidFill>
                  <a:srgbClr val="000000"/>
                </a:solidFill>
                <a:ea typeface="Verdana" panose="020B0604030504040204" pitchFamily="34" charset="0"/>
                <a:cs typeface="Calibri" panose="020F0502020204030204" pitchFamily="34" charset="0"/>
              </a:rPr>
              <a:t>,</a:t>
            </a:r>
            <a:r>
              <a:rPr lang="hr-BA" dirty="0">
                <a:solidFill>
                  <a:srgbClr val="000000"/>
                </a:solidFill>
                <a:ea typeface="Verdana" panose="020B0604030504040204" pitchFamily="34" charset="0"/>
                <a:cs typeface="Calibri" panose="020F0502020204030204" pitchFamily="34" charset="0"/>
              </a:rPr>
              <a:t> preferencijalni tretman domaćeg</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razloge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odbacivanje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zahtjeva</a:t>
            </a:r>
            <a:r>
              <a:rPr lang="en-GB" dirty="0">
                <a:solidFill>
                  <a:srgbClr val="000000"/>
                </a:solidFill>
                <a:ea typeface="Verdana" panose="020B0604030504040204" pitchFamily="34" charset="0"/>
                <a:cs typeface="Calibri" panose="020F0502020204030204" pitchFamily="34" charset="0"/>
              </a:rPr>
              <a:t> za </a:t>
            </a:r>
            <a:r>
              <a:rPr lang="hr-BA" dirty="0">
                <a:solidFill>
                  <a:srgbClr val="000000"/>
                </a:solidFill>
                <a:ea typeface="Verdana" panose="020B0604030504040204" pitchFamily="34" charset="0"/>
                <a:cs typeface="Calibri" panose="020F0502020204030204" pitchFamily="34" charset="0"/>
              </a:rPr>
              <a:t>učešće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ili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ponudu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zaključivanje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postupka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nabavke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odluku</a:t>
            </a:r>
            <a:r>
              <a:rPr lang="en-GB" dirty="0">
                <a:solidFill>
                  <a:srgbClr val="000000"/>
                </a:solidFill>
                <a:ea typeface="Verdana" panose="020B0604030504040204" pitchFamily="34" charset="0"/>
                <a:cs typeface="Calibri" panose="020F0502020204030204" pitchFamily="34" charset="0"/>
              </a:rPr>
              <a:t> o </a:t>
            </a:r>
            <a:r>
              <a:rPr lang="hr-BA" dirty="0">
                <a:solidFill>
                  <a:srgbClr val="000000"/>
                </a:solidFill>
                <a:ea typeface="Verdana" panose="020B0604030504040204" pitchFamily="34" charset="0"/>
                <a:cs typeface="Calibri" panose="020F0502020204030204" pitchFamily="34" charset="0"/>
              </a:rPr>
              <a:t>izboru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ili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otkazivanju</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informi</a:t>
            </a:r>
            <a:r>
              <a:rPr lang="hr-BA" dirty="0">
                <a:solidFill>
                  <a:srgbClr val="000000"/>
                </a:solidFill>
                <a:ea typeface="Verdana" panose="020B0604030504040204" pitchFamily="34" charset="0"/>
                <a:cs typeface="Calibri" panose="020F0502020204030204" pitchFamily="34" charset="0"/>
              </a:rPr>
              <a:t>s</a:t>
            </a:r>
            <a:r>
              <a:rPr lang="en-GB" dirty="0" err="1">
                <a:solidFill>
                  <a:srgbClr val="000000"/>
                </a:solidFill>
                <a:ea typeface="Verdana" panose="020B0604030504040204" pitchFamily="34" charset="0"/>
                <a:cs typeface="Calibri" panose="020F0502020204030204" pitchFamily="34" charset="0"/>
              </a:rPr>
              <a:t>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kandidata</a:t>
            </a:r>
            <a:r>
              <a:rPr lang="en-GB" dirty="0">
                <a:solidFill>
                  <a:srgbClr val="000000"/>
                </a:solidFill>
                <a:ea typeface="Verdana" panose="020B0604030504040204" pitchFamily="34" charset="0"/>
                <a:cs typeface="Calibri" panose="020F0502020204030204" pitchFamily="34" charset="0"/>
              </a:rPr>
              <a:t> / </a:t>
            </a:r>
            <a:r>
              <a:rPr lang="en-GB" dirty="0" err="1">
                <a:solidFill>
                  <a:srgbClr val="000000"/>
                </a:solidFill>
                <a:ea typeface="Verdana" panose="020B0604030504040204" pitchFamily="34" charset="0"/>
                <a:cs typeface="Calibri" panose="020F0502020204030204" pitchFamily="34" charset="0"/>
              </a:rPr>
              <a:t>ponuđača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ugovora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podugovaranje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obaveze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naručioca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nakon</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završene</a:t>
            </a:r>
            <a:r>
              <a:rPr lang="en-GB" dirty="0">
                <a:solidFill>
                  <a:srgbClr val="000000"/>
                </a:solidFill>
                <a:ea typeface="Verdana" panose="020B0604030504040204" pitchFamily="34" charset="0"/>
                <a:cs typeface="Calibri" panose="020F0502020204030204" pitchFamily="34" charset="0"/>
              </a:rPr>
              <a:t> procedure.</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IV</a:t>
            </a:r>
            <a:r>
              <a:rPr lang="hr-BA" b="1"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propisuje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posebne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odredbe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sektorsk</a:t>
            </a:r>
            <a:r>
              <a:rPr lang="hr-BA" dirty="0">
                <a:solidFill>
                  <a:srgbClr val="000000"/>
                </a:solidFill>
                <a:ea typeface="Verdana" panose="020B0604030504040204" pitchFamily="34" charset="0"/>
                <a:cs typeface="Calibri" panose="020F0502020204030204" pitchFamily="34" charset="0"/>
              </a:rPr>
              <a:t>e organe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sistem</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kvalifikacija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izuzeća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koja</a:t>
            </a:r>
            <a:r>
              <a:rPr lang="en-GB" dirty="0">
                <a:solidFill>
                  <a:srgbClr val="000000"/>
                </a:solidFill>
                <a:ea typeface="Verdana" panose="020B0604030504040204" pitchFamily="34" charset="0"/>
                <a:cs typeface="Calibri" panose="020F0502020204030204" pitchFamily="34" charset="0"/>
              </a:rPr>
              <a:t> se </a:t>
            </a:r>
            <a:r>
              <a:rPr lang="en-GB" dirty="0" err="1">
                <a:solidFill>
                  <a:srgbClr val="000000"/>
                </a:solidFill>
                <a:ea typeface="Verdana" panose="020B0604030504040204" pitchFamily="34" charset="0"/>
                <a:cs typeface="Calibri" panose="020F0502020204030204" pitchFamily="34" charset="0"/>
              </a:rPr>
              <a:t>odnose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sektorske</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organe</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V</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reguliše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konkurentski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zahtjev</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ponude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direktan</a:t>
            </a:r>
            <a:r>
              <a:rPr lang="en-GB" dirty="0">
                <a:solidFill>
                  <a:srgbClr val="000000"/>
                </a:solidFill>
                <a:ea typeface="Verdana" panose="020B0604030504040204" pitchFamily="34" charset="0"/>
                <a:cs typeface="Calibri" panose="020F0502020204030204" pitchFamily="34" charset="0"/>
              </a:rPr>
              <a:t> </a:t>
            </a:r>
            <a:r>
              <a:rPr lang="hr-BA" dirty="0">
                <a:solidFill>
                  <a:srgbClr val="000000"/>
                </a:solidFill>
                <a:ea typeface="Verdana" panose="020B0604030504040204" pitchFamily="34" charset="0"/>
                <a:cs typeface="Calibri" panose="020F0502020204030204" pitchFamily="34" charset="0"/>
              </a:rPr>
              <a:t>sporazum</a:t>
            </a:r>
            <a:r>
              <a:rPr lang="en-GB" dirty="0">
                <a:solidFill>
                  <a:srgbClr val="000000"/>
                </a:solidFill>
                <a:ea typeface="Verdana" panose="020B0604030504040204" pitchFamily="34" charset="0"/>
                <a:cs typeface="Calibri" panose="020F0502020204030204" pitchFamily="34" charset="0"/>
              </a:rPr>
              <a:t>.</a:t>
            </a:r>
          </a:p>
          <a:p>
            <a:pPr algn="just">
              <a:spcBef>
                <a:spcPts val="600"/>
              </a:spcBef>
              <a:spcAft>
                <a:spcPts val="0"/>
              </a:spcAft>
            </a:pPr>
            <a:r>
              <a:rPr lang="en-GB" b="1" u="sng" dirty="0" err="1">
                <a:solidFill>
                  <a:srgbClr val="000000"/>
                </a:solidFill>
                <a:ea typeface="Verdana" panose="020B0604030504040204" pitchFamily="34" charset="0"/>
                <a:cs typeface="Calibri" panose="020F0502020204030204" pitchFamily="34" charset="0"/>
              </a:rPr>
              <a:t>Poglavlje</a:t>
            </a:r>
            <a:r>
              <a:rPr lang="en-GB" b="1" u="sng" dirty="0">
                <a:solidFill>
                  <a:srgbClr val="000000"/>
                </a:solidFill>
                <a:ea typeface="Verdana" panose="020B0604030504040204" pitchFamily="34" charset="0"/>
                <a:cs typeface="Calibri" panose="020F0502020204030204" pitchFamily="34" charset="0"/>
              </a:rPr>
              <a:t> VI</a:t>
            </a:r>
            <a:r>
              <a:rPr lang="hr-BA"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određuje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institucije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nadležne</a:t>
            </a:r>
            <a:r>
              <a:rPr lang="en-GB" dirty="0">
                <a:solidFill>
                  <a:srgbClr val="000000"/>
                </a:solidFill>
                <a:ea typeface="Verdana" panose="020B0604030504040204" pitchFamily="34" charset="0"/>
                <a:cs typeface="Calibri" panose="020F0502020204030204" pitchFamily="34" charset="0"/>
              </a:rPr>
              <a:t> za </a:t>
            </a:r>
            <a:r>
              <a:rPr lang="en-GB" dirty="0" err="1">
                <a:solidFill>
                  <a:srgbClr val="000000"/>
                </a:solidFill>
                <a:ea typeface="Verdana" panose="020B0604030504040204" pitchFamily="34" charset="0"/>
                <a:cs typeface="Calibri" panose="020F0502020204030204" pitchFamily="34" charset="0"/>
              </a:rPr>
              <a:t>nadgledanje</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provođenja</a:t>
            </a:r>
            <a:r>
              <a:rPr lang="en-GB" dirty="0">
                <a:solidFill>
                  <a:srgbClr val="000000"/>
                </a:solidFill>
                <a:ea typeface="Verdana" panose="020B0604030504040204" pitchFamily="34" charset="0"/>
                <a:cs typeface="Calibri" panose="020F0502020204030204" pitchFamily="34" charset="0"/>
              </a:rPr>
              <a:t> </a:t>
            </a:r>
            <a:r>
              <a:rPr lang="en-GB" dirty="0" err="1">
                <a:solidFill>
                  <a:srgbClr val="000000"/>
                </a:solidFill>
                <a:ea typeface="Verdana" panose="020B0604030504040204" pitchFamily="34" charset="0"/>
                <a:cs typeface="Calibri" panose="020F0502020204030204" pitchFamily="34" charset="0"/>
              </a:rPr>
              <a:t>zakona</a:t>
            </a:r>
            <a:r>
              <a:rPr lang="en-GB" dirty="0">
                <a:solidFill>
                  <a:srgbClr val="000000"/>
                </a:solidFill>
                <a:ea typeface="Verdana" panose="020B0604030504040204" pitchFamily="34" charset="0"/>
                <a:cs typeface="Calibri" panose="020F0502020204030204" pitchFamily="34" charset="0"/>
              </a:rPr>
              <a:t>.</a:t>
            </a:r>
            <a:endParaRPr lang="el-GR" dirty="0">
              <a:solidFill>
                <a:srgbClr val="000000"/>
              </a:solidFill>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4204805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40527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Kriterij za dodjelu ugovora</a:t>
            </a:r>
            <a:endParaRPr lang="en-US" sz="2000" b="1" dirty="0"/>
          </a:p>
        </p:txBody>
      </p:sp>
      <p:sp>
        <p:nvSpPr>
          <p:cNvPr id="3" name="Rectangle 2"/>
          <p:cNvSpPr/>
          <p:nvPr/>
        </p:nvSpPr>
        <p:spPr>
          <a:xfrm>
            <a:off x="251520" y="1080000"/>
            <a:ext cx="8712000" cy="3170099"/>
          </a:xfrm>
          <a:prstGeom prst="rect">
            <a:avLst/>
          </a:prstGeom>
        </p:spPr>
        <p:txBody>
          <a:bodyPr wrap="square">
            <a:spAutoFit/>
          </a:bodyPr>
          <a:lstStyle/>
          <a:p>
            <a:pPr eaLnBrk="0" hangingPunct="0">
              <a:spcBef>
                <a:spcPts val="600"/>
              </a:spcBef>
              <a:buClr>
                <a:schemeClr val="bg2"/>
              </a:buClr>
              <a:buSzPct val="75000"/>
            </a:pPr>
            <a:r>
              <a:rPr lang="hr-BA" kern="0" dirty="0">
                <a:ea typeface="Verdana" panose="020B0604030504040204" pitchFamily="34" charset="0"/>
                <a:cs typeface="Verdana" panose="020B0604030504040204" pitchFamily="34" charset="0"/>
              </a:rPr>
              <a:t>Kriterij najniže cijene </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ovom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slučaju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dod</a:t>
            </a:r>
            <a:r>
              <a:rPr lang="hr-BA" kern="0" dirty="0">
                <a:ea typeface="Verdana" panose="020B0604030504040204" pitchFamily="34" charset="0"/>
                <a:cs typeface="Verdana" panose="020B0604030504040204" pitchFamily="34" charset="0"/>
              </a:rPr>
              <a:t>j</a:t>
            </a:r>
            <a:r>
              <a:rPr lang="en-US" kern="0" dirty="0" err="1">
                <a:ea typeface="Verdana" panose="020B0604030504040204" pitchFamily="34" charset="0"/>
                <a:cs typeface="Verdana" panose="020B0604030504040204" pitchFamily="34" charset="0"/>
              </a:rPr>
              <a:t>eljuje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osnovu</a:t>
            </a:r>
            <a:r>
              <a:rPr lang="en-US" kern="0" dirty="0">
                <a:ea typeface="Verdana" panose="020B0604030504040204" pitchFamily="34" charset="0"/>
                <a:cs typeface="Verdana" panose="020B0604030504040204" pitchFamily="34" charset="0"/>
              </a:rPr>
              <a:t> „c</a:t>
            </a:r>
            <a:r>
              <a:rPr lang="hr-BA" kern="0" dirty="0">
                <a:ea typeface="Verdana" panose="020B0604030504040204" pitchFamily="34" charset="0"/>
                <a:cs typeface="Verdana" panose="020B0604030504040204" pitchFamily="34" charset="0"/>
              </a:rPr>
              <a:t>ij</a:t>
            </a:r>
            <a:r>
              <a:rPr lang="en-US" kern="0" dirty="0" err="1">
                <a:ea typeface="Verdana" panose="020B0604030504040204" pitchFamily="34" charset="0"/>
                <a:cs typeface="Verdana" panose="020B0604030504040204" pitchFamily="34" charset="0"/>
              </a:rPr>
              <a:t>ene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samo</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među</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ponudama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koj</a:t>
            </a:r>
            <a:r>
              <a:rPr lang="hr-BA" kern="0" dirty="0">
                <a:ea typeface="Verdana" panose="020B0604030504040204" pitchFamily="34" charset="0"/>
                <a:cs typeface="Verdana" panose="020B0604030504040204" pitchFamily="34" charset="0"/>
              </a:rPr>
              <a:t>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tehničk</a:t>
            </a:r>
            <a:r>
              <a:rPr lang="hr-BA" kern="0" dirty="0">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prihvatljiv</a:t>
            </a:r>
            <a:r>
              <a:rPr lang="hr-BA" kern="0" dirty="0">
                <a:ea typeface="Verdana" panose="020B0604030504040204" pitchFamily="34" charset="0"/>
                <a:cs typeface="Verdana" panose="020B0604030504040204" pitchFamily="34" charset="0"/>
              </a:rPr>
              <a:t>e</a:t>
            </a:r>
            <a:r>
              <a:rPr lang="en-US" kern="0" dirty="0">
                <a:ea typeface="Verdana" panose="020B0604030504040204" pitchFamily="34" charset="0"/>
                <a:cs typeface="Verdana" panose="020B0604030504040204" pitchFamily="34" charset="0"/>
              </a:rPr>
              <a:t>.</a:t>
            </a:r>
          </a:p>
          <a:p>
            <a:pPr eaLnBrk="0" hangingPunct="0">
              <a:spcBef>
                <a:spcPts val="600"/>
              </a:spcBef>
              <a:buClr>
                <a:schemeClr val="bg2"/>
              </a:buClr>
              <a:buSzPct val="75000"/>
            </a:pPr>
            <a:endParaRPr lang="en-US" kern="0" dirty="0">
              <a:ea typeface="Verdana" panose="020B0604030504040204" pitchFamily="34" charset="0"/>
              <a:cs typeface="Verdana" panose="020B0604030504040204" pitchFamily="34" charset="0"/>
            </a:endParaRPr>
          </a:p>
          <a:p>
            <a:pPr eaLnBrk="0" hangingPunct="0">
              <a:spcBef>
                <a:spcPts val="600"/>
              </a:spcBef>
              <a:buClr>
                <a:schemeClr val="bg2"/>
              </a:buClr>
              <a:buSzPct val="75000"/>
            </a:pPr>
            <a:r>
              <a:rPr lang="hr-BA" kern="0" dirty="0">
                <a:ea typeface="Verdana" panose="020B0604030504040204" pitchFamily="34" charset="0"/>
                <a:cs typeface="Verdana" panose="020B0604030504040204" pitchFamily="34" charset="0"/>
              </a:rPr>
              <a:t>Kriterij ekonomski najpovoljnije ponude </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ovom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slučaju</a:t>
            </a:r>
            <a:r>
              <a:rPr lang="en-US" kern="0" dirty="0">
                <a:ea typeface="Verdana" panose="020B0604030504040204" pitchFamily="34" charset="0"/>
                <a:cs typeface="Verdana" panose="020B0604030504040204" pitchFamily="34" charset="0"/>
              </a:rPr>
              <a:t> se </a:t>
            </a:r>
            <a:r>
              <a:rPr lang="en-US" kern="0" dirty="0" err="1">
                <a:ea typeface="Verdana" panose="020B0604030504040204" pitchFamily="34" charset="0"/>
                <a:cs typeface="Verdana" panose="020B0604030504040204" pitchFamily="34" charset="0"/>
              </a:rPr>
              <a:t>osim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odlučivanja</a:t>
            </a:r>
            <a:r>
              <a:rPr lang="en-US" kern="0" dirty="0">
                <a:ea typeface="Verdana" panose="020B0604030504040204" pitchFamily="34" charset="0"/>
                <a:cs typeface="Verdana" panose="020B0604030504040204" pitchFamily="34" charset="0"/>
              </a:rPr>
              <a:t> o </a:t>
            </a:r>
            <a:r>
              <a:rPr lang="en-US" kern="0" dirty="0" err="1">
                <a:ea typeface="Verdana" panose="020B0604030504040204" pitchFamily="34" charset="0"/>
                <a:cs typeface="Verdana" panose="020B0604030504040204" pitchFamily="34" charset="0"/>
              </a:rPr>
              <a:t>cijeni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mogu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uzeti</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obzir</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drugi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kriteriji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osim</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cijene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 </a:t>
            </a:r>
            <a:r>
              <a:rPr lang="en-US" kern="0" dirty="0" err="1">
                <a:ea typeface="Verdana" panose="020B0604030504040204" pitchFamily="34" charset="0"/>
                <a:cs typeface="Verdana" panose="020B0604030504040204" pitchFamily="34" charset="0"/>
              </a:rPr>
              <a:t>na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primjer</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kvaliteta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socijalni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okolišni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rok</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vrijeme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isporuke</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itd.</a:t>
            </a:r>
          </a:p>
          <a:p>
            <a:pPr eaLnBrk="0" hangingPunct="0">
              <a:spcBef>
                <a:spcPts val="600"/>
              </a:spcBef>
              <a:buClr>
                <a:schemeClr val="bg2"/>
              </a:buClr>
              <a:buSzPct val="75000"/>
            </a:pPr>
            <a:endParaRPr lang="en-US" kern="0" dirty="0">
              <a:ea typeface="Verdana" panose="020B0604030504040204" pitchFamily="34" charset="0"/>
              <a:cs typeface="Verdana" panose="020B0604030504040204" pitchFamily="34" charset="0"/>
            </a:endParaRPr>
          </a:p>
          <a:p>
            <a:pPr eaLnBrk="0" hangingPunct="0">
              <a:spcBef>
                <a:spcPts val="600"/>
              </a:spcBef>
              <a:buClr>
                <a:schemeClr val="bg2"/>
              </a:buClr>
              <a:buSzPct val="75000"/>
            </a:pPr>
            <a:r>
              <a:rPr lang="en-US" kern="0" dirty="0" err="1">
                <a:ea typeface="Verdana" panose="020B0604030504040204" pitchFamily="34" charset="0"/>
                <a:cs typeface="Verdana" panose="020B0604030504040204" pitchFamily="34" charset="0"/>
              </a:rPr>
              <a:t>Treba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napomenuti</a:t>
            </a:r>
            <a:r>
              <a:rPr lang="en-US" kern="0" dirty="0">
                <a:ea typeface="Verdana" panose="020B0604030504040204" pitchFamily="34" charset="0"/>
                <a:cs typeface="Verdana" panose="020B0604030504040204" pitchFamily="34" charset="0"/>
              </a:rPr>
              <a:t> da se za </a:t>
            </a:r>
            <a:r>
              <a:rPr lang="en-US" kern="0" dirty="0" err="1">
                <a:ea typeface="Verdana" panose="020B0604030504040204" pitchFamily="34" charset="0"/>
                <a:cs typeface="Verdana" panose="020B0604030504040204" pitchFamily="34" charset="0"/>
              </a:rPr>
              <a:t>kvalitativne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ocjene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prije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ocjene</a:t>
            </a:r>
            <a:r>
              <a:rPr lang="en-US" kern="0" dirty="0">
                <a:ea typeface="Verdana" panose="020B0604030504040204" pitchFamily="34" charset="0"/>
                <a:cs typeface="Verdana" panose="020B0604030504040204" pitchFamily="34" charset="0"/>
              </a:rPr>
              <a:t> za </a:t>
            </a:r>
            <a:r>
              <a:rPr lang="en-US" kern="0" dirty="0" err="1">
                <a:ea typeface="Verdana" panose="020B0604030504040204" pitchFamily="34" charset="0"/>
                <a:cs typeface="Verdana" panose="020B0604030504040204" pitchFamily="34" charset="0"/>
              </a:rPr>
              <a:t>dodjelu</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ugovora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uzimaju</a:t>
            </a:r>
            <a:r>
              <a:rPr lang="en-US" kern="0" dirty="0">
                <a:ea typeface="Verdana" panose="020B0604030504040204" pitchFamily="34" charset="0"/>
                <a:cs typeface="Verdana" panose="020B0604030504040204" pitchFamily="34" charset="0"/>
              </a:rPr>
              <a:t> u </a:t>
            </a:r>
            <a:r>
              <a:rPr lang="en-US" kern="0" dirty="0" err="1">
                <a:ea typeface="Verdana" panose="020B0604030504040204" pitchFamily="34" charset="0"/>
                <a:cs typeface="Verdana" panose="020B0604030504040204" pitchFamily="34" charset="0"/>
              </a:rPr>
              <a:t>obzir</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tehničke</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specifikacije</a:t>
            </a:r>
            <a:r>
              <a:rPr lang="en-US" kern="0" dirty="0">
                <a:ea typeface="Verdana" panose="020B0604030504040204" pitchFamily="34" charset="0"/>
                <a:cs typeface="Verdana" panose="020B0604030504040204" pitchFamily="34" charset="0"/>
              </a:rPr>
              <a:t> (za </a:t>
            </a:r>
            <a:r>
              <a:rPr lang="hr-BA" kern="0" dirty="0">
                <a:ea typeface="Verdana" panose="020B0604030504040204" pitchFamily="34" charset="0"/>
                <a:cs typeface="Verdana" panose="020B0604030504040204" pitchFamily="34" charset="0"/>
              </a:rPr>
              <a:t>kupovinu</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roba</a:t>
            </a:r>
            <a:r>
              <a:rPr lang="en-US" kern="0" dirty="0">
                <a:ea typeface="Verdana" panose="020B0604030504040204" pitchFamily="34" charset="0"/>
                <a:cs typeface="Verdana" panose="020B0604030504040204" pitchFamily="34" charset="0"/>
              </a:rPr>
              <a:t> / </a:t>
            </a:r>
            <a:r>
              <a:rPr lang="en-US" kern="0" dirty="0" err="1">
                <a:ea typeface="Verdana" panose="020B0604030504040204" pitchFamily="34" charset="0"/>
                <a:cs typeface="Verdana" panose="020B0604030504040204" pitchFamily="34" charset="0"/>
              </a:rPr>
              <a:t>uslug</a:t>
            </a:r>
            <a:r>
              <a:rPr lang="hr-BA" kern="0" dirty="0">
                <a:ea typeface="Verdana" panose="020B0604030504040204" pitchFamily="34" charset="0"/>
                <a:cs typeface="Verdana" panose="020B0604030504040204" pitchFamily="34" charset="0"/>
              </a:rPr>
              <a:t>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radova</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ili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drugi</a:t>
            </a:r>
            <a:r>
              <a:rPr lang="en-US" kern="0" dirty="0">
                <a:ea typeface="Verdana" panose="020B0604030504040204" pitchFamily="34" charset="0"/>
                <a:cs typeface="Verdana" panose="020B0604030504040204" pitchFamily="34" charset="0"/>
              </a:rPr>
              <a:t> </a:t>
            </a:r>
            <a:r>
              <a:rPr lang="en-US" kern="0" dirty="0" err="1">
                <a:ea typeface="Verdana" panose="020B0604030504040204" pitchFamily="34" charset="0"/>
                <a:cs typeface="Verdana" panose="020B0604030504040204" pitchFamily="34" charset="0"/>
              </a:rPr>
              <a:t>kriteriji</a:t>
            </a:r>
            <a:r>
              <a:rPr lang="en-US" kern="0" dirty="0">
                <a:ea typeface="Verdana" panose="020B0604030504040204" pitchFamily="34" charset="0"/>
                <a:cs typeface="Verdana" panose="020B0604030504040204" pitchFamily="34" charset="0"/>
              </a:rPr>
              <a:t> „</a:t>
            </a:r>
            <a:r>
              <a:rPr lang="hr-BA" kern="0" dirty="0">
                <a:ea typeface="Verdana" panose="020B0604030504040204" pitchFamily="34" charset="0"/>
                <a:cs typeface="Verdana" panose="020B0604030504040204" pitchFamily="34" charset="0"/>
              </a:rPr>
              <a:t>uspješan</a:t>
            </a:r>
            <a:r>
              <a:rPr lang="en-US" kern="0" dirty="0">
                <a:ea typeface="Verdana" panose="020B0604030504040204" pitchFamily="34" charset="0"/>
                <a:cs typeface="Verdana" panose="020B0604030504040204" pitchFamily="34" charset="0"/>
              </a:rPr>
              <a:t> / </a:t>
            </a:r>
            <a:r>
              <a:rPr lang="hr-BA" kern="0" dirty="0">
                <a:ea typeface="Verdana" panose="020B0604030504040204" pitchFamily="34" charset="0"/>
                <a:cs typeface="Verdana" panose="020B0604030504040204" pitchFamily="34" charset="0"/>
              </a:rPr>
              <a:t>neuspješan</a:t>
            </a:r>
            <a:r>
              <a:rPr lang="en-US" kern="0"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7907298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61029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Koji kriterij za dodjelu ugovora? </a:t>
            </a:r>
            <a:r>
              <a:rPr lang="en-US" sz="2000" b="1" dirty="0"/>
              <a:t>(1 o</a:t>
            </a:r>
            <a:r>
              <a:rPr lang="hr-BA" sz="2000" b="1" dirty="0"/>
              <a:t>d</a:t>
            </a:r>
            <a:r>
              <a:rPr lang="en-US" sz="2000" b="1" dirty="0"/>
              <a:t> 2)</a:t>
            </a:r>
          </a:p>
        </p:txBody>
      </p:sp>
      <p:sp>
        <p:nvSpPr>
          <p:cNvPr id="3" name="Rectangle 2"/>
          <p:cNvSpPr/>
          <p:nvPr/>
        </p:nvSpPr>
        <p:spPr>
          <a:xfrm>
            <a:off x="432000" y="980728"/>
            <a:ext cx="8280000" cy="646331"/>
          </a:xfrm>
          <a:prstGeom prst="rect">
            <a:avLst/>
          </a:prstGeom>
        </p:spPr>
        <p:txBody>
          <a:bodyPr wrap="square">
            <a:spAutoFit/>
          </a:bodyPr>
          <a:lstStyle/>
          <a:p>
            <a:pPr>
              <a:spcBef>
                <a:spcPts val="600"/>
              </a:spcBef>
            </a:pPr>
            <a:r>
              <a:rPr lang="hr-BA" dirty="0">
                <a:ea typeface="Verdana" panose="020B0604030504040204" pitchFamily="34" charset="0"/>
                <a:cs typeface="Verdana" panose="020B0604030504040204" pitchFamily="34" charset="0"/>
              </a:rPr>
              <a:t>Izbor između ova dva kriterija je diskreciono pravo ugovornog organa.</a:t>
            </a:r>
            <a:endParaRPr lang="en-US" dirty="0">
              <a:ea typeface="Verdana" panose="020B0604030504040204" pitchFamily="34" charset="0"/>
              <a:cs typeface="Verdana" panose="020B0604030504040204" pitchFamily="34" charset="0"/>
            </a:endParaRPr>
          </a:p>
        </p:txBody>
      </p:sp>
      <p:sp>
        <p:nvSpPr>
          <p:cNvPr id="17" name="Rectangle 3" descr="50%"/>
          <p:cNvSpPr>
            <a:spLocks noChangeArrowheads="1"/>
          </p:cNvSpPr>
          <p:nvPr/>
        </p:nvSpPr>
        <p:spPr bwMode="auto">
          <a:xfrm>
            <a:off x="432000" y="1849585"/>
            <a:ext cx="8280000" cy="1049106"/>
          </a:xfrm>
          <a:prstGeom prst="rect">
            <a:avLst/>
          </a:prstGeom>
          <a:pattFill prst="pct50">
            <a:fgClr>
              <a:srgbClr val="FFFF66"/>
            </a:fgClr>
            <a:bgClr>
              <a:schemeClr val="bg1"/>
            </a:bgClr>
          </a:pattFill>
          <a:ln w="222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44000" tIns="108000" rIns="144000" bIns="108000" anchor="ctr">
            <a:spAutoFit/>
          </a:bodyPr>
          <a:lstStyle>
            <a:lvl1pPr marL="95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ctr"/>
            <a:r>
              <a:rPr lang="en-US" altLang="el-GR" b="1" dirty="0" err="1">
                <a:latin typeface="Verdana" panose="020B0604030504040204" pitchFamily="34" charset="0"/>
                <a:ea typeface="Verdana" panose="020B0604030504040204" pitchFamily="34" charset="0"/>
                <a:cs typeface="Verdana" panose="020B0604030504040204" pitchFamily="34" charset="0"/>
              </a:rPr>
              <a:t>Odluka</a:t>
            </a:r>
            <a:r>
              <a:rPr lang="en-US" altLang="el-GR" b="1" dirty="0">
                <a:latin typeface="Verdana" panose="020B0604030504040204" pitchFamily="34" charset="0"/>
                <a:ea typeface="Verdana" panose="020B0604030504040204" pitchFamily="34" charset="0"/>
                <a:cs typeface="Verdana" panose="020B0604030504040204" pitchFamily="34" charset="0"/>
              </a:rPr>
              <a:t> o </a:t>
            </a:r>
            <a:r>
              <a:rPr lang="en-US" altLang="el-GR" b="1" dirty="0" err="1">
                <a:latin typeface="Verdana" panose="020B0604030504040204" pitchFamily="34" charset="0"/>
                <a:ea typeface="Verdana" panose="020B0604030504040204" pitchFamily="34" charset="0"/>
                <a:cs typeface="Verdana" panose="020B0604030504040204" pitchFamily="34" charset="0"/>
              </a:rPr>
              <a:t>najprikladnijem</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načinu</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dodjele</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ugovora</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koji</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će</a:t>
            </a:r>
            <a:r>
              <a:rPr lang="en-US" altLang="el-GR" b="1" dirty="0">
                <a:latin typeface="Verdana" panose="020B0604030504040204" pitchFamily="34" charset="0"/>
                <a:ea typeface="Verdana" panose="020B0604030504040204" pitchFamily="34" charset="0"/>
                <a:cs typeface="Verdana" panose="020B0604030504040204" pitchFamily="34" charset="0"/>
              </a:rPr>
              <a:t> se </a:t>
            </a:r>
            <a:r>
              <a:rPr lang="en-US" altLang="el-GR" b="1" dirty="0" err="1">
                <a:latin typeface="Verdana" panose="020B0604030504040204" pitchFamily="34" charset="0"/>
                <a:ea typeface="Verdana" panose="020B0604030504040204" pitchFamily="34" charset="0"/>
                <a:cs typeface="Verdana" panose="020B0604030504040204" pitchFamily="34" charset="0"/>
              </a:rPr>
              <a:t>koristiti</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uglavnom</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ovisi</a:t>
            </a:r>
            <a:r>
              <a:rPr lang="en-US" altLang="el-GR" b="1" dirty="0">
                <a:latin typeface="Verdana" panose="020B0604030504040204" pitchFamily="34" charset="0"/>
                <a:ea typeface="Verdana" panose="020B0604030504040204" pitchFamily="34" charset="0"/>
                <a:cs typeface="Verdana" panose="020B0604030504040204" pitchFamily="34" charset="0"/>
              </a:rPr>
              <a:t> o </a:t>
            </a:r>
            <a:r>
              <a:rPr lang="en-US" altLang="el-GR" b="1" dirty="0" err="1">
                <a:latin typeface="Verdana" panose="020B0604030504040204" pitchFamily="34" charset="0"/>
                <a:ea typeface="Verdana" panose="020B0604030504040204" pitchFamily="34" charset="0"/>
                <a:cs typeface="Verdana" panose="020B0604030504040204" pitchFamily="34" charset="0"/>
              </a:rPr>
              <a:t>razini</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detalja</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opisa</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predmeta</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nabav</a:t>
            </a:r>
            <a:r>
              <a:rPr lang="hr-BA" altLang="el-GR" b="1" dirty="0">
                <a:latin typeface="Verdana" panose="020B0604030504040204" pitchFamily="34" charset="0"/>
                <a:ea typeface="Verdana" panose="020B0604030504040204" pitchFamily="34" charset="0"/>
                <a:cs typeface="Verdana" panose="020B0604030504040204" pitchFamily="34" charset="0"/>
              </a:rPr>
              <a:t>k</a:t>
            </a:r>
            <a:r>
              <a:rPr lang="en-US" altLang="el-GR" b="1" dirty="0">
                <a:latin typeface="Verdana" panose="020B0604030504040204" pitchFamily="34" charset="0"/>
                <a:ea typeface="Verdana" panose="020B0604030504040204" pitchFamily="34" charset="0"/>
                <a:cs typeface="Verdana" panose="020B0604030504040204" pitchFamily="34" charset="0"/>
              </a:rPr>
              <a:t>e u </a:t>
            </a:r>
            <a:r>
              <a:rPr lang="en-US" altLang="el-GR" b="1" dirty="0" err="1">
                <a:latin typeface="Verdana" panose="020B0604030504040204" pitchFamily="34" charset="0"/>
                <a:ea typeface="Verdana" panose="020B0604030504040204" pitchFamily="34" charset="0"/>
                <a:cs typeface="Verdana" panose="020B0604030504040204" pitchFamily="34" charset="0"/>
              </a:rPr>
              <a:t>tenderskoj</a:t>
            </a:r>
            <a:r>
              <a:rPr lang="en-US" altLang="el-GR" b="1" dirty="0">
                <a:latin typeface="Verdana" panose="020B0604030504040204" pitchFamily="34" charset="0"/>
                <a:ea typeface="Verdana" panose="020B0604030504040204" pitchFamily="34" charset="0"/>
                <a:cs typeface="Verdana" panose="020B0604030504040204" pitchFamily="34" charset="0"/>
              </a:rPr>
              <a:t> </a:t>
            </a:r>
            <a:r>
              <a:rPr lang="en-US" altLang="el-GR" b="1" dirty="0" err="1">
                <a:latin typeface="Verdana" panose="020B0604030504040204" pitchFamily="34" charset="0"/>
                <a:ea typeface="Verdana" panose="020B0604030504040204" pitchFamily="34" charset="0"/>
                <a:cs typeface="Verdana" panose="020B0604030504040204" pitchFamily="34" charset="0"/>
              </a:rPr>
              <a:t>dokumentaciji</a:t>
            </a:r>
            <a:r>
              <a:rPr lang="en-US" altLang="el-GR" b="1" dirty="0">
                <a:latin typeface="Verdana" panose="020B0604030504040204" pitchFamily="34" charset="0"/>
                <a:ea typeface="Verdana" panose="020B0604030504040204" pitchFamily="34" charset="0"/>
                <a:cs typeface="Verdana" panose="020B0604030504040204" pitchFamily="34" charset="0"/>
              </a:rPr>
              <a:t>.</a:t>
            </a:r>
            <a:endParaRPr lang="el-GR" altLang="el-GR" b="1" dirty="0">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432000" y="3104201"/>
            <a:ext cx="8280000" cy="3647152"/>
          </a:xfrm>
          <a:prstGeom prst="rect">
            <a:avLst/>
          </a:prstGeom>
        </p:spPr>
        <p:txBody>
          <a:bodyPr wrap="square">
            <a:spAutoFit/>
          </a:bodyPr>
          <a:lstStyle/>
          <a:p>
            <a:pPr>
              <a:spcBef>
                <a:spcPts val="600"/>
              </a:spcBef>
            </a:pPr>
            <a:r>
              <a:rPr lang="en-US" dirty="0" err="1">
                <a:ea typeface="Verdana" panose="020B0604030504040204" pitchFamily="34" charset="0"/>
                <a:cs typeface="Verdana" panose="020B0604030504040204" pitchFamily="34" charset="0"/>
              </a:rPr>
              <a:t>Ako</a:t>
            </a:r>
            <a:r>
              <a:rPr lang="en-US" dirty="0">
                <a:ea typeface="Verdana" panose="020B0604030504040204" pitchFamily="34" charset="0"/>
                <a:cs typeface="Verdana" panose="020B0604030504040204" pitchFamily="34" charset="0"/>
              </a:rPr>
              <a:t> je </a:t>
            </a:r>
            <a:r>
              <a:rPr lang="hr-BA" dirty="0">
                <a:ea typeface="Verdana" panose="020B0604030504040204" pitchFamily="34" charset="0"/>
                <a:cs typeface="Verdana" panose="020B0604030504040204" pitchFamily="34" charset="0"/>
              </a:rPr>
              <a:t>predmet tendera </a:t>
            </a:r>
            <a:r>
              <a:rPr lang="en-US" dirty="0" err="1">
                <a:ea typeface="Verdana" panose="020B0604030504040204" pitchFamily="34" charset="0"/>
                <a:cs typeface="Verdana" panose="020B0604030504040204" pitchFamily="34" charset="0"/>
              </a:rPr>
              <a:t>defini</a:t>
            </a:r>
            <a:r>
              <a:rPr lang="hr-BA" dirty="0">
                <a:ea typeface="Verdana" panose="020B0604030504040204" pitchFamily="34" charset="0"/>
                <a:cs typeface="Verdana" panose="020B0604030504040204" pitchFamily="34" charset="0"/>
              </a:rPr>
              <a:t>s</a:t>
            </a:r>
            <a:r>
              <a:rPr lang="en-US" dirty="0">
                <a:ea typeface="Verdana" panose="020B0604030504040204" pitchFamily="34" charset="0"/>
                <a:cs typeface="Verdana" panose="020B0604030504040204" pitchFamily="34" charset="0"/>
              </a:rPr>
              <a:t>an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detaljan</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restriktivan</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način</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ponu</a:t>
            </a:r>
            <a:r>
              <a:rPr lang="hr-BA" dirty="0">
                <a:ea typeface="Verdana" panose="020B0604030504040204" pitchFamily="34" charset="0"/>
                <a:cs typeface="Verdana" panose="020B0604030504040204" pitchFamily="34" charset="0"/>
              </a:rPr>
              <a:t>đači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nemaju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mogućnost</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dizajniranja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predlaganja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različitih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tehničkih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rješenja</a:t>
            </a:r>
            <a:r>
              <a:rPr lang="en-US" dirty="0">
                <a:ea typeface="Verdana" panose="020B0604030504040204" pitchFamily="34" charset="0"/>
                <a:cs typeface="Verdana" panose="020B0604030504040204" pitchFamily="34" charset="0"/>
              </a:rPr>
              <a:t>.</a:t>
            </a:r>
          </a:p>
          <a:p>
            <a:pPr>
              <a:spcBef>
                <a:spcPts val="600"/>
              </a:spcBef>
            </a:pPr>
            <a:r>
              <a:rPr lang="en-US" dirty="0" err="1">
                <a:ea typeface="Verdana" panose="020B0604030504040204" pitchFamily="34" charset="0"/>
                <a:cs typeface="Verdana" panose="020B0604030504040204" pitchFamily="34" charset="0"/>
              </a:rPr>
              <a:t>Stoga</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čini</a:t>
            </a:r>
            <a:r>
              <a:rPr lang="en-US" dirty="0">
                <a:ea typeface="Verdana" panose="020B0604030504040204" pitchFamily="34" charset="0"/>
                <a:cs typeface="Verdana" panose="020B0604030504040204" pitchFamily="34" charset="0"/>
              </a:rPr>
              <a:t> da je </a:t>
            </a:r>
            <a:r>
              <a:rPr lang="hr-BA" dirty="0">
                <a:ea typeface="Verdana" panose="020B0604030504040204" pitchFamily="34" charset="0"/>
                <a:cs typeface="Verdana" panose="020B0604030504040204" pitchFamily="34" charset="0"/>
              </a:rPr>
              <a:t>kriterij</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najniž</a:t>
            </a:r>
            <a:r>
              <a:rPr lang="hr-BA" dirty="0">
                <a:ea typeface="Verdana" panose="020B0604030504040204" pitchFamily="34" charset="0"/>
                <a:cs typeface="Verdana" panose="020B0604030504040204" pitchFamily="34" charset="0"/>
              </a:rPr>
              <a: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cijen</a:t>
            </a:r>
            <a:r>
              <a:rPr lang="hr-BA" dirty="0">
                <a:ea typeface="Verdana" panose="020B0604030504040204" pitchFamily="34" charset="0"/>
                <a:cs typeface="Verdana" panose="020B0604030504040204" pitchFamily="34" charset="0"/>
              </a:rPr>
              <a: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sistem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dodjele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optimalno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rješenje</a:t>
            </a:r>
            <a:r>
              <a:rPr lang="en-US" dirty="0">
                <a:ea typeface="Verdana" panose="020B0604030504040204" pitchFamily="34" charset="0"/>
                <a:cs typeface="Verdana" panose="020B0604030504040204" pitchFamily="34" charset="0"/>
              </a:rPr>
              <a:t>.</a:t>
            </a:r>
          </a:p>
          <a:p>
            <a:pPr>
              <a:spcBef>
                <a:spcPts val="600"/>
              </a:spcBef>
            </a:pPr>
            <a:r>
              <a:rPr lang="en-US" dirty="0">
                <a:ea typeface="Verdana" panose="020B0604030504040204" pitchFamily="34" charset="0"/>
                <a:cs typeface="Verdana" panose="020B0604030504040204" pitchFamily="34" charset="0"/>
              </a:rPr>
              <a:t>Na </a:t>
            </a:r>
            <a:r>
              <a:rPr lang="en-US" dirty="0" err="1">
                <a:ea typeface="Verdana" panose="020B0604030504040204" pitchFamily="34" charset="0"/>
                <a:cs typeface="Verdana" panose="020B0604030504040204" pitchFamily="34" charset="0"/>
              </a:rPr>
              <a:t>tenderima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kada</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ugovorni organ</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nije</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mogućnosti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precizno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jedinstveno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opisati</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traženo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tehničko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rješenje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svojih</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potreba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poteškoće</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moraju</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prenijeti</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tržište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tj</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na</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ponuđače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koji</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se takmiče</a:t>
            </a:r>
            <a:r>
              <a:rPr lang="en-US" dirty="0">
                <a:ea typeface="Verdana" panose="020B0604030504040204" pitchFamily="34" charset="0"/>
                <a:cs typeface="Verdana" panose="020B0604030504040204" pitchFamily="34" charset="0"/>
              </a:rPr>
              <a:t>. U </a:t>
            </a:r>
            <a:r>
              <a:rPr lang="en-US" dirty="0" err="1">
                <a:ea typeface="Verdana" panose="020B0604030504040204" pitchFamily="34" charset="0"/>
                <a:cs typeface="Verdana" panose="020B0604030504040204" pitchFamily="34" charset="0"/>
              </a:rPr>
              <a:t>ovom</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slučaju</a:t>
            </a:r>
            <a:r>
              <a:rPr lang="en-US" dirty="0">
                <a:ea typeface="Verdana" panose="020B0604030504040204" pitchFamily="34" charset="0"/>
                <a:cs typeface="Verdana" panose="020B0604030504040204" pitchFamily="34" charset="0"/>
              </a:rPr>
              <a:t> se od </a:t>
            </a:r>
            <a:r>
              <a:rPr lang="en-US" dirty="0" err="1">
                <a:ea typeface="Verdana" panose="020B0604030504040204" pitchFamily="34" charset="0"/>
                <a:cs typeface="Verdana" panose="020B0604030504040204" pitchFamily="34" charset="0"/>
              </a:rPr>
              <a:t>ponuđača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očekuje</a:t>
            </a:r>
            <a:r>
              <a:rPr lang="en-US" dirty="0">
                <a:ea typeface="Verdana" panose="020B0604030504040204" pitchFamily="34" charset="0"/>
                <a:cs typeface="Verdana" panose="020B0604030504040204" pitchFamily="34" charset="0"/>
              </a:rPr>
              <a:t> da nude </a:t>
            </a:r>
            <a:r>
              <a:rPr lang="en-US" dirty="0" err="1">
                <a:ea typeface="Verdana" panose="020B0604030504040204" pitchFamily="34" charset="0"/>
                <a:cs typeface="Verdana" panose="020B0604030504040204" pitchFamily="34" charset="0"/>
              </a:rPr>
              <a:t>različite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pristupe</a:t>
            </a:r>
            <a:r>
              <a:rPr lang="en-US" dirty="0">
                <a:ea typeface="Verdana" panose="020B0604030504040204" pitchFamily="34" charset="0"/>
                <a:cs typeface="Verdana" panose="020B0604030504040204" pitchFamily="34" charset="0"/>
              </a:rPr>
              <a:t> / </a:t>
            </a:r>
            <a:r>
              <a:rPr lang="en-US" dirty="0" err="1">
                <a:ea typeface="Verdana" panose="020B0604030504040204" pitchFamily="34" charset="0"/>
                <a:cs typeface="Verdana" panose="020B0604030504040204" pitchFamily="34" charset="0"/>
              </a:rPr>
              <a:t>rješenja</a:t>
            </a:r>
            <a:r>
              <a:rPr lang="hr-BA" dirty="0">
                <a:ea typeface="Verdana" panose="020B0604030504040204" pitchFamily="34" charset="0"/>
                <a:cs typeface="Verdana" panose="020B0604030504040204" pitchFamily="34" charset="0"/>
              </a:rPr>
              <a:t>.</a:t>
            </a:r>
            <a:endParaRPr lang="en-US" dirty="0">
              <a:ea typeface="Verdana" panose="020B0604030504040204" pitchFamily="34" charset="0"/>
              <a:cs typeface="Verdana" panose="020B0604030504040204" pitchFamily="34" charset="0"/>
            </a:endParaRPr>
          </a:p>
          <a:p>
            <a:pPr>
              <a:spcBef>
                <a:spcPts val="600"/>
              </a:spcBef>
            </a:pPr>
            <a:r>
              <a:rPr lang="en-US" dirty="0" err="1">
                <a:ea typeface="Verdana" panose="020B0604030504040204" pitchFamily="34" charset="0"/>
                <a:cs typeface="Verdana" panose="020B0604030504040204" pitchFamily="34" charset="0"/>
              </a:rPr>
              <a:t>Stoga</a:t>
            </a:r>
            <a:r>
              <a:rPr lang="en-US" dirty="0">
                <a:ea typeface="Verdana" panose="020B0604030504040204" pitchFamily="34" charset="0"/>
                <a:cs typeface="Verdana" panose="020B0604030504040204" pitchFamily="34" charset="0"/>
              </a:rPr>
              <a:t> se </a:t>
            </a:r>
            <a:r>
              <a:rPr lang="en-US" dirty="0" err="1">
                <a:ea typeface="Verdana" panose="020B0604030504040204" pitchFamily="34" charset="0"/>
                <a:cs typeface="Verdana" panose="020B0604030504040204" pitchFamily="34" charset="0"/>
              </a:rPr>
              <a:t>čini</a:t>
            </a:r>
            <a:r>
              <a:rPr lang="en-US" dirty="0">
                <a:ea typeface="Verdana" panose="020B0604030504040204" pitchFamily="34" charset="0"/>
                <a:cs typeface="Verdana" panose="020B0604030504040204" pitchFamily="34" charset="0"/>
              </a:rPr>
              <a:t> da je </a:t>
            </a:r>
            <a:r>
              <a:rPr lang="hr-BA" dirty="0">
                <a:ea typeface="Verdana" panose="020B0604030504040204" pitchFamily="34" charset="0"/>
                <a:cs typeface="Verdana" panose="020B0604030504040204" pitchFamily="34" charset="0"/>
              </a:rPr>
              <a:t>ekonomski </a:t>
            </a:r>
            <a:r>
              <a:rPr lang="en-US" dirty="0" err="1">
                <a:ea typeface="Verdana" panose="020B0604030504040204" pitchFamily="34" charset="0"/>
                <a:cs typeface="Verdana" panose="020B0604030504040204" pitchFamily="34" charset="0"/>
              </a:rPr>
              <a:t>najpovoljnija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ponuda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kao</a:t>
            </a:r>
            <a:r>
              <a:rPr lang="en-US" dirty="0">
                <a:ea typeface="Verdana" panose="020B0604030504040204" pitchFamily="34" charset="0"/>
                <a:cs typeface="Verdana" panose="020B0604030504040204" pitchFamily="34" charset="0"/>
              </a:rPr>
              <a:t> </a:t>
            </a:r>
            <a:r>
              <a:rPr lang="hr-BA" dirty="0">
                <a:ea typeface="Verdana" panose="020B0604030504040204" pitchFamily="34" charset="0"/>
                <a:cs typeface="Verdana" panose="020B0604030504040204" pitchFamily="34" charset="0"/>
              </a:rPr>
              <a:t>kriterij</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dodjele</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ugovora</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optimalno</a:t>
            </a:r>
            <a:r>
              <a:rPr lang="en-US" dirty="0">
                <a:ea typeface="Verdana" panose="020B0604030504040204" pitchFamily="34" charset="0"/>
                <a:cs typeface="Verdana" panose="020B0604030504040204" pitchFamily="34" charset="0"/>
              </a:rPr>
              <a:t> </a:t>
            </a:r>
            <a:r>
              <a:rPr lang="en-US" dirty="0" err="1">
                <a:ea typeface="Verdana" panose="020B0604030504040204" pitchFamily="34" charset="0"/>
                <a:cs typeface="Verdana" panose="020B0604030504040204" pitchFamily="34" charset="0"/>
              </a:rPr>
              <a:t>rješenje</a:t>
            </a:r>
            <a:r>
              <a:rPr lang="en-US" dirty="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1017335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04800" y="1835594"/>
            <a:ext cx="8610600" cy="2106694"/>
          </a:xfrm>
          <a:prstGeom prst="rect">
            <a:avLst/>
          </a:prstGeom>
          <a:noFill/>
          <a:ln w="22225">
            <a:noFill/>
            <a:miter lim="800000"/>
            <a:headEnd/>
            <a:tailEnd/>
          </a:ln>
          <a:effectLst/>
        </p:spPr>
        <p:txBody>
          <a:bodyPr lIns="144000" tIns="144000" rIns="144000" bIns="144000" anchor="ctr">
            <a:spAutoFit/>
          </a:bodyPr>
          <a:lstStyle>
            <a:lvl1pPr marL="95250">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ts val="600"/>
              </a:spcBef>
              <a:buFont typeface="Symbol" panose="05050102010706020507" pitchFamily="18" charset="2"/>
              <a:buNone/>
            </a:pPr>
            <a:r>
              <a:rPr lang="en-US" altLang="el-GR" dirty="0">
                <a:latin typeface="Verdana" panose="020B0604030504040204" pitchFamily="34" charset="0"/>
                <a:ea typeface="Verdana" panose="020B0604030504040204" pitchFamily="34" charset="0"/>
                <a:cs typeface="Verdana" panose="020B0604030504040204" pitchFamily="34" charset="0"/>
              </a:rPr>
              <a:t>Kao </a:t>
            </a:r>
            <a:r>
              <a:rPr lang="en-US" altLang="el-GR" dirty="0" err="1">
                <a:latin typeface="Verdana" panose="020B0604030504040204" pitchFamily="34" charset="0"/>
                <a:ea typeface="Verdana" panose="020B0604030504040204" pitchFamily="34" charset="0"/>
                <a:cs typeface="Verdana" panose="020B0604030504040204" pitchFamily="34" charset="0"/>
              </a:rPr>
              <a:t>opšte</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pravilo</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može</a:t>
            </a:r>
            <a:r>
              <a:rPr lang="en-US" altLang="el-GR" dirty="0">
                <a:latin typeface="Verdana" panose="020B0604030504040204" pitchFamily="34" charset="0"/>
                <a:ea typeface="Verdana" panose="020B0604030504040204" pitchFamily="34" charset="0"/>
                <a:cs typeface="Verdana" panose="020B0604030504040204" pitchFamily="34" charset="0"/>
              </a:rPr>
              <a:t> se </a:t>
            </a:r>
            <a:r>
              <a:rPr lang="en-US" altLang="el-GR" dirty="0" err="1">
                <a:latin typeface="Verdana" panose="020B0604030504040204" pitchFamily="34" charset="0"/>
                <a:ea typeface="Verdana" panose="020B0604030504040204" pitchFamily="34" charset="0"/>
                <a:cs typeface="Verdana" panose="020B0604030504040204" pitchFamily="34" charset="0"/>
              </a:rPr>
              <a:t>reći</a:t>
            </a:r>
            <a:r>
              <a:rPr lang="en-US" altLang="el-GR" dirty="0">
                <a:latin typeface="Verdana" panose="020B0604030504040204" pitchFamily="34" charset="0"/>
                <a:ea typeface="Verdana" panose="020B0604030504040204" pitchFamily="34" charset="0"/>
                <a:cs typeface="Verdana" panose="020B0604030504040204" pitchFamily="34" charset="0"/>
              </a:rPr>
              <a:t> da:</a:t>
            </a:r>
          </a:p>
          <a:p>
            <a:pPr>
              <a:spcBef>
                <a:spcPts val="600"/>
              </a:spcBef>
              <a:buFont typeface="Symbol" panose="05050102010706020507" pitchFamily="18" charset="2"/>
              <a:buNone/>
            </a:pPr>
            <a:endParaRPr lang="en-US" altLang="el-GR" dirty="0">
              <a:latin typeface="Verdana" panose="020B0604030504040204" pitchFamily="34" charset="0"/>
              <a:ea typeface="Verdana" panose="020B0604030504040204" pitchFamily="34" charset="0"/>
              <a:cs typeface="Verdana" panose="020B0604030504040204" pitchFamily="34" charset="0"/>
            </a:endParaRPr>
          </a:p>
          <a:p>
            <a:pPr>
              <a:spcBef>
                <a:spcPts val="600"/>
              </a:spcBef>
              <a:buFont typeface="Symbol" panose="05050102010706020507" pitchFamily="18" charset="2"/>
              <a:buNone/>
            </a:pPr>
            <a:r>
              <a:rPr lang="en-US" altLang="el-GR" dirty="0" err="1">
                <a:latin typeface="Verdana" panose="020B0604030504040204" pitchFamily="34" charset="0"/>
                <a:ea typeface="Verdana" panose="020B0604030504040204" pitchFamily="34" charset="0"/>
                <a:cs typeface="Verdana" panose="020B0604030504040204" pitchFamily="34" charset="0"/>
              </a:rPr>
              <a:t>što</a:t>
            </a:r>
            <a:r>
              <a:rPr lang="en-US" altLang="el-GR" dirty="0">
                <a:latin typeface="Verdana" panose="020B0604030504040204" pitchFamily="34" charset="0"/>
                <a:ea typeface="Verdana" panose="020B0604030504040204" pitchFamily="34" charset="0"/>
                <a:cs typeface="Verdana" panose="020B0604030504040204" pitchFamily="34" charset="0"/>
              </a:rPr>
              <a:t> je </a:t>
            </a:r>
            <a:r>
              <a:rPr lang="en-US" altLang="el-GR" dirty="0" err="1">
                <a:latin typeface="Verdana" panose="020B0604030504040204" pitchFamily="34" charset="0"/>
                <a:ea typeface="Verdana" panose="020B0604030504040204" pitchFamily="34" charset="0"/>
                <a:cs typeface="Verdana" panose="020B0604030504040204" pitchFamily="34" charset="0"/>
              </a:rPr>
              <a:t>veća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sloboda</a:t>
            </a:r>
            <a:r>
              <a:rPr lang="en-US" altLang="el-GR" dirty="0">
                <a:latin typeface="Verdana" panose="020B0604030504040204" pitchFamily="34" charset="0"/>
                <a:ea typeface="Verdana" panose="020B0604030504040204" pitchFamily="34" charset="0"/>
                <a:cs typeface="Verdana" panose="020B0604030504040204" pitchFamily="34" charset="0"/>
              </a:rPr>
              <a:t> data </a:t>
            </a:r>
            <a:r>
              <a:rPr lang="hr-BA" altLang="el-GR" dirty="0">
                <a:latin typeface="Verdana" panose="020B0604030504040204" pitchFamily="34" charset="0"/>
                <a:ea typeface="Verdana" panose="020B0604030504040204" pitchFamily="34" charset="0"/>
                <a:cs typeface="Verdana" panose="020B0604030504040204" pitchFamily="34" charset="0"/>
              </a:rPr>
              <a:t>ponuđačima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koji</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sudjeluju</a:t>
            </a:r>
            <a:r>
              <a:rPr lang="en-US" altLang="el-GR" dirty="0">
                <a:latin typeface="Verdana" panose="020B0604030504040204" pitchFamily="34" charset="0"/>
                <a:ea typeface="Verdana" panose="020B0604030504040204" pitchFamily="34" charset="0"/>
                <a:cs typeface="Verdana" panose="020B0604030504040204" pitchFamily="34" charset="0"/>
              </a:rPr>
              <a:t> u </a:t>
            </a:r>
            <a:r>
              <a:rPr lang="en-US" altLang="el-GR" dirty="0" err="1">
                <a:latin typeface="Verdana" panose="020B0604030504040204" pitchFamily="34" charset="0"/>
                <a:ea typeface="Verdana" panose="020B0604030504040204" pitchFamily="34" charset="0"/>
                <a:cs typeface="Verdana" panose="020B0604030504040204" pitchFamily="34" charset="0"/>
              </a:rPr>
              <a:t>postupku</a:t>
            </a:r>
            <a:r>
              <a:rPr lang="en-US" altLang="el-GR" dirty="0">
                <a:latin typeface="Verdana" panose="020B0604030504040204" pitchFamily="34" charset="0"/>
                <a:ea typeface="Verdana" panose="020B0604030504040204" pitchFamily="34" charset="0"/>
                <a:cs typeface="Verdana" panose="020B0604030504040204" pitchFamily="34" charset="0"/>
              </a:rPr>
              <a:t> da </a:t>
            </a:r>
            <a:r>
              <a:rPr lang="en-US" altLang="el-GR" dirty="0" err="1">
                <a:latin typeface="Verdana" panose="020B0604030504040204" pitchFamily="34" charset="0"/>
                <a:ea typeface="Verdana" panose="020B0604030504040204" pitchFamily="34" charset="0"/>
                <a:cs typeface="Verdana" panose="020B0604030504040204" pitchFamily="34" charset="0"/>
              </a:rPr>
              <a:t>razrade</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dizajniraju</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i</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predlože</a:t>
            </a:r>
            <a:r>
              <a:rPr lang="en-US" altLang="el-GR" dirty="0">
                <a:latin typeface="Verdana" panose="020B0604030504040204" pitchFamily="34" charset="0"/>
                <a:ea typeface="Verdana" panose="020B0604030504040204" pitchFamily="34" charset="0"/>
                <a:cs typeface="Verdana" panose="020B0604030504040204" pitchFamily="34" charset="0"/>
              </a:rPr>
              <a:t> u </a:t>
            </a:r>
            <a:r>
              <a:rPr lang="en-US" altLang="el-GR" dirty="0" err="1">
                <a:latin typeface="Verdana" panose="020B0604030504040204" pitchFamily="34" charset="0"/>
                <a:ea typeface="Verdana" panose="020B0604030504040204" pitchFamily="34" charset="0"/>
                <a:cs typeface="Verdana" panose="020B0604030504040204" pitchFamily="34" charset="0"/>
              </a:rPr>
              <a:t>svojim</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ponudama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različita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tehnička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rješenja</a:t>
            </a:r>
            <a:r>
              <a:rPr lang="en-US" altLang="el-GR" dirty="0">
                <a:latin typeface="Verdana" panose="020B0604030504040204" pitchFamily="34" charset="0"/>
                <a:ea typeface="Verdana" panose="020B0604030504040204" pitchFamily="34" charset="0"/>
                <a:cs typeface="Verdana" panose="020B0604030504040204" pitchFamily="34" charset="0"/>
              </a:rPr>
              <a:t>, to je </a:t>
            </a:r>
            <a:r>
              <a:rPr lang="en-US" altLang="el-GR" dirty="0" err="1">
                <a:latin typeface="Verdana" panose="020B0604030504040204" pitchFamily="34" charset="0"/>
                <a:ea typeface="Verdana" panose="020B0604030504040204" pitchFamily="34" charset="0"/>
                <a:cs typeface="Verdana" panose="020B0604030504040204" pitchFamily="34" charset="0"/>
              </a:rPr>
              <a:t>prikladnij</a:t>
            </a:r>
            <a:r>
              <a:rPr lang="hr-BA" altLang="el-GR" dirty="0">
                <a:latin typeface="Verdana" panose="020B0604030504040204" pitchFamily="34" charset="0"/>
                <a:ea typeface="Verdana" panose="020B0604030504040204" pitchFamily="34" charset="0"/>
                <a:cs typeface="Verdana" panose="020B0604030504040204" pitchFamily="34" charset="0"/>
              </a:rPr>
              <a:t>i kriterij </a:t>
            </a:r>
            <a:r>
              <a:rPr lang="en-US" altLang="el-GR" dirty="0" err="1">
                <a:latin typeface="Verdana" panose="020B0604030504040204" pitchFamily="34" charset="0"/>
                <a:ea typeface="Verdana" panose="020B0604030504040204" pitchFamily="34" charset="0"/>
                <a:cs typeface="Verdana" panose="020B0604030504040204" pitchFamily="34" charset="0"/>
              </a:rPr>
              <a:t>dodjele</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ekonomski</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najpovoljnije</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ponude</a:t>
            </a:r>
            <a:r>
              <a:rPr lang="en-US" altLang="el-GR" dirty="0">
                <a:latin typeface="Verdana" panose="020B0604030504040204" pitchFamily="34" charset="0"/>
                <a:ea typeface="Verdana" panose="020B0604030504040204" pitchFamily="34" charset="0"/>
                <a:cs typeface="Verdana" panose="020B0604030504040204" pitchFamily="34" charset="0"/>
              </a:rPr>
              <a:t> u </a:t>
            </a:r>
            <a:r>
              <a:rPr lang="en-US" altLang="el-GR" dirty="0" err="1">
                <a:latin typeface="Verdana" panose="020B0604030504040204" pitchFamily="34" charset="0"/>
                <a:ea typeface="Verdana" panose="020B0604030504040204" pitchFamily="34" charset="0"/>
                <a:cs typeface="Verdana" panose="020B0604030504040204" pitchFamily="34" charset="0"/>
              </a:rPr>
              <a:t>odnosu</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na</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najnižu</a:t>
            </a:r>
            <a:r>
              <a:rPr lang="en-US" altLang="el-GR" dirty="0">
                <a:latin typeface="Verdana" panose="020B0604030504040204" pitchFamily="34" charset="0"/>
                <a:ea typeface="Verdana" panose="020B0604030504040204" pitchFamily="34" charset="0"/>
                <a:cs typeface="Verdana" panose="020B0604030504040204" pitchFamily="34" charset="0"/>
              </a:rPr>
              <a:t> </a:t>
            </a:r>
            <a:r>
              <a:rPr lang="en-US" altLang="el-GR" dirty="0" err="1">
                <a:latin typeface="Verdana" panose="020B0604030504040204" pitchFamily="34" charset="0"/>
                <a:ea typeface="Verdana" panose="020B0604030504040204" pitchFamily="34" charset="0"/>
                <a:cs typeface="Verdana" panose="020B0604030504040204" pitchFamily="34" charset="0"/>
              </a:rPr>
              <a:t>cijenu</a:t>
            </a:r>
            <a:r>
              <a:rPr lang="en-US" altLang="el-GR" dirty="0">
                <a:latin typeface="Verdana" panose="020B0604030504040204" pitchFamily="34" charset="0"/>
                <a:ea typeface="Verdana" panose="020B0604030504040204" pitchFamily="34" charset="0"/>
                <a:cs typeface="Verdana" panose="020B0604030504040204" pitchFamily="34" charset="0"/>
              </a:rPr>
              <a:t>.</a:t>
            </a:r>
            <a:endParaRPr lang="el-GR" altLang="el-GR" dirty="0">
              <a:latin typeface="Verdana" panose="020B0604030504040204" pitchFamily="34" charset="0"/>
              <a:ea typeface="Verdana" panose="020B0604030504040204" pitchFamily="34" charset="0"/>
              <a:cs typeface="Verdana" panose="020B0604030504040204" pitchFamily="34" charset="0"/>
            </a:endParaRPr>
          </a:p>
        </p:txBody>
      </p:sp>
      <p:sp>
        <p:nvSpPr>
          <p:cNvPr id="5" name="Rectangle 4"/>
          <p:cNvSpPr/>
          <p:nvPr/>
        </p:nvSpPr>
        <p:spPr>
          <a:xfrm>
            <a:off x="432000" y="432000"/>
            <a:ext cx="61029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sz="2000" b="1" dirty="0"/>
              <a:t>Koji kriterij za dodjelu ugovora? </a:t>
            </a:r>
            <a:r>
              <a:rPr lang="en-US" sz="2000" b="1" dirty="0"/>
              <a:t>(</a:t>
            </a:r>
            <a:r>
              <a:rPr lang="hr-BA" sz="2000" b="1" dirty="0"/>
              <a:t>2</a:t>
            </a:r>
            <a:r>
              <a:rPr lang="en-US" sz="2000" b="1" dirty="0"/>
              <a:t> o</a:t>
            </a:r>
            <a:r>
              <a:rPr lang="hr-BA" sz="2000" b="1" dirty="0"/>
              <a:t>d</a:t>
            </a:r>
            <a:r>
              <a:rPr lang="en-US" sz="2000" b="1" dirty="0"/>
              <a:t> 2)</a:t>
            </a:r>
          </a:p>
        </p:txBody>
      </p:sp>
    </p:spTree>
    <p:extLst>
      <p:ext uri="{BB962C8B-B14F-4D97-AF65-F5344CB8AC3E}">
        <p14:creationId xmlns:p14="http://schemas.microsoft.com/office/powerpoint/2010/main" val="33622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00" y="432000"/>
            <a:ext cx="74318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sz="2000" b="1" dirty="0"/>
              <a:t>Tenderske procedure i kriteriji za dodjelu ugovora</a:t>
            </a:r>
            <a:endParaRPr lang="en-US" sz="2000" b="1" dirty="0"/>
          </a:p>
        </p:txBody>
      </p:sp>
      <p:graphicFrame>
        <p:nvGraphicFramePr>
          <p:cNvPr id="3" name="Group 204"/>
          <p:cNvGraphicFramePr>
            <a:graphicFrameLocks noGrp="1"/>
          </p:cNvGraphicFramePr>
          <p:nvPr>
            <p:extLst>
              <p:ext uri="{D42A27DB-BD31-4B8C-83A1-F6EECF244321}">
                <p14:modId xmlns:p14="http://schemas.microsoft.com/office/powerpoint/2010/main" val="1542092824"/>
              </p:ext>
            </p:extLst>
          </p:nvPr>
        </p:nvGraphicFramePr>
        <p:xfrm>
          <a:off x="152400" y="1713998"/>
          <a:ext cx="8839200" cy="3891618"/>
        </p:xfrm>
        <a:graphic>
          <a:graphicData uri="http://schemas.openxmlformats.org/drawingml/2006/table">
            <a:tbl>
              <a:tblPr/>
              <a:tblGrid>
                <a:gridCol w="1179240">
                  <a:extLst>
                    <a:ext uri="{9D8B030D-6E8A-4147-A177-3AD203B41FA5}">
                      <a16:colId xmlns:a16="http://schemas.microsoft.com/office/drawing/2014/main" val="20000"/>
                    </a:ext>
                  </a:extLst>
                </a:gridCol>
                <a:gridCol w="1767160">
                  <a:extLst>
                    <a:ext uri="{9D8B030D-6E8A-4147-A177-3AD203B41FA5}">
                      <a16:colId xmlns:a16="http://schemas.microsoft.com/office/drawing/2014/main" val="20001"/>
                    </a:ext>
                  </a:extLst>
                </a:gridCol>
                <a:gridCol w="1473200">
                  <a:extLst>
                    <a:ext uri="{9D8B030D-6E8A-4147-A177-3AD203B41FA5}">
                      <a16:colId xmlns:a16="http://schemas.microsoft.com/office/drawing/2014/main" val="20002"/>
                    </a:ext>
                  </a:extLst>
                </a:gridCol>
                <a:gridCol w="1473200">
                  <a:extLst>
                    <a:ext uri="{9D8B030D-6E8A-4147-A177-3AD203B41FA5}">
                      <a16:colId xmlns:a16="http://schemas.microsoft.com/office/drawing/2014/main" val="20003"/>
                    </a:ext>
                  </a:extLst>
                </a:gridCol>
                <a:gridCol w="1473200">
                  <a:extLst>
                    <a:ext uri="{9D8B030D-6E8A-4147-A177-3AD203B41FA5}">
                      <a16:colId xmlns:a16="http://schemas.microsoft.com/office/drawing/2014/main" val="20004"/>
                    </a:ext>
                  </a:extLst>
                </a:gridCol>
                <a:gridCol w="1473200">
                  <a:extLst>
                    <a:ext uri="{9D8B030D-6E8A-4147-A177-3AD203B41FA5}">
                      <a16:colId xmlns:a16="http://schemas.microsoft.com/office/drawing/2014/main" val="20005"/>
                    </a:ext>
                  </a:extLst>
                </a:gridCol>
              </a:tblGrid>
              <a:tr h="508071">
                <a:tc rowSpan="2" grid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1" i="0" u="none" strike="noStrike" cap="none" normalizeH="0" baseline="0" noProof="0" dirty="0">
                        <a:ln>
                          <a:noFill/>
                        </a:ln>
                        <a:solidFill>
                          <a:schemeClr val="tx1"/>
                        </a:solidFill>
                        <a:effectLst/>
                        <a:latin typeface="Arial" pitchFamily="34" charset="0"/>
                      </a:endParaRPr>
                    </a:p>
                  </a:txBody>
                  <a:tcPr marL="90000" marR="90000" marT="46807" marB="46807" anchor="ctr" anchorCtr="1" horzOverflow="overflow">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rowSpan="2" hMerge="1">
                  <a:txBody>
                    <a:bodyPr/>
                    <a:lstStyle/>
                    <a:p>
                      <a:endParaRPr lang="el-GR"/>
                    </a:p>
                  </a:txBody>
                  <a:tcPr/>
                </a:tc>
                <a:tc rowSpan="2">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Kvalitativna evaluacija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Evaluacija za dodjelu ugovora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0"/>
                  </a:ext>
                </a:extLst>
              </a:tr>
              <a:tr h="579201">
                <a:tc gridSpan="2" vMerge="1">
                  <a:txBody>
                    <a:bodyPr/>
                    <a:lstStyle/>
                    <a:p>
                      <a:endParaRPr lang="el-GR"/>
                    </a:p>
                  </a:txBody>
                  <a:tcPr/>
                </a:tc>
                <a:tc hMerge="1" vMerge="1">
                  <a:txBody>
                    <a:bodyPr/>
                    <a:lstStyle/>
                    <a:p>
                      <a:endParaRPr lang="el-GR"/>
                    </a:p>
                  </a:txBody>
                  <a:tcPr/>
                </a:tc>
                <a:tc vMerge="1">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noProof="0" dirty="0">
                        <a:ln>
                          <a:noFill/>
                        </a:ln>
                        <a:solidFill>
                          <a:schemeClr val="tx1"/>
                        </a:solidFill>
                        <a:effectLst/>
                        <a:latin typeface="Arial" pitchFamily="34" charset="0"/>
                      </a:endParaRPr>
                    </a:p>
                  </a:txBody>
                  <a:tcPr marT="45726" marB="45726"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Tehnička evaluacija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Finansijska evaluacija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noProof="0" dirty="0" err="1">
                          <a:ln>
                            <a:noFill/>
                          </a:ln>
                          <a:solidFill>
                            <a:schemeClr val="tx1"/>
                          </a:solidFill>
                          <a:effectLst/>
                          <a:latin typeface="Arial" pitchFamily="34" charset="0"/>
                        </a:rPr>
                        <a:t>Konačni</a:t>
                      </a:r>
                      <a:r>
                        <a:rPr kumimoji="0" lang="en-US" sz="1600" b="0" i="0" u="none" strike="noStrike" cap="none" normalizeH="0" baseline="0" noProof="0" dirty="0">
                          <a:ln>
                            <a:noFill/>
                          </a:ln>
                          <a:solidFill>
                            <a:schemeClr val="tx1"/>
                          </a:solidFill>
                          <a:effectLst/>
                          <a:latin typeface="Arial" pitchFamily="34" charset="0"/>
                        </a:rPr>
                        <a:t> </a:t>
                      </a:r>
                      <a:r>
                        <a:rPr kumimoji="0" lang="en-US" sz="1600" b="0" i="0" u="none" strike="noStrike" cap="none" normalizeH="0" baseline="0" noProof="0" dirty="0" err="1">
                          <a:ln>
                            <a:noFill/>
                          </a:ln>
                          <a:solidFill>
                            <a:schemeClr val="tx1"/>
                          </a:solidFill>
                          <a:effectLst/>
                          <a:latin typeface="Arial" pitchFamily="34" charset="0"/>
                        </a:rPr>
                        <a:t>poredak</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01">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600" b="0" i="0" u="none" strike="noStrike" cap="none" normalizeH="0" baseline="0" noProof="0" dirty="0">
                          <a:ln>
                            <a:noFill/>
                          </a:ln>
                          <a:solidFill>
                            <a:schemeClr val="tx1"/>
                          </a:solidFill>
                          <a:effectLst/>
                          <a:latin typeface="Arial" pitchFamily="34" charset="0"/>
                        </a:rPr>
                        <a:t>1</a:t>
                      </a:r>
                      <a:r>
                        <a:rPr kumimoji="0" lang="hr-BA" sz="1600" b="0" i="0" u="none" strike="noStrike" cap="none" normalizeH="0" baseline="0" noProof="0" dirty="0">
                          <a:ln>
                            <a:noFill/>
                          </a:ln>
                          <a:solidFill>
                            <a:schemeClr val="tx1"/>
                          </a:solidFill>
                          <a:effectLst/>
                          <a:latin typeface="Arial" pitchFamily="34" charset="0"/>
                        </a:rPr>
                        <a:t>.</a:t>
                      </a:r>
                      <a:r>
                        <a:rPr kumimoji="0" lang="en-US" sz="1600" b="0" i="0" u="none" strike="noStrike" cap="none" normalizeH="0" baseline="0" noProof="0" dirty="0">
                          <a:ln>
                            <a:noFill/>
                          </a:ln>
                          <a:solidFill>
                            <a:schemeClr val="tx1"/>
                          </a:solidFill>
                          <a:effectLst/>
                          <a:latin typeface="Arial" pitchFamily="34" charset="0"/>
                        </a:rPr>
                        <a:t> </a:t>
                      </a:r>
                      <a:r>
                        <a:rPr kumimoji="0" lang="hr-BA" sz="1600" b="0" i="0" u="none" strike="noStrike" cap="none" normalizeH="0" baseline="0" noProof="0" dirty="0">
                          <a:ln>
                            <a:noFill/>
                          </a:ln>
                          <a:solidFill>
                            <a:schemeClr val="tx1"/>
                          </a:solidFill>
                          <a:effectLst/>
                          <a:latin typeface="Arial" pitchFamily="34" charset="0"/>
                        </a:rPr>
                        <a:t>faza tenderske procedure</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Ekonomski najpovoljnija ponuda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01">
                <a:tc v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Najniža cijena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3200" b="1"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01">
                <a:tc rowSpan="2">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2. faza tenderske procedure</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Ekonomski najpovoljnija ponuda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79201">
                <a:tc vMerge="1">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1600" b="0" i="0" u="none" strike="noStrike" cap="none" normalizeH="0" baseline="0" noProof="0" dirty="0">
                          <a:ln>
                            <a:noFill/>
                          </a:ln>
                          <a:solidFill>
                            <a:schemeClr val="tx1"/>
                          </a:solidFill>
                          <a:effectLst/>
                          <a:latin typeface="Arial" pitchFamily="34" charset="0"/>
                        </a:rPr>
                        <a:t>Najniža cijena</a:t>
                      </a:r>
                      <a:endParaRPr kumimoji="0" lang="en-US" sz="1600" b="0"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3200" b="1" i="0" u="none" strike="noStrike" cap="none" normalizeH="0" baseline="0" noProof="0" dirty="0">
                        <a:ln>
                          <a:noFill/>
                        </a:ln>
                        <a:solidFill>
                          <a:schemeClr val="tx1"/>
                        </a:solidFill>
                        <a:effectLst/>
                        <a:latin typeface="Arial"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r-BA" sz="3200" b="1" i="0" u="none" strike="noStrike" cap="none" normalizeH="0" baseline="0" noProof="0" dirty="0">
                          <a:ln>
                            <a:noFill/>
                          </a:ln>
                          <a:solidFill>
                            <a:schemeClr val="tx1"/>
                          </a:solidFill>
                          <a:effectLst/>
                          <a:latin typeface="Arial Black" pitchFamily="34" charset="0"/>
                        </a:rPr>
                        <a:t>DA</a:t>
                      </a:r>
                      <a:endParaRPr kumimoji="0" lang="en-US" sz="3200" b="1" i="0" u="none" strike="noStrike" cap="none" normalizeH="0" baseline="0" noProof="0" dirty="0">
                        <a:ln>
                          <a:noFill/>
                        </a:ln>
                        <a:solidFill>
                          <a:schemeClr val="tx1"/>
                        </a:solidFill>
                        <a:effectLst/>
                        <a:latin typeface="Arial Black" pitchFamily="34" charset="0"/>
                      </a:endParaRPr>
                    </a:p>
                  </a:txBody>
                  <a:tcPr marT="45726" marB="45726"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 name="Text Box 157"/>
          <p:cNvSpPr txBox="1">
            <a:spLocks noChangeArrowheads="1"/>
          </p:cNvSpPr>
          <p:nvPr/>
        </p:nvSpPr>
        <p:spPr bwMode="auto">
          <a:xfrm rot="-5400000">
            <a:off x="4228072" y="5116129"/>
            <a:ext cx="705321"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solidFill>
                  <a:srgbClr val="00B0F0"/>
                </a:solidFill>
              </a:rPr>
              <a:t>2. faza</a:t>
            </a:r>
            <a:endParaRPr lang="el-GR" altLang="el-GR" sz="1800" b="1" dirty="0">
              <a:solidFill>
                <a:srgbClr val="00B0F0"/>
              </a:solidFill>
            </a:endParaRPr>
          </a:p>
        </p:txBody>
      </p:sp>
      <p:sp>
        <p:nvSpPr>
          <p:cNvPr id="5" name="Text Box 157"/>
          <p:cNvSpPr txBox="1">
            <a:spLocks noChangeArrowheads="1"/>
          </p:cNvSpPr>
          <p:nvPr/>
        </p:nvSpPr>
        <p:spPr bwMode="auto">
          <a:xfrm rot="-5400000">
            <a:off x="2773664" y="5116129"/>
            <a:ext cx="705321" cy="2769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ct val="0"/>
              </a:spcBef>
              <a:buClrTx/>
              <a:buSzTx/>
              <a:buFontTx/>
              <a:buNone/>
            </a:pPr>
            <a:r>
              <a:rPr lang="hr-BA" altLang="el-GR" sz="1800" b="1" dirty="0">
                <a:solidFill>
                  <a:srgbClr val="00B0F0"/>
                </a:solidFill>
              </a:rPr>
              <a:t>1. faza</a:t>
            </a:r>
            <a:endParaRPr lang="el-GR" altLang="el-GR" sz="1800" b="1" dirty="0">
              <a:solidFill>
                <a:srgbClr val="00B0F0"/>
              </a:solidFill>
            </a:endParaRPr>
          </a:p>
        </p:txBody>
      </p:sp>
      <p:sp>
        <p:nvSpPr>
          <p:cNvPr id="7" name="TextBox 6"/>
          <p:cNvSpPr txBox="1"/>
          <p:nvPr/>
        </p:nvSpPr>
        <p:spPr>
          <a:xfrm>
            <a:off x="1907704" y="1775796"/>
            <a:ext cx="1152128" cy="523220"/>
          </a:xfrm>
          <a:prstGeom prst="rect">
            <a:avLst/>
          </a:prstGeom>
          <a:noFill/>
        </p:spPr>
        <p:txBody>
          <a:bodyPr wrap="square" rtlCol="0">
            <a:spAutoFit/>
          </a:bodyPr>
          <a:lstStyle/>
          <a:p>
            <a:pPr algn="r"/>
            <a:r>
              <a:rPr lang="hr-BA" sz="1400" dirty="0"/>
              <a:t>Faza evaluacije</a:t>
            </a:r>
            <a:endParaRPr lang="el-GR" sz="1400" dirty="0"/>
          </a:p>
        </p:txBody>
      </p:sp>
      <p:sp>
        <p:nvSpPr>
          <p:cNvPr id="8" name="Rectangle 7"/>
          <p:cNvSpPr/>
          <p:nvPr/>
        </p:nvSpPr>
        <p:spPr>
          <a:xfrm>
            <a:off x="152400" y="2270898"/>
            <a:ext cx="2952328" cy="523220"/>
          </a:xfrm>
          <a:prstGeom prst="rect">
            <a:avLst/>
          </a:prstGeom>
        </p:spPr>
        <p:txBody>
          <a:bodyPr wrap="square">
            <a:spAutoFit/>
          </a:bodyPr>
          <a:lstStyle/>
          <a:p>
            <a:r>
              <a:rPr lang="pl-PL" sz="1400" dirty="0"/>
              <a:t>Tenderske procedure prema kriterijima za dodjelu ponude</a:t>
            </a:r>
            <a:endParaRPr lang="el-GR" sz="1400" dirty="0"/>
          </a:p>
        </p:txBody>
      </p:sp>
    </p:spTree>
    <p:extLst>
      <p:ext uri="{BB962C8B-B14F-4D97-AF65-F5344CB8AC3E}">
        <p14:creationId xmlns:p14="http://schemas.microsoft.com/office/powerpoint/2010/main" val="19423351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a:xfrm>
            <a:off x="468436" y="460927"/>
            <a:ext cx="699422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altLang="en-US" sz="2000" b="1" dirty="0" err="1">
                <a:latin typeface="Verdana" pitchFamily="34" charset="0"/>
                <a:ea typeface="+mn-ea"/>
                <a:cs typeface="+mn-cs"/>
              </a:rPr>
              <a:t>Tehničke</a:t>
            </a:r>
            <a:r>
              <a:rPr lang="en-US" altLang="en-US" sz="2000" b="1" dirty="0">
                <a:latin typeface="Verdana" pitchFamily="34" charset="0"/>
                <a:ea typeface="+mn-ea"/>
                <a:cs typeface="+mn-cs"/>
              </a:rPr>
              <a:t> </a:t>
            </a:r>
            <a:r>
              <a:rPr lang="en-US" altLang="en-US" sz="2000" b="1" dirty="0" err="1">
                <a:latin typeface="Verdana" pitchFamily="34" charset="0"/>
                <a:ea typeface="+mn-ea"/>
                <a:cs typeface="+mn-cs"/>
              </a:rPr>
              <a:t>specifikacije</a:t>
            </a:r>
            <a:r>
              <a:rPr lang="en-US" altLang="en-US" sz="2000" b="1" dirty="0">
                <a:latin typeface="Verdana" pitchFamily="34" charset="0"/>
                <a:ea typeface="+mn-ea"/>
                <a:cs typeface="+mn-cs"/>
              </a:rPr>
              <a:t> </a:t>
            </a:r>
            <a:r>
              <a:rPr lang="en-US" altLang="en-US" sz="2000" b="1" dirty="0" err="1">
                <a:latin typeface="Verdana" pitchFamily="34" charset="0"/>
                <a:ea typeface="+mn-ea"/>
                <a:cs typeface="+mn-cs"/>
              </a:rPr>
              <a:t>i</a:t>
            </a:r>
            <a:r>
              <a:rPr lang="en-US" altLang="en-US" sz="2000" b="1" dirty="0">
                <a:latin typeface="Verdana" pitchFamily="34" charset="0"/>
                <a:ea typeface="+mn-ea"/>
                <a:cs typeface="+mn-cs"/>
              </a:rPr>
              <a:t> </a:t>
            </a:r>
            <a:r>
              <a:rPr lang="en-US" altLang="en-US" sz="2000" b="1" dirty="0" err="1">
                <a:latin typeface="Verdana" pitchFamily="34" charset="0"/>
                <a:ea typeface="+mn-ea"/>
                <a:cs typeface="+mn-cs"/>
              </a:rPr>
              <a:t>kriteriji</a:t>
            </a:r>
            <a:r>
              <a:rPr lang="en-US" altLang="en-US" sz="2000" b="1" dirty="0">
                <a:latin typeface="Verdana" pitchFamily="34" charset="0"/>
                <a:ea typeface="+mn-ea"/>
                <a:cs typeface="+mn-cs"/>
              </a:rPr>
              <a:t> za </a:t>
            </a:r>
            <a:r>
              <a:rPr lang="en-US" altLang="en-US" sz="2000" b="1" dirty="0" err="1">
                <a:latin typeface="Verdana" pitchFamily="34" charset="0"/>
                <a:ea typeface="+mn-ea"/>
                <a:cs typeface="+mn-cs"/>
              </a:rPr>
              <a:t>ocjenjivanje</a:t>
            </a:r>
            <a:endParaRPr lang="en-US" altLang="en-US" sz="2000" b="1" kern="1200" dirty="0">
              <a:latin typeface="Verdana" pitchFamily="34" charset="0"/>
              <a:ea typeface="+mn-ea"/>
              <a:cs typeface="+mn-cs"/>
            </a:endParaRPr>
          </a:p>
        </p:txBody>
      </p:sp>
      <p:sp>
        <p:nvSpPr>
          <p:cNvPr id="17" name="TextBox 16"/>
          <p:cNvSpPr txBox="1"/>
          <p:nvPr/>
        </p:nvSpPr>
        <p:spPr>
          <a:xfrm>
            <a:off x="766941" y="124023"/>
            <a:ext cx="2031325"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54 </a:t>
            </a:r>
            <a:r>
              <a:rPr lang="hr-BA" sz="1400" b="1" dirty="0">
                <a:solidFill>
                  <a:schemeClr val="bg1"/>
                </a:solidFill>
              </a:rPr>
              <a:t>ZJN	</a:t>
            </a:r>
            <a:endParaRPr lang="el-GR" sz="1400" b="1" dirty="0">
              <a:solidFill>
                <a:schemeClr val="bg1"/>
              </a:solidFill>
            </a:endParaRPr>
          </a:p>
        </p:txBody>
      </p:sp>
      <p:pic>
        <p:nvPicPr>
          <p:cNvPr id="3" name="Picture 2">
            <a:extLst>
              <a:ext uri="{FF2B5EF4-FFF2-40B4-BE49-F238E27FC236}">
                <a16:creationId xmlns:a16="http://schemas.microsoft.com/office/drawing/2014/main" id="{CCAB5683-A7B9-4AC0-8E0F-3EA87BDB04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3" y="1738076"/>
            <a:ext cx="7846344" cy="3923172"/>
          </a:xfrm>
          <a:prstGeom prst="rect">
            <a:avLst/>
          </a:prstGeom>
        </p:spPr>
      </p:pic>
    </p:spTree>
    <p:extLst>
      <p:ext uri="{BB962C8B-B14F-4D97-AF65-F5344CB8AC3E}">
        <p14:creationId xmlns:p14="http://schemas.microsoft.com/office/powerpoint/2010/main" val="85074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32000" y="432000"/>
            <a:ext cx="466506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r-BA" altLang="en-US" sz="2000" b="1" kern="1200" dirty="0">
                <a:latin typeface="Verdana" pitchFamily="34" charset="0"/>
                <a:ea typeface="+mn-ea"/>
                <a:cs typeface="+mn-cs"/>
              </a:rPr>
              <a:t>Zahtjevi tehničkih specifikacija</a:t>
            </a:r>
            <a:endParaRPr lang="en-US" altLang="en-US" sz="2000" b="1" kern="1200" dirty="0">
              <a:latin typeface="Verdana" pitchFamily="34" charset="0"/>
              <a:ea typeface="+mn-ea"/>
              <a:cs typeface="+mn-cs"/>
            </a:endParaRPr>
          </a:p>
        </p:txBody>
      </p:sp>
      <p:sp>
        <p:nvSpPr>
          <p:cNvPr id="7172" name="Rectangle 4"/>
          <p:cNvSpPr>
            <a:spLocks noGrp="1" noChangeArrowheads="1"/>
          </p:cNvSpPr>
          <p:nvPr>
            <p:ph type="body" sz="half" idx="4294967295"/>
          </p:nvPr>
        </p:nvSpPr>
        <p:spPr>
          <a:xfrm>
            <a:off x="323528" y="1124744"/>
            <a:ext cx="8496944" cy="4385816"/>
          </a:xfrm>
          <a:prstGeom prst="rect">
            <a:avLst/>
          </a:prstGeom>
        </p:spPr>
        <p:txBody>
          <a:bodyPr wrap="square">
            <a:spAutoFit/>
          </a:bodyPr>
          <a:lstStyle/>
          <a:p>
            <a:pPr>
              <a:spcBef>
                <a:spcPts val="600"/>
              </a:spcBef>
              <a:buClrTx/>
              <a:buSzPct val="100000"/>
            </a:pPr>
            <a:r>
              <a:rPr lang="en-US" altLang="en-US" sz="1800" dirty="0">
                <a:latin typeface="Verdana" panose="020B0604030504040204" pitchFamily="34" charset="0"/>
                <a:ea typeface="Verdana" panose="020B0604030504040204" pitchFamily="34" charset="0"/>
                <a:cs typeface="Verdana" panose="020B0604030504040204" pitchFamily="34" charset="0"/>
              </a:rPr>
              <a:t>Ta</a:t>
            </a:r>
            <a:r>
              <a:rPr lang="hr-BA" altLang="en-US" sz="1800" dirty="0">
                <a:latin typeface="Verdana" panose="020B0604030504040204" pitchFamily="34" charset="0"/>
                <a:ea typeface="Verdana" panose="020B0604030504040204" pitchFamily="34" charset="0"/>
                <a:cs typeface="Verdana" panose="020B0604030504040204" pitchFamily="34" charset="0"/>
              </a:rPr>
              <a:t>č</a:t>
            </a:r>
            <a:r>
              <a:rPr lang="en-US" altLang="en-US" sz="1800" dirty="0">
                <a:latin typeface="Verdana" panose="020B0604030504040204" pitchFamily="34" charset="0"/>
                <a:ea typeface="Verdana" panose="020B0604030504040204" pitchFamily="34" charset="0"/>
                <a:cs typeface="Verdana" panose="020B0604030504040204" pitchFamily="34" charset="0"/>
              </a:rPr>
              <a:t>no</a:t>
            </a: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Logič</a:t>
            </a:r>
            <a:r>
              <a:rPr lang="hr-BA" altLang="en-US" sz="1800" dirty="0">
                <a:latin typeface="Verdana" panose="020B0604030504040204" pitchFamily="34" charset="0"/>
                <a:ea typeface="Verdana" panose="020B0604030504040204" pitchFamily="34" charset="0"/>
                <a:cs typeface="Verdana" panose="020B0604030504040204" pitchFamily="34" charset="0"/>
              </a:rPr>
              <a:t>no</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Dosl</a:t>
            </a:r>
            <a:r>
              <a:rPr lang="hr-BA" altLang="en-US" sz="1800" dirty="0">
                <a:latin typeface="Verdana" panose="020B0604030504040204" pitchFamily="34" charset="0"/>
                <a:ea typeface="Verdana" panose="020B0604030504040204" pitchFamily="34" charset="0"/>
                <a:cs typeface="Verdana" panose="020B0604030504040204" pitchFamily="34" charset="0"/>
              </a:rPr>
              <a:t>j</a:t>
            </a:r>
            <a:r>
              <a:rPr lang="en-US" altLang="en-US" sz="1800" dirty="0" err="1">
                <a:latin typeface="Verdana" panose="020B0604030504040204" pitchFamily="34" charset="0"/>
                <a:ea typeface="Verdana" panose="020B0604030504040204" pitchFamily="34" charset="0"/>
                <a:cs typeface="Verdana" panose="020B0604030504040204" pitchFamily="34" charset="0"/>
              </a:rPr>
              <a:t>edno</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Odraz</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hr-BA" altLang="en-US" sz="1800" dirty="0">
                <a:latin typeface="Verdana" panose="020B0604030504040204" pitchFamily="34" charset="0"/>
                <a:ea typeface="Verdana" panose="020B0604030504040204" pitchFamily="34" charset="0"/>
                <a:cs typeface="Verdana" panose="020B0604030504040204" pitchFamily="34" charset="0"/>
              </a:rPr>
              <a:t>robe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hr-BA" altLang="en-US" sz="1800" dirty="0">
                <a:latin typeface="Verdana" panose="020B0604030504040204" pitchFamily="34" charset="0"/>
                <a:ea typeface="Verdana" panose="020B0604030504040204" pitchFamily="34" charset="0"/>
                <a:cs typeface="Verdana" panose="020B0604030504040204" pitchFamily="34" charset="0"/>
              </a:rPr>
              <a:t>usluga</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ili</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hr-BA" altLang="en-US" sz="1800" dirty="0">
                <a:latin typeface="Verdana" panose="020B0604030504040204" pitchFamily="34" charset="0"/>
                <a:ea typeface="Verdana" panose="020B0604030504040204" pitchFamily="34" charset="0"/>
                <a:cs typeface="Verdana" panose="020B0604030504040204" pitchFamily="34" charset="0"/>
              </a:rPr>
              <a:t>radova</a:t>
            </a:r>
            <a:r>
              <a:rPr lang="en-US" altLang="en-US" sz="1800" dirty="0">
                <a:latin typeface="Verdana" panose="020B0604030504040204" pitchFamily="34" charset="0"/>
                <a:ea typeface="Verdana" panose="020B0604030504040204" pitchFamily="34" charset="0"/>
                <a:cs typeface="Verdana" panose="020B0604030504040204" pitchFamily="34" charset="0"/>
              </a:rPr>
              <a:t>, a ne </a:t>
            </a:r>
            <a:r>
              <a:rPr lang="en-US" altLang="en-US" sz="1800" dirty="0" err="1">
                <a:latin typeface="Verdana" panose="020B0604030504040204" pitchFamily="34" charset="0"/>
                <a:ea typeface="Verdana" panose="020B0604030504040204" pitchFamily="34" charset="0"/>
                <a:cs typeface="Verdana" panose="020B0604030504040204" pitchFamily="34" charset="0"/>
              </a:rPr>
              <a:t>dobavljač</a:t>
            </a:r>
            <a:r>
              <a:rPr lang="hr-BA" altLang="en-US" sz="1800" dirty="0">
                <a:latin typeface="Verdana" panose="020B0604030504040204" pitchFamily="34" charset="0"/>
                <a:ea typeface="Verdana" panose="020B0604030504040204" pitchFamily="34" charset="0"/>
                <a:cs typeface="Verdana" panose="020B0604030504040204" pitchFamily="34" charset="0"/>
              </a:rPr>
              <a:t>a ili</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izvođač</a:t>
            </a:r>
            <a:r>
              <a:rPr lang="hr-BA" altLang="en-US" sz="1800" dirty="0">
                <a:latin typeface="Verdana" panose="020B0604030504040204" pitchFamily="34" charset="0"/>
                <a:ea typeface="Verdana" panose="020B0604030504040204" pitchFamily="34" charset="0"/>
                <a:cs typeface="Verdana" panose="020B0604030504040204" pitchFamily="34" charset="0"/>
              </a:rPr>
              <a:t>a</a:t>
            </a:r>
            <a:r>
              <a:rPr lang="en-US" altLang="en-US" sz="1800" dirty="0">
                <a:latin typeface="Verdana" panose="020B0604030504040204" pitchFamily="34" charset="0"/>
                <a:ea typeface="Verdana" panose="020B0604030504040204" pitchFamily="34" charset="0"/>
                <a:cs typeface="Verdana" panose="020B0604030504040204" pitchFamily="34" charset="0"/>
              </a:rPr>
              <a:t> </a:t>
            </a:r>
            <a:endParaRPr lang="hr-BA" altLang="en-US" sz="1800" dirty="0">
              <a:latin typeface="Verdana" panose="020B0604030504040204" pitchFamily="34" charset="0"/>
              <a:ea typeface="Verdana" panose="020B0604030504040204" pitchFamily="34" charset="0"/>
              <a:cs typeface="Verdana" panose="020B0604030504040204" pitchFamily="34" charset="0"/>
            </a:endParaRP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Unošenje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osnovnih</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funkcija</a:t>
            </a:r>
            <a:r>
              <a:rPr lang="en-US" altLang="en-US" sz="1800" dirty="0">
                <a:latin typeface="Verdana" panose="020B0604030504040204" pitchFamily="34" charset="0"/>
                <a:ea typeface="Verdana" panose="020B0604030504040204" pitchFamily="34" charset="0"/>
                <a:cs typeface="Verdana" panose="020B0604030504040204" pitchFamily="34" charset="0"/>
              </a:rPr>
              <a:t> / </a:t>
            </a:r>
            <a:r>
              <a:rPr lang="en-US" altLang="en-US" sz="1800" dirty="0" err="1">
                <a:latin typeface="Verdana" panose="020B0604030504040204" pitchFamily="34" charset="0"/>
                <a:ea typeface="Verdana" panose="020B0604030504040204" pitchFamily="34" charset="0"/>
                <a:cs typeface="Verdana" panose="020B0604030504040204" pitchFamily="34" charset="0"/>
              </a:rPr>
              <a:t>zahtjeva</a:t>
            </a:r>
            <a:r>
              <a:rPr lang="en-US" altLang="en-US" sz="1800" dirty="0">
                <a:latin typeface="Verdana" panose="020B0604030504040204" pitchFamily="34" charset="0"/>
                <a:ea typeface="Verdana" panose="020B0604030504040204" pitchFamily="34" charset="0"/>
                <a:cs typeface="Verdana" panose="020B0604030504040204" pitchFamily="34" charset="0"/>
              </a:rPr>
              <a:t> za rad</a:t>
            </a:r>
          </a:p>
          <a:p>
            <a:pPr>
              <a:spcBef>
                <a:spcPts val="600"/>
              </a:spcBef>
              <a:buClrTx/>
              <a:buSzPct val="100000"/>
            </a:pPr>
            <a:r>
              <a:rPr lang="en-US" altLang="en-US" sz="1800" b="1" u="sng" dirty="0" err="1">
                <a:latin typeface="Verdana" panose="020B0604030504040204" pitchFamily="34" charset="0"/>
                <a:ea typeface="Verdana" panose="020B0604030504040204" pitchFamily="34" charset="0"/>
                <a:cs typeface="Verdana" panose="020B0604030504040204" pitchFamily="34" charset="0"/>
              </a:rPr>
              <a:t>Navedite</a:t>
            </a:r>
            <a:r>
              <a:rPr lang="en-US" altLang="en-US" sz="1800" b="1" u="sng"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šta</a:t>
            </a:r>
            <a:r>
              <a:rPr lang="en-US" altLang="en-US" sz="1800" b="1" u="sng"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vam</a:t>
            </a:r>
            <a:r>
              <a:rPr lang="en-US" altLang="en-US" sz="1800" b="1" u="sng"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treba</a:t>
            </a:r>
            <a:r>
              <a:rPr lang="en-US" altLang="en-US" sz="1800" dirty="0">
                <a:latin typeface="Verdana" panose="020B0604030504040204" pitchFamily="34" charset="0"/>
                <a:ea typeface="Verdana" panose="020B0604030504040204" pitchFamily="34" charset="0"/>
                <a:cs typeface="Verdana" panose="020B0604030504040204" pitchFamily="34" charset="0"/>
              </a:rPr>
              <a:t>, a ne </a:t>
            </a:r>
            <a:r>
              <a:rPr lang="en-US" altLang="en-US" sz="1800" dirty="0" err="1">
                <a:latin typeface="Verdana" panose="020B0604030504040204" pitchFamily="34" charset="0"/>
                <a:ea typeface="Verdana" panose="020B0604030504040204" pitchFamily="34" charset="0"/>
                <a:cs typeface="Verdana" panose="020B0604030504040204" pitchFamily="34" charset="0"/>
              </a:rPr>
              <a:t>kako</a:t>
            </a:r>
            <a:r>
              <a:rPr lang="en-US" altLang="en-US" sz="1800" dirty="0">
                <a:latin typeface="Verdana" panose="020B0604030504040204" pitchFamily="34" charset="0"/>
                <a:ea typeface="Verdana" panose="020B0604030504040204" pitchFamily="34" charset="0"/>
                <a:cs typeface="Verdana" panose="020B0604030504040204" pitchFamily="34" charset="0"/>
              </a:rPr>
              <a:t> da </a:t>
            </a:r>
            <a:r>
              <a:rPr lang="en-US" altLang="en-US" sz="1800" dirty="0" err="1">
                <a:latin typeface="Verdana" panose="020B0604030504040204" pitchFamily="34" charset="0"/>
                <a:ea typeface="Verdana" panose="020B0604030504040204" pitchFamily="34" charset="0"/>
                <a:cs typeface="Verdana" panose="020B0604030504040204" pitchFamily="34" charset="0"/>
              </a:rPr>
              <a:t>dobijete</a:t>
            </a:r>
            <a:r>
              <a:rPr lang="en-US" altLang="en-US" sz="1800" dirty="0">
                <a:latin typeface="Verdana" panose="020B0604030504040204" pitchFamily="34" charset="0"/>
                <a:ea typeface="Verdana" panose="020B0604030504040204" pitchFamily="34" charset="0"/>
                <a:cs typeface="Verdana" panose="020B0604030504040204" pitchFamily="34" charset="0"/>
              </a:rPr>
              <a:t> ono </a:t>
            </a:r>
            <a:r>
              <a:rPr lang="en-US" altLang="en-US" sz="1800" dirty="0" err="1">
                <a:latin typeface="Verdana" panose="020B0604030504040204" pitchFamily="34" charset="0"/>
                <a:ea typeface="Verdana" panose="020B0604030504040204" pitchFamily="34" charset="0"/>
                <a:cs typeface="Verdana" panose="020B0604030504040204" pitchFamily="34" charset="0"/>
              </a:rPr>
              <a:t>što</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vam</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treba</a:t>
            </a:r>
            <a:r>
              <a:rPr lang="en-US" altLang="en-US" sz="1800" dirty="0">
                <a:latin typeface="Verdana" panose="020B0604030504040204" pitchFamily="34" charset="0"/>
                <a:ea typeface="Verdana" panose="020B0604030504040204" pitchFamily="34" charset="0"/>
                <a:cs typeface="Verdana" panose="020B0604030504040204" pitchFamily="34" charset="0"/>
              </a:rPr>
              <a:t> (ne </a:t>
            </a:r>
            <a:r>
              <a:rPr lang="en-US" altLang="en-US" sz="1800" dirty="0" err="1">
                <a:latin typeface="Verdana" panose="020B0604030504040204" pitchFamily="34" charset="0"/>
                <a:ea typeface="Verdana" panose="020B0604030504040204" pitchFamily="34" charset="0"/>
                <a:cs typeface="Verdana" panose="020B0604030504040204" pitchFamily="34" charset="0"/>
              </a:rPr>
              <a:t>propisujte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proizvodne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metode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ili</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procese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iako</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možete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priznati</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socijalna</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i</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ekološka</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razmatranja</a:t>
            </a:r>
            <a:r>
              <a:rPr lang="en-US" altLang="en-US" sz="1800" dirty="0">
                <a:latin typeface="Verdana" panose="020B0604030504040204" pitchFamily="34" charset="0"/>
                <a:ea typeface="Verdana" panose="020B0604030504040204" pitchFamily="34" charset="0"/>
                <a:cs typeface="Verdana" panose="020B0604030504040204" pitchFamily="34" charset="0"/>
              </a:rPr>
              <a:t>.</a:t>
            </a:r>
          </a:p>
          <a:p>
            <a:pPr>
              <a:spcBef>
                <a:spcPts val="600"/>
              </a:spcBef>
              <a:buClrTx/>
              <a:buSzPct val="100000"/>
            </a:pPr>
            <a:r>
              <a:rPr lang="hr-BA" altLang="en-US" sz="1800" dirty="0">
                <a:latin typeface="Verdana" panose="020B0604030504040204" pitchFamily="34" charset="0"/>
                <a:ea typeface="Verdana" panose="020B0604030504040204" pitchFamily="34" charset="0"/>
                <a:cs typeface="Verdana" panose="020B0604030504040204" pitchFamily="34" charset="0"/>
              </a:rPr>
              <a:t>Nastojite</a:t>
            </a:r>
            <a:r>
              <a:rPr lang="en-US" altLang="en-US" sz="1800" dirty="0">
                <a:latin typeface="Verdana" panose="020B0604030504040204" pitchFamily="34" charset="0"/>
                <a:ea typeface="Verdana" panose="020B0604030504040204" pitchFamily="34" charset="0"/>
                <a:cs typeface="Verdana" panose="020B0604030504040204" pitchFamily="34" charset="0"/>
              </a:rPr>
              <a:t> da </a:t>
            </a:r>
            <a:r>
              <a:rPr lang="en-US" altLang="en-US" sz="1800" dirty="0" err="1">
                <a:latin typeface="Verdana" panose="020B0604030504040204" pitchFamily="34" charset="0"/>
                <a:ea typeface="Verdana" panose="020B0604030504040204" pitchFamily="34" charset="0"/>
                <a:cs typeface="Verdana" panose="020B0604030504040204" pitchFamily="34" charset="0"/>
              </a:rPr>
              <a:t>povećate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konkurenciju</a:t>
            </a:r>
            <a:r>
              <a:rPr lang="en-US" altLang="en-US" sz="1800" dirty="0">
                <a:latin typeface="Verdana" panose="020B0604030504040204" pitchFamily="34" charset="0"/>
                <a:ea typeface="Verdana" panose="020B0604030504040204" pitchFamily="34" charset="0"/>
                <a:cs typeface="Verdana" panose="020B0604030504040204" pitchFamily="34" charset="0"/>
              </a:rPr>
              <a:t>, a ne da je </a:t>
            </a:r>
            <a:r>
              <a:rPr lang="en-US" altLang="en-US" sz="1800" dirty="0" err="1">
                <a:latin typeface="Verdana" panose="020B0604030504040204" pitchFamily="34" charset="0"/>
                <a:ea typeface="Verdana" panose="020B0604030504040204" pitchFamily="34" charset="0"/>
                <a:cs typeface="Verdana" panose="020B0604030504040204" pitchFamily="34" charset="0"/>
              </a:rPr>
              <a:t>smanjite</a:t>
            </a:r>
            <a:r>
              <a:rPr lang="en-US" altLang="en-US" sz="1800" dirty="0">
                <a:latin typeface="Verdana" panose="020B0604030504040204" pitchFamily="34" charset="0"/>
                <a:ea typeface="Verdana" panose="020B0604030504040204" pitchFamily="34" charset="0"/>
                <a:cs typeface="Verdana" panose="020B0604030504040204" pitchFamily="34" charset="0"/>
              </a:rPr>
              <a:t>.</a:t>
            </a: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Budite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onoliko</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restriktivni</a:t>
            </a:r>
            <a:r>
              <a:rPr lang="en-US" altLang="en-US" sz="1800" b="1" u="sng"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koliko</a:t>
            </a:r>
            <a:r>
              <a:rPr lang="en-US" altLang="en-US" sz="1800" b="1" u="sng" dirty="0">
                <a:latin typeface="Verdana" panose="020B0604030504040204" pitchFamily="34" charset="0"/>
                <a:ea typeface="Verdana" panose="020B0604030504040204" pitchFamily="34" charset="0"/>
                <a:cs typeface="Verdana" panose="020B0604030504040204" pitchFamily="34" charset="0"/>
              </a:rPr>
              <a:t> je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potrebno</a:t>
            </a:r>
            <a:r>
              <a:rPr lang="en-US" altLang="en-US" sz="1800" dirty="0">
                <a:latin typeface="Verdana" panose="020B0604030504040204" pitchFamily="34" charset="0"/>
                <a:ea typeface="Verdana" panose="020B0604030504040204" pitchFamily="34" charset="0"/>
                <a:cs typeface="Verdana" panose="020B0604030504040204" pitchFamily="34" charset="0"/>
              </a:rPr>
              <a:t> bez </a:t>
            </a:r>
            <a:r>
              <a:rPr lang="en-US" altLang="en-US" sz="1800" dirty="0" err="1">
                <a:latin typeface="Verdana" panose="020B0604030504040204" pitchFamily="34" charset="0"/>
                <a:ea typeface="Verdana" panose="020B0604030504040204" pitchFamily="34" charset="0"/>
                <a:cs typeface="Verdana" panose="020B0604030504040204" pitchFamily="34" charset="0"/>
              </a:rPr>
              <a:t>ugrožavanja</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konkurencije</a:t>
            </a:r>
            <a:r>
              <a:rPr lang="en-US" altLang="en-US" sz="1800" dirty="0">
                <a:latin typeface="Verdana" panose="020B0604030504040204" pitchFamily="34" charset="0"/>
                <a:ea typeface="Verdana" panose="020B0604030504040204" pitchFamily="34" charset="0"/>
                <a:cs typeface="Verdana" panose="020B0604030504040204" pitchFamily="34" charset="0"/>
              </a:rPr>
              <a:t>.</a:t>
            </a: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Budite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što</a:t>
            </a:r>
            <a:r>
              <a:rPr lang="en-US" altLang="en-US" sz="1800" dirty="0">
                <a:latin typeface="Verdana" panose="020B0604030504040204" pitchFamily="34" charset="0"/>
                <a:ea typeface="Verdana" panose="020B0604030504040204" pitchFamily="34" charset="0"/>
                <a:cs typeface="Verdana" panose="020B0604030504040204" pitchFamily="34" charset="0"/>
              </a:rPr>
              <a:t> je </a:t>
            </a:r>
            <a:r>
              <a:rPr lang="en-US" altLang="en-US" sz="1800" dirty="0" err="1">
                <a:latin typeface="Verdana" panose="020B0604030504040204" pitchFamily="34" charset="0"/>
                <a:ea typeface="Verdana" panose="020B0604030504040204" pitchFamily="34" charset="0"/>
                <a:cs typeface="Verdana" panose="020B0604030504040204" pitchFamily="34" charset="0"/>
              </a:rPr>
              <a:t>moguće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fleksibilniji</a:t>
            </a:r>
            <a:r>
              <a:rPr lang="en-US" altLang="en-US" sz="1800" b="1" u="sng" dirty="0">
                <a:latin typeface="Verdana" panose="020B0604030504040204" pitchFamily="34" charset="0"/>
                <a:ea typeface="Verdana" panose="020B0604030504040204" pitchFamily="34" charset="0"/>
                <a:cs typeface="Verdana" panose="020B0604030504040204" pitchFamily="34" charset="0"/>
              </a:rPr>
              <a:t> bez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ugrožavanja</a:t>
            </a:r>
            <a:r>
              <a:rPr lang="en-US" altLang="en-US" sz="1800" b="1" u="sng" dirty="0">
                <a:latin typeface="Verdana" panose="020B0604030504040204" pitchFamily="34" charset="0"/>
                <a:ea typeface="Verdana" panose="020B0604030504040204" pitchFamily="34" charset="0"/>
                <a:cs typeface="Verdana" panose="020B0604030504040204" pitchFamily="34" charset="0"/>
              </a:rPr>
              <a:t> </a:t>
            </a:r>
            <a:r>
              <a:rPr lang="en-US" altLang="en-US" sz="1800" b="1" u="sng" dirty="0" err="1">
                <a:latin typeface="Verdana" panose="020B0604030504040204" pitchFamily="34" charset="0"/>
                <a:ea typeface="Verdana" panose="020B0604030504040204" pitchFamily="34" charset="0"/>
                <a:cs typeface="Verdana" panose="020B0604030504040204" pitchFamily="34" charset="0"/>
              </a:rPr>
              <a:t>cilja</a:t>
            </a:r>
            <a:r>
              <a:rPr lang="en-US" altLang="en-US" sz="1800" dirty="0">
                <a:latin typeface="Verdana" panose="020B0604030504040204" pitchFamily="34" charset="0"/>
                <a:ea typeface="Verdana" panose="020B0604030504040204" pitchFamily="34" charset="0"/>
                <a:cs typeface="Verdana" panose="020B0604030504040204" pitchFamily="34" charset="0"/>
              </a:rPr>
              <a:t>.</a:t>
            </a:r>
          </a:p>
          <a:p>
            <a:pPr>
              <a:spcBef>
                <a:spcPts val="600"/>
              </a:spcBef>
              <a:buClrTx/>
              <a:buSzPct val="100000"/>
            </a:pPr>
            <a:r>
              <a:rPr lang="en-US" altLang="en-US" sz="1800" dirty="0" err="1">
                <a:latin typeface="Verdana" panose="020B0604030504040204" pitchFamily="34" charset="0"/>
                <a:ea typeface="Verdana" panose="020B0604030504040204" pitchFamily="34" charset="0"/>
                <a:cs typeface="Verdana" panose="020B0604030504040204" pitchFamily="34" charset="0"/>
              </a:rPr>
              <a:t>Budite</a:t>
            </a:r>
            <a:r>
              <a:rPr lang="en-US" altLang="en-US" sz="1800" dirty="0">
                <a:latin typeface="Verdana" panose="020B0604030504040204" pitchFamily="34" charset="0"/>
                <a:ea typeface="Verdana" panose="020B0604030504040204" pitchFamily="34" charset="0"/>
                <a:cs typeface="Verdana" panose="020B0604030504040204" pitchFamily="34" charset="0"/>
              </a:rPr>
              <a:t> </a:t>
            </a:r>
            <a:r>
              <a:rPr lang="en-US" altLang="en-US" sz="1800" dirty="0" err="1">
                <a:latin typeface="Verdana" panose="020B0604030504040204" pitchFamily="34" charset="0"/>
                <a:ea typeface="Verdana" panose="020B0604030504040204" pitchFamily="34" charset="0"/>
                <a:cs typeface="Verdana" panose="020B0604030504040204" pitchFamily="34" charset="0"/>
              </a:rPr>
              <a:t>jasni</a:t>
            </a:r>
            <a:endParaRPr lang="en-US" altLang="en-US"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93125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0-#ppt_w/2"/>
                                          </p:val>
                                        </p:tav>
                                        <p:tav tm="100000">
                                          <p:val>
                                            <p:strVal val="#ppt_x"/>
                                          </p:val>
                                        </p:tav>
                                      </p:tavLst>
                                    </p:anim>
                                    <p:anim calcmode="lin" valueType="num">
                                      <p:cBhvr additive="base">
                                        <p:cTn id="8" dur="500" fill="hold"/>
                                        <p:tgtEl>
                                          <p:spTgt spid="71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7172">
                                            <p:txEl>
                                              <p:pRg st="0" end="0"/>
                                            </p:txEl>
                                          </p:spTgt>
                                        </p:tgtEl>
                                        <p:attrNameLst>
                                          <p:attrName>style.visibility</p:attrName>
                                        </p:attrNameLst>
                                      </p:cBhvr>
                                      <p:to>
                                        <p:strVal val="visible"/>
                                      </p:to>
                                    </p:set>
                                    <p:anim calcmode="lin" valueType="num">
                                      <p:cBhvr additive="base">
                                        <p:cTn id="13" dur="300" fill="hold"/>
                                        <p:tgtEl>
                                          <p:spTgt spid="7172">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7172">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7172">
                                            <p:txEl>
                                              <p:pRg st="1" end="1"/>
                                            </p:txEl>
                                          </p:spTgt>
                                        </p:tgtEl>
                                        <p:attrNameLst>
                                          <p:attrName>style.visibility</p:attrName>
                                        </p:attrNameLst>
                                      </p:cBhvr>
                                      <p:to>
                                        <p:strVal val="visible"/>
                                      </p:to>
                                    </p:set>
                                    <p:anim calcmode="lin" valueType="num">
                                      <p:cBhvr additive="base">
                                        <p:cTn id="19" dur="300" fill="hold"/>
                                        <p:tgtEl>
                                          <p:spTgt spid="7172">
                                            <p:txEl>
                                              <p:pRg st="1" end="1"/>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7172">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wd">
                                    <p:tmPct val="100000"/>
                                  </p:iterate>
                                  <p:childTnLst>
                                    <p:set>
                                      <p:cBhvr>
                                        <p:cTn id="24" dur="1" fill="hold">
                                          <p:stCondLst>
                                            <p:cond delay="0"/>
                                          </p:stCondLst>
                                        </p:cTn>
                                        <p:tgtEl>
                                          <p:spTgt spid="7172">
                                            <p:txEl>
                                              <p:pRg st="2" end="2"/>
                                            </p:txEl>
                                          </p:spTgt>
                                        </p:tgtEl>
                                        <p:attrNameLst>
                                          <p:attrName>style.visibility</p:attrName>
                                        </p:attrNameLst>
                                      </p:cBhvr>
                                      <p:to>
                                        <p:strVal val="visible"/>
                                      </p:to>
                                    </p:set>
                                    <p:anim calcmode="lin" valueType="num">
                                      <p:cBhvr additive="base">
                                        <p:cTn id="25" dur="300" fill="hold"/>
                                        <p:tgtEl>
                                          <p:spTgt spid="7172">
                                            <p:txEl>
                                              <p:pRg st="2" end="2"/>
                                            </p:txEl>
                                          </p:spTgt>
                                        </p:tgtEl>
                                        <p:attrNameLst>
                                          <p:attrName>ppt_x</p:attrName>
                                        </p:attrNameLst>
                                      </p:cBhvr>
                                      <p:tavLst>
                                        <p:tav tm="0">
                                          <p:val>
                                            <p:strVal val="#ppt_x"/>
                                          </p:val>
                                        </p:tav>
                                        <p:tav tm="100000">
                                          <p:val>
                                            <p:strVal val="#ppt_x"/>
                                          </p:val>
                                        </p:tav>
                                      </p:tavLst>
                                    </p:anim>
                                    <p:anim calcmode="lin" valueType="num">
                                      <p:cBhvr additive="base">
                                        <p:cTn id="26" dur="300" fill="hold"/>
                                        <p:tgtEl>
                                          <p:spTgt spid="7172">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wd">
                                    <p:tmPct val="100000"/>
                                  </p:iterate>
                                  <p:childTnLst>
                                    <p:set>
                                      <p:cBhvr>
                                        <p:cTn id="30" dur="1" fill="hold">
                                          <p:stCondLst>
                                            <p:cond delay="0"/>
                                          </p:stCondLst>
                                        </p:cTn>
                                        <p:tgtEl>
                                          <p:spTgt spid="7172">
                                            <p:txEl>
                                              <p:pRg st="3" end="3"/>
                                            </p:txEl>
                                          </p:spTgt>
                                        </p:tgtEl>
                                        <p:attrNameLst>
                                          <p:attrName>style.visibility</p:attrName>
                                        </p:attrNameLst>
                                      </p:cBhvr>
                                      <p:to>
                                        <p:strVal val="visible"/>
                                      </p:to>
                                    </p:set>
                                    <p:anim calcmode="lin" valueType="num">
                                      <p:cBhvr additive="base">
                                        <p:cTn id="31" dur="300" fill="hold"/>
                                        <p:tgtEl>
                                          <p:spTgt spid="7172">
                                            <p:txEl>
                                              <p:pRg st="3" end="3"/>
                                            </p:txEl>
                                          </p:spTgt>
                                        </p:tgtEl>
                                        <p:attrNameLst>
                                          <p:attrName>ppt_x</p:attrName>
                                        </p:attrNameLst>
                                      </p:cBhvr>
                                      <p:tavLst>
                                        <p:tav tm="0">
                                          <p:val>
                                            <p:strVal val="#ppt_x"/>
                                          </p:val>
                                        </p:tav>
                                        <p:tav tm="100000">
                                          <p:val>
                                            <p:strVal val="#ppt_x"/>
                                          </p:val>
                                        </p:tav>
                                      </p:tavLst>
                                    </p:anim>
                                    <p:anim calcmode="lin" valueType="num">
                                      <p:cBhvr additive="base">
                                        <p:cTn id="32" dur="300" fill="hold"/>
                                        <p:tgtEl>
                                          <p:spTgt spid="7172">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wd">
                                    <p:tmPct val="100000"/>
                                  </p:iterate>
                                  <p:childTnLst>
                                    <p:set>
                                      <p:cBhvr>
                                        <p:cTn id="36" dur="1" fill="hold">
                                          <p:stCondLst>
                                            <p:cond delay="0"/>
                                          </p:stCondLst>
                                        </p:cTn>
                                        <p:tgtEl>
                                          <p:spTgt spid="7172">
                                            <p:txEl>
                                              <p:pRg st="4" end="4"/>
                                            </p:txEl>
                                          </p:spTgt>
                                        </p:tgtEl>
                                        <p:attrNameLst>
                                          <p:attrName>style.visibility</p:attrName>
                                        </p:attrNameLst>
                                      </p:cBhvr>
                                      <p:to>
                                        <p:strVal val="visible"/>
                                      </p:to>
                                    </p:set>
                                    <p:anim calcmode="lin" valueType="num">
                                      <p:cBhvr additive="base">
                                        <p:cTn id="37" dur="300" fill="hold"/>
                                        <p:tgtEl>
                                          <p:spTgt spid="7172">
                                            <p:txEl>
                                              <p:pRg st="4" end="4"/>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7172">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iterate type="wd">
                                    <p:tmPct val="100000"/>
                                  </p:iterate>
                                  <p:childTnLst>
                                    <p:set>
                                      <p:cBhvr>
                                        <p:cTn id="42" dur="1" fill="hold">
                                          <p:stCondLst>
                                            <p:cond delay="0"/>
                                          </p:stCondLst>
                                        </p:cTn>
                                        <p:tgtEl>
                                          <p:spTgt spid="7172">
                                            <p:txEl>
                                              <p:pRg st="5" end="5"/>
                                            </p:txEl>
                                          </p:spTgt>
                                        </p:tgtEl>
                                        <p:attrNameLst>
                                          <p:attrName>style.visibility</p:attrName>
                                        </p:attrNameLst>
                                      </p:cBhvr>
                                      <p:to>
                                        <p:strVal val="visible"/>
                                      </p:to>
                                    </p:set>
                                    <p:anim calcmode="lin" valueType="num">
                                      <p:cBhvr additive="base">
                                        <p:cTn id="43" dur="300" fill="hold"/>
                                        <p:tgtEl>
                                          <p:spTgt spid="7172">
                                            <p:txEl>
                                              <p:pRg st="5" end="5"/>
                                            </p:txEl>
                                          </p:spTgt>
                                        </p:tgtEl>
                                        <p:attrNameLst>
                                          <p:attrName>ppt_x</p:attrName>
                                        </p:attrNameLst>
                                      </p:cBhvr>
                                      <p:tavLst>
                                        <p:tav tm="0">
                                          <p:val>
                                            <p:strVal val="#ppt_x"/>
                                          </p:val>
                                        </p:tav>
                                        <p:tav tm="100000">
                                          <p:val>
                                            <p:strVal val="#ppt_x"/>
                                          </p:val>
                                        </p:tav>
                                      </p:tavLst>
                                    </p:anim>
                                    <p:anim calcmode="lin" valueType="num">
                                      <p:cBhvr additive="base">
                                        <p:cTn id="44" dur="300" fill="hold"/>
                                        <p:tgtEl>
                                          <p:spTgt spid="7172">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iterate type="wd">
                                    <p:tmPct val="100000"/>
                                  </p:iterate>
                                  <p:childTnLst>
                                    <p:set>
                                      <p:cBhvr>
                                        <p:cTn id="48" dur="1" fill="hold">
                                          <p:stCondLst>
                                            <p:cond delay="0"/>
                                          </p:stCondLst>
                                        </p:cTn>
                                        <p:tgtEl>
                                          <p:spTgt spid="7172">
                                            <p:txEl>
                                              <p:pRg st="6" end="6"/>
                                            </p:txEl>
                                          </p:spTgt>
                                        </p:tgtEl>
                                        <p:attrNameLst>
                                          <p:attrName>style.visibility</p:attrName>
                                        </p:attrNameLst>
                                      </p:cBhvr>
                                      <p:to>
                                        <p:strVal val="visible"/>
                                      </p:to>
                                    </p:set>
                                    <p:anim calcmode="lin" valueType="num">
                                      <p:cBhvr additive="base">
                                        <p:cTn id="49" dur="300" fill="hold"/>
                                        <p:tgtEl>
                                          <p:spTgt spid="7172">
                                            <p:txEl>
                                              <p:pRg st="6" end="6"/>
                                            </p:txEl>
                                          </p:spTgt>
                                        </p:tgtEl>
                                        <p:attrNameLst>
                                          <p:attrName>ppt_x</p:attrName>
                                        </p:attrNameLst>
                                      </p:cBhvr>
                                      <p:tavLst>
                                        <p:tav tm="0">
                                          <p:val>
                                            <p:strVal val="#ppt_x"/>
                                          </p:val>
                                        </p:tav>
                                        <p:tav tm="100000">
                                          <p:val>
                                            <p:strVal val="#ppt_x"/>
                                          </p:val>
                                        </p:tav>
                                      </p:tavLst>
                                    </p:anim>
                                    <p:anim calcmode="lin" valueType="num">
                                      <p:cBhvr additive="base">
                                        <p:cTn id="50" dur="300" fill="hold"/>
                                        <p:tgtEl>
                                          <p:spTgt spid="7172">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iterate type="wd">
                                    <p:tmPct val="100000"/>
                                  </p:iterate>
                                  <p:childTnLst>
                                    <p:set>
                                      <p:cBhvr>
                                        <p:cTn id="54" dur="1" fill="hold">
                                          <p:stCondLst>
                                            <p:cond delay="0"/>
                                          </p:stCondLst>
                                        </p:cTn>
                                        <p:tgtEl>
                                          <p:spTgt spid="7172">
                                            <p:txEl>
                                              <p:pRg st="7" end="7"/>
                                            </p:txEl>
                                          </p:spTgt>
                                        </p:tgtEl>
                                        <p:attrNameLst>
                                          <p:attrName>style.visibility</p:attrName>
                                        </p:attrNameLst>
                                      </p:cBhvr>
                                      <p:to>
                                        <p:strVal val="visible"/>
                                      </p:to>
                                    </p:set>
                                    <p:anim calcmode="lin" valueType="num">
                                      <p:cBhvr additive="base">
                                        <p:cTn id="55" dur="300" fill="hold"/>
                                        <p:tgtEl>
                                          <p:spTgt spid="7172">
                                            <p:txEl>
                                              <p:pRg st="7" end="7"/>
                                            </p:txEl>
                                          </p:spTgt>
                                        </p:tgtEl>
                                        <p:attrNameLst>
                                          <p:attrName>ppt_x</p:attrName>
                                        </p:attrNameLst>
                                      </p:cBhvr>
                                      <p:tavLst>
                                        <p:tav tm="0">
                                          <p:val>
                                            <p:strVal val="#ppt_x"/>
                                          </p:val>
                                        </p:tav>
                                        <p:tav tm="100000">
                                          <p:val>
                                            <p:strVal val="#ppt_x"/>
                                          </p:val>
                                        </p:tav>
                                      </p:tavLst>
                                    </p:anim>
                                    <p:anim calcmode="lin" valueType="num">
                                      <p:cBhvr additive="base">
                                        <p:cTn id="56" dur="300" fill="hold"/>
                                        <p:tgtEl>
                                          <p:spTgt spid="7172">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iterate type="wd">
                                    <p:tmPct val="100000"/>
                                  </p:iterate>
                                  <p:childTnLst>
                                    <p:set>
                                      <p:cBhvr>
                                        <p:cTn id="60" dur="1" fill="hold">
                                          <p:stCondLst>
                                            <p:cond delay="0"/>
                                          </p:stCondLst>
                                        </p:cTn>
                                        <p:tgtEl>
                                          <p:spTgt spid="7172">
                                            <p:txEl>
                                              <p:pRg st="8" end="8"/>
                                            </p:txEl>
                                          </p:spTgt>
                                        </p:tgtEl>
                                        <p:attrNameLst>
                                          <p:attrName>style.visibility</p:attrName>
                                        </p:attrNameLst>
                                      </p:cBhvr>
                                      <p:to>
                                        <p:strVal val="visible"/>
                                      </p:to>
                                    </p:set>
                                    <p:anim calcmode="lin" valueType="num">
                                      <p:cBhvr additive="base">
                                        <p:cTn id="61" dur="300" fill="hold"/>
                                        <p:tgtEl>
                                          <p:spTgt spid="7172">
                                            <p:txEl>
                                              <p:pRg st="8" end="8"/>
                                            </p:txEl>
                                          </p:spTgt>
                                        </p:tgtEl>
                                        <p:attrNameLst>
                                          <p:attrName>ppt_x</p:attrName>
                                        </p:attrNameLst>
                                      </p:cBhvr>
                                      <p:tavLst>
                                        <p:tav tm="0">
                                          <p:val>
                                            <p:strVal val="#ppt_x"/>
                                          </p:val>
                                        </p:tav>
                                        <p:tav tm="100000">
                                          <p:val>
                                            <p:strVal val="#ppt_x"/>
                                          </p:val>
                                        </p:tav>
                                      </p:tavLst>
                                    </p:anim>
                                    <p:anim calcmode="lin" valueType="num">
                                      <p:cBhvr additive="base">
                                        <p:cTn id="62" dur="300" fill="hold"/>
                                        <p:tgtEl>
                                          <p:spTgt spid="7172">
                                            <p:txEl>
                                              <p:pRg st="8" end="8"/>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iterate type="wd">
                                    <p:tmPct val="100000"/>
                                  </p:iterate>
                                  <p:childTnLst>
                                    <p:set>
                                      <p:cBhvr>
                                        <p:cTn id="66" dur="1" fill="hold">
                                          <p:stCondLst>
                                            <p:cond delay="0"/>
                                          </p:stCondLst>
                                        </p:cTn>
                                        <p:tgtEl>
                                          <p:spTgt spid="7172">
                                            <p:txEl>
                                              <p:pRg st="9" end="9"/>
                                            </p:txEl>
                                          </p:spTgt>
                                        </p:tgtEl>
                                        <p:attrNameLst>
                                          <p:attrName>style.visibility</p:attrName>
                                        </p:attrNameLst>
                                      </p:cBhvr>
                                      <p:to>
                                        <p:strVal val="visible"/>
                                      </p:to>
                                    </p:set>
                                    <p:anim calcmode="lin" valueType="num">
                                      <p:cBhvr additive="base">
                                        <p:cTn id="67" dur="300" fill="hold"/>
                                        <p:tgtEl>
                                          <p:spTgt spid="7172">
                                            <p:txEl>
                                              <p:pRg st="9" end="9"/>
                                            </p:txEl>
                                          </p:spTgt>
                                        </p:tgtEl>
                                        <p:attrNameLst>
                                          <p:attrName>ppt_x</p:attrName>
                                        </p:attrNameLst>
                                      </p:cBhvr>
                                      <p:tavLst>
                                        <p:tav tm="0">
                                          <p:val>
                                            <p:strVal val="#ppt_x"/>
                                          </p:val>
                                        </p:tav>
                                        <p:tav tm="100000">
                                          <p:val>
                                            <p:strVal val="#ppt_x"/>
                                          </p:val>
                                        </p:tav>
                                      </p:tavLst>
                                    </p:anim>
                                    <p:anim calcmode="lin" valueType="num">
                                      <p:cBhvr additive="base">
                                        <p:cTn id="68" dur="300" fill="hold"/>
                                        <p:tgtEl>
                                          <p:spTgt spid="7172">
                                            <p:txEl>
                                              <p:pRg st="9" end="9"/>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2"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3"/>
          <p:cNvSpPr txBox="1">
            <a:spLocks noChangeArrowheads="1"/>
          </p:cNvSpPr>
          <p:nvPr/>
        </p:nvSpPr>
        <p:spPr bwMode="auto">
          <a:xfrm>
            <a:off x="3600000" y="2390833"/>
            <a:ext cx="5040000" cy="1015663"/>
          </a:xfrm>
          <a:prstGeom prst="rect">
            <a:avLst/>
          </a:prstGeom>
          <a:solidFill>
            <a:srgbClr val="FF99CC"/>
          </a:solidFill>
          <a:ln w="25400">
            <a:solidFill>
              <a:schemeClr val="tx1"/>
            </a:solidFill>
            <a:miter lim="800000"/>
            <a:headEnd/>
            <a:tailEnd/>
          </a:ln>
          <a:effectLst/>
        </p:spPr>
        <p:txBody>
          <a:bodyPr anchor="ctr" anchorCtr="1">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algn="ctr" eaLnBrk="1" hangingPunct="1">
              <a:spcBef>
                <a:spcPct val="50000"/>
              </a:spcBef>
              <a:buClrTx/>
              <a:buSzTx/>
              <a:buFontTx/>
              <a:buNone/>
            </a:pPr>
            <a:r>
              <a:rPr lang="hr-BA" altLang="el-GR" sz="3000" b="1" dirty="0">
                <a:latin typeface="Verdana" panose="020B0604030504040204" pitchFamily="34" charset="0"/>
                <a:ea typeface="Verdana" panose="020B0604030504040204" pitchFamily="34" charset="0"/>
                <a:cs typeface="Arial" charset="0"/>
              </a:rPr>
              <a:t>Koji su zahtjevi za objavljivanje?</a:t>
            </a:r>
            <a:endParaRPr lang="el-GR" altLang="el-GR" sz="3000" b="1" dirty="0">
              <a:latin typeface="Verdana" panose="020B0604030504040204" pitchFamily="34" charset="0"/>
              <a:ea typeface="Verdana" panose="020B0604030504040204" pitchFamily="34" charset="0"/>
              <a:cs typeface="Arial" charset="0"/>
            </a:endParaRPr>
          </a:p>
        </p:txBody>
      </p:sp>
    </p:spTree>
    <p:extLst>
      <p:ext uri="{BB962C8B-B14F-4D97-AF65-F5344CB8AC3E}">
        <p14:creationId xmlns:p14="http://schemas.microsoft.com/office/powerpoint/2010/main" val="37240475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87" name="Rectangle 27"/>
          <p:cNvSpPr>
            <a:spLocks noChangeArrowheads="1"/>
          </p:cNvSpPr>
          <p:nvPr/>
        </p:nvSpPr>
        <p:spPr bwMode="auto">
          <a:xfrm>
            <a:off x="432000" y="1080000"/>
            <a:ext cx="8280000" cy="3585597"/>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Zahtjevi</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objavljivanje</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okviru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provedb</a:t>
            </a:r>
            <a:r>
              <a:rPr lang="hr-BA" altLang="el-GR" sz="1800" dirty="0">
                <a:latin typeface="Verdana" panose="020B0604030504040204" pitchFamily="34" charset="0"/>
                <a:ea typeface="Verdana" panose="020B0604030504040204" pitchFamily="34" charset="0"/>
              </a:rPr>
              <a:t>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različitih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postupaka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su</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hr-BA" altLang="el-GR" sz="1800" dirty="0">
                <a:latin typeface="Verdana" panose="020B0604030504040204" pitchFamily="34" charset="0"/>
                <a:ea typeface="Verdana" panose="020B0604030504040204" pitchFamily="34" charset="0"/>
              </a:rPr>
              <a:t>Prethodno informaciono obavještenje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član</a:t>
            </a:r>
            <a:r>
              <a:rPr lang="en-US" altLang="el-GR" sz="1800" dirty="0">
                <a:latin typeface="Verdana" panose="020B0604030504040204" pitchFamily="34" charset="0"/>
                <a:ea typeface="Verdana" panose="020B0604030504040204" pitchFamily="34" charset="0"/>
              </a:rPr>
              <a:t> 37</a:t>
            </a:r>
            <a:r>
              <a:rPr lang="hr-BA" altLang="el-GR" sz="1800" dirty="0">
                <a:latin typeface="Verdana" panose="020B0604030504040204" pitchFamily="34" charset="0"/>
                <a:ea typeface="Verdana" panose="020B0604030504040204" pitchFamily="34" charset="0"/>
              </a:rPr>
              <a:t>.</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nabavci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član</a:t>
            </a:r>
            <a:r>
              <a:rPr lang="en-US" altLang="el-GR" sz="1800" dirty="0">
                <a:latin typeface="Verdana" panose="020B0604030504040204" pitchFamily="34" charset="0"/>
                <a:ea typeface="Verdana" panose="020B0604030504040204" pitchFamily="34" charset="0"/>
              </a:rPr>
              <a:t> 36</a:t>
            </a:r>
            <a:r>
              <a:rPr lang="hr-BA" altLang="el-GR" sz="1800" dirty="0">
                <a:latin typeface="Verdana" panose="020B0604030504040204" pitchFamily="34" charset="0"/>
                <a:ea typeface="Verdana" panose="020B0604030504040204" pitchFamily="34" charset="0"/>
              </a:rPr>
              <a:t>.</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hr-BA" altLang="el-GR" sz="1800" dirty="0">
                <a:latin typeface="Verdana" panose="020B0604030504040204" pitchFamily="34" charset="0"/>
                <a:ea typeface="Verdana" panose="020B0604030504040204" pitchFamily="34" charset="0"/>
              </a:rPr>
              <a:t>S</a:t>
            </a:r>
            <a:r>
              <a:rPr lang="en-US" altLang="el-GR" sz="1800" dirty="0" err="1">
                <a:latin typeface="Verdana" panose="020B0604030504040204" pitchFamily="34" charset="0"/>
                <a:ea typeface="Verdana" panose="020B0604030504040204" pitchFamily="34" charset="0"/>
              </a:rPr>
              <a:t>ažetak</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engleskom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jeziku</a:t>
            </a:r>
            <a:endParaRPr lang="en-US" altLang="el-GR" sz="1800" dirty="0">
              <a:latin typeface="Verdana" panose="020B0604030504040204" pitchFamily="34" charset="0"/>
              <a:ea typeface="Verdana" panose="020B0604030504040204" pitchFamily="34" charset="0"/>
            </a:endParaRP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dod</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otkazivanju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član</a:t>
            </a:r>
            <a:r>
              <a:rPr lang="en-US" altLang="el-GR" sz="1800" dirty="0">
                <a:latin typeface="Verdana" panose="020B0604030504040204" pitchFamily="34" charset="0"/>
                <a:ea typeface="Verdana" panose="020B0604030504040204" pitchFamily="34" charset="0"/>
              </a:rPr>
              <a:t> 74</a:t>
            </a:r>
            <a:r>
              <a:rPr lang="hr-BA" altLang="el-GR" sz="1800" dirty="0">
                <a:latin typeface="Verdana" panose="020B0604030504040204" pitchFamily="34" charset="0"/>
                <a:ea typeface="Verdana" panose="020B0604030504040204" pitchFamily="34" charset="0"/>
              </a:rPr>
              <a:t>.</a:t>
            </a:r>
            <a:r>
              <a:rPr lang="en-US" altLang="el-GR" sz="1800" dirty="0">
                <a:latin typeface="Verdana" panose="020B0604030504040204" pitchFamily="34" charset="0"/>
                <a:ea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eštenje</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dobrovoljnoj</a:t>
            </a:r>
            <a:r>
              <a:rPr lang="en-US" altLang="el-GR" sz="1800" dirty="0">
                <a:latin typeface="Verdana" panose="020B0604030504040204" pitchFamily="34" charset="0"/>
                <a:ea typeface="Verdana" panose="020B0604030504040204" pitchFamily="34" charset="0"/>
              </a:rPr>
              <a:t> ex ante </a:t>
            </a:r>
            <a:r>
              <a:rPr lang="en-US" altLang="el-GR" sz="1800" dirty="0" err="1">
                <a:latin typeface="Verdana" panose="020B0604030504040204" pitchFamily="34" charset="0"/>
                <a:ea typeface="Verdana" panose="020B0604030504040204" pitchFamily="34" charset="0"/>
              </a:rPr>
              <a:t>transparentnosti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član</a:t>
            </a:r>
            <a:r>
              <a:rPr lang="en-US" altLang="el-GR" sz="1800" dirty="0">
                <a:latin typeface="Verdana" panose="020B0604030504040204" pitchFamily="34" charset="0"/>
                <a:ea typeface="Verdana" panose="020B0604030504040204" pitchFamily="34" charset="0"/>
              </a:rPr>
              <a:t> 28.)</a:t>
            </a:r>
          </a:p>
          <a:p>
            <a:pPr eaLnBrk="1" hangingPunct="1">
              <a:spcBef>
                <a:spcPts val="600"/>
              </a:spcBef>
              <a:buClrTx/>
              <a:buSzTx/>
              <a:buFontTx/>
              <a:buNone/>
            </a:pPr>
            <a:endParaRPr lang="en-US" altLang="el-GR" sz="1800" dirty="0">
              <a:latin typeface="Verdana" panose="020B0604030504040204" pitchFamily="34" charset="0"/>
              <a:ea typeface="Verdana" panose="020B0604030504040204" pitchFamily="34" charset="0"/>
            </a:endParaRPr>
          </a:p>
          <a:p>
            <a:pPr eaLnBrk="1" hangingPunct="1">
              <a:spcBef>
                <a:spcPts val="600"/>
              </a:spcBef>
              <a:buClrTx/>
              <a:buSzTx/>
              <a:buFontTx/>
              <a:buNone/>
            </a:pPr>
            <a:r>
              <a:rPr lang="hr-BA" altLang="el-GR" sz="1800" dirty="0">
                <a:latin typeface="Verdana" panose="020B0604030504040204" pitchFamily="34" charset="0"/>
                <a:ea typeface="Verdana" panose="020B0604030504040204" pitchFamily="34" charset="0"/>
              </a:rPr>
              <a:t>Ugovorni organ </a:t>
            </a:r>
            <a:r>
              <a:rPr lang="en-US" altLang="el-GR" sz="1800" dirty="0" err="1">
                <a:latin typeface="Verdana" panose="020B0604030504040204" pitchFamily="34" charset="0"/>
                <a:ea typeface="Verdana" panose="020B0604030504040204" pitchFamily="34" charset="0"/>
              </a:rPr>
              <a:t>će</a:t>
            </a:r>
            <a:r>
              <a:rPr lang="hr-BA" altLang="el-GR" sz="1800" dirty="0">
                <a:latin typeface="Verdana" panose="020B0604030504040204" pitchFamily="34" charset="0"/>
                <a:ea typeface="Verdana" panose="020B0604030504040204" pitchFamily="34" charset="0"/>
              </a:rPr>
              <a:t> s</a:t>
            </a:r>
            <a:r>
              <a:rPr lang="en-US" altLang="el-GR" sz="1800" dirty="0" err="1">
                <a:latin typeface="Verdana" panose="020B0604030504040204" pitchFamily="34" charset="0"/>
                <a:ea typeface="Verdana" panose="020B0604030504040204" pitchFamily="34" charset="0"/>
              </a:rPr>
              <a:t>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a:t>
            </a:r>
            <a:r>
              <a:rPr lang="hr-BA" altLang="el-GR" sz="1800" dirty="0">
                <a:latin typeface="Verdana" panose="020B0604030504040204" pitchFamily="34" charset="0"/>
                <a:ea typeface="Verdana" panose="020B0604030504040204" pitchFamily="34" charset="0"/>
              </a:rPr>
              <a:t>j</a:t>
            </a:r>
            <a:r>
              <a:rPr lang="en-US" altLang="el-GR" sz="1800" dirty="0" err="1">
                <a:latin typeface="Verdana" panose="020B0604030504040204" pitchFamily="34" charset="0"/>
                <a:ea typeface="Verdana" panose="020B0604030504040204" pitchFamily="34" charset="0"/>
              </a:rPr>
              <a:t>eštenja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portalu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nabavki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Sažetak</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svih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obavijesti</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nabavkama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objavit</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će</a:t>
            </a:r>
            <a:r>
              <a:rPr lang="en-US" altLang="el-GR" sz="1800" dirty="0">
                <a:latin typeface="Verdana" panose="020B0604030504040204" pitchFamily="34" charset="0"/>
                <a:ea typeface="Verdana" panose="020B0604030504040204" pitchFamily="34" charset="0"/>
              </a:rPr>
              <a:t> se u </a:t>
            </a:r>
            <a:r>
              <a:rPr lang="en-US" altLang="el-GR" sz="1800" dirty="0" err="1">
                <a:latin typeface="Verdana" panose="020B0604030504040204" pitchFamily="34" charset="0"/>
                <a:ea typeface="Verdana" panose="020B0604030504040204" pitchFamily="34" charset="0"/>
              </a:rPr>
              <a:t>Službenom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glasniku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BiH</a:t>
            </a:r>
            <a:r>
              <a:rPr lang="en-US" altLang="el-GR" sz="1800" dirty="0">
                <a:latin typeface="Verdana" panose="020B0604030504040204" pitchFamily="34" charset="0"/>
                <a:ea typeface="Verdana" panose="020B0604030504040204" pitchFamily="34" charset="0"/>
              </a:rPr>
              <a:t>.</a:t>
            </a:r>
            <a:endParaRPr lang="el-GR" altLang="el-GR" sz="1800" dirty="0">
              <a:latin typeface="Verdana" panose="020B0604030504040204" pitchFamily="34" charset="0"/>
              <a:ea typeface="Verdana" panose="020B0604030504040204" pitchFamily="34" charset="0"/>
              <a:cs typeface="Verdana" panose="020B0604030504040204" pitchFamily="34" charset="0"/>
            </a:endParaRPr>
          </a:p>
        </p:txBody>
      </p:sp>
      <p:sp>
        <p:nvSpPr>
          <p:cNvPr id="16" name="Rectangle 2"/>
          <p:cNvSpPr txBox="1">
            <a:spLocks noChangeArrowheads="1"/>
          </p:cNvSpPr>
          <p:nvPr/>
        </p:nvSpPr>
        <p:spPr>
          <a:xfrm>
            <a:off x="432000" y="432000"/>
            <a:ext cx="260680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kern="1200" dirty="0">
                <a:latin typeface="Verdana" pitchFamily="34" charset="0"/>
                <a:ea typeface="+mn-ea"/>
                <a:cs typeface="+mn-cs"/>
              </a:rPr>
              <a:t>Zahtjevi javnosti</a:t>
            </a:r>
            <a:endParaRPr lang="en-US" altLang="en-US" sz="2000" b="1" kern="1200" dirty="0">
              <a:latin typeface="Verdana" pitchFamily="34" charset="0"/>
              <a:ea typeface="+mn-ea"/>
              <a:cs typeface="+mn-cs"/>
            </a:endParaRPr>
          </a:p>
        </p:txBody>
      </p:sp>
    </p:spTree>
    <p:extLst>
      <p:ext uri="{BB962C8B-B14F-4D97-AF65-F5344CB8AC3E}">
        <p14:creationId xmlns:p14="http://schemas.microsoft.com/office/powerpoint/2010/main" val="2477188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32000" y="432000"/>
            <a:ext cx="571182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Prethodno informaciono obavještenje</a:t>
            </a:r>
            <a:endParaRPr lang="en-US" altLang="en-US" sz="2000" b="1" kern="1200" dirty="0">
              <a:latin typeface="Verdana" pitchFamily="34" charset="0"/>
              <a:ea typeface="+mn-ea"/>
              <a:cs typeface="+mn-cs"/>
            </a:endParaRPr>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37 </a:t>
            </a:r>
            <a:r>
              <a:rPr lang="hr-BA" sz="1400" b="1" dirty="0">
                <a:solidFill>
                  <a:schemeClr val="bg1"/>
                </a:solidFill>
              </a:rPr>
              <a:t>ZJN</a:t>
            </a:r>
            <a:endParaRPr lang="el-GR" sz="1400" b="1" dirty="0">
              <a:solidFill>
                <a:schemeClr val="bg1"/>
              </a:solidFill>
            </a:endParaRPr>
          </a:p>
        </p:txBody>
      </p:sp>
      <p:sp>
        <p:nvSpPr>
          <p:cNvPr id="7" name="Rectangle 27"/>
          <p:cNvSpPr>
            <a:spLocks noChangeArrowheads="1"/>
          </p:cNvSpPr>
          <p:nvPr/>
        </p:nvSpPr>
        <p:spPr bwMode="auto">
          <a:xfrm>
            <a:off x="432000" y="1080000"/>
            <a:ext cx="8280000" cy="1461939"/>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Objava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prethodne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informativne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obavijesti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nije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obavezna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može</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objaviti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početkom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kalendarske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godine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odmah</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nakon</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odluke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kojom</a:t>
            </a:r>
            <a:r>
              <a:rPr lang="en-US" altLang="el-GR" sz="1800" dirty="0">
                <a:latin typeface="Verdana" panose="020B0604030504040204" pitchFamily="34" charset="0"/>
                <a:ea typeface="Verdana" panose="020B0604030504040204" pitchFamily="34" charset="0"/>
              </a:rPr>
              <a:t> je </a:t>
            </a:r>
            <a:r>
              <a:rPr lang="en-US" altLang="el-GR" sz="1800" dirty="0" err="1">
                <a:latin typeface="Verdana" panose="020B0604030504040204" pitchFamily="34" charset="0"/>
                <a:ea typeface="Verdana" panose="020B0604030504040204" pitchFamily="34" charset="0"/>
              </a:rPr>
              <a:t>planirani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ugovor</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odobren</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Namjera</a:t>
            </a:r>
            <a:r>
              <a:rPr lang="en-US" altLang="el-GR" sz="1800" dirty="0">
                <a:latin typeface="Verdana" panose="020B0604030504040204" pitchFamily="34" charset="0"/>
                <a:ea typeface="Verdana" panose="020B0604030504040204" pitchFamily="34" charset="0"/>
              </a:rPr>
              <a:t> je da </a:t>
            </a:r>
            <a:r>
              <a:rPr lang="en-US" altLang="el-GR" sz="1800" dirty="0" err="1">
                <a:latin typeface="Verdana" panose="020B0604030504040204" pitchFamily="34" charset="0"/>
                <a:ea typeface="Verdana" panose="020B0604030504040204" pitchFamily="34" charset="0"/>
              </a:rPr>
              <a:t>bude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objavljen</a:t>
            </a:r>
            <a:r>
              <a:rPr lang="hr-BA" altLang="el-GR" sz="1800" dirty="0">
                <a:latin typeface="Verdana" panose="020B0604030504040204" pitchFamily="34" charset="0"/>
                <a:ea typeface="Verdana" panose="020B0604030504040204" pitchFamily="34" charset="0"/>
              </a:rPr>
              <a:t>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informacija</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tržištu</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ugovore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koji</a:t>
            </a:r>
            <a:r>
              <a:rPr lang="en-US" altLang="el-GR" sz="1800" dirty="0">
                <a:latin typeface="Verdana" panose="020B0604030504040204" pitchFamily="34" charset="0"/>
                <a:ea typeface="Verdana" panose="020B0604030504040204" pitchFamily="34" charset="0"/>
              </a:rPr>
              <a:t> se </a:t>
            </a:r>
            <a:r>
              <a:rPr lang="en-US" altLang="el-GR" sz="1800" dirty="0" err="1">
                <a:latin typeface="Verdana" panose="020B0604030504040204" pitchFamily="34" charset="0"/>
                <a:ea typeface="Verdana" panose="020B0604030504040204" pitchFamily="34" charset="0"/>
              </a:rPr>
              <a:t>planiraju</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realizirati</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sljedećoj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kalendarskoj</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godini</a:t>
            </a:r>
            <a:r>
              <a:rPr lang="en-US" altLang="el-GR" sz="1800" dirty="0">
                <a:latin typeface="Verdana" panose="020B0604030504040204" pitchFamily="34" charset="0"/>
                <a:ea typeface="Verdana" panose="020B0604030504040204" pitchFamily="34" charset="0"/>
              </a:rPr>
              <a:t>.</a:t>
            </a:r>
            <a:endParaRPr lang="el-GR" altLang="el-GR" sz="1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46850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432000" y="432000"/>
            <a:ext cx="355097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hr-BA" altLang="en-US" sz="2000" b="1" dirty="0">
                <a:latin typeface="Verdana" pitchFamily="34" charset="0"/>
                <a:ea typeface="+mn-ea"/>
                <a:cs typeface="+mn-cs"/>
              </a:rPr>
              <a:t>Obavještenje o nabavci</a:t>
            </a:r>
            <a:endParaRPr lang="en-US" altLang="en-US" sz="2000" b="1" kern="1200" dirty="0">
              <a:latin typeface="Verdana" pitchFamily="34" charset="0"/>
              <a:ea typeface="+mn-ea"/>
              <a:cs typeface="+mn-cs"/>
            </a:endParaRPr>
          </a:p>
        </p:txBody>
      </p:sp>
      <p:sp>
        <p:nvSpPr>
          <p:cNvPr id="6" name="TextBox 5"/>
          <p:cNvSpPr txBox="1"/>
          <p:nvPr/>
        </p:nvSpPr>
        <p:spPr>
          <a:xfrm>
            <a:off x="766941" y="124023"/>
            <a:ext cx="1377300" cy="307777"/>
          </a:xfrm>
          <a:prstGeom prst="rect">
            <a:avLst/>
          </a:prstGeom>
          <a:noFill/>
        </p:spPr>
        <p:txBody>
          <a:bodyPr wrap="none" rtlCol="0">
            <a:spAutoFit/>
          </a:bodyPr>
          <a:lstStyle/>
          <a:p>
            <a:r>
              <a:rPr lang="hr-BA" sz="1400" b="1" dirty="0">
                <a:solidFill>
                  <a:schemeClr val="bg1"/>
                </a:solidFill>
              </a:rPr>
              <a:t>Član</a:t>
            </a:r>
            <a:r>
              <a:rPr lang="en-US" sz="1400" b="1" dirty="0">
                <a:solidFill>
                  <a:schemeClr val="bg1"/>
                </a:solidFill>
              </a:rPr>
              <a:t> 36 </a:t>
            </a:r>
            <a:r>
              <a:rPr lang="hr-BA" sz="1400" b="1" dirty="0">
                <a:solidFill>
                  <a:schemeClr val="bg1"/>
                </a:solidFill>
              </a:rPr>
              <a:t>ZJN</a:t>
            </a:r>
            <a:endParaRPr lang="el-GR" sz="1400" b="1" dirty="0">
              <a:solidFill>
                <a:schemeClr val="bg1"/>
              </a:solidFill>
            </a:endParaRPr>
          </a:p>
        </p:txBody>
      </p:sp>
      <p:sp>
        <p:nvSpPr>
          <p:cNvPr id="7" name="Rectangle 27"/>
          <p:cNvSpPr>
            <a:spLocks noChangeArrowheads="1"/>
          </p:cNvSpPr>
          <p:nvPr/>
        </p:nvSpPr>
        <p:spPr bwMode="auto">
          <a:xfrm>
            <a:off x="432000" y="1080000"/>
            <a:ext cx="8280000" cy="4216539"/>
          </a:xfrm>
          <a:prstGeom prst="rect">
            <a:avLst/>
          </a:prstGeom>
          <a:noFill/>
          <a:ln w="22225">
            <a:noFill/>
            <a:miter lim="800000"/>
            <a:headEnd/>
            <a:tailEnd/>
          </a:ln>
          <a:effectLst/>
        </p:spPr>
        <p:txBody>
          <a:bodyPr tIns="0" bIns="0" anchor="t" anchorCtr="0">
            <a:spAutoFit/>
          </a:bodyPr>
          <a:lstStyle>
            <a:lvl1pPr eaLnBrk="0" hangingPunct="0">
              <a:spcBef>
                <a:spcPct val="20000"/>
              </a:spcBef>
              <a:buClr>
                <a:schemeClr val="bg2"/>
              </a:buClr>
              <a:buSzPct val="75000"/>
              <a:buFont typeface="Wingdings" pitchFamily="2" charset="2"/>
              <a:buChar char="n"/>
              <a:defRPr sz="20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16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14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12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1200">
                <a:solidFill>
                  <a:schemeClr val="tx1"/>
                </a:solidFill>
                <a:latin typeface="Arial" charset="0"/>
              </a:defRPr>
            </a:lvl9pPr>
          </a:lstStyle>
          <a:p>
            <a:pPr eaLnBrk="1" hangingPunct="1">
              <a:spcBef>
                <a:spcPts val="600"/>
              </a:spcBef>
              <a:buClrTx/>
              <a:buSzTx/>
              <a:buFontTx/>
              <a:buNone/>
            </a:pPr>
            <a:r>
              <a:rPr lang="pl-PL" altLang="el-GR" sz="1800" dirty="0">
                <a:latin typeface="Verdana" panose="020B0604030504040204" pitchFamily="34" charset="0"/>
                <a:ea typeface="Verdana" panose="020B0604030504040204" pitchFamily="34" charset="0"/>
              </a:rPr>
              <a:t>Naručilac je dužan objaviti obavijest o nabavci za</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otvoren</a:t>
            </a:r>
            <a:r>
              <a:rPr lang="hr-BA" altLang="el-GR" sz="1800" dirty="0">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ograničen</a:t>
            </a:r>
            <a:r>
              <a:rPr lang="hr-BA" altLang="el-GR" sz="1800" dirty="0">
                <a:latin typeface="Verdana" panose="020B0604030504040204" pitchFamily="34" charset="0"/>
                <a:ea typeface="Verdana" panose="020B0604030504040204" pitchFamily="34" charset="0"/>
                <a:cs typeface="Verdana" panose="020B0604030504040204" pitchFamily="34" charset="0"/>
              </a:rPr>
              <a:t>i</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pregovarački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postupak</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sa</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objavom</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obav</a:t>
            </a:r>
            <a:r>
              <a:rPr lang="hr-BA" altLang="el-GR" sz="1800" dirty="0">
                <a:latin typeface="Verdana" panose="020B0604030504040204" pitchFamily="34" charset="0"/>
                <a:ea typeface="Verdana" panose="020B0604030504040204" pitchFamily="34" charset="0"/>
                <a:cs typeface="Verdana" panose="020B0604030504040204" pitchFamily="34" charset="0"/>
              </a:rPr>
              <a:t>j</a:t>
            </a:r>
            <a:r>
              <a:rPr lang="en-US" altLang="el-GR" sz="1800" dirty="0" err="1">
                <a:latin typeface="Verdana" panose="020B0604030504040204" pitchFamily="34" charset="0"/>
                <a:ea typeface="Verdana" panose="020B0604030504040204" pitchFamily="34" charset="0"/>
                <a:cs typeface="Verdana" panose="020B0604030504040204" pitchFamily="34" charset="0"/>
              </a:rPr>
              <a:t>eštenja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konkurs</a:t>
            </a:r>
            <a:r>
              <a:rPr lang="en-US" altLang="el-GR" sz="1800" dirty="0">
                <a:latin typeface="Verdana" panose="020B0604030504040204" pitchFamily="34" charset="0"/>
                <a:ea typeface="Verdana" panose="020B0604030504040204" pitchFamily="34" charset="0"/>
                <a:cs typeface="Verdana" panose="020B0604030504040204" pitchFamily="34" charset="0"/>
              </a:rPr>
              <a:t> za</a:t>
            </a:r>
            <a:r>
              <a:rPr lang="hr-BA" altLang="el-GR" sz="1800" dirty="0">
                <a:latin typeface="Verdana" panose="020B0604030504040204" pitchFamily="34" charset="0"/>
                <a:ea typeface="Verdana" panose="020B0604030504040204" pitchFamily="34" charset="0"/>
                <a:cs typeface="Verdana" panose="020B0604030504040204" pitchFamily="34" charset="0"/>
              </a:rPr>
              <a:t> izradu idejnog rješenja</a:t>
            </a:r>
            <a:r>
              <a:rPr lang="en-US" altLang="el-GR" sz="1800" dirty="0">
                <a:latin typeface="Verdana" panose="020B0604030504040204" pitchFamily="34" charset="0"/>
                <a:ea typeface="Verdana" panose="020B0604030504040204" pitchFamily="34" charset="0"/>
                <a:cs typeface="Verdana" panose="020B0604030504040204" pitchFamily="34" charset="0"/>
              </a:rPr>
              <a:t>,</a:t>
            </a: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takmičarski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dijalog</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i</a:t>
            </a:r>
            <a:endParaRPr lang="en-US" altLang="el-GR" sz="1800" dirty="0">
              <a:latin typeface="Verdana" panose="020B0604030504040204" pitchFamily="34" charset="0"/>
              <a:ea typeface="Verdana" panose="020B0604030504040204" pitchFamily="34" charset="0"/>
              <a:cs typeface="Verdana" panose="020B0604030504040204" pitchFamily="34" charset="0"/>
            </a:endParaRPr>
          </a:p>
          <a:p>
            <a:pPr marL="285750" indent="-285750" eaLnBrk="1" hangingPunct="1">
              <a:spcBef>
                <a:spcPts val="600"/>
              </a:spcBef>
              <a:buClrTx/>
              <a:buSzTx/>
            </a:pPr>
            <a:r>
              <a:rPr lang="en-US" altLang="el-GR" sz="1800" dirty="0" err="1">
                <a:latin typeface="Verdana" panose="020B0604030504040204" pitchFamily="34" charset="0"/>
                <a:ea typeface="Verdana" panose="020B0604030504040204" pitchFamily="34" charset="0"/>
                <a:cs typeface="Verdana" panose="020B0604030504040204" pitchFamily="34" charset="0"/>
              </a:rPr>
              <a:t>konkurentski</a:t>
            </a:r>
            <a:r>
              <a:rPr lang="en-US" altLang="el-GR" sz="1800" dirty="0">
                <a:latin typeface="Verdana" panose="020B0604030504040204" pitchFamily="34" charset="0"/>
                <a:ea typeface="Verdana" panose="020B0604030504040204" pitchFamily="34" charset="0"/>
                <a:cs typeface="Verdana" panose="020B0604030504040204" pitchFamily="34" charset="0"/>
              </a:rPr>
              <a:t> </a:t>
            </a:r>
            <a:r>
              <a:rPr lang="en-US" altLang="el-GR" sz="1800" dirty="0" err="1">
                <a:latin typeface="Verdana" panose="020B0604030504040204" pitchFamily="34" charset="0"/>
                <a:ea typeface="Verdana" panose="020B0604030504040204" pitchFamily="34" charset="0"/>
                <a:cs typeface="Verdana" panose="020B0604030504040204" pitchFamily="34" charset="0"/>
              </a:rPr>
              <a:t>zahtjev</a:t>
            </a:r>
            <a:r>
              <a:rPr lang="en-US" altLang="el-GR" sz="1800" dirty="0">
                <a:latin typeface="Verdana" panose="020B0604030504040204" pitchFamily="34" charset="0"/>
                <a:ea typeface="Verdana" panose="020B0604030504040204" pitchFamily="34" charset="0"/>
                <a:cs typeface="Verdana" panose="020B0604030504040204" pitchFamily="34" charset="0"/>
              </a:rPr>
              <a:t>.</a:t>
            </a:r>
            <a:endParaRPr lang="hr-BA" altLang="el-GR" sz="1800" dirty="0">
              <a:latin typeface="Verdana" panose="020B0604030504040204" pitchFamily="34" charset="0"/>
              <a:ea typeface="Verdana" panose="020B0604030504040204" pitchFamily="34" charset="0"/>
              <a:cs typeface="Verdana" panose="020B0604030504040204" pitchFamily="34" charset="0"/>
            </a:endParaRP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Obavijest</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daje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svim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zainteresiranim</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ponuđačima </a:t>
            </a:r>
            <a:r>
              <a:rPr lang="en-US" altLang="el-GR" sz="1800" dirty="0" err="1">
                <a:latin typeface="Verdana" panose="020B0604030504040204" pitchFamily="34" charset="0"/>
                <a:ea typeface="Verdana" panose="020B0604030504040204" pitchFamily="34" charset="0"/>
              </a:rPr>
              <a:t>dovoljno</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informacija</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omoguć</a:t>
            </a:r>
            <a:r>
              <a:rPr lang="hr-BA" altLang="el-GR" sz="1800" dirty="0">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ocijene</a:t>
            </a:r>
            <a:r>
              <a:rPr lang="en-US" altLang="el-GR" sz="1800" dirty="0">
                <a:latin typeface="Verdana" panose="020B0604030504040204" pitchFamily="34" charset="0"/>
                <a:ea typeface="Verdana" panose="020B0604030504040204" pitchFamily="34" charset="0"/>
              </a:rPr>
              <a:t> je li u </a:t>
            </a:r>
            <a:r>
              <a:rPr lang="en-US" altLang="el-GR" sz="1800" dirty="0" err="1">
                <a:latin typeface="Verdana" panose="020B0604030504040204" pitchFamily="34" charset="0"/>
                <a:ea typeface="Verdana" panose="020B0604030504040204" pitchFamily="34" charset="0"/>
              </a:rPr>
              <a:t>njihovom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interesu</a:t>
            </a:r>
            <a:r>
              <a:rPr lang="en-US" altLang="el-GR" sz="1800" dirty="0">
                <a:latin typeface="Verdana" panose="020B0604030504040204" pitchFamily="34" charset="0"/>
                <a:ea typeface="Verdana" panose="020B0604030504040204" pitchFamily="34" charset="0"/>
              </a:rPr>
              <a:t> da </a:t>
            </a:r>
            <a:r>
              <a:rPr lang="hr-BA" altLang="el-GR" sz="1800" dirty="0">
                <a:latin typeface="Verdana" panose="020B0604030504040204" pitchFamily="34" charset="0"/>
                <a:ea typeface="Verdana" panose="020B0604030504040204" pitchFamily="34" charset="0"/>
              </a:rPr>
              <a:t>učestvuju</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postupku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javne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ke </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da </a:t>
            </a:r>
            <a:r>
              <a:rPr lang="en-US" altLang="el-GR" sz="1800" dirty="0" err="1">
                <a:latin typeface="Verdana" panose="020B0604030504040204" pitchFamily="34" charset="0"/>
                <a:ea typeface="Verdana" panose="020B0604030504040204" pitchFamily="34" charset="0"/>
              </a:rPr>
              <a:t>podnesu</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zahtjev</a:t>
            </a:r>
            <a:r>
              <a:rPr lang="en-US" altLang="el-GR" sz="1800" dirty="0">
                <a:latin typeface="Verdana" panose="020B0604030504040204" pitchFamily="34" charset="0"/>
                <a:ea typeface="Verdana" panose="020B0604030504040204" pitchFamily="34" charset="0"/>
              </a:rPr>
              <a:t> za </a:t>
            </a:r>
            <a:r>
              <a:rPr lang="en-US" altLang="el-GR" sz="1800" dirty="0" err="1">
                <a:latin typeface="Verdana" panose="020B0604030504040204" pitchFamily="34" charset="0"/>
                <a:ea typeface="Verdana" panose="020B0604030504040204" pitchFamily="34" charset="0"/>
              </a:rPr>
              <a:t>sudjelovanje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ili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ponudu</a:t>
            </a:r>
            <a:r>
              <a:rPr lang="en-US" altLang="el-GR" sz="1800" dirty="0">
                <a:latin typeface="Verdana" panose="020B0604030504040204" pitchFamily="34" charset="0"/>
                <a:ea typeface="Verdana" panose="020B0604030504040204" pitchFamily="34" charset="0"/>
              </a:rPr>
              <a:t>.</a:t>
            </a:r>
          </a:p>
          <a:p>
            <a:pPr eaLnBrk="1" hangingPunct="1">
              <a:spcBef>
                <a:spcPts val="600"/>
              </a:spcBef>
              <a:buClrTx/>
              <a:buSzTx/>
              <a:buFontTx/>
              <a:buNone/>
            </a:pPr>
            <a:r>
              <a:rPr lang="en-US" altLang="el-GR" sz="1800" dirty="0" err="1">
                <a:latin typeface="Verdana" panose="020B0604030504040204" pitchFamily="34" charset="0"/>
                <a:ea typeface="Verdana" panose="020B0604030504040204" pitchFamily="34" charset="0"/>
              </a:rPr>
              <a:t>Obavijest</a:t>
            </a:r>
            <a:r>
              <a:rPr lang="en-US" altLang="el-GR" sz="1800" dirty="0">
                <a:latin typeface="Verdana" panose="020B0604030504040204" pitchFamily="34" charset="0"/>
                <a:ea typeface="Verdana" panose="020B0604030504040204" pitchFamily="34" charset="0"/>
              </a:rPr>
              <a:t> o </a:t>
            </a:r>
            <a:r>
              <a:rPr lang="en-US" altLang="el-GR" sz="1800" dirty="0" err="1">
                <a:latin typeface="Verdana" panose="020B0604030504040204" pitchFamily="34" charset="0"/>
                <a:ea typeface="Verdana" panose="020B0604030504040204" pitchFamily="34" charset="0"/>
              </a:rPr>
              <a:t>nabav</a:t>
            </a:r>
            <a:r>
              <a:rPr lang="hr-BA" altLang="el-GR" sz="1800" dirty="0">
                <a:latin typeface="Verdana" panose="020B0604030504040204" pitchFamily="34" charset="0"/>
                <a:ea typeface="Verdana" panose="020B0604030504040204" pitchFamily="34" charset="0"/>
              </a:rPr>
              <a:t>c</a:t>
            </a:r>
            <a:r>
              <a:rPr lang="en-US" altLang="el-GR" sz="1800" dirty="0" err="1">
                <a:latin typeface="Verdana" panose="020B0604030504040204" pitchFamily="34" charset="0"/>
                <a:ea typeface="Verdana" panose="020B0604030504040204" pitchFamily="34" charset="0"/>
              </a:rPr>
              <a:t>i</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uključuje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kratke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informacije</a:t>
            </a:r>
            <a:r>
              <a:rPr lang="en-US" altLang="el-GR" sz="1800" dirty="0">
                <a:latin typeface="Verdana" panose="020B0604030504040204" pitchFamily="34" charset="0"/>
                <a:ea typeface="Verdana" panose="020B0604030504040204" pitchFamily="34" charset="0"/>
              </a:rPr>
              <a:t> u </a:t>
            </a:r>
            <a:r>
              <a:rPr lang="en-US" altLang="el-GR" sz="1800" dirty="0" err="1">
                <a:latin typeface="Verdana" panose="020B0604030504040204" pitchFamily="34" charset="0"/>
                <a:ea typeface="Verdana" panose="020B0604030504040204" pitchFamily="34" charset="0"/>
              </a:rPr>
              <a:t>skladu</a:t>
            </a:r>
            <a:r>
              <a:rPr lang="en-US" altLang="el-GR" sz="1800" dirty="0">
                <a:latin typeface="Verdana" panose="020B0604030504040204" pitchFamily="34" charset="0"/>
                <a:ea typeface="Verdana" panose="020B0604030504040204" pitchFamily="34" charset="0"/>
              </a:rPr>
              <a:t> s </a:t>
            </a:r>
            <a:r>
              <a:rPr lang="en-US" altLang="el-GR" sz="1800" dirty="0" err="1">
                <a:latin typeface="Verdana" panose="020B0604030504040204" pitchFamily="34" charset="0"/>
                <a:ea typeface="Verdana" panose="020B0604030504040204" pitchFamily="34" charset="0"/>
              </a:rPr>
              <a:t>relevantnim</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elementima</a:t>
            </a:r>
            <a:r>
              <a:rPr lang="en-US" altLang="el-GR" sz="1800" dirty="0">
                <a:latin typeface="Verdana" panose="020B0604030504040204" pitchFamily="34" charset="0"/>
                <a:ea typeface="Verdana" panose="020B0604030504040204" pitchFamily="34" charset="0"/>
              </a:rPr>
              <a:t> </a:t>
            </a:r>
            <a:r>
              <a:rPr lang="hr-BA" altLang="el-GR" sz="1800" dirty="0">
                <a:latin typeface="Verdana" panose="020B0604030504040204" pitchFamily="34" charset="0"/>
                <a:ea typeface="Verdana" panose="020B0604030504040204" pitchFamily="34" charset="0"/>
              </a:rPr>
              <a:t>tenderske</a:t>
            </a:r>
            <a:r>
              <a:rPr lang="en-US" altLang="el-GR" sz="1800" dirty="0">
                <a:latin typeface="Verdana" panose="020B0604030504040204" pitchFamily="34" charset="0"/>
                <a:ea typeface="Verdana" panose="020B0604030504040204" pitchFamily="34" charset="0"/>
              </a:rPr>
              <a:t> </a:t>
            </a:r>
            <a:r>
              <a:rPr lang="en-US" altLang="el-GR" sz="1800" dirty="0" err="1">
                <a:latin typeface="Verdana" panose="020B0604030504040204" pitchFamily="34" charset="0"/>
                <a:ea typeface="Verdana" panose="020B0604030504040204" pitchFamily="34" charset="0"/>
              </a:rPr>
              <a:t>dokumentacije</a:t>
            </a:r>
            <a:r>
              <a:rPr lang="en-US" altLang="el-GR" sz="1800" dirty="0">
                <a:latin typeface="Verdana" panose="020B0604030504040204" pitchFamily="34" charset="0"/>
                <a:ea typeface="Verdana" panose="020B0604030504040204" pitchFamily="34" charset="0"/>
              </a:rPr>
              <a:t>.</a:t>
            </a:r>
          </a:p>
        </p:txBody>
      </p:sp>
    </p:spTree>
    <p:extLst>
      <p:ext uri="{BB962C8B-B14F-4D97-AF65-F5344CB8AC3E}">
        <p14:creationId xmlns:p14="http://schemas.microsoft.com/office/powerpoint/2010/main" val="1739923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q2ZOk4OnHE.MsJz7DD13l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zV1u0uXqEqREqyDU8zGu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SSQDCmpsQku7jECg3HLGK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5BsThMpUG_ObaqlcdfX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4YD8mm4pkGFuaqRiTN7a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EMyOuv4GtUWEARVnBFTUY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h5BsThMpUG_ObaqlcdfXw"/>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18849</Words>
  <Application>Microsoft Office PowerPoint</Application>
  <PresentationFormat>On-screen Show (4:3)</PresentationFormat>
  <Paragraphs>1885</Paragraphs>
  <Slides>189</Slides>
  <Notes>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189</vt:i4>
      </vt:variant>
    </vt:vector>
  </HeadingPairs>
  <TitlesOfParts>
    <vt:vector size="204" baseType="lpstr">
      <vt:lpstr>MS PGothic</vt:lpstr>
      <vt:lpstr>MS PGothic</vt:lpstr>
      <vt:lpstr>Arial</vt:lpstr>
      <vt:lpstr>Arial Black</vt:lpstr>
      <vt:lpstr>Calibri</vt:lpstr>
      <vt:lpstr>Courier New</vt:lpstr>
      <vt:lpstr>Monotype Sorts</vt:lpstr>
      <vt:lpstr>StoneSans</vt:lpstr>
      <vt:lpstr>Symbol</vt:lpstr>
      <vt:lpstr>Times</vt:lpstr>
      <vt:lpstr>Times New Roman</vt:lpstr>
      <vt:lpstr>Trebuchet MS</vt:lpstr>
      <vt:lpstr>Verdana</vt:lpstr>
      <vt:lpstr>Wingdings</vt:lpstr>
      <vt:lpstr>Pixel</vt:lpstr>
      <vt:lpstr>PowerPoint Presentation</vt:lpstr>
      <vt:lpstr>PowerPoint Presentation</vt:lpstr>
      <vt:lpstr>PowerPoint Presentation</vt:lpstr>
      <vt:lpstr>PowerPoint Presentation</vt:lpstr>
      <vt:lpstr>Principi javnih nabavki (1 od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Razvoj EU pravnog okvira za javne nabavke tokom vremena</vt:lpstr>
      <vt:lpstr>PowerPoint Presentation</vt:lpstr>
      <vt:lpstr>PowerPoint Presentation</vt:lpstr>
      <vt:lpstr>PowerPoint Presentation</vt:lpstr>
      <vt:lpstr>PowerPoint Presentation</vt:lpstr>
      <vt:lpstr>Elementi postupka javne nabavke i pitanja na koja je potrebno odgovoriti u svakoj fazi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 li je nabavka obuhvaćena odredbama ZJN?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Zahtjevi tehničkih specifikacija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e-nabavke i EU Direktive o nabavki iz 2014. godine</vt:lpstr>
      <vt:lpstr>Pregled koraka nabavke</vt:lpstr>
      <vt:lpstr>Ponavljajući procesi</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Od dodjele do provedbe ugovora (1/2)</vt:lpstr>
      <vt:lpstr>PowerPoint Presentation</vt:lpstr>
      <vt:lpstr>Zašto je upravljanje ugovorom važno?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Kritični faktori uspjeha za oblikovanje ugovora zasnovanog na performansama</vt:lpstr>
      <vt:lpstr>PowerPoint Presentation</vt:lpstr>
      <vt:lpstr>PowerPoint Presentation</vt:lpstr>
      <vt:lpstr>Razvoj pokazatelja uspješnosti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2014-01-28T18:17:47Z</dcterms:created>
  <dcterms:modified xsi:type="dcterms:W3CDTF">2021-11-29T11:49:42Z</dcterms:modified>
</cp:coreProperties>
</file>