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59" r:id="rId4"/>
    <p:sldId id="261" r:id="rId5"/>
    <p:sldId id="263" r:id="rId6"/>
    <p:sldId id="271" r:id="rId7"/>
    <p:sldId id="262" r:id="rId8"/>
    <p:sldId id="265" r:id="rId9"/>
    <p:sldId id="266" r:id="rId10"/>
    <p:sldId id="276" r:id="rId11"/>
    <p:sldId id="264" r:id="rId12"/>
    <p:sldId id="267" r:id="rId13"/>
    <p:sldId id="268" r:id="rId14"/>
    <p:sldId id="269" r:id="rId15"/>
    <p:sldId id="273" r:id="rId16"/>
    <p:sldId id="274" r:id="rId17"/>
    <p:sldId id="275" r:id="rId18"/>
    <p:sldId id="277" r:id="rId19"/>
    <p:sldId id="278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6" autoAdjust="0"/>
    <p:restoredTop sz="94660"/>
  </p:normalViewPr>
  <p:slideViewPr>
    <p:cSldViewPr snapToGrid="0">
      <p:cViewPr varScale="1">
        <p:scale>
          <a:sx n="162" d="100"/>
          <a:sy n="162" d="100"/>
        </p:scale>
        <p:origin x="10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85F5F-35C6-4B8A-ADB1-0A6FA97CF2D5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75513-8950-4E32-BC9D-373CEA73A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9092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85F5F-35C6-4B8A-ADB1-0A6FA97CF2D5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75513-8950-4E32-BC9D-373CEA73A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5784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85F5F-35C6-4B8A-ADB1-0A6FA97CF2D5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75513-8950-4E32-BC9D-373CEA73A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803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85F5F-35C6-4B8A-ADB1-0A6FA97CF2D5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75513-8950-4E32-BC9D-373CEA73A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4684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85F5F-35C6-4B8A-ADB1-0A6FA97CF2D5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75513-8950-4E32-BC9D-373CEA73A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7132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85F5F-35C6-4B8A-ADB1-0A6FA97CF2D5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75513-8950-4E32-BC9D-373CEA73A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610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85F5F-35C6-4B8A-ADB1-0A6FA97CF2D5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75513-8950-4E32-BC9D-373CEA73A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7467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85F5F-35C6-4B8A-ADB1-0A6FA97CF2D5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75513-8950-4E32-BC9D-373CEA73A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9874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85F5F-35C6-4B8A-ADB1-0A6FA97CF2D5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75513-8950-4E32-BC9D-373CEA73A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3929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85F5F-35C6-4B8A-ADB1-0A6FA97CF2D5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75513-8950-4E32-BC9D-373CEA73A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2548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85F5F-35C6-4B8A-ADB1-0A6FA97CF2D5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75513-8950-4E32-BC9D-373CEA73A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624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785F5F-35C6-4B8A-ADB1-0A6FA97CF2D5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475513-8950-4E32-BC9D-373CEA73A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505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penapis.org/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open.ejn.gov.ba/docs/index.html" TargetMode="External"/><Relationship Id="rId4" Type="http://schemas.openxmlformats.org/officeDocument/2006/relationships/hyperlink" Target="https://www.odata.org/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5505" y="5016578"/>
            <a:ext cx="5508292" cy="1040690"/>
          </a:xfrm>
        </p:spPr>
        <p:txBody>
          <a:bodyPr/>
          <a:lstStyle/>
          <a:p>
            <a:r>
              <a:rPr lang="bs-Latn-BA" sz="28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Agencija za javne nabavke BiH</a:t>
            </a:r>
          </a:p>
          <a:p>
            <a:r>
              <a:rPr lang="bs-Latn-BA" sz="20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Dario Kihli, šef Grupe za IT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7210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</a:blip>
          <a:srcRect/>
          <a:tile tx="0" ty="0" sx="100000" sy="100000" flip="none" algn="ct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s-Latn-BA" sz="4000" b="1" dirty="0">
                <a:solidFill>
                  <a:schemeClr val="accent1">
                    <a:lumMod val="50000"/>
                  </a:schemeClr>
                </a:solidFill>
              </a:rPr>
              <a:t>Novi javni dio Portala javnih nabavki</a:t>
            </a:r>
            <a:endParaRPr lang="en-US" sz="4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530753"/>
            <a:ext cx="10515600" cy="294108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156592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</a:blip>
          <a:srcRect/>
          <a:tile tx="0" ty="0" sx="100000" sy="100000" flip="none" algn="ct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s-Latn-BA" sz="4000" b="1" dirty="0">
                <a:solidFill>
                  <a:schemeClr val="accent1">
                    <a:lumMod val="50000"/>
                  </a:schemeClr>
                </a:solidFill>
              </a:rPr>
              <a:t>Novi javni dio Portala javnih nabavki</a:t>
            </a:r>
            <a:endParaRPr lang="en-US" sz="4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133680"/>
            <a:ext cx="10515600" cy="373522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201181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</a:blip>
          <a:srcRect/>
          <a:tile tx="0" ty="0" sx="100000" sy="100000" flip="none" algn="ct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s-Latn-BA" sz="4000" b="1" dirty="0">
                <a:solidFill>
                  <a:schemeClr val="accent1">
                    <a:lumMod val="50000"/>
                  </a:schemeClr>
                </a:solidFill>
              </a:rPr>
              <a:t>Otvoreni podaci u javnim nabavkama </a:t>
            </a:r>
            <a:endParaRPr lang="en-US" sz="4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bs-Latn-BA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Otvoreni podaci (Open Data) predstavljaju podatke koji su dostupni široj javnosti za korištenje i daljnju obradu;</a:t>
            </a:r>
          </a:p>
          <a:p>
            <a:endParaRPr lang="bs-Latn-BA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r>
              <a:rPr lang="bs-Latn-BA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Otvoreni podaci u javnim nabavkama su </a:t>
            </a:r>
            <a:r>
              <a:rPr lang="bs-Latn-BA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implementirani </a:t>
            </a:r>
            <a:r>
              <a:rPr lang="bs-Latn-BA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na bazi Microsoft tehnologija;</a:t>
            </a:r>
          </a:p>
          <a:p>
            <a:endParaRPr lang="bs-Latn-BA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r>
              <a:rPr lang="bs-Latn-BA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Implementacija otvorenih podataka u javnim nabavkama je prva koja omogućava preuzimanje podataka u realnom vremenu, onog trenutka kada su </a:t>
            </a:r>
            <a:r>
              <a:rPr lang="bs-Latn-BA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podaci i </a:t>
            </a:r>
            <a:r>
              <a:rPr lang="bs-Latn-BA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objavljeni;</a:t>
            </a:r>
          </a:p>
          <a:p>
            <a:endParaRPr lang="bs-Latn-BA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r>
              <a:rPr lang="bs-Latn-BA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Podaci se isporučuju u streaming formatu.</a:t>
            </a:r>
          </a:p>
          <a:p>
            <a:endParaRPr lang="bs-Latn-BA" dirty="0">
              <a:solidFill>
                <a:schemeClr val="accent1">
                  <a:lumMod val="75000"/>
                </a:schemeClr>
              </a:solidFill>
              <a:latin typeface="Bahnschrift Light Condensed" panose="020B0502040204020203" pitchFamily="34" charset="0"/>
            </a:endParaRPr>
          </a:p>
          <a:p>
            <a:endParaRPr lang="bs-Latn-BA" dirty="0">
              <a:solidFill>
                <a:schemeClr val="accent1">
                  <a:lumMod val="75000"/>
                </a:schemeClr>
              </a:solidFill>
              <a:latin typeface="Bahnschrift Light Condensed" panose="020B0502040204020203" pitchFamily="34" charset="0"/>
            </a:endParaRPr>
          </a:p>
          <a:p>
            <a:pPr marL="0" indent="0">
              <a:buNone/>
            </a:pPr>
            <a:endParaRPr lang="bs-Latn-BA" dirty="0">
              <a:solidFill>
                <a:schemeClr val="accent1">
                  <a:lumMod val="75000"/>
                </a:schemeClr>
              </a:solidFill>
              <a:latin typeface="Bahnschrift Light Condensed" panose="020B0502040204020203" pitchFamily="34" charset="0"/>
            </a:endParaRPr>
          </a:p>
          <a:p>
            <a:endParaRPr lang="en-US" dirty="0">
              <a:solidFill>
                <a:schemeClr val="accent1">
                  <a:lumMod val="75000"/>
                </a:schemeClr>
              </a:solidFill>
              <a:latin typeface="Bahnschrift Ligh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6763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</a:blip>
          <a:srcRect/>
          <a:tile tx="0" ty="0" sx="100000" sy="100000" flip="none" algn="ct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s-Latn-BA" sz="4000" b="1" dirty="0">
                <a:solidFill>
                  <a:schemeClr val="accent1">
                    <a:lumMod val="50000"/>
                  </a:schemeClr>
                </a:solidFill>
              </a:rPr>
              <a:t>Otvoreni podaci u javnim nabavkama</a:t>
            </a:r>
            <a:endParaRPr lang="en-US" sz="4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4738" y="1825625"/>
            <a:ext cx="6682524" cy="435133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949125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</a:blip>
          <a:srcRect/>
          <a:tile tx="0" ty="0" sx="100000" sy="100000" flip="none" algn="ct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s-Latn-BA" sz="4000" b="1" dirty="0">
                <a:solidFill>
                  <a:schemeClr val="accent1">
                    <a:lumMod val="50000"/>
                  </a:schemeClr>
                </a:solidFill>
              </a:rPr>
              <a:t>Otvoreni podaci u javnim nabavkama</a:t>
            </a:r>
            <a:endParaRPr lang="en-US" sz="4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092852" y="1825625"/>
            <a:ext cx="8006295" cy="435133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809126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</a:blip>
          <a:srcRect/>
          <a:tile tx="0" ty="0" sx="100000" sy="100000" flip="none" algn="ct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s-Latn-BA" sz="4000" b="1" dirty="0">
                <a:solidFill>
                  <a:schemeClr val="accent1">
                    <a:lumMod val="50000"/>
                  </a:schemeClr>
                </a:solidFill>
              </a:rPr>
              <a:t>Prenos podataka u realnom vremenu</a:t>
            </a:r>
            <a:endParaRPr lang="en-US" sz="4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bs-Latn-BA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Podaci se prenose u realnom vremenu sa centralnog sistema na novi javni portal</a:t>
            </a:r>
          </a:p>
          <a:p>
            <a:endParaRPr lang="bs-Latn-BA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r>
              <a:rPr lang="bs-Latn-BA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Razmjena je implementirana upotrebom „</a:t>
            </a:r>
            <a:r>
              <a:rPr lang="bs-Latn-BA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Webhook</a:t>
            </a:r>
            <a:r>
              <a:rPr lang="bs-Latn-BA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“ mehanizma, na način da centralni sistem šalje podatke javnom portalu čim isti budu spremni za prenos</a:t>
            </a:r>
          </a:p>
          <a:p>
            <a:endParaRPr lang="bs-Latn-BA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r>
              <a:rPr lang="bs-Latn-BA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Prenose se isključivo novi ili promijenjeni podaci u trenutku unosa, čime je osiguran optimalan transfer bez opterećenja na centralni sistem</a:t>
            </a:r>
          </a:p>
          <a:p>
            <a:endParaRPr lang="bs-Latn-BA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r>
              <a:rPr lang="bs-Latn-BA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Implementiran je monitoring i redundantnost prenosa, sa mogućnošću ponavljanja prenosa pojedinačnih podataka ili grupe podataka</a:t>
            </a:r>
          </a:p>
          <a:p>
            <a:endParaRPr lang="bs-Latn-BA" dirty="0">
              <a:solidFill>
                <a:schemeClr val="accent1">
                  <a:lumMod val="75000"/>
                </a:schemeClr>
              </a:solidFill>
              <a:latin typeface="Bahnschrift Light Condensed" panose="020B0502040204020203" pitchFamily="34" charset="0"/>
            </a:endParaRPr>
          </a:p>
          <a:p>
            <a:endParaRPr lang="bs-Latn-BA" dirty="0">
              <a:solidFill>
                <a:schemeClr val="accent1">
                  <a:lumMod val="75000"/>
                </a:schemeClr>
              </a:solidFill>
              <a:latin typeface="Bahnschrift Light Condensed" panose="020B0502040204020203" pitchFamily="34" charset="0"/>
            </a:endParaRPr>
          </a:p>
          <a:p>
            <a:endParaRPr lang="bs-Latn-BA" dirty="0">
              <a:solidFill>
                <a:schemeClr val="accent1">
                  <a:lumMod val="75000"/>
                </a:schemeClr>
              </a:solidFill>
              <a:latin typeface="Bahnschrift Light Condensed" panose="020B0502040204020203" pitchFamily="34" charset="0"/>
            </a:endParaRPr>
          </a:p>
          <a:p>
            <a:pPr marL="0" indent="0">
              <a:buNone/>
            </a:pPr>
            <a:endParaRPr lang="bs-Latn-BA" dirty="0">
              <a:solidFill>
                <a:schemeClr val="accent1">
                  <a:lumMod val="75000"/>
                </a:schemeClr>
              </a:solidFill>
              <a:latin typeface="Bahnschrift Light Condensed" panose="020B0502040204020203" pitchFamily="34" charset="0"/>
            </a:endParaRPr>
          </a:p>
          <a:p>
            <a:endParaRPr lang="en-US" dirty="0">
              <a:solidFill>
                <a:schemeClr val="accent1">
                  <a:lumMod val="75000"/>
                </a:schemeClr>
              </a:solidFill>
              <a:latin typeface="Bahnschrift Ligh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1851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</a:blip>
          <a:srcRect/>
          <a:tile tx="0" ty="0" sx="100000" sy="100000" flip="none" algn="ct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s-Latn-BA" sz="4000" b="1" dirty="0">
                <a:solidFill>
                  <a:schemeClr val="accent1">
                    <a:lumMod val="50000"/>
                  </a:schemeClr>
                </a:solidFill>
              </a:rPr>
              <a:t>Open Data – Tehničke informacije</a:t>
            </a:r>
            <a:endParaRPr lang="en-US" sz="4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bs-Latn-BA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Implementirani RESTful servisi na bazi OpenAPI specifikacije </a:t>
            </a:r>
            <a:r>
              <a:rPr lang="bs-Latn-BA" dirty="0">
                <a:solidFill>
                  <a:schemeClr val="accent1">
                    <a:lumMod val="75000"/>
                  </a:schemeClr>
                </a:solidFill>
                <a:latin typeface="+mj-lt"/>
                <a:hlinkClick r:id="rId3"/>
              </a:rPr>
              <a:t>https://www.openapis.org</a:t>
            </a:r>
            <a:endParaRPr lang="bs-Latn-BA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endParaRPr lang="bs-Latn-BA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r>
              <a:rPr lang="bs-Latn-BA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Korištene Microsoft OData biblioteke </a:t>
            </a:r>
            <a:br>
              <a:rPr lang="bs-Latn-BA" dirty="0">
                <a:solidFill>
                  <a:schemeClr val="accent1">
                    <a:lumMod val="75000"/>
                  </a:schemeClr>
                </a:solidFill>
                <a:latin typeface="+mj-lt"/>
              </a:rPr>
            </a:br>
            <a:r>
              <a:rPr lang="bs-Latn-BA" dirty="0">
                <a:solidFill>
                  <a:schemeClr val="accent1">
                    <a:lumMod val="75000"/>
                  </a:schemeClr>
                </a:solidFill>
                <a:latin typeface="+mj-lt"/>
                <a:hlinkClick r:id="rId4"/>
              </a:rPr>
              <a:t>https://www.odata.org</a:t>
            </a:r>
            <a:endParaRPr lang="bs-Latn-BA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endParaRPr lang="bs-Latn-BA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r>
              <a:rPr lang="bs-Latn-BA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Automatska dokumentacija generisana i ažurirana putem Swagger biblioteke, dostupna na novom javnom portalu:</a:t>
            </a:r>
            <a:br>
              <a:rPr lang="bs-Latn-BA" dirty="0">
                <a:solidFill>
                  <a:schemeClr val="accent1">
                    <a:lumMod val="75000"/>
                  </a:schemeClr>
                </a:solidFill>
                <a:latin typeface="+mj-lt"/>
              </a:rPr>
            </a:br>
            <a:r>
              <a:rPr lang="bs-Latn-BA" dirty="0">
                <a:solidFill>
                  <a:schemeClr val="accent1">
                    <a:lumMod val="75000"/>
                  </a:schemeClr>
                </a:solidFill>
                <a:latin typeface="+mj-lt"/>
                <a:hlinkClick r:id="rId5"/>
              </a:rPr>
              <a:t>https://open.ejn.gov.ba/docs/index.html</a:t>
            </a:r>
            <a:r>
              <a:rPr lang="bs-Latn-BA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</a:t>
            </a:r>
          </a:p>
          <a:p>
            <a:endParaRPr lang="bs-Latn-BA" dirty="0">
              <a:solidFill>
                <a:schemeClr val="accent1">
                  <a:lumMod val="75000"/>
                </a:schemeClr>
              </a:solidFill>
              <a:latin typeface="Bahnschrift Light Condensed" panose="020B0502040204020203" pitchFamily="34" charset="0"/>
            </a:endParaRPr>
          </a:p>
          <a:p>
            <a:endParaRPr lang="bs-Latn-BA" dirty="0">
              <a:solidFill>
                <a:schemeClr val="accent1">
                  <a:lumMod val="75000"/>
                </a:schemeClr>
              </a:solidFill>
              <a:latin typeface="Bahnschrift Light Condensed" panose="020B0502040204020203" pitchFamily="34" charset="0"/>
            </a:endParaRPr>
          </a:p>
          <a:p>
            <a:endParaRPr lang="bs-Latn-BA" dirty="0">
              <a:solidFill>
                <a:schemeClr val="accent1">
                  <a:lumMod val="75000"/>
                </a:schemeClr>
              </a:solidFill>
              <a:latin typeface="Bahnschrift Light Condensed" panose="020B0502040204020203" pitchFamily="34" charset="0"/>
            </a:endParaRPr>
          </a:p>
          <a:p>
            <a:endParaRPr lang="bs-Latn-BA" dirty="0">
              <a:solidFill>
                <a:schemeClr val="accent1">
                  <a:lumMod val="75000"/>
                </a:schemeClr>
              </a:solidFill>
              <a:latin typeface="Bahnschrift Light Condensed" panose="020B0502040204020203" pitchFamily="34" charset="0"/>
            </a:endParaRPr>
          </a:p>
          <a:p>
            <a:pPr marL="0" indent="0">
              <a:buNone/>
            </a:pPr>
            <a:endParaRPr lang="bs-Latn-BA" dirty="0">
              <a:solidFill>
                <a:schemeClr val="accent1">
                  <a:lumMod val="75000"/>
                </a:schemeClr>
              </a:solidFill>
              <a:latin typeface="Bahnschrift Light Condensed" panose="020B0502040204020203" pitchFamily="34" charset="0"/>
            </a:endParaRPr>
          </a:p>
          <a:p>
            <a:endParaRPr lang="en-US" dirty="0">
              <a:solidFill>
                <a:schemeClr val="accent1">
                  <a:lumMod val="75000"/>
                </a:schemeClr>
              </a:solidFill>
              <a:latin typeface="Bahnschrift Ligh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49677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</a:blip>
          <a:srcRect/>
          <a:tile tx="0" ty="0" sx="100000" sy="100000" flip="none" algn="ct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s-Latn-BA" sz="4000" b="1" dirty="0">
                <a:solidFill>
                  <a:schemeClr val="accent1">
                    <a:lumMod val="50000"/>
                  </a:schemeClr>
                </a:solidFill>
              </a:rPr>
              <a:t>Podržani formati podataka</a:t>
            </a:r>
            <a:endParaRPr lang="en-US" sz="4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bs-Latn-BA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OData servisi vraćaju podatke u narednim formatima:</a:t>
            </a:r>
          </a:p>
          <a:p>
            <a:pPr lvl="1"/>
            <a:r>
              <a:rPr lang="bs-Latn-BA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application/atom+xml</a:t>
            </a:r>
          </a:p>
          <a:p>
            <a:pPr lvl="1"/>
            <a:r>
              <a:rPr lang="bs-Latn-BA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application/json</a:t>
            </a:r>
          </a:p>
          <a:p>
            <a:pPr lvl="1"/>
            <a:r>
              <a:rPr lang="bs-Latn-BA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application/xml</a:t>
            </a:r>
          </a:p>
          <a:p>
            <a:pPr lvl="1"/>
            <a:r>
              <a:rPr lang="bs-Latn-BA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text/plain</a:t>
            </a:r>
          </a:p>
          <a:p>
            <a:pPr lvl="1"/>
            <a:r>
              <a:rPr lang="bs-Latn-BA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text/xml</a:t>
            </a:r>
          </a:p>
          <a:p>
            <a:pPr lvl="1"/>
            <a:endParaRPr lang="bs-Latn-BA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r>
              <a:rPr lang="bs-Latn-BA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Jednostavno preuzimanje podataka pomoću Microsoft Excel aplikacije</a:t>
            </a:r>
          </a:p>
          <a:p>
            <a:endParaRPr lang="bs-Latn-BA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r>
              <a:rPr lang="bs-Latn-BA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Automatsko generisanje koda za klijentske aplikacije na bazi OpenAPI specifikacije</a:t>
            </a:r>
            <a:r>
              <a:rPr lang="bs-Latn-BA" dirty="0">
                <a:solidFill>
                  <a:schemeClr val="accent1">
                    <a:lumMod val="75000"/>
                  </a:schemeClr>
                </a:solidFill>
                <a:latin typeface="Bahnschrift Light Condensed" panose="020B0502040204020203" pitchFamily="34" charset="0"/>
              </a:rPr>
              <a:t>	</a:t>
            </a:r>
          </a:p>
          <a:p>
            <a:endParaRPr lang="bs-Latn-BA" dirty="0">
              <a:solidFill>
                <a:schemeClr val="accent1">
                  <a:lumMod val="75000"/>
                </a:schemeClr>
              </a:solidFill>
              <a:latin typeface="Bahnschrift Light Condensed" panose="020B0502040204020203" pitchFamily="34" charset="0"/>
            </a:endParaRPr>
          </a:p>
          <a:p>
            <a:endParaRPr lang="bs-Latn-BA" dirty="0">
              <a:solidFill>
                <a:schemeClr val="accent1">
                  <a:lumMod val="75000"/>
                </a:schemeClr>
              </a:solidFill>
              <a:latin typeface="Bahnschrift Light Condensed" panose="020B0502040204020203" pitchFamily="34" charset="0"/>
            </a:endParaRPr>
          </a:p>
          <a:p>
            <a:endParaRPr lang="bs-Latn-BA" dirty="0">
              <a:solidFill>
                <a:schemeClr val="accent1">
                  <a:lumMod val="75000"/>
                </a:schemeClr>
              </a:solidFill>
              <a:latin typeface="Bahnschrift Light Condensed" panose="020B0502040204020203" pitchFamily="34" charset="0"/>
            </a:endParaRPr>
          </a:p>
          <a:p>
            <a:endParaRPr lang="bs-Latn-BA" dirty="0">
              <a:solidFill>
                <a:schemeClr val="accent1">
                  <a:lumMod val="75000"/>
                </a:schemeClr>
              </a:solidFill>
              <a:latin typeface="Bahnschrift Light Condensed" panose="020B0502040204020203" pitchFamily="34" charset="0"/>
            </a:endParaRPr>
          </a:p>
          <a:p>
            <a:pPr marL="0" indent="0">
              <a:buNone/>
            </a:pPr>
            <a:endParaRPr lang="bs-Latn-BA" dirty="0">
              <a:solidFill>
                <a:schemeClr val="accent1">
                  <a:lumMod val="75000"/>
                </a:schemeClr>
              </a:solidFill>
              <a:latin typeface="Bahnschrift Light Condensed" panose="020B0502040204020203" pitchFamily="34" charset="0"/>
            </a:endParaRPr>
          </a:p>
          <a:p>
            <a:endParaRPr lang="en-US" dirty="0">
              <a:solidFill>
                <a:schemeClr val="accent1">
                  <a:lumMod val="75000"/>
                </a:schemeClr>
              </a:solidFill>
              <a:latin typeface="Bahnschrift Ligh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42098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</a:blip>
          <a:srcRect/>
          <a:tile tx="0" ty="0" sx="100000" sy="100000" flip="none" algn="ct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s-Latn-BA" sz="4000" b="1" dirty="0" smtClean="0">
                <a:solidFill>
                  <a:schemeClr val="accent1">
                    <a:lumMod val="50000"/>
                  </a:schemeClr>
                </a:solidFill>
              </a:rPr>
              <a:t>Modul e-Revizija</a:t>
            </a:r>
            <a:endParaRPr lang="en-US" sz="4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bs-Latn-BA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Pristup sistemu za 4 Ureda za Reviziju na svim nivoima vlasti u BiH;</a:t>
            </a:r>
          </a:p>
          <a:p>
            <a:endParaRPr lang="bs-Latn-BA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r>
              <a:rPr lang="bs-Latn-BA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Pristup podacima samo onog administrativnog nivoa za koji je nadležan određeni Ured za Reviziju;</a:t>
            </a:r>
          </a:p>
          <a:p>
            <a:endParaRPr lang="bs-Latn-BA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r>
              <a:rPr lang="bs-Latn-BA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Pristup podacima koji se objavljuju i na javnom dijelu sistema e-Nabavke;</a:t>
            </a:r>
          </a:p>
          <a:p>
            <a:endParaRPr lang="bs-Latn-BA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r>
              <a:rPr lang="bs-Latn-BA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Mogućnost generisanja jednostavnih i naprednih izvještaja;</a:t>
            </a:r>
          </a:p>
          <a:p>
            <a:endParaRPr lang="bs-Latn-BA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r>
              <a:rPr lang="bs-Latn-BA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Modul pušten u produkciju početkom jula 2023. godine.</a:t>
            </a:r>
            <a:r>
              <a:rPr lang="bs-Latn-BA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	</a:t>
            </a:r>
          </a:p>
          <a:p>
            <a:endParaRPr lang="bs-Latn-BA" dirty="0">
              <a:solidFill>
                <a:schemeClr val="accent1">
                  <a:lumMod val="75000"/>
                </a:schemeClr>
              </a:solidFill>
              <a:latin typeface="Bahnschrift Light Condensed" panose="020B0502040204020203" pitchFamily="34" charset="0"/>
            </a:endParaRPr>
          </a:p>
          <a:p>
            <a:endParaRPr lang="bs-Latn-BA" dirty="0">
              <a:solidFill>
                <a:schemeClr val="accent1">
                  <a:lumMod val="75000"/>
                </a:schemeClr>
              </a:solidFill>
              <a:latin typeface="Bahnschrift Light Condensed" panose="020B0502040204020203" pitchFamily="34" charset="0"/>
            </a:endParaRPr>
          </a:p>
          <a:p>
            <a:endParaRPr lang="bs-Latn-BA" dirty="0">
              <a:solidFill>
                <a:schemeClr val="accent1">
                  <a:lumMod val="75000"/>
                </a:schemeClr>
              </a:solidFill>
              <a:latin typeface="Bahnschrift Light Condensed" panose="020B0502040204020203" pitchFamily="34" charset="0"/>
            </a:endParaRPr>
          </a:p>
          <a:p>
            <a:endParaRPr lang="bs-Latn-BA" dirty="0">
              <a:solidFill>
                <a:schemeClr val="accent1">
                  <a:lumMod val="75000"/>
                </a:schemeClr>
              </a:solidFill>
              <a:latin typeface="Bahnschrift Light Condensed" panose="020B0502040204020203" pitchFamily="34" charset="0"/>
            </a:endParaRPr>
          </a:p>
          <a:p>
            <a:pPr marL="0" indent="0">
              <a:buNone/>
            </a:pPr>
            <a:endParaRPr lang="bs-Latn-BA" dirty="0">
              <a:solidFill>
                <a:schemeClr val="accent1">
                  <a:lumMod val="75000"/>
                </a:schemeClr>
              </a:solidFill>
              <a:latin typeface="Bahnschrift Light Condensed" panose="020B0502040204020203" pitchFamily="34" charset="0"/>
            </a:endParaRPr>
          </a:p>
          <a:p>
            <a:endParaRPr lang="en-US" dirty="0">
              <a:solidFill>
                <a:schemeClr val="accent1">
                  <a:lumMod val="75000"/>
                </a:schemeClr>
              </a:solidFill>
              <a:latin typeface="Bahnschrift Ligh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74778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</a:blip>
          <a:srcRect/>
          <a:tile tx="0" ty="0" sx="100000" sy="100000" flip="none" algn="ct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6905" y="2766219"/>
            <a:ext cx="4458191" cy="1325563"/>
          </a:xfrm>
        </p:spPr>
        <p:txBody>
          <a:bodyPr>
            <a:normAutofit fontScale="90000"/>
          </a:bodyPr>
          <a:lstStyle/>
          <a:p>
            <a:r>
              <a:rPr lang="bs-Latn-BA" sz="6000" b="1" dirty="0" smtClean="0">
                <a:solidFill>
                  <a:schemeClr val="accent1">
                    <a:lumMod val="50000"/>
                  </a:schemeClr>
                </a:solidFill>
              </a:rPr>
              <a:t>Hvala na pažnji!</a:t>
            </a:r>
            <a:endParaRPr lang="en-US" sz="60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56383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s-Latn-BA" sz="4000" b="1" dirty="0">
                <a:solidFill>
                  <a:schemeClr val="accent1">
                    <a:lumMod val="50000"/>
                  </a:schemeClr>
                </a:solidFill>
              </a:rPr>
              <a:t>Unapređenje sistema javnih nabavki:</a:t>
            </a:r>
            <a:endParaRPr lang="en-US" sz="4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9" name="Picture Placeholder 8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46" b="11646"/>
          <a:stretch>
            <a:fillRect/>
          </a:stretch>
        </p:blipFill>
        <p:spPr>
          <a:xfrm>
            <a:off x="5183187" y="457201"/>
            <a:ext cx="6843703" cy="5403850"/>
          </a:xfrm>
        </p:spPr>
      </p:pic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>
          <a:xfrm>
            <a:off x="839787" y="2449286"/>
            <a:ext cx="3932237" cy="3411765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bs-Latn-BA" sz="28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Novi javni dio Portala javnih nabavki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bs-Latn-BA" sz="28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Otvoreni podaci u javnim nabavkama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bs-Latn-BA" sz="28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Modul e-Revizija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69783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</a:blip>
          <a:srcRect/>
          <a:tile tx="0" ty="0" sx="100000" sy="100000" flip="none" algn="ct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s-Latn-BA" sz="4000" b="1" dirty="0">
                <a:solidFill>
                  <a:schemeClr val="accent1">
                    <a:lumMod val="50000"/>
                  </a:schemeClr>
                </a:solidFill>
              </a:rPr>
              <a:t>Pretpostavke i izvršene aktivnosti – vremenski plan</a:t>
            </a:r>
            <a:endParaRPr lang="en-US" sz="4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s-Latn-BA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Inicijativa </a:t>
            </a:r>
            <a:r>
              <a:rPr lang="bs-Latn-BA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od strane Ministarstva vanjske trgovine i ekonomskih odnosa BiH za implementacijom klasifikacije ponuđača, na mikro, mala, srednja i velika preduzeća;</a:t>
            </a:r>
          </a:p>
          <a:p>
            <a:endParaRPr lang="bs-Latn-BA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r>
              <a:rPr lang="bs-Latn-BA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Izvještaj </a:t>
            </a:r>
            <a:r>
              <a:rPr lang="bs-Latn-BA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SIGMA-e o pretragama Rješenja Ureda za razmatranje žalbi BiH i presuda Suda BiH;</a:t>
            </a:r>
          </a:p>
          <a:p>
            <a:pPr marL="0" indent="0">
              <a:buNone/>
            </a:pPr>
            <a:endParaRPr lang="bs-Latn-BA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r>
              <a:rPr lang="bs-Latn-BA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Savjetodavno </a:t>
            </a:r>
            <a:r>
              <a:rPr lang="bs-Latn-BA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vijeće za OGP i definisanje mjere u Akcionom planu za  otvaranje podataka o javnim </a:t>
            </a:r>
            <a:r>
              <a:rPr lang="bs-Latn-BA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nabavkama;</a:t>
            </a:r>
            <a:endParaRPr lang="bs-Latn-BA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pPr marL="0" indent="0">
              <a:buNone/>
            </a:pPr>
            <a:endParaRPr lang="bs-Latn-BA" dirty="0">
              <a:solidFill>
                <a:schemeClr val="accent1">
                  <a:lumMod val="75000"/>
                </a:schemeClr>
              </a:solidFill>
              <a:latin typeface="Bahnschrift Light Condensed" panose="020B0502040204020203" pitchFamily="34" charset="0"/>
            </a:endParaRPr>
          </a:p>
          <a:p>
            <a:endParaRPr lang="en-US" dirty="0">
              <a:solidFill>
                <a:schemeClr val="accent1">
                  <a:lumMod val="75000"/>
                </a:schemeClr>
              </a:solidFill>
              <a:latin typeface="Bahnschrift Ligh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26571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</a:blip>
          <a:srcRect/>
          <a:tile tx="0" ty="0" sx="100000" sy="100000" flip="none" algn="ct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s-Latn-BA" sz="4000" b="1" dirty="0">
                <a:solidFill>
                  <a:schemeClr val="accent1">
                    <a:lumMod val="50000"/>
                  </a:schemeClr>
                </a:solidFill>
              </a:rPr>
              <a:t>Pretpostavke i izvršene aktivnosti – vremenski plan</a:t>
            </a:r>
            <a:endParaRPr lang="en-US" sz="4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s-Latn-BA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2022. godine izvršena nadogradnja informacionog sistema e-Nabavke u okviru vlastitih finansijskih sredstava (budžet Agencije za javne nabavke BiH);</a:t>
            </a:r>
          </a:p>
          <a:p>
            <a:endParaRPr lang="bs-Latn-BA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r>
              <a:rPr lang="bs-Latn-BA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2023. godine izvršena migracija podataka na novi Portal i testiranje funkcionalnosti nadogradnje informacionog sistema e-Nabavke;</a:t>
            </a:r>
          </a:p>
          <a:p>
            <a:endParaRPr lang="bs-Latn-BA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r>
              <a:rPr lang="bs-Latn-BA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IV kvartal 2023</a:t>
            </a:r>
            <a:r>
              <a:rPr lang="bs-Latn-BA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. godine </a:t>
            </a:r>
            <a:r>
              <a:rPr lang="bs-Latn-BA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puštanje nadogradnje </a:t>
            </a:r>
            <a:r>
              <a:rPr lang="bs-Latn-BA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informacionog sistema e-Nabavke u produkciju.</a:t>
            </a:r>
          </a:p>
          <a:p>
            <a:pPr marL="0" indent="0">
              <a:buNone/>
            </a:pPr>
            <a:endParaRPr lang="bs-Latn-BA" dirty="0">
              <a:solidFill>
                <a:schemeClr val="accent1">
                  <a:lumMod val="75000"/>
                </a:schemeClr>
              </a:solidFill>
              <a:latin typeface="Bahnschrift Light Condensed" panose="020B0502040204020203" pitchFamily="34" charset="0"/>
            </a:endParaRPr>
          </a:p>
          <a:p>
            <a:endParaRPr lang="en-US" dirty="0">
              <a:solidFill>
                <a:schemeClr val="accent1">
                  <a:lumMod val="75000"/>
                </a:schemeClr>
              </a:solidFill>
              <a:latin typeface="Bahnschrift Ligh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58448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</a:blip>
          <a:srcRect/>
          <a:tile tx="0" ty="0" sx="100000" sy="100000" flip="none" algn="ct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s-Latn-BA" sz="4000" b="1" dirty="0">
                <a:solidFill>
                  <a:schemeClr val="accent1">
                    <a:lumMod val="50000"/>
                  </a:schemeClr>
                </a:solidFill>
              </a:rPr>
              <a:t>Novi javni dio Portala javnih nabavki</a:t>
            </a:r>
            <a:endParaRPr lang="en-US" sz="4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bs-Latn-BA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Novi jednostavan i pregledan grafički </a:t>
            </a:r>
            <a:r>
              <a:rPr lang="bs-Latn-BA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korisnički interface </a:t>
            </a:r>
            <a:r>
              <a:rPr lang="bs-Latn-BA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(GUI) javnog dijela sistema e-Nabavke;</a:t>
            </a:r>
          </a:p>
          <a:p>
            <a:pPr marL="0" indent="0">
              <a:buNone/>
            </a:pPr>
            <a:endParaRPr lang="bs-Latn-BA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r>
              <a:rPr lang="bs-Latn-BA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Nove proširene forme za pretragu svih podataka koji se objavljuju na javnom dijelu sistema e-Nabavke;</a:t>
            </a:r>
          </a:p>
          <a:p>
            <a:pPr marL="0" indent="0">
              <a:buNone/>
            </a:pPr>
            <a:endParaRPr lang="bs-Latn-BA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r>
              <a:rPr lang="bs-Latn-BA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Značajno pojednostavljena procedura pronalaženja podataka koji se objavljuju na javnom dijelu sistema e-Nabavke </a:t>
            </a:r>
            <a:r>
              <a:rPr lang="bs-Latn-BA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(nove veze</a:t>
            </a:r>
            <a:r>
              <a:rPr lang="bs-Latn-BA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);</a:t>
            </a:r>
          </a:p>
          <a:p>
            <a:endParaRPr lang="bs-Latn-BA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r>
              <a:rPr lang="bs-Latn-BA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Pretraga baze znanja bazirana na vještačkoj inteligenciji (AI);</a:t>
            </a:r>
          </a:p>
          <a:p>
            <a:endParaRPr lang="bs-Latn-BA" dirty="0">
              <a:solidFill>
                <a:schemeClr val="accent1">
                  <a:lumMod val="75000"/>
                </a:schemeClr>
              </a:solidFill>
              <a:latin typeface="Bahnschrift Light Condensed" panose="020B0502040204020203" pitchFamily="34" charset="0"/>
            </a:endParaRPr>
          </a:p>
          <a:p>
            <a:pPr marL="0" indent="0">
              <a:buNone/>
            </a:pPr>
            <a:endParaRPr lang="bs-Latn-BA" dirty="0">
              <a:solidFill>
                <a:schemeClr val="accent1">
                  <a:lumMod val="75000"/>
                </a:schemeClr>
              </a:solidFill>
              <a:latin typeface="Bahnschrift Light Condensed" panose="020B0502040204020203" pitchFamily="34" charset="0"/>
            </a:endParaRPr>
          </a:p>
          <a:p>
            <a:endParaRPr lang="en-US" dirty="0">
              <a:solidFill>
                <a:schemeClr val="accent1">
                  <a:lumMod val="75000"/>
                </a:schemeClr>
              </a:solidFill>
              <a:latin typeface="Bahnschrift Ligh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59778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</a:blip>
          <a:srcRect/>
          <a:tile tx="0" ty="0" sx="100000" sy="100000" flip="none" algn="ct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s-Latn-BA" sz="4000" b="1" dirty="0">
                <a:solidFill>
                  <a:schemeClr val="accent1">
                    <a:lumMod val="50000"/>
                  </a:schemeClr>
                </a:solidFill>
              </a:rPr>
              <a:t>Tehničke prednosti nadogradnje</a:t>
            </a:r>
            <a:endParaRPr lang="en-US" sz="4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bs-Latn-BA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Korištene posljednje tehnologije za razvoj web aplikacija: Microsoft .NET 7 i Google Angular 17 sa dugoročnom podrškom (LTS) i mogućnošću jednostavne </a:t>
            </a:r>
            <a:r>
              <a:rPr lang="bs-Latn-BA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nadogradnje;</a:t>
            </a:r>
            <a:endParaRPr lang="bs-Latn-BA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endParaRPr lang="bs-Latn-BA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r>
              <a:rPr lang="bs-Latn-BA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Implementirane najbolje sigurnosne prakse za razvoj modernih web </a:t>
            </a:r>
            <a:r>
              <a:rPr lang="bs-Latn-BA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aplikacija;</a:t>
            </a:r>
            <a:endParaRPr lang="bs-Latn-BA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endParaRPr lang="bs-Latn-BA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r>
              <a:rPr lang="bs-Latn-BA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Poboljšane performanse i reducirana vremena odziva na kompleksne upite nad </a:t>
            </a:r>
            <a:r>
              <a:rPr lang="bs-Latn-BA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podacima.</a:t>
            </a:r>
            <a:endParaRPr lang="bs-Latn-BA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endParaRPr lang="bs-Latn-BA" dirty="0">
              <a:solidFill>
                <a:schemeClr val="accent1">
                  <a:lumMod val="75000"/>
                </a:schemeClr>
              </a:solidFill>
              <a:latin typeface="Bahnschrift Light Condensed" panose="020B0502040204020203" pitchFamily="34" charset="0"/>
            </a:endParaRPr>
          </a:p>
          <a:p>
            <a:pPr marL="0" indent="0">
              <a:buNone/>
            </a:pPr>
            <a:endParaRPr lang="bs-Latn-BA" dirty="0">
              <a:solidFill>
                <a:schemeClr val="accent1">
                  <a:lumMod val="75000"/>
                </a:schemeClr>
              </a:solidFill>
              <a:latin typeface="Bahnschrift Light Condensed" panose="020B0502040204020203" pitchFamily="34" charset="0"/>
            </a:endParaRPr>
          </a:p>
          <a:p>
            <a:pPr marL="0" indent="0">
              <a:buNone/>
            </a:pPr>
            <a:endParaRPr lang="bs-Latn-BA" dirty="0">
              <a:solidFill>
                <a:schemeClr val="accent1">
                  <a:lumMod val="75000"/>
                </a:schemeClr>
              </a:solidFill>
              <a:latin typeface="Bahnschrift Light Condensed" panose="020B0502040204020203" pitchFamily="34" charset="0"/>
            </a:endParaRPr>
          </a:p>
          <a:p>
            <a:endParaRPr lang="en-US" dirty="0">
              <a:solidFill>
                <a:schemeClr val="accent1">
                  <a:lumMod val="75000"/>
                </a:schemeClr>
              </a:solidFill>
              <a:latin typeface="Bahnschrift Ligh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29355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</a:blip>
          <a:srcRect/>
          <a:tile tx="0" ty="0" sx="100000" sy="100000" flip="none" algn="ct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s-Latn-BA" sz="4000" b="1" dirty="0">
                <a:solidFill>
                  <a:schemeClr val="accent1">
                    <a:lumMod val="50000"/>
                  </a:schemeClr>
                </a:solidFill>
              </a:rPr>
              <a:t>Novi javni dio Portala javnih nabavki</a:t>
            </a:r>
            <a:endParaRPr lang="en-US" sz="4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143264"/>
            <a:ext cx="10515600" cy="371605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924097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</a:blip>
          <a:srcRect/>
          <a:tile tx="0" ty="0" sx="100000" sy="100000" flip="none" algn="ct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s-Latn-BA" sz="4000" b="1" dirty="0">
                <a:solidFill>
                  <a:schemeClr val="accent1">
                    <a:lumMod val="50000"/>
                  </a:schemeClr>
                </a:solidFill>
              </a:rPr>
              <a:t>Novi javni dio Portala javnih nabavki</a:t>
            </a:r>
            <a:endParaRPr lang="en-US" sz="4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1689" y="1825625"/>
            <a:ext cx="9748621" cy="435133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803901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</a:blip>
          <a:srcRect/>
          <a:tile tx="0" ty="0" sx="100000" sy="100000" flip="none" algn="ct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s-Latn-BA" sz="4000" b="1" dirty="0">
                <a:solidFill>
                  <a:schemeClr val="accent1">
                    <a:lumMod val="50000"/>
                  </a:schemeClr>
                </a:solidFill>
              </a:rPr>
              <a:t>Novi javni dio Portala javnih nabavki</a:t>
            </a:r>
            <a:endParaRPr lang="en-US" sz="4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143264"/>
            <a:ext cx="10515600" cy="371605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508642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</TotalTime>
  <Words>570</Words>
  <Application>Microsoft Office PowerPoint</Application>
  <PresentationFormat>Widescreen</PresentationFormat>
  <Paragraphs>103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Bahnschrift Light Condensed</vt:lpstr>
      <vt:lpstr>Calibri</vt:lpstr>
      <vt:lpstr>Calibri Light</vt:lpstr>
      <vt:lpstr>Office Theme</vt:lpstr>
      <vt:lpstr>PowerPoint Presentation</vt:lpstr>
      <vt:lpstr>Unapređenje sistema javnih nabavki:</vt:lpstr>
      <vt:lpstr>Pretpostavke i izvršene aktivnosti – vremenski plan</vt:lpstr>
      <vt:lpstr>Pretpostavke i izvršene aktivnosti – vremenski plan</vt:lpstr>
      <vt:lpstr>Novi javni dio Portala javnih nabavki</vt:lpstr>
      <vt:lpstr>Tehničke prednosti nadogradnje</vt:lpstr>
      <vt:lpstr>Novi javni dio Portala javnih nabavki</vt:lpstr>
      <vt:lpstr>Novi javni dio Portala javnih nabavki</vt:lpstr>
      <vt:lpstr>Novi javni dio Portala javnih nabavki</vt:lpstr>
      <vt:lpstr>Novi javni dio Portala javnih nabavki</vt:lpstr>
      <vt:lpstr>Novi javni dio Portala javnih nabavki</vt:lpstr>
      <vt:lpstr>Otvoreni podaci u javnim nabavkama </vt:lpstr>
      <vt:lpstr>Otvoreni podaci u javnim nabavkama</vt:lpstr>
      <vt:lpstr>Otvoreni podaci u javnim nabavkama</vt:lpstr>
      <vt:lpstr>Prenos podataka u realnom vremenu</vt:lpstr>
      <vt:lpstr>Open Data – Tehničke informacije</vt:lpstr>
      <vt:lpstr>Podržani formati podataka</vt:lpstr>
      <vt:lpstr>Modul e-Revizija</vt:lpstr>
      <vt:lpstr>Hvala na pažnji!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Unapređenje sistema javnih nabavki:</dc:title>
  <dc:creator>Korisnik</dc:creator>
  <cp:lastModifiedBy>Korisnik</cp:lastModifiedBy>
  <cp:revision>94</cp:revision>
  <dcterms:created xsi:type="dcterms:W3CDTF">2023-10-31T16:01:14Z</dcterms:created>
  <dcterms:modified xsi:type="dcterms:W3CDTF">2023-11-07T18:26:53Z</dcterms:modified>
</cp:coreProperties>
</file>