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2"/>
  </p:notesMasterIdLst>
  <p:sldIdLst>
    <p:sldId id="264" r:id="rId3"/>
    <p:sldId id="274" r:id="rId4"/>
    <p:sldId id="287" r:id="rId5"/>
    <p:sldId id="288" r:id="rId6"/>
    <p:sldId id="289" r:id="rId7"/>
    <p:sldId id="298" r:id="rId8"/>
    <p:sldId id="299" r:id="rId9"/>
    <p:sldId id="300" r:id="rId10"/>
    <p:sldId id="301" r:id="rId11"/>
    <p:sldId id="290" r:id="rId12"/>
    <p:sldId id="291" r:id="rId13"/>
    <p:sldId id="292" r:id="rId14"/>
    <p:sldId id="293" r:id="rId15"/>
    <p:sldId id="294" r:id="rId16"/>
    <p:sldId id="295" r:id="rId17"/>
    <p:sldId id="296" r:id="rId18"/>
    <p:sldId id="297" r:id="rId19"/>
    <p:sldId id="285" r:id="rId20"/>
    <p:sldId id="30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3EB"/>
    <a:srgbClr val="A4BCD0"/>
    <a:srgbClr val="82A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6" autoAdjust="0"/>
    <p:restoredTop sz="86449" autoAdjust="0"/>
  </p:normalViewPr>
  <p:slideViewPr>
    <p:cSldViewPr>
      <p:cViewPr varScale="1">
        <p:scale>
          <a:sx n="96" d="100"/>
          <a:sy n="96" d="100"/>
        </p:scale>
        <p:origin x="1632" y="96"/>
      </p:cViewPr>
      <p:guideLst>
        <p:guide orient="horz" pos="2160"/>
        <p:guide pos="2880"/>
      </p:guideLst>
    </p:cSldViewPr>
  </p:slideViewPr>
  <p:outlineViewPr>
    <p:cViewPr>
      <p:scale>
        <a:sx n="33" d="100"/>
        <a:sy n="33" d="100"/>
      </p:scale>
      <p:origin x="0" y="784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bs-Latn-B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5B5F20-F7B6-44FC-B5A6-D11DE95C5784}" type="datetimeFigureOut">
              <a:rPr lang="bs-Latn-BA" smtClean="0"/>
              <a:t>26.02.2026.</a:t>
            </a:fld>
            <a:endParaRPr lang="bs-Latn-B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bs-Latn-B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s-Latn-B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bs-Latn-B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87740D-A6BE-4D0C-A5D6-9B85018B8C0F}" type="slidenum">
              <a:rPr lang="bs-Latn-BA" smtClean="0"/>
              <a:t>‹#›</a:t>
            </a:fld>
            <a:endParaRPr lang="bs-Latn-BA"/>
          </a:p>
        </p:txBody>
      </p:sp>
    </p:spTree>
    <p:extLst>
      <p:ext uri="{BB962C8B-B14F-4D97-AF65-F5344CB8AC3E}">
        <p14:creationId xmlns:p14="http://schemas.microsoft.com/office/powerpoint/2010/main" val="1881932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FFA273-851D-43F0-9D14-5D89C4BC5B53}" type="datetime1">
              <a:rPr lang="hr-BA" smtClean="0"/>
              <a:t>26. 2. 2026.</a:t>
            </a:fld>
            <a:endParaRPr lang="en-US"/>
          </a:p>
        </p:txBody>
      </p:sp>
      <p:sp>
        <p:nvSpPr>
          <p:cNvPr id="5" name="Footer Placeholder 4"/>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8B8194-550F-4B18-9C31-A82C3E443AC8}" type="datetime1">
              <a:rPr lang="hr-BA" smtClean="0"/>
              <a:t>26. 2. 2026.</a:t>
            </a:fld>
            <a:endParaRPr lang="en-US"/>
          </a:p>
        </p:txBody>
      </p:sp>
      <p:sp>
        <p:nvSpPr>
          <p:cNvPr id="5" name="Footer Placeholder 4"/>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A93EA9-45FC-42DB-AF3E-9955674230C8}" type="datetime1">
              <a:rPr lang="hr-BA" smtClean="0"/>
              <a:t>26. 2. 2026.</a:t>
            </a:fld>
            <a:endParaRPr lang="en-US"/>
          </a:p>
        </p:txBody>
      </p:sp>
      <p:sp>
        <p:nvSpPr>
          <p:cNvPr id="5" name="Footer Placeholder 4"/>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CFFA273-851D-43F0-9D14-5D89C4BC5B53}" type="datetime1">
              <a:rPr lang="hr-BA" smtClean="0">
                <a:solidFill>
                  <a:prstClr val="black">
                    <a:tint val="75000"/>
                  </a:prstClr>
                </a:solidFill>
              </a:rPr>
              <a:pPr/>
              <a:t>26. 2. 2026.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04888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38B9CF-C93B-4EA2-B80C-D5F49BB4B590}" type="datetime1">
              <a:rPr lang="hr-BA" smtClean="0">
                <a:solidFill>
                  <a:prstClr val="black">
                    <a:tint val="75000"/>
                  </a:prstClr>
                </a:solidFill>
              </a:rPr>
              <a:pPr/>
              <a:t>26. 2. 2026.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7564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2166E1-9532-4447-B84E-8990EC175654}" type="datetime1">
              <a:rPr lang="hr-BA" smtClean="0">
                <a:solidFill>
                  <a:prstClr val="black">
                    <a:tint val="75000"/>
                  </a:prstClr>
                </a:solidFill>
              </a:rPr>
              <a:pPr/>
              <a:t>26. 2. 2026.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14110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0E68E9-85EE-4FB0-B269-7F279AD29F09}" type="datetime1">
              <a:rPr lang="hr-BA" smtClean="0">
                <a:solidFill>
                  <a:prstClr val="black">
                    <a:tint val="75000"/>
                  </a:prstClr>
                </a:solidFill>
              </a:rPr>
              <a:pPr/>
              <a:t>26. 2. 2026.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7" name="Slide Number Placeholder 6"/>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990373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23B9041-EAEA-4DF5-B643-0C47558099D5}" type="datetime1">
              <a:rPr lang="hr-BA" smtClean="0">
                <a:solidFill>
                  <a:prstClr val="black">
                    <a:tint val="75000"/>
                  </a:prstClr>
                </a:solidFill>
              </a:rPr>
              <a:pPr/>
              <a:t>26. 2. 2026.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9" name="Slide Number Placeholder 8"/>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17109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06EC0A-7316-4330-8051-654DC8483277}" type="datetime1">
              <a:rPr lang="hr-BA" smtClean="0">
                <a:solidFill>
                  <a:prstClr val="black">
                    <a:tint val="75000"/>
                  </a:prstClr>
                </a:solidFill>
              </a:rPr>
              <a:pPr/>
              <a:t>26. 2. 2026.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5" name="Slide Number Placeholder 4"/>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40812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C7F33E-3867-4AB9-8150-AB5275B46A4C}" type="datetime1">
              <a:rPr lang="hr-BA" smtClean="0">
                <a:solidFill>
                  <a:prstClr val="black">
                    <a:tint val="75000"/>
                  </a:prstClr>
                </a:solidFill>
              </a:rPr>
              <a:pPr/>
              <a:t>26. 2. 2026.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4" name="Slide Number Placeholder 3"/>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33794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27858C-29D5-46CA-947B-815939215FE3}" type="datetime1">
              <a:rPr lang="hr-BA" smtClean="0">
                <a:solidFill>
                  <a:prstClr val="black">
                    <a:tint val="75000"/>
                  </a:prstClr>
                </a:solidFill>
              </a:rPr>
              <a:pPr/>
              <a:t>26. 2. 2026.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7" name="Slide Number Placeholder 6"/>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9181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96FC9F-C364-47C0-A268-296FAE3FDDF0}" type="datetime1">
              <a:rPr lang="hr-BA" smtClean="0">
                <a:solidFill>
                  <a:prstClr val="black">
                    <a:tint val="75000"/>
                  </a:prstClr>
                </a:solidFill>
              </a:rPr>
              <a:pPr/>
              <a:t>26. 2. 2026.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7" name="Slide Number Placeholder 6"/>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24273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8B8194-550F-4B18-9C31-A82C3E443AC8}" type="datetime1">
              <a:rPr lang="hr-BA" smtClean="0">
                <a:solidFill>
                  <a:prstClr val="black">
                    <a:tint val="75000"/>
                  </a:prstClr>
                </a:solidFill>
              </a:rPr>
              <a:pPr/>
              <a:t>26. 2. 2026.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8569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A93EA9-45FC-42DB-AF3E-9955674230C8}" type="datetime1">
              <a:rPr lang="hr-BA" smtClean="0">
                <a:solidFill>
                  <a:prstClr val="black">
                    <a:tint val="75000"/>
                  </a:prstClr>
                </a:solidFill>
              </a:rPr>
              <a:pPr/>
              <a:t>26. 2. 2026.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a:solidFill>
                  <a:prstClr val="black">
                    <a:tint val="75000"/>
                  </a:prstClr>
                </a:solidFill>
              </a:rPr>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199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2166E1-9532-4447-B84E-8990EC175654}" type="datetime1">
              <a:rPr lang="hr-BA" smtClean="0"/>
              <a:t>26. 2. 2026.</a:t>
            </a:fld>
            <a:endParaRPr lang="en-US"/>
          </a:p>
        </p:txBody>
      </p:sp>
      <p:sp>
        <p:nvSpPr>
          <p:cNvPr id="5" name="Footer Placeholder 4"/>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0E68E9-85EE-4FB0-B269-7F279AD29F09}" type="datetime1">
              <a:rPr lang="hr-BA" smtClean="0"/>
              <a:t>26. 2. 2026.</a:t>
            </a:fld>
            <a:endParaRPr lang="en-US"/>
          </a:p>
        </p:txBody>
      </p:sp>
      <p:sp>
        <p:nvSpPr>
          <p:cNvPr id="6" name="Footer Placeholder 5"/>
          <p:cNvSpPr>
            <a:spLocks noGrp="1"/>
          </p:cNvSpPr>
          <p:nvPr>
            <p:ph type="ftr" sz="quarter" idx="11"/>
          </p:nvPr>
        </p:nvSpPr>
        <p:spPr/>
        <p:txBody>
          <a:bodyPr/>
          <a:lstStyle/>
          <a:p>
            <a:r>
              <a:rPr lang="en-US"/>
              <a:t>Copyright © 2012 | Public Procurement Agency of Bosnia and Herzegovina</a:t>
            </a:r>
          </a:p>
        </p:txBody>
      </p:sp>
      <p:sp>
        <p:nvSpPr>
          <p:cNvPr id="7" name="Slide Number Placeholder 6"/>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23B9041-EAEA-4DF5-B643-0C47558099D5}" type="datetime1">
              <a:rPr lang="hr-BA" smtClean="0"/>
              <a:t>26. 2. 2026.</a:t>
            </a:fld>
            <a:endParaRPr lang="en-US"/>
          </a:p>
        </p:txBody>
      </p:sp>
      <p:sp>
        <p:nvSpPr>
          <p:cNvPr id="8" name="Footer Placeholder 7"/>
          <p:cNvSpPr>
            <a:spLocks noGrp="1"/>
          </p:cNvSpPr>
          <p:nvPr>
            <p:ph type="ftr" sz="quarter" idx="11"/>
          </p:nvPr>
        </p:nvSpPr>
        <p:spPr/>
        <p:txBody>
          <a:bodyPr/>
          <a:lstStyle/>
          <a:p>
            <a:r>
              <a:rPr lang="en-US"/>
              <a:t>Copyright © 2012 | Public Procurement Agency of Bosnia and Herzegovina</a:t>
            </a:r>
          </a:p>
        </p:txBody>
      </p:sp>
      <p:sp>
        <p:nvSpPr>
          <p:cNvPr id="9" name="Slide Number Placeholder 8"/>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06EC0A-7316-4330-8051-654DC8483277}" type="datetime1">
              <a:rPr lang="hr-BA" smtClean="0"/>
              <a:t>26. 2. 2026.</a:t>
            </a:fld>
            <a:endParaRPr lang="en-US"/>
          </a:p>
        </p:txBody>
      </p:sp>
      <p:sp>
        <p:nvSpPr>
          <p:cNvPr id="4" name="Footer Placeholder 3"/>
          <p:cNvSpPr>
            <a:spLocks noGrp="1"/>
          </p:cNvSpPr>
          <p:nvPr>
            <p:ph type="ftr" sz="quarter" idx="11"/>
          </p:nvPr>
        </p:nvSpPr>
        <p:spPr/>
        <p:txBody>
          <a:bodyPr/>
          <a:lstStyle/>
          <a:p>
            <a:r>
              <a:rPr lang="en-US"/>
              <a:t>Copyright © 2012 | Public Procurement Agency of Bosnia and Herzegovina</a:t>
            </a:r>
          </a:p>
        </p:txBody>
      </p:sp>
      <p:sp>
        <p:nvSpPr>
          <p:cNvPr id="5" name="Slide Number Placeholder 4"/>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C7F33E-3867-4AB9-8150-AB5275B46A4C}" type="datetime1">
              <a:rPr lang="hr-BA" smtClean="0"/>
              <a:t>26. 2. 2026.</a:t>
            </a:fld>
            <a:endParaRPr lang="en-US"/>
          </a:p>
        </p:txBody>
      </p:sp>
      <p:sp>
        <p:nvSpPr>
          <p:cNvPr id="3" name="Footer Placeholder 2"/>
          <p:cNvSpPr>
            <a:spLocks noGrp="1"/>
          </p:cNvSpPr>
          <p:nvPr>
            <p:ph type="ftr" sz="quarter" idx="11"/>
          </p:nvPr>
        </p:nvSpPr>
        <p:spPr/>
        <p:txBody>
          <a:bodyPr/>
          <a:lstStyle/>
          <a:p>
            <a:r>
              <a:rPr lang="en-US"/>
              <a:t>Copyright © 2012 | Public Procurement Agency of Bosnia and Herzegovina</a:t>
            </a:r>
          </a:p>
        </p:txBody>
      </p:sp>
      <p:sp>
        <p:nvSpPr>
          <p:cNvPr id="4" name="Slide Number Placeholder 3"/>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27858C-29D5-46CA-947B-815939215FE3}" type="datetime1">
              <a:rPr lang="hr-BA" smtClean="0"/>
              <a:t>26. 2. 2026.</a:t>
            </a:fld>
            <a:endParaRPr lang="en-US"/>
          </a:p>
        </p:txBody>
      </p:sp>
      <p:sp>
        <p:nvSpPr>
          <p:cNvPr id="6" name="Footer Placeholder 5"/>
          <p:cNvSpPr>
            <a:spLocks noGrp="1"/>
          </p:cNvSpPr>
          <p:nvPr>
            <p:ph type="ftr" sz="quarter" idx="11"/>
          </p:nvPr>
        </p:nvSpPr>
        <p:spPr/>
        <p:txBody>
          <a:bodyPr/>
          <a:lstStyle/>
          <a:p>
            <a:r>
              <a:rPr lang="en-US"/>
              <a:t>Copyright © 2012 | Public Procurement Agency of Bosnia and Herzegovina</a:t>
            </a:r>
          </a:p>
        </p:txBody>
      </p:sp>
      <p:sp>
        <p:nvSpPr>
          <p:cNvPr id="7" name="Slide Number Placeholder 6"/>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96FC9F-C364-47C0-A268-296FAE3FDDF0}" type="datetime1">
              <a:rPr lang="hr-BA" smtClean="0"/>
              <a:t>26. 2. 2026.</a:t>
            </a:fld>
            <a:endParaRPr lang="en-US"/>
          </a:p>
        </p:txBody>
      </p:sp>
      <p:sp>
        <p:nvSpPr>
          <p:cNvPr id="6" name="Footer Placeholder 5"/>
          <p:cNvSpPr>
            <a:spLocks noGrp="1"/>
          </p:cNvSpPr>
          <p:nvPr>
            <p:ph type="ftr" sz="quarter" idx="11"/>
          </p:nvPr>
        </p:nvSpPr>
        <p:spPr/>
        <p:txBody>
          <a:bodyPr/>
          <a:lstStyle/>
          <a:p>
            <a:r>
              <a:rPr lang="en-US"/>
              <a:t>Copyright © 2012 | Public Procurement Agency of Bosnia and Herzegovina</a:t>
            </a:r>
          </a:p>
        </p:txBody>
      </p:sp>
      <p:sp>
        <p:nvSpPr>
          <p:cNvPr id="7" name="Slide Number Placeholder 6"/>
          <p:cNvSpPr>
            <a:spLocks noGrp="1"/>
          </p:cNvSpPr>
          <p:nvPr>
            <p:ph type="sldNum" sz="quarter" idx="12"/>
          </p:nvPr>
        </p:nvSpPr>
        <p:spPr/>
        <p:txBody>
          <a:bodyPr/>
          <a:lstStyle/>
          <a:p>
            <a:fld id="{5EE963A5-A76A-496F-BBA2-ABE69D2D94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89E42-01BF-4660-AE45-8B1BD7B3DE02}" type="datetime1">
              <a:rPr lang="hr-BA" smtClean="0"/>
              <a:t>26. 2. 2026.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 2012 | Public Procurement Agency of Bosnia and Herzegovina</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E963A5-A76A-496F-BBA2-ABE69D2D94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A4BCD0"/>
            </a:gs>
            <a:gs pos="61000">
              <a:schemeClr val="bg1"/>
            </a:gs>
            <a:gs pos="38000">
              <a:schemeClr val="bg1">
                <a:lumMod val="95000"/>
              </a:schemeClr>
            </a:gs>
            <a:gs pos="100000">
              <a:srgbClr val="D9E3EB"/>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89E42-01BF-4660-AE45-8B1BD7B3DE02}" type="datetime1">
              <a:rPr lang="hr-BA" smtClean="0">
                <a:solidFill>
                  <a:prstClr val="black">
                    <a:tint val="75000"/>
                  </a:prstClr>
                </a:solidFill>
              </a:rPr>
              <a:pPr/>
              <a:t>26. 2. 2026.</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Copyright © 2012 | Public Procurement Agency of Bosnia and Herzegovina</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E963A5-A76A-496F-BBA2-ABE69D2D945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2073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887"/>
            <a:ext cx="7772400" cy="1470025"/>
          </a:xfrm>
        </p:spPr>
        <p:txBody>
          <a:bodyPr>
            <a:normAutofit/>
          </a:bodyPr>
          <a:lstStyle/>
          <a:p>
            <a:r>
              <a:rPr lang="bs-Latn-BA" sz="1800" b="1" dirty="0">
                <a:latin typeface="+mn-lt"/>
                <a:ea typeface="Tahoma" pitchFamily="34" charset="0"/>
                <a:cs typeface="Tahoma" pitchFamily="34" charset="0"/>
              </a:rPr>
              <a:t>Agencija za javne nabavke/nabave</a:t>
            </a:r>
            <a:br>
              <a:rPr lang="bs-Latn-BA" sz="1800" dirty="0">
                <a:latin typeface="+mn-lt"/>
                <a:ea typeface="Tahoma" pitchFamily="34" charset="0"/>
                <a:cs typeface="Tahoma" pitchFamily="34" charset="0"/>
              </a:rPr>
            </a:br>
            <a:r>
              <a:rPr lang="bs-Cyrl-BA" sz="1800" dirty="0">
                <a:latin typeface="+mn-lt"/>
                <a:ea typeface="Tahoma" pitchFamily="34" charset="0"/>
                <a:cs typeface="Tahoma" pitchFamily="34" charset="0"/>
              </a:rPr>
              <a:t>Агенција за јавне набавке</a:t>
            </a:r>
            <a:br>
              <a:rPr lang="bs-Latn-BA" sz="2000" dirty="0">
                <a:latin typeface="+mn-lt"/>
                <a:ea typeface="Tahoma" pitchFamily="34" charset="0"/>
                <a:cs typeface="Tahoma" pitchFamily="34" charset="0"/>
              </a:rPr>
            </a:br>
            <a:r>
              <a:rPr lang="hr-HR" sz="1300" b="1" dirty="0">
                <a:latin typeface="+mn-lt"/>
                <a:ea typeface="Tahoma" pitchFamily="34" charset="0"/>
                <a:cs typeface="Tahoma" pitchFamily="34" charset="0"/>
              </a:rPr>
              <a:t>Bosna i Hercegovina</a:t>
            </a:r>
            <a:br>
              <a:rPr lang="hr-HR" sz="1300" dirty="0">
                <a:latin typeface="+mn-lt"/>
                <a:ea typeface="Tahoma" pitchFamily="34" charset="0"/>
                <a:cs typeface="Tahoma" pitchFamily="34" charset="0"/>
              </a:rPr>
            </a:br>
            <a:r>
              <a:rPr lang="bs-Cyrl-BA" sz="1300" dirty="0">
                <a:latin typeface="+mn-lt"/>
                <a:ea typeface="Tahoma" pitchFamily="34" charset="0"/>
                <a:cs typeface="Tahoma" pitchFamily="34" charset="0"/>
              </a:rPr>
              <a:t>Босна и Херцеговина</a:t>
            </a:r>
            <a:br>
              <a:rPr lang="bs-Latn-BA" sz="1300" dirty="0">
                <a:latin typeface="Berlin Sans FB Demi" panose="020E0802020502020306" pitchFamily="34" charset="0"/>
                <a:ea typeface="Tahoma" pitchFamily="34" charset="0"/>
                <a:cs typeface="Tahoma" pitchFamily="34" charset="0"/>
              </a:rPr>
            </a:br>
            <a:endParaRPr lang="en-US" sz="1300" dirty="0">
              <a:latin typeface="Berlin Sans FB Demi" panose="020E0802020502020306" pitchFamily="34" charset="0"/>
              <a:ea typeface="Tahoma" pitchFamily="34" charset="0"/>
              <a:cs typeface="Tahoma" pitchFamily="34" charset="0"/>
            </a:endParaRPr>
          </a:p>
        </p:txBody>
      </p:sp>
      <p:sp>
        <p:nvSpPr>
          <p:cNvPr id="3" name="Subtitle 2"/>
          <p:cNvSpPr>
            <a:spLocks noGrp="1"/>
          </p:cNvSpPr>
          <p:nvPr>
            <p:ph type="subTitle" idx="1"/>
          </p:nvPr>
        </p:nvSpPr>
        <p:spPr>
          <a:xfrm>
            <a:off x="1371600" y="4772744"/>
            <a:ext cx="6400800" cy="744488"/>
          </a:xfrm>
        </p:spPr>
        <p:txBody>
          <a:bodyPr>
            <a:normAutofit fontScale="77500" lnSpcReduction="20000"/>
          </a:bodyPr>
          <a:lstStyle/>
          <a:p>
            <a:endParaRPr lang="bs-Cyrl-BA" sz="2200" dirty="0">
              <a:latin typeface="Times New Roman" pitchFamily="18" charset="0"/>
              <a:cs typeface="Times New Roman" pitchFamily="18" charset="0"/>
            </a:endParaRPr>
          </a:p>
          <a:p>
            <a:r>
              <a:rPr lang="bs-Latn-BA" sz="1800" dirty="0">
                <a:solidFill>
                  <a:schemeClr val="tx1">
                    <a:lumMod val="75000"/>
                    <a:lumOff val="25000"/>
                  </a:schemeClr>
                </a:solidFill>
                <a:latin typeface="Times New Roman" pitchFamily="18" charset="0"/>
                <a:cs typeface="Times New Roman" pitchFamily="18" charset="0"/>
              </a:rPr>
              <a:t>Sukob interesa u javnim nabavama </a:t>
            </a:r>
          </a:p>
          <a:p>
            <a:r>
              <a:rPr lang="bs-Latn-BA" sz="1800" dirty="0">
                <a:solidFill>
                  <a:schemeClr val="tx1">
                    <a:lumMod val="75000"/>
                    <a:lumOff val="25000"/>
                  </a:schemeClr>
                </a:solidFill>
                <a:latin typeface="Times New Roman" pitchFamily="18" charset="0"/>
                <a:cs typeface="Times New Roman" pitchFamily="18" charset="0"/>
              </a:rPr>
              <a:t>pripremila Sanja Ćubela-pomoćnik direktora, direktor podružnice Mostar</a:t>
            </a:r>
            <a:endParaRPr lang="bs-Cyrl-BA" sz="1800" dirty="0">
              <a:solidFill>
                <a:schemeClr val="tx1">
                  <a:lumMod val="75000"/>
                  <a:lumOff val="25000"/>
                </a:schemeClr>
              </a:solidFill>
              <a:latin typeface="Times New Roman" pitchFamily="18" charset="0"/>
              <a:cs typeface="Times New Roman" pitchFamily="18" charset="0"/>
            </a:endParaRPr>
          </a:p>
        </p:txBody>
      </p:sp>
      <p:pic>
        <p:nvPicPr>
          <p:cNvPr id="1026" name="Picture 2" descr="C:\Users\dario.kihli\Desktop\gr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7121" y="332656"/>
            <a:ext cx="729759" cy="82800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Connector 4"/>
          <p:cNvCxnSpPr/>
          <p:nvPr/>
        </p:nvCxnSpPr>
        <p:spPr>
          <a:xfrm>
            <a:off x="0" y="2636912"/>
            <a:ext cx="9144000"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1027" name="Picture 3" descr="C:\Users\dario.kihli\Desktop\Prezentacija\shutterstock_37102225.jpg"/>
          <p:cNvPicPr>
            <a:picLocks noChangeAspect="1" noChangeArrowheads="1"/>
          </p:cNvPicPr>
          <p:nvPr/>
        </p:nvPicPr>
        <p:blipFill rotWithShape="1">
          <a:blip r:embed="rId3">
            <a:extLst>
              <a:ext uri="{28A0092B-C50C-407E-A947-70E740481C1C}">
                <a14:useLocalDpi xmlns:a14="http://schemas.microsoft.com/office/drawing/2010/main" val="0"/>
              </a:ext>
            </a:extLst>
          </a:blip>
          <a:srcRect t="35522" b="30503"/>
          <a:stretch/>
        </p:blipFill>
        <p:spPr bwMode="auto">
          <a:xfrm>
            <a:off x="-5414" y="2695434"/>
            <a:ext cx="9144000" cy="1813686"/>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p:cNvCxnSpPr/>
          <p:nvPr/>
        </p:nvCxnSpPr>
        <p:spPr>
          <a:xfrm>
            <a:off x="0" y="4581128"/>
            <a:ext cx="9144000"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Title 1"/>
          <p:cNvSpPr txBox="1">
            <a:spLocks/>
          </p:cNvSpPr>
          <p:nvPr/>
        </p:nvSpPr>
        <p:spPr>
          <a:xfrm>
            <a:off x="680386" y="5094571"/>
            <a:ext cx="7772400" cy="79208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bs-Latn-BA" altLang="sr-Latn-RS" sz="1600" dirty="0">
              <a:solidFill>
                <a:prstClr val="black"/>
              </a:solidFill>
              <a:latin typeface="+mn-lt"/>
              <a:ea typeface="+mn-ea"/>
              <a:cs typeface="+mn-cs"/>
            </a:endParaRPr>
          </a:p>
        </p:txBody>
      </p:sp>
    </p:spTree>
    <p:extLst>
      <p:ext uri="{BB962C8B-B14F-4D97-AF65-F5344CB8AC3E}">
        <p14:creationId xmlns:p14="http://schemas.microsoft.com/office/powerpoint/2010/main" val="245165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90ADD-19DC-3C82-BD5D-237A5DA50645}"/>
              </a:ext>
            </a:extLst>
          </p:cNvPr>
          <p:cNvSpPr>
            <a:spLocks noGrp="1"/>
          </p:cNvSpPr>
          <p:nvPr>
            <p:ph type="title"/>
          </p:nvPr>
        </p:nvSpPr>
        <p:spPr/>
        <p:txBody>
          <a:bodyPr>
            <a:normAutofit/>
          </a:bodyPr>
          <a:lstStyle/>
          <a:p>
            <a:r>
              <a:rPr lang="bs-Latn-BA" sz="3200" dirty="0">
                <a:solidFill>
                  <a:prstClr val="black"/>
                </a:solidFill>
                <a:latin typeface="Calibri "/>
              </a:rPr>
              <a:t>Studija slučaja</a:t>
            </a:r>
            <a:endParaRPr lang="bs-Latn-BA" sz="3200" dirty="0"/>
          </a:p>
        </p:txBody>
      </p:sp>
      <p:sp>
        <p:nvSpPr>
          <p:cNvPr id="3" name="Content Placeholder 2">
            <a:extLst>
              <a:ext uri="{FF2B5EF4-FFF2-40B4-BE49-F238E27FC236}">
                <a16:creationId xmlns:a16="http://schemas.microsoft.com/office/drawing/2014/main" id="{B2518AD2-4F2A-8AE0-B8DB-A14F52EED32E}"/>
              </a:ext>
            </a:extLst>
          </p:cNvPr>
          <p:cNvSpPr>
            <a:spLocks noGrp="1"/>
          </p:cNvSpPr>
          <p:nvPr>
            <p:ph idx="1"/>
          </p:nvPr>
        </p:nvSpPr>
        <p:spPr/>
        <p:txBody>
          <a:bodyPr>
            <a:normAutofit fontScale="92500" lnSpcReduction="20000"/>
          </a:bodyPr>
          <a:lstStyle/>
          <a:p>
            <a:r>
              <a:rPr lang="bs-Latn-BA" sz="2800" dirty="0"/>
              <a:t>Žalitelj smatra da sama činjenica srodstva između njih nije bila dovoljna za utvrđivanje sukoba interesa na strani žalitelja.</a:t>
            </a:r>
          </a:p>
          <a:p>
            <a:r>
              <a:rPr lang="bs-Latn-BA" sz="2800" dirty="0"/>
              <a:t>Po žalitelju ključno pitanje koje je UT u konkretnom slučaju moralo postaviti je da li je v.d. Direktorica uključena u provođenje postupka jn, ili da li može utjecati na rezultat iste, te je li se može izuzeti s obzirom na prirodu njene funkcije.</a:t>
            </a:r>
          </a:p>
          <a:p>
            <a:r>
              <a:rPr lang="bs-Latn-BA" sz="2800" dirty="0"/>
              <a:t>UT zanemaruje da je vlasnik žalitelja dana 13.09.2023.god. istupio iz žalitelja i izvršio cjelokupan prenos vlasništva nad žaliteljem na osobe koje nisu u sukobu interesa.</a:t>
            </a:r>
          </a:p>
        </p:txBody>
      </p:sp>
      <p:sp>
        <p:nvSpPr>
          <p:cNvPr id="4" name="Date Placeholder 3">
            <a:extLst>
              <a:ext uri="{FF2B5EF4-FFF2-40B4-BE49-F238E27FC236}">
                <a16:creationId xmlns:a16="http://schemas.microsoft.com/office/drawing/2014/main" id="{8DB6BD20-907F-FBB1-CFC7-DADEE97A9956}"/>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B9198440-B1D1-C4A3-6A31-9682433DDBB8}"/>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5F22C8A9-CF49-D548-D90F-2A612B5F543D}"/>
              </a:ext>
            </a:extLst>
          </p:cNvPr>
          <p:cNvSpPr>
            <a:spLocks noGrp="1"/>
          </p:cNvSpPr>
          <p:nvPr>
            <p:ph type="sldNum" sz="quarter" idx="12"/>
          </p:nvPr>
        </p:nvSpPr>
        <p:spPr/>
        <p:txBody>
          <a:bodyPr/>
          <a:lstStyle/>
          <a:p>
            <a:fld id="{5EE963A5-A76A-496F-BBA2-ABE69D2D945A}" type="slidenum">
              <a:rPr lang="en-US" smtClean="0"/>
              <a:pPr/>
              <a:t>10</a:t>
            </a:fld>
            <a:endParaRPr lang="en-US"/>
          </a:p>
        </p:txBody>
      </p:sp>
    </p:spTree>
    <p:extLst>
      <p:ext uri="{BB962C8B-B14F-4D97-AF65-F5344CB8AC3E}">
        <p14:creationId xmlns:p14="http://schemas.microsoft.com/office/powerpoint/2010/main" val="3348506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E547E-C167-93B1-94F4-9285040D7425}"/>
              </a:ext>
            </a:extLst>
          </p:cNvPr>
          <p:cNvSpPr>
            <a:spLocks noGrp="1"/>
          </p:cNvSpPr>
          <p:nvPr>
            <p:ph type="title"/>
          </p:nvPr>
        </p:nvSpPr>
        <p:spPr/>
        <p:txBody>
          <a:bodyPr>
            <a:normAutofit/>
          </a:bodyPr>
          <a:lstStyle/>
          <a:p>
            <a:r>
              <a:rPr lang="bs-Latn-BA" sz="3200" dirty="0"/>
              <a:t>Studija slučaja</a:t>
            </a:r>
          </a:p>
        </p:txBody>
      </p:sp>
      <p:sp>
        <p:nvSpPr>
          <p:cNvPr id="3" name="Content Placeholder 2">
            <a:extLst>
              <a:ext uri="{FF2B5EF4-FFF2-40B4-BE49-F238E27FC236}">
                <a16:creationId xmlns:a16="http://schemas.microsoft.com/office/drawing/2014/main" id="{33EEC84F-1322-7E26-6E4F-F9773017E660}"/>
              </a:ext>
            </a:extLst>
          </p:cNvPr>
          <p:cNvSpPr>
            <a:spLocks noGrp="1"/>
          </p:cNvSpPr>
          <p:nvPr>
            <p:ph idx="1"/>
          </p:nvPr>
        </p:nvSpPr>
        <p:spPr/>
        <p:txBody>
          <a:bodyPr>
            <a:normAutofit fontScale="92500" lnSpcReduction="20000"/>
          </a:bodyPr>
          <a:lstStyle/>
          <a:p>
            <a:r>
              <a:rPr lang="bs-Latn-BA" sz="2800" dirty="0"/>
              <a:t>Dana 20.09. 2023.god. žalitelj se obratio UT dopisom kojim traži hitno postupanje po informacijama o prenosu udjela i aktualnim Rješenjem Općinskog suda.</a:t>
            </a:r>
          </a:p>
          <a:p>
            <a:r>
              <a:rPr lang="bs-Latn-BA" sz="2800" dirty="0"/>
              <a:t>Dana 28.09. 2023.god. žalitelj se obratio UT sa zahtjevom za brisanje žalitelja sa liste gosp.subjekata koji su u sukobu interesa sa UT.</a:t>
            </a:r>
          </a:p>
          <a:p>
            <a:r>
              <a:rPr lang="bs-Latn-BA" sz="2800" dirty="0"/>
              <a:t>Dana 02.11.2023.god. UT dostavlja odgovor u kojem navode da naknadni prijenos udjela u vlasništvu kod žalitelja ne može predstavljati osnov za brisanje istog sa navedene liste, jer je, prema tumačenju čl. 52 ZJN od strane UT propisano da prijenos udjela na drugu osobu ili organ na utječe na sukob interesa koji je postojao prije prijenosa vlasništva nad udjelom.</a:t>
            </a:r>
          </a:p>
        </p:txBody>
      </p:sp>
      <p:sp>
        <p:nvSpPr>
          <p:cNvPr id="4" name="Date Placeholder 3">
            <a:extLst>
              <a:ext uri="{FF2B5EF4-FFF2-40B4-BE49-F238E27FC236}">
                <a16:creationId xmlns:a16="http://schemas.microsoft.com/office/drawing/2014/main" id="{A5471BD8-07F8-E8F5-1EC4-0B8802442EEF}"/>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F30CBA54-B488-576E-F294-EF233A5CC6A3}"/>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2D9EB264-DCA9-5732-F357-4D6294D4D441}"/>
              </a:ext>
            </a:extLst>
          </p:cNvPr>
          <p:cNvSpPr>
            <a:spLocks noGrp="1"/>
          </p:cNvSpPr>
          <p:nvPr>
            <p:ph type="sldNum" sz="quarter" idx="12"/>
          </p:nvPr>
        </p:nvSpPr>
        <p:spPr/>
        <p:txBody>
          <a:bodyPr/>
          <a:lstStyle/>
          <a:p>
            <a:fld id="{5EE963A5-A76A-496F-BBA2-ABE69D2D945A}" type="slidenum">
              <a:rPr lang="en-US" smtClean="0"/>
              <a:pPr/>
              <a:t>11</a:t>
            </a:fld>
            <a:endParaRPr lang="en-US"/>
          </a:p>
        </p:txBody>
      </p:sp>
    </p:spTree>
    <p:extLst>
      <p:ext uri="{BB962C8B-B14F-4D97-AF65-F5344CB8AC3E}">
        <p14:creationId xmlns:p14="http://schemas.microsoft.com/office/powerpoint/2010/main" val="3875089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27B4C-3FE7-836D-CAA9-07C0E420137C}"/>
              </a:ext>
            </a:extLst>
          </p:cNvPr>
          <p:cNvSpPr>
            <a:spLocks noGrp="1"/>
          </p:cNvSpPr>
          <p:nvPr>
            <p:ph type="title"/>
          </p:nvPr>
        </p:nvSpPr>
        <p:spPr/>
        <p:txBody>
          <a:bodyPr>
            <a:normAutofit/>
          </a:bodyPr>
          <a:lstStyle/>
          <a:p>
            <a:r>
              <a:rPr lang="bs-Latn-BA" sz="3200" dirty="0"/>
              <a:t>Studija slučaja</a:t>
            </a:r>
          </a:p>
        </p:txBody>
      </p:sp>
      <p:sp>
        <p:nvSpPr>
          <p:cNvPr id="3" name="Content Placeholder 2">
            <a:extLst>
              <a:ext uri="{FF2B5EF4-FFF2-40B4-BE49-F238E27FC236}">
                <a16:creationId xmlns:a16="http://schemas.microsoft.com/office/drawing/2014/main" id="{445B150A-A991-B34B-A059-8CA3A4AF699C}"/>
              </a:ext>
            </a:extLst>
          </p:cNvPr>
          <p:cNvSpPr>
            <a:spLocks noGrp="1"/>
          </p:cNvSpPr>
          <p:nvPr>
            <p:ph idx="1"/>
          </p:nvPr>
        </p:nvSpPr>
        <p:spPr/>
        <p:txBody>
          <a:bodyPr>
            <a:normAutofit/>
          </a:bodyPr>
          <a:lstStyle/>
          <a:p>
            <a:r>
              <a:rPr lang="bs-Latn-BA" sz="2800" dirty="0"/>
              <a:t>URŽ svojim rješenjem ukazuje da je potrebno da UT ponovno provede postupak ocjene žalbenih navoda i pitanja postojanja sukoba interesa u konkretnom slučaju sa uputom na poseban osvrt i ocjenu Izjave izvršne direktorice za ek.poslove i Zakona o sprečavanju sukoba interesa u FBIH i internim aktima UT.</a:t>
            </a:r>
          </a:p>
          <a:p>
            <a:r>
              <a:rPr lang="bs-Latn-BA" sz="2800" dirty="0"/>
              <a:t>UT u svom izjašnjenju navodi da su u potpunosti ispoštovali čl. 52 ZJN koji propisuje sačinjavanje liste sa kojima je UT u sukobu interesa.</a:t>
            </a:r>
          </a:p>
          <a:p>
            <a:pPr marL="0" indent="0">
              <a:buNone/>
            </a:pPr>
            <a:endParaRPr lang="bs-Latn-BA" sz="2800" dirty="0"/>
          </a:p>
        </p:txBody>
      </p:sp>
      <p:sp>
        <p:nvSpPr>
          <p:cNvPr id="4" name="Date Placeholder 3">
            <a:extLst>
              <a:ext uri="{FF2B5EF4-FFF2-40B4-BE49-F238E27FC236}">
                <a16:creationId xmlns:a16="http://schemas.microsoft.com/office/drawing/2014/main" id="{8D3481E4-45CE-B17F-6FE2-6E062B8EBA1F}"/>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EF2C562B-4FB8-B3FF-C9FD-D5FBAE7853FE}"/>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94002050-8D57-FB97-1CAD-E32C29B0E1A8}"/>
              </a:ext>
            </a:extLst>
          </p:cNvPr>
          <p:cNvSpPr>
            <a:spLocks noGrp="1"/>
          </p:cNvSpPr>
          <p:nvPr>
            <p:ph type="sldNum" sz="quarter" idx="12"/>
          </p:nvPr>
        </p:nvSpPr>
        <p:spPr/>
        <p:txBody>
          <a:bodyPr/>
          <a:lstStyle/>
          <a:p>
            <a:fld id="{5EE963A5-A76A-496F-BBA2-ABE69D2D945A}" type="slidenum">
              <a:rPr lang="en-US" smtClean="0"/>
              <a:pPr/>
              <a:t>12</a:t>
            </a:fld>
            <a:endParaRPr lang="en-US"/>
          </a:p>
        </p:txBody>
      </p:sp>
    </p:spTree>
    <p:extLst>
      <p:ext uri="{BB962C8B-B14F-4D97-AF65-F5344CB8AC3E}">
        <p14:creationId xmlns:p14="http://schemas.microsoft.com/office/powerpoint/2010/main" val="2071033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EF49-A21B-4E6F-D26A-99482745E202}"/>
              </a:ext>
            </a:extLst>
          </p:cNvPr>
          <p:cNvSpPr>
            <a:spLocks noGrp="1"/>
          </p:cNvSpPr>
          <p:nvPr>
            <p:ph type="title"/>
          </p:nvPr>
        </p:nvSpPr>
        <p:spPr/>
        <p:txBody>
          <a:bodyPr>
            <a:normAutofit/>
          </a:bodyPr>
          <a:lstStyle/>
          <a:p>
            <a:r>
              <a:rPr lang="bs-Latn-BA" sz="3200" dirty="0"/>
              <a:t>Studija slučaja</a:t>
            </a:r>
          </a:p>
        </p:txBody>
      </p:sp>
      <p:sp>
        <p:nvSpPr>
          <p:cNvPr id="3" name="Content Placeholder 2">
            <a:extLst>
              <a:ext uri="{FF2B5EF4-FFF2-40B4-BE49-F238E27FC236}">
                <a16:creationId xmlns:a16="http://schemas.microsoft.com/office/drawing/2014/main" id="{0D371D15-EFD6-0E8A-5F78-5AB93F608321}"/>
              </a:ext>
            </a:extLst>
          </p:cNvPr>
          <p:cNvSpPr>
            <a:spLocks noGrp="1"/>
          </p:cNvSpPr>
          <p:nvPr>
            <p:ph idx="1"/>
          </p:nvPr>
        </p:nvSpPr>
        <p:spPr/>
        <p:txBody>
          <a:bodyPr>
            <a:normAutofit lnSpcReduction="10000"/>
          </a:bodyPr>
          <a:lstStyle/>
          <a:p>
            <a:r>
              <a:rPr lang="bs-Latn-BA" sz="2800" dirty="0"/>
              <a:t>Naime, 23.08.2023.god. izvršna dir. Je dala pismenu izjavu o okolnostima postojanja sukoba interesa, gdje je tačkom 3. predmetne izjave o srodnicima izjavila da žalitelj obavlja upravljačke poslove i da je 100% vlasnik gosp.društva.</a:t>
            </a:r>
          </a:p>
          <a:p>
            <a:r>
              <a:rPr lang="bs-Latn-BA" sz="2800" dirty="0"/>
              <a:t>Dana 25.09. 2023.god. v.d. Izv.dir. Je dostavila  izmjenjenu izjavu u kojoj je to gosp.društvo izostavljeno.</a:t>
            </a:r>
          </a:p>
          <a:p>
            <a:r>
              <a:rPr lang="bs-Latn-BA" sz="2800" dirty="0"/>
              <a:t>UT smatra da naknadni prijenos udjela u vlasništvu (izvršen 18.09.2023.) i nova izjava v.d. Dir. Ne mogu biti osnov za brisanje žalitelja sa navedene liste.</a:t>
            </a:r>
          </a:p>
        </p:txBody>
      </p:sp>
      <p:sp>
        <p:nvSpPr>
          <p:cNvPr id="4" name="Date Placeholder 3">
            <a:extLst>
              <a:ext uri="{FF2B5EF4-FFF2-40B4-BE49-F238E27FC236}">
                <a16:creationId xmlns:a16="http://schemas.microsoft.com/office/drawing/2014/main" id="{D6DD2D85-5CBB-7BD3-1BDF-47A15DCA7B80}"/>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13E34B6D-9838-D014-729B-93169D4CA016}"/>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896DAD9E-F346-4BF1-3E9D-8766C370BB2D}"/>
              </a:ext>
            </a:extLst>
          </p:cNvPr>
          <p:cNvSpPr>
            <a:spLocks noGrp="1"/>
          </p:cNvSpPr>
          <p:nvPr>
            <p:ph type="sldNum" sz="quarter" idx="12"/>
          </p:nvPr>
        </p:nvSpPr>
        <p:spPr/>
        <p:txBody>
          <a:bodyPr/>
          <a:lstStyle/>
          <a:p>
            <a:fld id="{5EE963A5-A76A-496F-BBA2-ABE69D2D945A}" type="slidenum">
              <a:rPr lang="en-US" smtClean="0"/>
              <a:pPr/>
              <a:t>13</a:t>
            </a:fld>
            <a:endParaRPr lang="en-US"/>
          </a:p>
        </p:txBody>
      </p:sp>
    </p:spTree>
    <p:extLst>
      <p:ext uri="{BB962C8B-B14F-4D97-AF65-F5344CB8AC3E}">
        <p14:creationId xmlns:p14="http://schemas.microsoft.com/office/powerpoint/2010/main" val="2227548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4D7CB-E377-C666-9FE4-FADC5B3898F1}"/>
              </a:ext>
            </a:extLst>
          </p:cNvPr>
          <p:cNvSpPr>
            <a:spLocks noGrp="1"/>
          </p:cNvSpPr>
          <p:nvPr>
            <p:ph type="title"/>
          </p:nvPr>
        </p:nvSpPr>
        <p:spPr/>
        <p:txBody>
          <a:bodyPr>
            <a:normAutofit/>
          </a:bodyPr>
          <a:lstStyle/>
          <a:p>
            <a:r>
              <a:rPr lang="bs-Latn-BA" sz="3200" dirty="0"/>
              <a:t>Studija slučaja</a:t>
            </a:r>
          </a:p>
        </p:txBody>
      </p:sp>
      <p:sp>
        <p:nvSpPr>
          <p:cNvPr id="3" name="Content Placeholder 2">
            <a:extLst>
              <a:ext uri="{FF2B5EF4-FFF2-40B4-BE49-F238E27FC236}">
                <a16:creationId xmlns:a16="http://schemas.microsoft.com/office/drawing/2014/main" id="{FF488822-F316-BB2A-51B2-88DFAD9A57CC}"/>
              </a:ext>
            </a:extLst>
          </p:cNvPr>
          <p:cNvSpPr>
            <a:spLocks noGrp="1"/>
          </p:cNvSpPr>
          <p:nvPr>
            <p:ph idx="1"/>
          </p:nvPr>
        </p:nvSpPr>
        <p:spPr/>
        <p:txBody>
          <a:bodyPr>
            <a:normAutofit fontScale="92500" lnSpcReduction="10000"/>
          </a:bodyPr>
          <a:lstStyle/>
          <a:p>
            <a:r>
              <a:rPr lang="bs-Latn-BA" sz="2800" dirty="0"/>
              <a:t>Cilj i svrha čl. 52 jeste izbjegavanje narušavanja tržišnog natjecanja, osiguranje jednakog tretmana prema svim gosp.subjektima, te nezavisnost i i nepristranost u okviru postupka.</a:t>
            </a:r>
          </a:p>
          <a:p>
            <a:r>
              <a:rPr lang="bs-Latn-BA" sz="2800" dirty="0"/>
              <a:t>Prema opisu poslova izvršnog dir. Za ek.poslove jeizmeđu ostalog i izrada provedbenih propisa za postupke nabava,, nadležan za postupanje u cjelokupnoj fin.realizaciji ugovora koji su zaključeni u skladu sa ZJN, npr. Naplaćivanje garancije, u slučaju neispunjenja ugovora,, obračunavanje i odobravanje penala, kao i cjelokupno plaćanje po ugovorima proisteklim iz postupka jn.</a:t>
            </a:r>
          </a:p>
        </p:txBody>
      </p:sp>
      <p:sp>
        <p:nvSpPr>
          <p:cNvPr id="4" name="Date Placeholder 3">
            <a:extLst>
              <a:ext uri="{FF2B5EF4-FFF2-40B4-BE49-F238E27FC236}">
                <a16:creationId xmlns:a16="http://schemas.microsoft.com/office/drawing/2014/main" id="{FDB0F9A7-6AD7-B5C2-D04B-DFA9A74C1ACA}"/>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55D940EA-2197-B2A6-FBE7-34859D0FDD24}"/>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83B71574-E10A-DB73-30EC-FC5A0057E122}"/>
              </a:ext>
            </a:extLst>
          </p:cNvPr>
          <p:cNvSpPr>
            <a:spLocks noGrp="1"/>
          </p:cNvSpPr>
          <p:nvPr>
            <p:ph type="sldNum" sz="quarter" idx="12"/>
          </p:nvPr>
        </p:nvSpPr>
        <p:spPr/>
        <p:txBody>
          <a:bodyPr/>
          <a:lstStyle/>
          <a:p>
            <a:fld id="{5EE963A5-A76A-496F-BBA2-ABE69D2D945A}" type="slidenum">
              <a:rPr lang="en-US" smtClean="0"/>
              <a:pPr/>
              <a:t>14</a:t>
            </a:fld>
            <a:endParaRPr lang="en-US"/>
          </a:p>
        </p:txBody>
      </p:sp>
    </p:spTree>
    <p:extLst>
      <p:ext uri="{BB962C8B-B14F-4D97-AF65-F5344CB8AC3E}">
        <p14:creationId xmlns:p14="http://schemas.microsoft.com/office/powerpoint/2010/main" val="2708229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90A89-37A1-18FF-C80E-5BC1245E175D}"/>
              </a:ext>
            </a:extLst>
          </p:cNvPr>
          <p:cNvSpPr>
            <a:spLocks noGrp="1"/>
          </p:cNvSpPr>
          <p:nvPr>
            <p:ph type="title"/>
          </p:nvPr>
        </p:nvSpPr>
        <p:spPr/>
        <p:txBody>
          <a:bodyPr>
            <a:normAutofit/>
          </a:bodyPr>
          <a:lstStyle/>
          <a:p>
            <a:r>
              <a:rPr lang="bs-Latn-BA" sz="3200" dirty="0"/>
              <a:t>Studija slučaja</a:t>
            </a:r>
          </a:p>
        </p:txBody>
      </p:sp>
      <p:sp>
        <p:nvSpPr>
          <p:cNvPr id="3" name="Content Placeholder 2">
            <a:extLst>
              <a:ext uri="{FF2B5EF4-FFF2-40B4-BE49-F238E27FC236}">
                <a16:creationId xmlns:a16="http://schemas.microsoft.com/office/drawing/2014/main" id="{EAD61479-1913-07E6-5838-829A12B66ED5}"/>
              </a:ext>
            </a:extLst>
          </p:cNvPr>
          <p:cNvSpPr>
            <a:spLocks noGrp="1"/>
          </p:cNvSpPr>
          <p:nvPr>
            <p:ph idx="1"/>
          </p:nvPr>
        </p:nvSpPr>
        <p:spPr/>
        <p:txBody>
          <a:bodyPr>
            <a:normAutofit fontScale="92500" lnSpcReduction="20000"/>
          </a:bodyPr>
          <a:lstStyle/>
          <a:p>
            <a:r>
              <a:rPr lang="bs-Latn-BA" sz="2800" dirty="0"/>
              <a:t>Može se konstatirati da izv.dir. Za ek.poslove i org.jedinice kojima rukovodi učestvuje u svim ili pojedinim postupcima jn u UT, radi čega za ovo UT nesporno cijeneći odredbe čl. 52 st.(2) da u konkretnom slučaju izvršni direktor za ek.poslove može utjecati na postupke nabavki.</a:t>
            </a:r>
          </a:p>
          <a:p>
            <a:r>
              <a:rPr lang="bs-Latn-BA" sz="2800" dirty="0"/>
              <a:t>UT želi istaći da je navedenim članom predviđeno da je dovoljno da postoji mogućnost uticaja na postupke jn, a ne i dokaz da se isti desio u konkretnom slučaju.</a:t>
            </a:r>
          </a:p>
          <a:p>
            <a:r>
              <a:rPr lang="bs-Latn-BA" sz="2800" dirty="0"/>
              <a:t>Nije osnovana tvrdnja žalitelja da se u konkretnom slučaju sukob interesa moga i može spriječiti izuzećem od glasanja, ili donošenjem novih internih akata.</a:t>
            </a:r>
          </a:p>
        </p:txBody>
      </p:sp>
      <p:sp>
        <p:nvSpPr>
          <p:cNvPr id="4" name="Date Placeholder 3">
            <a:extLst>
              <a:ext uri="{FF2B5EF4-FFF2-40B4-BE49-F238E27FC236}">
                <a16:creationId xmlns:a16="http://schemas.microsoft.com/office/drawing/2014/main" id="{03C00F3C-8AB9-E411-672D-0326A5222ABB}"/>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640BABBA-4DBC-E4C7-9A8A-ABE737ACCFA1}"/>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0623553B-27A1-4209-B35A-E476436D698A}"/>
              </a:ext>
            </a:extLst>
          </p:cNvPr>
          <p:cNvSpPr>
            <a:spLocks noGrp="1"/>
          </p:cNvSpPr>
          <p:nvPr>
            <p:ph type="sldNum" sz="quarter" idx="12"/>
          </p:nvPr>
        </p:nvSpPr>
        <p:spPr/>
        <p:txBody>
          <a:bodyPr/>
          <a:lstStyle/>
          <a:p>
            <a:fld id="{5EE963A5-A76A-496F-BBA2-ABE69D2D945A}" type="slidenum">
              <a:rPr lang="en-US" smtClean="0"/>
              <a:pPr/>
              <a:t>15</a:t>
            </a:fld>
            <a:endParaRPr lang="en-US"/>
          </a:p>
        </p:txBody>
      </p:sp>
    </p:spTree>
    <p:extLst>
      <p:ext uri="{BB962C8B-B14F-4D97-AF65-F5344CB8AC3E}">
        <p14:creationId xmlns:p14="http://schemas.microsoft.com/office/powerpoint/2010/main" val="1652766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EB336-0248-0339-0095-A8EA13C2349E}"/>
              </a:ext>
            </a:extLst>
          </p:cNvPr>
          <p:cNvSpPr>
            <a:spLocks noGrp="1"/>
          </p:cNvSpPr>
          <p:nvPr>
            <p:ph type="title"/>
          </p:nvPr>
        </p:nvSpPr>
        <p:spPr/>
        <p:txBody>
          <a:bodyPr>
            <a:normAutofit/>
          </a:bodyPr>
          <a:lstStyle/>
          <a:p>
            <a:r>
              <a:rPr lang="bs-Latn-BA" sz="3200" dirty="0"/>
              <a:t>Studija slučaja</a:t>
            </a:r>
          </a:p>
        </p:txBody>
      </p:sp>
      <p:sp>
        <p:nvSpPr>
          <p:cNvPr id="3" name="Content Placeholder 2">
            <a:extLst>
              <a:ext uri="{FF2B5EF4-FFF2-40B4-BE49-F238E27FC236}">
                <a16:creationId xmlns:a16="http://schemas.microsoft.com/office/drawing/2014/main" id="{81D4C477-2462-4C2E-8427-67ED4315A8D7}"/>
              </a:ext>
            </a:extLst>
          </p:cNvPr>
          <p:cNvSpPr>
            <a:spLocks noGrp="1"/>
          </p:cNvSpPr>
          <p:nvPr>
            <p:ph idx="1"/>
          </p:nvPr>
        </p:nvSpPr>
        <p:spPr/>
        <p:txBody>
          <a:bodyPr>
            <a:normAutofit lnSpcReduction="10000"/>
          </a:bodyPr>
          <a:lstStyle/>
          <a:p>
            <a:r>
              <a:rPr lang="bs-Latn-BA" sz="2800" dirty="0"/>
              <a:t>Ističemo (UT) da naknadni prijenos udjela u vlasništvu u gosp.društvu (izvršen 18.09.2023.god.) i nova izjava v.d. Izvršne dir. Od 25.09.2023.god. ne mogu biti osnov za brisanje sa navedene liste, jer je čl. 52. st. 5 regulirano da prijenos udjela na drugfu osobu ili drugi organ ne utječe na sukob interesa koji je postojao prije prenosa vlasništva nad udjelima.</a:t>
            </a:r>
          </a:p>
          <a:p>
            <a:r>
              <a:rPr lang="bs-Latn-BA" sz="2800" dirty="0"/>
              <a:t>U konkretnom slučaju URŽ nije poništio TD, jer nije utvrđena povreda zakona niti podzakonskih akata, pa UT nije jasno zašto URŽ vraća predmet na ponovni postupak UT.</a:t>
            </a:r>
          </a:p>
        </p:txBody>
      </p:sp>
      <p:sp>
        <p:nvSpPr>
          <p:cNvPr id="4" name="Date Placeholder 3">
            <a:extLst>
              <a:ext uri="{FF2B5EF4-FFF2-40B4-BE49-F238E27FC236}">
                <a16:creationId xmlns:a16="http://schemas.microsoft.com/office/drawing/2014/main" id="{1743EDD9-86BD-CFDF-9A48-F6541F6CD301}"/>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1375A4A4-560E-282B-65EA-6BE98554DB85}"/>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454AC892-3952-D272-2B4E-6085818CA83F}"/>
              </a:ext>
            </a:extLst>
          </p:cNvPr>
          <p:cNvSpPr>
            <a:spLocks noGrp="1"/>
          </p:cNvSpPr>
          <p:nvPr>
            <p:ph type="sldNum" sz="quarter" idx="12"/>
          </p:nvPr>
        </p:nvSpPr>
        <p:spPr/>
        <p:txBody>
          <a:bodyPr/>
          <a:lstStyle/>
          <a:p>
            <a:fld id="{5EE963A5-A76A-496F-BBA2-ABE69D2D945A}" type="slidenum">
              <a:rPr lang="en-US" smtClean="0"/>
              <a:pPr/>
              <a:t>16</a:t>
            </a:fld>
            <a:endParaRPr lang="en-US"/>
          </a:p>
        </p:txBody>
      </p:sp>
    </p:spTree>
    <p:extLst>
      <p:ext uri="{BB962C8B-B14F-4D97-AF65-F5344CB8AC3E}">
        <p14:creationId xmlns:p14="http://schemas.microsoft.com/office/powerpoint/2010/main" val="4952571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5FCCF-7790-09FE-7E1D-D3A649DF7BC2}"/>
              </a:ext>
            </a:extLst>
          </p:cNvPr>
          <p:cNvSpPr>
            <a:spLocks noGrp="1"/>
          </p:cNvSpPr>
          <p:nvPr>
            <p:ph type="title"/>
          </p:nvPr>
        </p:nvSpPr>
        <p:spPr/>
        <p:txBody>
          <a:bodyPr>
            <a:normAutofit/>
          </a:bodyPr>
          <a:lstStyle/>
          <a:p>
            <a:r>
              <a:rPr lang="bs-Latn-BA" sz="3200" dirty="0"/>
              <a:t>Studija slučaja</a:t>
            </a:r>
          </a:p>
        </p:txBody>
      </p:sp>
      <p:sp>
        <p:nvSpPr>
          <p:cNvPr id="3" name="Content Placeholder 2">
            <a:extLst>
              <a:ext uri="{FF2B5EF4-FFF2-40B4-BE49-F238E27FC236}">
                <a16:creationId xmlns:a16="http://schemas.microsoft.com/office/drawing/2014/main" id="{71DE1E26-6090-E0AA-2159-DE7CD3541B2C}"/>
              </a:ext>
            </a:extLst>
          </p:cNvPr>
          <p:cNvSpPr>
            <a:spLocks noGrp="1"/>
          </p:cNvSpPr>
          <p:nvPr>
            <p:ph idx="1"/>
          </p:nvPr>
        </p:nvSpPr>
        <p:spPr/>
        <p:txBody>
          <a:bodyPr>
            <a:normAutofit/>
          </a:bodyPr>
          <a:lstStyle/>
          <a:p>
            <a:r>
              <a:rPr lang="bs-Latn-BA" sz="2800" dirty="0"/>
              <a:t>Žalba je osnovana!</a:t>
            </a:r>
          </a:p>
          <a:p>
            <a:r>
              <a:rPr lang="bs-Latn-BA" sz="2800" dirty="0"/>
              <a:t>Kada je v.d. napravila novu izjavu dana 25.9.2023.god. o tome je UT moralo imati saznanje, te ažurirati listu gosp.subjekata koji su isključeni iz postupka nabave. UT je u predmetnom slučaju propusstio provjeriti navedenu listu jer je u duhu EU propisa na koje se poziva isključenje gosp.subjekta iz javne nabave je najrigoroznija mjera, te stoga i UT u svakom predmetu treba provjeravati i ažurirati liste subjekata koje isključuje iz postupka javne nabave.</a:t>
            </a:r>
          </a:p>
        </p:txBody>
      </p:sp>
      <p:sp>
        <p:nvSpPr>
          <p:cNvPr id="4" name="Date Placeholder 3">
            <a:extLst>
              <a:ext uri="{FF2B5EF4-FFF2-40B4-BE49-F238E27FC236}">
                <a16:creationId xmlns:a16="http://schemas.microsoft.com/office/drawing/2014/main" id="{80C7BB9B-1ED9-1634-8663-105DC4CA6253}"/>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01085BDB-4E2C-0630-B6D4-487E90CC1250}"/>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0A5EAF01-44C0-C50B-458B-786187FA0A62}"/>
              </a:ext>
            </a:extLst>
          </p:cNvPr>
          <p:cNvSpPr>
            <a:spLocks noGrp="1"/>
          </p:cNvSpPr>
          <p:nvPr>
            <p:ph type="sldNum" sz="quarter" idx="12"/>
          </p:nvPr>
        </p:nvSpPr>
        <p:spPr/>
        <p:txBody>
          <a:bodyPr/>
          <a:lstStyle/>
          <a:p>
            <a:fld id="{5EE963A5-A76A-496F-BBA2-ABE69D2D945A}" type="slidenum">
              <a:rPr lang="en-US" smtClean="0"/>
              <a:pPr/>
              <a:t>17</a:t>
            </a:fld>
            <a:endParaRPr lang="en-US"/>
          </a:p>
        </p:txBody>
      </p:sp>
    </p:spTree>
    <p:extLst>
      <p:ext uri="{BB962C8B-B14F-4D97-AF65-F5344CB8AC3E}">
        <p14:creationId xmlns:p14="http://schemas.microsoft.com/office/powerpoint/2010/main" val="2446397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normAutofit/>
          </a:bodyPr>
          <a:lstStyle/>
          <a:p>
            <a:r>
              <a:rPr lang="bs-Latn-BA" sz="3200" dirty="0"/>
              <a:t>Studija slučaja</a:t>
            </a:r>
            <a:endParaRPr lang="bs-Latn-BA" altLang="sr-Latn-RS" sz="3200" dirty="0">
              <a:latin typeface="Calibri "/>
            </a:endParaRPr>
          </a:p>
        </p:txBody>
      </p:sp>
      <p:sp>
        <p:nvSpPr>
          <p:cNvPr id="3" name="Content Placeholder 2"/>
          <p:cNvSpPr>
            <a:spLocks noGrp="1"/>
          </p:cNvSpPr>
          <p:nvPr>
            <p:ph idx="1"/>
          </p:nvPr>
        </p:nvSpPr>
        <p:spPr/>
        <p:txBody>
          <a:bodyPr>
            <a:normAutofit fontScale="92500" lnSpcReduction="10000"/>
          </a:bodyPr>
          <a:lstStyle/>
          <a:p>
            <a:pPr marL="0" indent="0" algn="just">
              <a:buFontTx/>
              <a:buNone/>
              <a:defRPr/>
            </a:pPr>
            <a:r>
              <a:rPr lang="bs-Latn-BA" sz="2800" dirty="0">
                <a:latin typeface="Calibri "/>
              </a:rPr>
              <a:t>Kako je  nakon imenovanja v.d. Izvršne dir., s njom povezana osoba dana 13.09.2023.god. istupio iz žalitelja i izvršio cjelokupan prenos vlasništva nad udjelima u žalitelju na osobe koje nisu obuhvaćene odredbama o sukobu interesa, da je isto poduzeo i u odnosu na osobe ovlaštene za zastupanje žalitelja, te da se ne radi o prijenosu udjela na drugu osobu, ili posebno tijelo koje će kao povjerenik, punomoćnik u ostvarivanju članskih prava i udjela u društvu djelovati u svoje ime, a za račun dužnosnika-povjeritelja, već je izvršen kompletan i cjelovit prijenos vlasništva udjela na drugu fizičku osobu, pogrešno je tumačena odredba čl. 52. st.5 ZJN</a:t>
            </a:r>
          </a:p>
        </p:txBody>
      </p:sp>
    </p:spTree>
    <p:extLst>
      <p:ext uri="{BB962C8B-B14F-4D97-AF65-F5344CB8AC3E}">
        <p14:creationId xmlns:p14="http://schemas.microsoft.com/office/powerpoint/2010/main" val="6889108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D4495-2D90-8A15-0CCD-CA80004E32F6}"/>
              </a:ext>
            </a:extLst>
          </p:cNvPr>
          <p:cNvSpPr>
            <a:spLocks noGrp="1"/>
          </p:cNvSpPr>
          <p:nvPr>
            <p:ph type="title"/>
          </p:nvPr>
        </p:nvSpPr>
        <p:spPr/>
        <p:txBody>
          <a:bodyPr/>
          <a:lstStyle/>
          <a:p>
            <a:r>
              <a:rPr lang="bs-Latn-BA" dirty="0"/>
              <a:t>Studija slučaja</a:t>
            </a:r>
          </a:p>
        </p:txBody>
      </p:sp>
      <p:sp>
        <p:nvSpPr>
          <p:cNvPr id="3" name="Content Placeholder 2">
            <a:extLst>
              <a:ext uri="{FF2B5EF4-FFF2-40B4-BE49-F238E27FC236}">
                <a16:creationId xmlns:a16="http://schemas.microsoft.com/office/drawing/2014/main" id="{85A45CED-B2D7-8853-0AFD-D16C39BB4AB2}"/>
              </a:ext>
            </a:extLst>
          </p:cNvPr>
          <p:cNvSpPr>
            <a:spLocks noGrp="1"/>
          </p:cNvSpPr>
          <p:nvPr>
            <p:ph idx="1"/>
          </p:nvPr>
        </p:nvSpPr>
        <p:spPr/>
        <p:txBody>
          <a:bodyPr/>
          <a:lstStyle/>
          <a:p>
            <a:pPr marL="0" indent="0" algn="ctr">
              <a:buNone/>
            </a:pPr>
            <a:endParaRPr lang="bs-Latn-BA" dirty="0"/>
          </a:p>
          <a:p>
            <a:pPr marL="0" indent="0" algn="ctr">
              <a:buNone/>
            </a:pPr>
            <a:endParaRPr lang="bs-Latn-BA" dirty="0"/>
          </a:p>
          <a:p>
            <a:pPr marL="0" indent="0" algn="ctr">
              <a:buNone/>
            </a:pPr>
            <a:endParaRPr lang="bs-Latn-BA" dirty="0"/>
          </a:p>
          <a:p>
            <a:pPr marL="0" indent="0" algn="ctr">
              <a:buNone/>
            </a:pPr>
            <a:r>
              <a:rPr lang="bs-Latn-BA"/>
              <a:t>HVALA NA PAŽNJI</a:t>
            </a:r>
            <a:r>
              <a:rPr lang="bs-Latn-BA" dirty="0"/>
              <a:t>!</a:t>
            </a:r>
          </a:p>
        </p:txBody>
      </p:sp>
      <p:sp>
        <p:nvSpPr>
          <p:cNvPr id="4" name="Date Placeholder 3">
            <a:extLst>
              <a:ext uri="{FF2B5EF4-FFF2-40B4-BE49-F238E27FC236}">
                <a16:creationId xmlns:a16="http://schemas.microsoft.com/office/drawing/2014/main" id="{E9340FBF-9C1D-FC96-BC2E-C46B395BFBB2}"/>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C2EB121C-809F-368F-829F-50B816386125}"/>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D7C791DD-95AD-3454-602C-E6B993F48E85}"/>
              </a:ext>
            </a:extLst>
          </p:cNvPr>
          <p:cNvSpPr>
            <a:spLocks noGrp="1"/>
          </p:cNvSpPr>
          <p:nvPr>
            <p:ph type="sldNum" sz="quarter" idx="12"/>
          </p:nvPr>
        </p:nvSpPr>
        <p:spPr/>
        <p:txBody>
          <a:bodyPr/>
          <a:lstStyle/>
          <a:p>
            <a:fld id="{5EE963A5-A76A-496F-BBA2-ABE69D2D945A}" type="slidenum">
              <a:rPr lang="en-US" smtClean="0"/>
              <a:pPr/>
              <a:t>19</a:t>
            </a:fld>
            <a:endParaRPr lang="en-US"/>
          </a:p>
        </p:txBody>
      </p:sp>
    </p:spTree>
    <p:extLst>
      <p:ext uri="{BB962C8B-B14F-4D97-AF65-F5344CB8AC3E}">
        <p14:creationId xmlns:p14="http://schemas.microsoft.com/office/powerpoint/2010/main" val="4035799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200" dirty="0">
                <a:solidFill>
                  <a:prstClr val="black"/>
                </a:solidFill>
                <a:latin typeface="Calibri "/>
                <a:ea typeface="+mn-ea"/>
                <a:cs typeface="+mn-cs"/>
              </a:rPr>
              <a:t>Sukob interesa</a:t>
            </a:r>
          </a:p>
        </p:txBody>
      </p:sp>
      <p:sp>
        <p:nvSpPr>
          <p:cNvPr id="3" name="Content Placeholder 2"/>
          <p:cNvSpPr>
            <a:spLocks noGrp="1"/>
          </p:cNvSpPr>
          <p:nvPr>
            <p:ph idx="1"/>
          </p:nvPr>
        </p:nvSpPr>
        <p:spPr/>
        <p:txBody>
          <a:bodyPr>
            <a:normAutofit/>
          </a:bodyPr>
          <a:lstStyle/>
          <a:p>
            <a:pPr marL="0" indent="0" algn="just">
              <a:buFontTx/>
              <a:buNone/>
            </a:pPr>
            <a:r>
              <a:rPr lang="bs-Latn-BA" altLang="sr-Latn-RS" sz="2800" dirty="0">
                <a:latin typeface="Calibri "/>
              </a:rPr>
              <a:t>Ugovorno tijelo poduzima odgovarajuće mjere kako bi učinkovito:</a:t>
            </a:r>
          </a:p>
          <a:p>
            <a:pPr algn="just">
              <a:buFontTx/>
              <a:buChar char="-"/>
            </a:pPr>
            <a:r>
              <a:rPr lang="bs-Latn-BA" altLang="sr-Latn-RS" sz="2800" dirty="0">
                <a:latin typeface="Calibri "/>
              </a:rPr>
              <a:t>spriječilo,</a:t>
            </a:r>
          </a:p>
          <a:p>
            <a:pPr algn="just">
              <a:buFontTx/>
              <a:buChar char="-"/>
            </a:pPr>
            <a:r>
              <a:rPr lang="bs-Latn-BA" altLang="sr-Latn-RS" sz="2800" dirty="0">
                <a:latin typeface="Calibri "/>
              </a:rPr>
              <a:t>prepoznalo i </a:t>
            </a:r>
          </a:p>
          <a:p>
            <a:pPr algn="just">
              <a:buFontTx/>
              <a:buChar char="-"/>
            </a:pPr>
            <a:r>
              <a:rPr lang="bs-Latn-BA" altLang="sr-Latn-RS" sz="2800" dirty="0">
                <a:latin typeface="Calibri "/>
              </a:rPr>
              <a:t>uklonilo sukobe interesa u vezi s postupkom javne nabave, </a:t>
            </a:r>
          </a:p>
          <a:p>
            <a:pPr marL="0" indent="0" algn="just">
              <a:buNone/>
            </a:pPr>
            <a:r>
              <a:rPr lang="bs-Latn-BA" altLang="sr-Latn-RS" sz="2800" dirty="0">
                <a:latin typeface="Calibri "/>
              </a:rPr>
              <a:t>a radi izbjegavanja narušavanja tržišnog natjecanja i osiguranja jednakog postupanja prema svim gospodarskim subjektima.</a:t>
            </a:r>
          </a:p>
          <a:p>
            <a:pPr marL="0" indent="0" algn="just">
              <a:buFontTx/>
              <a:buNone/>
            </a:pPr>
            <a:endParaRPr lang="bs-Latn-BA" altLang="sr-Latn-RS" dirty="0">
              <a:latin typeface="Calibri "/>
            </a:endParaRPr>
          </a:p>
          <a:p>
            <a:pPr>
              <a:buFont typeface="Wingdings" pitchFamily="2" charset="2"/>
              <a:buChar char="Ø"/>
            </a:pPr>
            <a:endParaRPr lang="bs-Latn-BA" dirty="0">
              <a:latin typeface="Calibri "/>
            </a:endParaRPr>
          </a:p>
        </p:txBody>
      </p:sp>
      <p:sp>
        <p:nvSpPr>
          <p:cNvPr id="5" name="Footer Placeholder 4"/>
          <p:cNvSpPr>
            <a:spLocks noGrp="1"/>
          </p:cNvSpPr>
          <p:nvPr>
            <p:ph type="ftr" sz="quarter" idx="11"/>
          </p:nvPr>
        </p:nvSpPr>
        <p:spPr/>
        <p:txBody>
          <a:bodyPr/>
          <a:lstStyle/>
          <a:p>
            <a:r>
              <a:rPr lang="en-US" dirty="0">
                <a:latin typeface="Calibri "/>
              </a:rPr>
              <a:t>Copyright © 201</a:t>
            </a:r>
            <a:r>
              <a:rPr lang="bs-Latn-BA" dirty="0">
                <a:latin typeface="Calibri "/>
              </a:rPr>
              <a:t>6</a:t>
            </a:r>
            <a:r>
              <a:rPr lang="en-US" dirty="0">
                <a:latin typeface="Calibri "/>
              </a:rPr>
              <a:t> | Public Procurement Agency of Bosnia and Herzegovina</a:t>
            </a:r>
          </a:p>
        </p:txBody>
      </p:sp>
      <p:sp>
        <p:nvSpPr>
          <p:cNvPr id="6" name="Slide Number Placeholder 5"/>
          <p:cNvSpPr>
            <a:spLocks noGrp="1"/>
          </p:cNvSpPr>
          <p:nvPr>
            <p:ph type="sldNum" sz="quarter" idx="12"/>
          </p:nvPr>
        </p:nvSpPr>
        <p:spPr/>
        <p:txBody>
          <a:bodyPr/>
          <a:lstStyle/>
          <a:p>
            <a:fld id="{5EE963A5-A76A-496F-BBA2-ABE69D2D945A}" type="slidenum">
              <a:rPr lang="en-US" smtClean="0">
                <a:latin typeface="Calibri "/>
              </a:rPr>
              <a:pPr/>
              <a:t>2</a:t>
            </a:fld>
            <a:endParaRPr lang="en-US">
              <a:latin typeface="Calibri "/>
            </a:endParaRPr>
          </a:p>
        </p:txBody>
      </p:sp>
    </p:spTree>
    <p:extLst>
      <p:ext uri="{BB962C8B-B14F-4D97-AF65-F5344CB8AC3E}">
        <p14:creationId xmlns:p14="http://schemas.microsoft.com/office/powerpoint/2010/main" val="1161618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556A7-8F48-7689-837B-0E357ACA2638}"/>
              </a:ext>
            </a:extLst>
          </p:cNvPr>
          <p:cNvSpPr>
            <a:spLocks noGrp="1"/>
          </p:cNvSpPr>
          <p:nvPr>
            <p:ph type="title"/>
          </p:nvPr>
        </p:nvSpPr>
        <p:spPr/>
        <p:txBody>
          <a:bodyPr>
            <a:normAutofit/>
          </a:bodyPr>
          <a:lstStyle/>
          <a:p>
            <a:r>
              <a:rPr lang="bs-Latn-BA" sz="3200" dirty="0">
                <a:solidFill>
                  <a:prstClr val="black"/>
                </a:solidFill>
                <a:latin typeface="Calibri "/>
              </a:rPr>
              <a:t>Sukob interesa</a:t>
            </a:r>
            <a:endParaRPr lang="bs-Latn-BA" sz="3200" dirty="0"/>
          </a:p>
        </p:txBody>
      </p:sp>
      <p:sp>
        <p:nvSpPr>
          <p:cNvPr id="3" name="Content Placeholder 2">
            <a:extLst>
              <a:ext uri="{FF2B5EF4-FFF2-40B4-BE49-F238E27FC236}">
                <a16:creationId xmlns:a16="http://schemas.microsoft.com/office/drawing/2014/main" id="{CB4AB8F8-1E24-997F-775F-5ACAB18543AD}"/>
              </a:ext>
            </a:extLst>
          </p:cNvPr>
          <p:cNvSpPr>
            <a:spLocks noGrp="1"/>
          </p:cNvSpPr>
          <p:nvPr>
            <p:ph idx="1"/>
          </p:nvPr>
        </p:nvSpPr>
        <p:spPr/>
        <p:txBody>
          <a:bodyPr>
            <a:normAutofit lnSpcReduction="10000"/>
          </a:bodyPr>
          <a:lstStyle/>
          <a:p>
            <a:pPr algn="just"/>
            <a:r>
              <a:rPr lang="bs-Latn-BA" sz="2800" dirty="0"/>
              <a:t>obuhvaća situacije kada </a:t>
            </a:r>
            <a:r>
              <a:rPr lang="bs-Latn-BA" sz="2800" u="sng" dirty="0"/>
              <a:t>predstavnici UT</a:t>
            </a:r>
            <a:r>
              <a:rPr lang="bs-Latn-BA" sz="2800" dirty="0"/>
              <a:t>, koji su uključeni u provedbu postupka javne nabave ili mogu utjecati na ishod postupka, </a:t>
            </a:r>
            <a:r>
              <a:rPr lang="bs-Latn-BA" sz="2800" u="sng" dirty="0"/>
              <a:t>imaju</a:t>
            </a:r>
            <a:r>
              <a:rPr lang="bs-Latn-BA" sz="2800" dirty="0"/>
              <a:t>, izravno ili neizravno, financijski, gospodarski ili bilo koji drugi </a:t>
            </a:r>
            <a:r>
              <a:rPr lang="bs-Latn-BA" sz="2800" u="sng" dirty="0"/>
              <a:t>osobni interes </a:t>
            </a:r>
            <a:r>
              <a:rPr lang="bs-Latn-BA" sz="2800" dirty="0"/>
              <a:t>koji bi se mogao smatrati štetnim za njihovu nepristranost i neovisnost u sklopu postupka a osobito ako  predstavnik UT istodobno :</a:t>
            </a:r>
          </a:p>
          <a:p>
            <a:pPr algn="just">
              <a:buFontTx/>
              <a:buChar char="-"/>
            </a:pPr>
            <a:r>
              <a:rPr lang="bs-Latn-BA" sz="2800" dirty="0"/>
              <a:t>obavlja upravljačke poslove u gospodarskom subjektu, ili</a:t>
            </a:r>
          </a:p>
          <a:p>
            <a:pPr algn="just">
              <a:buFontTx/>
              <a:buChar char="-"/>
            </a:pPr>
            <a:r>
              <a:rPr lang="bs-Latn-BA" sz="2800" dirty="0"/>
              <a:t>ako je vlasnik poslovnog udjela ili  dionica sa više od 0,5%</a:t>
            </a:r>
          </a:p>
        </p:txBody>
      </p:sp>
      <p:sp>
        <p:nvSpPr>
          <p:cNvPr id="4" name="Date Placeholder 3">
            <a:extLst>
              <a:ext uri="{FF2B5EF4-FFF2-40B4-BE49-F238E27FC236}">
                <a16:creationId xmlns:a16="http://schemas.microsoft.com/office/drawing/2014/main" id="{34068156-B259-48A3-5F8C-68F04F7A39EC}"/>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EA8B086D-C63A-8287-A37A-6B4A45893932}"/>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83AE3510-3D46-92C7-A11B-2C3FFF86A9BE}"/>
              </a:ext>
            </a:extLst>
          </p:cNvPr>
          <p:cNvSpPr>
            <a:spLocks noGrp="1"/>
          </p:cNvSpPr>
          <p:nvPr>
            <p:ph type="sldNum" sz="quarter" idx="12"/>
          </p:nvPr>
        </p:nvSpPr>
        <p:spPr/>
        <p:txBody>
          <a:bodyPr/>
          <a:lstStyle/>
          <a:p>
            <a:fld id="{5EE963A5-A76A-496F-BBA2-ABE69D2D945A}" type="slidenum">
              <a:rPr lang="en-US" smtClean="0"/>
              <a:pPr/>
              <a:t>3</a:t>
            </a:fld>
            <a:endParaRPr lang="en-US"/>
          </a:p>
        </p:txBody>
      </p:sp>
    </p:spTree>
    <p:extLst>
      <p:ext uri="{BB962C8B-B14F-4D97-AF65-F5344CB8AC3E}">
        <p14:creationId xmlns:p14="http://schemas.microsoft.com/office/powerpoint/2010/main" val="111473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68FF1-2B58-20BF-4659-1D41614EDF22}"/>
              </a:ext>
            </a:extLst>
          </p:cNvPr>
          <p:cNvSpPr>
            <a:spLocks noGrp="1"/>
          </p:cNvSpPr>
          <p:nvPr>
            <p:ph type="title"/>
          </p:nvPr>
        </p:nvSpPr>
        <p:spPr/>
        <p:txBody>
          <a:bodyPr>
            <a:normAutofit/>
          </a:bodyPr>
          <a:lstStyle/>
          <a:p>
            <a:r>
              <a:rPr lang="bs-Latn-BA" sz="3200" dirty="0">
                <a:solidFill>
                  <a:prstClr val="black"/>
                </a:solidFill>
                <a:latin typeface="Calibri "/>
              </a:rPr>
              <a:t>Sukob interesa</a:t>
            </a:r>
            <a:endParaRPr lang="bs-Latn-BA" sz="3200" dirty="0"/>
          </a:p>
        </p:txBody>
      </p:sp>
      <p:sp>
        <p:nvSpPr>
          <p:cNvPr id="3" name="Content Placeholder 2">
            <a:extLst>
              <a:ext uri="{FF2B5EF4-FFF2-40B4-BE49-F238E27FC236}">
                <a16:creationId xmlns:a16="http://schemas.microsoft.com/office/drawing/2014/main" id="{9A42A979-6794-4DFF-B5BC-B5D5ABA7DB69}"/>
              </a:ext>
            </a:extLst>
          </p:cNvPr>
          <p:cNvSpPr>
            <a:spLocks noGrp="1"/>
          </p:cNvSpPr>
          <p:nvPr>
            <p:ph idx="1"/>
          </p:nvPr>
        </p:nvSpPr>
        <p:spPr/>
        <p:txBody>
          <a:bodyPr>
            <a:normAutofit fontScale="92500"/>
          </a:bodyPr>
          <a:lstStyle/>
          <a:p>
            <a:r>
              <a:rPr lang="bs-Latn-BA" sz="2800" dirty="0"/>
              <a:t>Predstavnik UT smatra se:</a:t>
            </a:r>
          </a:p>
          <a:p>
            <a:pPr marL="514350" indent="-514350" algn="just">
              <a:buAutoNum type="alphaLcParenR"/>
            </a:pPr>
            <a:r>
              <a:rPr lang="bs-Latn-BA" sz="2800" dirty="0"/>
              <a:t>rukovoditelj, član upravnog, upravljačkog i nadzornog tijela ,</a:t>
            </a:r>
          </a:p>
          <a:p>
            <a:pPr marL="514350" indent="-514350" algn="just">
              <a:buAutoNum type="alphaLcParenR"/>
            </a:pPr>
            <a:r>
              <a:rPr lang="bs-Latn-BA" sz="2800" dirty="0"/>
              <a:t>član povjerenstva za javnu nabavu,</a:t>
            </a:r>
          </a:p>
          <a:p>
            <a:pPr marL="514350" indent="-514350" algn="just">
              <a:buAutoNum type="alphaLcParenR"/>
            </a:pPr>
            <a:r>
              <a:rPr lang="bs-Latn-BA" sz="2800" dirty="0"/>
              <a:t>druga osoba koja je uključena u provedbu ili koja može utjecati na odlučivanje u postupku javne nabave.</a:t>
            </a:r>
          </a:p>
          <a:p>
            <a:pPr marL="0" indent="0" algn="just">
              <a:buNone/>
            </a:pPr>
            <a:r>
              <a:rPr lang="bs-Latn-BA" sz="2800" dirty="0"/>
              <a:t>-na srodnike po krvi u pravoj liniji ili u pobočnoj liniji do trećeg stupnja, tazbini do drugog stupnja, bračnog ili izvanbračnog druga, te posvojitelje i posvojenike predstavnika UT.</a:t>
            </a:r>
          </a:p>
        </p:txBody>
      </p:sp>
      <p:sp>
        <p:nvSpPr>
          <p:cNvPr id="4" name="Date Placeholder 3">
            <a:extLst>
              <a:ext uri="{FF2B5EF4-FFF2-40B4-BE49-F238E27FC236}">
                <a16:creationId xmlns:a16="http://schemas.microsoft.com/office/drawing/2014/main" id="{FFC88EC1-9734-A6EB-B64C-91CE46EAFAD3}"/>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F1158CE9-69B4-5947-5419-E9B84F82A7DB}"/>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C42678F1-036F-645B-F499-30B80C2ACDB9}"/>
              </a:ext>
            </a:extLst>
          </p:cNvPr>
          <p:cNvSpPr>
            <a:spLocks noGrp="1"/>
          </p:cNvSpPr>
          <p:nvPr>
            <p:ph type="sldNum" sz="quarter" idx="12"/>
          </p:nvPr>
        </p:nvSpPr>
        <p:spPr/>
        <p:txBody>
          <a:bodyPr/>
          <a:lstStyle/>
          <a:p>
            <a:fld id="{5EE963A5-A76A-496F-BBA2-ABE69D2D945A}" type="slidenum">
              <a:rPr lang="en-US" smtClean="0"/>
              <a:pPr/>
              <a:t>4</a:t>
            </a:fld>
            <a:endParaRPr lang="en-US"/>
          </a:p>
        </p:txBody>
      </p:sp>
    </p:spTree>
    <p:extLst>
      <p:ext uri="{BB962C8B-B14F-4D97-AF65-F5344CB8AC3E}">
        <p14:creationId xmlns:p14="http://schemas.microsoft.com/office/powerpoint/2010/main" val="2742047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EA7E9-C39A-50DE-8581-F6A63F376A55}"/>
              </a:ext>
            </a:extLst>
          </p:cNvPr>
          <p:cNvSpPr>
            <a:spLocks noGrp="1"/>
          </p:cNvSpPr>
          <p:nvPr>
            <p:ph type="title"/>
          </p:nvPr>
        </p:nvSpPr>
        <p:spPr/>
        <p:txBody>
          <a:bodyPr>
            <a:normAutofit/>
          </a:bodyPr>
          <a:lstStyle/>
          <a:p>
            <a:r>
              <a:rPr lang="bs-Latn-BA" sz="3200" dirty="0">
                <a:solidFill>
                  <a:prstClr val="black"/>
                </a:solidFill>
                <a:latin typeface="Calibri "/>
              </a:rPr>
              <a:t>Sukob interesa</a:t>
            </a:r>
            <a:endParaRPr lang="bs-Latn-BA" sz="3200" dirty="0"/>
          </a:p>
        </p:txBody>
      </p:sp>
      <p:sp>
        <p:nvSpPr>
          <p:cNvPr id="3" name="Content Placeholder 2">
            <a:extLst>
              <a:ext uri="{FF2B5EF4-FFF2-40B4-BE49-F238E27FC236}">
                <a16:creationId xmlns:a16="http://schemas.microsoft.com/office/drawing/2014/main" id="{BF9E40A4-1BB0-5148-222E-5564B4D88F63}"/>
              </a:ext>
            </a:extLst>
          </p:cNvPr>
          <p:cNvSpPr>
            <a:spLocks noGrp="1"/>
          </p:cNvSpPr>
          <p:nvPr>
            <p:ph idx="1"/>
          </p:nvPr>
        </p:nvSpPr>
        <p:spPr/>
        <p:txBody>
          <a:bodyPr>
            <a:normAutofit/>
          </a:bodyPr>
          <a:lstStyle/>
          <a:p>
            <a:pPr algn="just"/>
            <a:r>
              <a:rPr lang="bs-Latn-BA" sz="2800" dirty="0"/>
              <a:t>Prijenos udjela u vlasništvu na drugu osobu (povjerenika-punomoćnika) koja će kao povjerenik djelovati u svoje ime, a za račun dužnosnika, u ostvarivanju prava i udjela u društvu, ne utječe na sukob interesa.</a:t>
            </a:r>
          </a:p>
          <a:p>
            <a:pPr algn="just"/>
            <a:r>
              <a:rPr lang="bs-Latn-BA" sz="2800" dirty="0"/>
              <a:t>Predstavnik UT potpisuje izjavu o postojanju, ili, nepostojanju sukoba interesa, te ju  je dužan ažurirati bez odgode ako nastupe promjene.</a:t>
            </a:r>
          </a:p>
        </p:txBody>
      </p:sp>
      <p:sp>
        <p:nvSpPr>
          <p:cNvPr id="4" name="Date Placeholder 3">
            <a:extLst>
              <a:ext uri="{FF2B5EF4-FFF2-40B4-BE49-F238E27FC236}">
                <a16:creationId xmlns:a16="http://schemas.microsoft.com/office/drawing/2014/main" id="{E4C33F92-4F0E-ED19-01A9-D8D9673039D2}"/>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C1D7F212-9AAF-C92C-E800-EC3651283384}"/>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5D3825AB-7A43-7136-5C0E-817DA079974A}"/>
              </a:ext>
            </a:extLst>
          </p:cNvPr>
          <p:cNvSpPr>
            <a:spLocks noGrp="1"/>
          </p:cNvSpPr>
          <p:nvPr>
            <p:ph type="sldNum" sz="quarter" idx="12"/>
          </p:nvPr>
        </p:nvSpPr>
        <p:spPr/>
        <p:txBody>
          <a:bodyPr/>
          <a:lstStyle/>
          <a:p>
            <a:fld id="{5EE963A5-A76A-496F-BBA2-ABE69D2D945A}" type="slidenum">
              <a:rPr lang="en-US" smtClean="0"/>
              <a:pPr/>
              <a:t>5</a:t>
            </a:fld>
            <a:endParaRPr lang="en-US"/>
          </a:p>
        </p:txBody>
      </p:sp>
    </p:spTree>
    <p:extLst>
      <p:ext uri="{BB962C8B-B14F-4D97-AF65-F5344CB8AC3E}">
        <p14:creationId xmlns:p14="http://schemas.microsoft.com/office/powerpoint/2010/main" val="1295839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59275-BA54-48E5-838A-C269BFD195D5}"/>
              </a:ext>
            </a:extLst>
          </p:cNvPr>
          <p:cNvSpPr>
            <a:spLocks noGrp="1"/>
          </p:cNvSpPr>
          <p:nvPr>
            <p:ph type="title"/>
          </p:nvPr>
        </p:nvSpPr>
        <p:spPr/>
        <p:txBody>
          <a:bodyPr>
            <a:normAutofit/>
          </a:bodyPr>
          <a:lstStyle/>
          <a:p>
            <a:r>
              <a:rPr lang="bs-Latn-BA" sz="3200" dirty="0">
                <a:solidFill>
                  <a:prstClr val="black"/>
                </a:solidFill>
                <a:latin typeface="Calibri "/>
              </a:rPr>
              <a:t>Sukob interesa</a:t>
            </a:r>
            <a:endParaRPr lang="bs-Latn-BA" sz="3200" dirty="0"/>
          </a:p>
        </p:txBody>
      </p:sp>
      <p:sp>
        <p:nvSpPr>
          <p:cNvPr id="3" name="Content Placeholder 2">
            <a:extLst>
              <a:ext uri="{FF2B5EF4-FFF2-40B4-BE49-F238E27FC236}">
                <a16:creationId xmlns:a16="http://schemas.microsoft.com/office/drawing/2014/main" id="{0EB7AE1A-D391-BB8F-52D6-9F54ECD47FBB}"/>
              </a:ext>
            </a:extLst>
          </p:cNvPr>
          <p:cNvSpPr>
            <a:spLocks noGrp="1"/>
          </p:cNvSpPr>
          <p:nvPr>
            <p:ph idx="1"/>
          </p:nvPr>
        </p:nvSpPr>
        <p:spPr/>
        <p:txBody>
          <a:bodyPr>
            <a:normAutofit/>
          </a:bodyPr>
          <a:lstStyle/>
          <a:p>
            <a:r>
              <a:rPr lang="bs-Latn-BA" sz="2800" dirty="0"/>
              <a:t>Na temelju izjava, ugovorno tijelo:</a:t>
            </a:r>
          </a:p>
          <a:p>
            <a:pPr marL="514350" indent="-514350">
              <a:buAutoNum type="alphaLcParenR"/>
            </a:pPr>
            <a:r>
              <a:rPr lang="bs-Latn-BA" sz="2800" dirty="0"/>
              <a:t>Objavljuje na svojoj internet stranici popis gospodarskih subjekata sa kojima je predstavnik UT, ili s njim povezane osobe, u sukobu interesa, ili obavještava da takvi subjekti ne postoje.</a:t>
            </a:r>
          </a:p>
          <a:p>
            <a:pPr marL="514350" indent="-514350">
              <a:buAutoNum type="alphaLcParenR"/>
            </a:pPr>
            <a:r>
              <a:rPr lang="bs-Latn-BA" sz="2800" dirty="0"/>
              <a:t>U TD , za pojedini postupak nabave navodi popis gosp.subjekata sa kojim je u sukobu interesa ili navodi da takvi subjekti ne postoje.</a:t>
            </a:r>
          </a:p>
        </p:txBody>
      </p:sp>
      <p:sp>
        <p:nvSpPr>
          <p:cNvPr id="4" name="Date Placeholder 3">
            <a:extLst>
              <a:ext uri="{FF2B5EF4-FFF2-40B4-BE49-F238E27FC236}">
                <a16:creationId xmlns:a16="http://schemas.microsoft.com/office/drawing/2014/main" id="{0C710364-1AF7-8EC8-D24D-451498F96654}"/>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40B2EC7A-90E9-8BBB-D9EB-08F0255C82F9}"/>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C943C135-42C4-CFF0-251C-00D2EB766B5B}"/>
              </a:ext>
            </a:extLst>
          </p:cNvPr>
          <p:cNvSpPr>
            <a:spLocks noGrp="1"/>
          </p:cNvSpPr>
          <p:nvPr>
            <p:ph type="sldNum" sz="quarter" idx="12"/>
          </p:nvPr>
        </p:nvSpPr>
        <p:spPr/>
        <p:txBody>
          <a:bodyPr/>
          <a:lstStyle/>
          <a:p>
            <a:fld id="{5EE963A5-A76A-496F-BBA2-ABE69D2D945A}" type="slidenum">
              <a:rPr lang="en-US" smtClean="0"/>
              <a:pPr/>
              <a:t>6</a:t>
            </a:fld>
            <a:endParaRPr lang="en-US"/>
          </a:p>
        </p:txBody>
      </p:sp>
    </p:spTree>
    <p:extLst>
      <p:ext uri="{BB962C8B-B14F-4D97-AF65-F5344CB8AC3E}">
        <p14:creationId xmlns:p14="http://schemas.microsoft.com/office/powerpoint/2010/main" val="3349977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8DEC0-ABF1-B946-E54D-57A723302547}"/>
              </a:ext>
            </a:extLst>
          </p:cNvPr>
          <p:cNvSpPr>
            <a:spLocks noGrp="1"/>
          </p:cNvSpPr>
          <p:nvPr>
            <p:ph type="title"/>
          </p:nvPr>
        </p:nvSpPr>
        <p:spPr/>
        <p:txBody>
          <a:bodyPr>
            <a:normAutofit/>
          </a:bodyPr>
          <a:lstStyle/>
          <a:p>
            <a:r>
              <a:rPr lang="bs-Latn-BA" sz="3200" dirty="0">
                <a:solidFill>
                  <a:prstClr val="black"/>
                </a:solidFill>
                <a:latin typeface="Calibri "/>
              </a:rPr>
              <a:t>Sukob interesa</a:t>
            </a:r>
            <a:endParaRPr lang="bs-Latn-BA" sz="3200" dirty="0"/>
          </a:p>
        </p:txBody>
      </p:sp>
      <p:sp>
        <p:nvSpPr>
          <p:cNvPr id="3" name="Content Placeholder 2">
            <a:extLst>
              <a:ext uri="{FF2B5EF4-FFF2-40B4-BE49-F238E27FC236}">
                <a16:creationId xmlns:a16="http://schemas.microsoft.com/office/drawing/2014/main" id="{911A47DB-5AFE-CC6F-28C2-E596726E0B98}"/>
              </a:ext>
            </a:extLst>
          </p:cNvPr>
          <p:cNvSpPr>
            <a:spLocks noGrp="1"/>
          </p:cNvSpPr>
          <p:nvPr>
            <p:ph idx="1"/>
          </p:nvPr>
        </p:nvSpPr>
        <p:spPr/>
        <p:txBody>
          <a:bodyPr>
            <a:normAutofit lnSpcReduction="10000"/>
          </a:bodyPr>
          <a:lstStyle/>
          <a:p>
            <a:pPr algn="just"/>
            <a:r>
              <a:rPr lang="bs-Latn-BA" sz="2800" dirty="0"/>
              <a:t>Kandidat/ponuđač uz ponudu dostavlja ovjerenu pisanu izjavu da nije nudio mito, niti sudjelovao u bilo kakvim radnjama čiji je cilj korupcija u predmetnoj javnoj nabavi.</a:t>
            </a:r>
          </a:p>
          <a:p>
            <a:pPr algn="just"/>
            <a:r>
              <a:rPr lang="bs-Latn-BA" sz="2800" dirty="0"/>
              <a:t>U slučaju sumnje da se u postupku javne nabave narušava tržišna konkurencija, može se pokrenuti zahtjev za pokretanje postupka pred Konkurencijskim vijećem BiH.</a:t>
            </a:r>
          </a:p>
          <a:p>
            <a:pPr algn="just"/>
            <a:r>
              <a:rPr lang="bs-Latn-BA" sz="2800"/>
              <a:t>Ugovor sklopljen protivno odredbama ovog članka je ništav!</a:t>
            </a:r>
            <a:endParaRPr lang="bs-Latn-BA" sz="2800" dirty="0"/>
          </a:p>
        </p:txBody>
      </p:sp>
      <p:sp>
        <p:nvSpPr>
          <p:cNvPr id="4" name="Date Placeholder 3">
            <a:extLst>
              <a:ext uri="{FF2B5EF4-FFF2-40B4-BE49-F238E27FC236}">
                <a16:creationId xmlns:a16="http://schemas.microsoft.com/office/drawing/2014/main" id="{744B6927-C744-4ED4-6240-04A9F06C31AA}"/>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27AD4AFA-CF74-C4DE-2472-AC2A0717AB67}"/>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CFE35039-5BDC-B69D-C48B-75A977F46DB6}"/>
              </a:ext>
            </a:extLst>
          </p:cNvPr>
          <p:cNvSpPr>
            <a:spLocks noGrp="1"/>
          </p:cNvSpPr>
          <p:nvPr>
            <p:ph type="sldNum" sz="quarter" idx="12"/>
          </p:nvPr>
        </p:nvSpPr>
        <p:spPr/>
        <p:txBody>
          <a:bodyPr/>
          <a:lstStyle/>
          <a:p>
            <a:fld id="{5EE963A5-A76A-496F-BBA2-ABE69D2D945A}" type="slidenum">
              <a:rPr lang="en-US" smtClean="0"/>
              <a:pPr/>
              <a:t>7</a:t>
            </a:fld>
            <a:endParaRPr lang="en-US"/>
          </a:p>
        </p:txBody>
      </p:sp>
    </p:spTree>
    <p:extLst>
      <p:ext uri="{BB962C8B-B14F-4D97-AF65-F5344CB8AC3E}">
        <p14:creationId xmlns:p14="http://schemas.microsoft.com/office/powerpoint/2010/main" val="2651924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136E2-78AD-DAA6-ABD7-1C175CD3CE9E}"/>
              </a:ext>
            </a:extLst>
          </p:cNvPr>
          <p:cNvSpPr>
            <a:spLocks noGrp="1"/>
          </p:cNvSpPr>
          <p:nvPr>
            <p:ph type="title"/>
          </p:nvPr>
        </p:nvSpPr>
        <p:spPr/>
        <p:txBody>
          <a:bodyPr>
            <a:normAutofit/>
          </a:bodyPr>
          <a:lstStyle/>
          <a:p>
            <a:r>
              <a:rPr lang="bs-Latn-BA" sz="3200" dirty="0"/>
              <a:t>Studija slučaja</a:t>
            </a:r>
          </a:p>
        </p:txBody>
      </p:sp>
      <p:sp>
        <p:nvSpPr>
          <p:cNvPr id="3" name="Content Placeholder 2">
            <a:extLst>
              <a:ext uri="{FF2B5EF4-FFF2-40B4-BE49-F238E27FC236}">
                <a16:creationId xmlns:a16="http://schemas.microsoft.com/office/drawing/2014/main" id="{572B1C11-A467-D86B-0B5C-E32F12FFA66C}"/>
              </a:ext>
            </a:extLst>
          </p:cNvPr>
          <p:cNvSpPr>
            <a:spLocks noGrp="1"/>
          </p:cNvSpPr>
          <p:nvPr>
            <p:ph idx="1"/>
          </p:nvPr>
        </p:nvSpPr>
        <p:spPr/>
        <p:txBody>
          <a:bodyPr>
            <a:normAutofit fontScale="92500" lnSpcReduction="20000"/>
          </a:bodyPr>
          <a:lstStyle/>
          <a:p>
            <a:r>
              <a:rPr lang="bs-Latn-BA" sz="2800" dirty="0"/>
              <a:t>U otvorenom postupku javne nabavke izjavljena je žalba na TD u kojoj je u tački 6.1 UT navelo gosp. subjekte sa kojima ima sukob interesa, gdje je pod rednim brojem 2. naveden žalitelj.</a:t>
            </a:r>
          </a:p>
          <a:p>
            <a:r>
              <a:rPr lang="bs-Latn-BA" sz="2800" dirty="0"/>
              <a:t>Žalitelj je uvršten u ovu listu na temelju izjave v.d. Direktorice za ekonomske poslove, koja je sa ranijim vlasnikom i direktorom žalitelja u 3. stupnju srodstva po pobočnoj liniji.</a:t>
            </a:r>
          </a:p>
          <a:p>
            <a:r>
              <a:rPr lang="bs-Latn-BA" sz="2800" dirty="0"/>
              <a:t>Žalitelj smatra da je UT suprotno čl. 52 ZJN utvrdio da je žalitelj u sukobu interesa, usljed čega je istom nezakonito  uskraćeno pravo na sudjelovanje u jacnoj nabavci, te vršenje registrirane djelatnosti i u konačnici ostvarenje svrhe poslovanja, a to je dobit.</a:t>
            </a:r>
          </a:p>
          <a:p>
            <a:endParaRPr lang="bs-Latn-BA" sz="2800" dirty="0"/>
          </a:p>
        </p:txBody>
      </p:sp>
      <p:sp>
        <p:nvSpPr>
          <p:cNvPr id="4" name="Date Placeholder 3">
            <a:extLst>
              <a:ext uri="{FF2B5EF4-FFF2-40B4-BE49-F238E27FC236}">
                <a16:creationId xmlns:a16="http://schemas.microsoft.com/office/drawing/2014/main" id="{83B5EF4E-DCE0-AF2D-4B18-893BFA7D2AF4}"/>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524C9CA3-9672-4DFD-6024-902670858C65}"/>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40374686-8059-0451-33FB-1F618DCBB333}"/>
              </a:ext>
            </a:extLst>
          </p:cNvPr>
          <p:cNvSpPr>
            <a:spLocks noGrp="1"/>
          </p:cNvSpPr>
          <p:nvPr>
            <p:ph type="sldNum" sz="quarter" idx="12"/>
          </p:nvPr>
        </p:nvSpPr>
        <p:spPr/>
        <p:txBody>
          <a:bodyPr/>
          <a:lstStyle/>
          <a:p>
            <a:fld id="{5EE963A5-A76A-496F-BBA2-ABE69D2D945A}" type="slidenum">
              <a:rPr lang="en-US" smtClean="0"/>
              <a:pPr/>
              <a:t>8</a:t>
            </a:fld>
            <a:endParaRPr lang="en-US"/>
          </a:p>
        </p:txBody>
      </p:sp>
    </p:spTree>
    <p:extLst>
      <p:ext uri="{BB962C8B-B14F-4D97-AF65-F5344CB8AC3E}">
        <p14:creationId xmlns:p14="http://schemas.microsoft.com/office/powerpoint/2010/main" val="2790051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F9029-EC8B-A6BF-930E-47DEF7D3E192}"/>
              </a:ext>
            </a:extLst>
          </p:cNvPr>
          <p:cNvSpPr>
            <a:spLocks noGrp="1"/>
          </p:cNvSpPr>
          <p:nvPr>
            <p:ph type="title"/>
          </p:nvPr>
        </p:nvSpPr>
        <p:spPr/>
        <p:txBody>
          <a:bodyPr>
            <a:normAutofit/>
          </a:bodyPr>
          <a:lstStyle/>
          <a:p>
            <a:r>
              <a:rPr lang="bs-Latn-BA" sz="3600" dirty="0"/>
              <a:t>Studija slučaja</a:t>
            </a:r>
          </a:p>
        </p:txBody>
      </p:sp>
      <p:sp>
        <p:nvSpPr>
          <p:cNvPr id="3" name="Content Placeholder 2">
            <a:extLst>
              <a:ext uri="{FF2B5EF4-FFF2-40B4-BE49-F238E27FC236}">
                <a16:creationId xmlns:a16="http://schemas.microsoft.com/office/drawing/2014/main" id="{71A554F1-FA85-F23A-C415-C357B450546A}"/>
              </a:ext>
            </a:extLst>
          </p:cNvPr>
          <p:cNvSpPr>
            <a:spLocks noGrp="1"/>
          </p:cNvSpPr>
          <p:nvPr>
            <p:ph idx="1"/>
          </p:nvPr>
        </p:nvSpPr>
        <p:spPr/>
        <p:txBody>
          <a:bodyPr>
            <a:normAutofit fontScale="92500" lnSpcReduction="10000"/>
          </a:bodyPr>
          <a:lstStyle/>
          <a:p>
            <a:r>
              <a:rPr lang="bs-Latn-BA" sz="2800" dirty="0"/>
              <a:t>U konkretnom slučaju je nesporno da su bivši vlasnik i lice ovlašteno za zastupanje-žalitelj i v.d. Direktorica u 3. stupnju pobočne linije (sestrična i daidža), te da je u periodu od njenog imenovanja na funkciju izvšnog dir. za ek. poslove (23.08.2023.), pa do promjene vlasnika i lica ovlaštenih za zastupanje žalitelja, 13.09.2023.god. UT, trebalo da razmotri pitanje postojanja sukoba interesa.  </a:t>
            </a:r>
          </a:p>
          <a:p>
            <a:r>
              <a:rPr lang="bs-Latn-BA" sz="2800" dirty="0"/>
              <a:t>UT stavlja žalitelja u sukob interesa u odnosu na sve postupke jn koji se provode kod istih, bez obzira na opis njenog posla i njenu ulogu u postupcima svih ili pojedinih javnih nabavki.</a:t>
            </a:r>
          </a:p>
        </p:txBody>
      </p:sp>
      <p:sp>
        <p:nvSpPr>
          <p:cNvPr id="4" name="Date Placeholder 3">
            <a:extLst>
              <a:ext uri="{FF2B5EF4-FFF2-40B4-BE49-F238E27FC236}">
                <a16:creationId xmlns:a16="http://schemas.microsoft.com/office/drawing/2014/main" id="{5EF56C6A-AF63-A1B3-F760-39D6F793D403}"/>
              </a:ext>
            </a:extLst>
          </p:cNvPr>
          <p:cNvSpPr>
            <a:spLocks noGrp="1"/>
          </p:cNvSpPr>
          <p:nvPr>
            <p:ph type="dt" sz="half" idx="10"/>
          </p:nvPr>
        </p:nvSpPr>
        <p:spPr/>
        <p:txBody>
          <a:bodyPr/>
          <a:lstStyle/>
          <a:p>
            <a:fld id="{9938B9CF-C93B-4EA2-B80C-D5F49BB4B590}" type="datetime1">
              <a:rPr lang="hr-BA" smtClean="0"/>
              <a:t>26. 2. 2026.</a:t>
            </a:fld>
            <a:endParaRPr lang="en-US"/>
          </a:p>
        </p:txBody>
      </p:sp>
      <p:sp>
        <p:nvSpPr>
          <p:cNvPr id="5" name="Footer Placeholder 4">
            <a:extLst>
              <a:ext uri="{FF2B5EF4-FFF2-40B4-BE49-F238E27FC236}">
                <a16:creationId xmlns:a16="http://schemas.microsoft.com/office/drawing/2014/main" id="{535C595A-5D1E-C41C-A339-31545626BB64}"/>
              </a:ext>
            </a:extLst>
          </p:cNvPr>
          <p:cNvSpPr>
            <a:spLocks noGrp="1"/>
          </p:cNvSpPr>
          <p:nvPr>
            <p:ph type="ftr" sz="quarter" idx="11"/>
          </p:nvPr>
        </p:nvSpPr>
        <p:spPr/>
        <p:txBody>
          <a:bodyPr/>
          <a:lstStyle/>
          <a:p>
            <a:r>
              <a:rPr lang="en-US"/>
              <a:t>Copyright © 2012 | Public Procurement Agency of Bosnia and Herzegovina</a:t>
            </a:r>
          </a:p>
        </p:txBody>
      </p:sp>
      <p:sp>
        <p:nvSpPr>
          <p:cNvPr id="6" name="Slide Number Placeholder 5">
            <a:extLst>
              <a:ext uri="{FF2B5EF4-FFF2-40B4-BE49-F238E27FC236}">
                <a16:creationId xmlns:a16="http://schemas.microsoft.com/office/drawing/2014/main" id="{CD5C9206-E38B-7044-34A6-F9C5236967FC}"/>
              </a:ext>
            </a:extLst>
          </p:cNvPr>
          <p:cNvSpPr>
            <a:spLocks noGrp="1"/>
          </p:cNvSpPr>
          <p:nvPr>
            <p:ph type="sldNum" sz="quarter" idx="12"/>
          </p:nvPr>
        </p:nvSpPr>
        <p:spPr/>
        <p:txBody>
          <a:bodyPr/>
          <a:lstStyle/>
          <a:p>
            <a:fld id="{5EE963A5-A76A-496F-BBA2-ABE69D2D945A}" type="slidenum">
              <a:rPr lang="en-US" smtClean="0"/>
              <a:pPr/>
              <a:t>9</a:t>
            </a:fld>
            <a:endParaRPr lang="en-US"/>
          </a:p>
        </p:txBody>
      </p:sp>
    </p:spTree>
    <p:extLst>
      <p:ext uri="{BB962C8B-B14F-4D97-AF65-F5344CB8AC3E}">
        <p14:creationId xmlns:p14="http://schemas.microsoft.com/office/powerpoint/2010/main" val="30372175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20285</TotalTime>
  <Words>1825</Words>
  <Application>Microsoft Office PowerPoint</Application>
  <PresentationFormat>On-screen Show (4:3)</PresentationFormat>
  <Paragraphs>123</Paragraphs>
  <Slides>19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Arial</vt:lpstr>
      <vt:lpstr>Berlin Sans FB Demi</vt:lpstr>
      <vt:lpstr>Calibri</vt:lpstr>
      <vt:lpstr>Calibri </vt:lpstr>
      <vt:lpstr>Times New Roman</vt:lpstr>
      <vt:lpstr>Wingdings</vt:lpstr>
      <vt:lpstr>Office Theme</vt:lpstr>
      <vt:lpstr>1_Office Theme</vt:lpstr>
      <vt:lpstr>Agencija za javne nabavke/nabave Агенција за јавне набавке Bosna i Hercegovina Босна и Херцеговина </vt:lpstr>
      <vt:lpstr>Sukob interesa</vt:lpstr>
      <vt:lpstr>Sukob interesa</vt:lpstr>
      <vt:lpstr>Sukob interesa</vt:lpstr>
      <vt:lpstr>Sukob interesa</vt:lpstr>
      <vt:lpstr>Sukob interesa</vt:lpstr>
      <vt:lpstr>Sukob interesa</vt:lpstr>
      <vt:lpstr>Studija slučaja</vt:lpstr>
      <vt:lpstr>Studija slučaja</vt:lpstr>
      <vt:lpstr>Studija slučaja</vt:lpstr>
      <vt:lpstr>Studija slučaja</vt:lpstr>
      <vt:lpstr>Studija slučaja</vt:lpstr>
      <vt:lpstr>Studija slučaja</vt:lpstr>
      <vt:lpstr>Studija slučaja</vt:lpstr>
      <vt:lpstr>Studija slučaja</vt:lpstr>
      <vt:lpstr>Studija slučaja</vt:lpstr>
      <vt:lpstr>Studija slučaja</vt:lpstr>
      <vt:lpstr>Studija slučaja</vt:lpstr>
      <vt:lpstr>Studija slučaja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Procurement Agency of Bosnia and Herzegovina</dc:title>
  <dc:creator>Dario</dc:creator>
  <cp:lastModifiedBy>Sanja Cubela</cp:lastModifiedBy>
  <cp:revision>207</cp:revision>
  <dcterms:created xsi:type="dcterms:W3CDTF">2012-04-04T18:34:00Z</dcterms:created>
  <dcterms:modified xsi:type="dcterms:W3CDTF">2026-02-26T14:12:43Z</dcterms:modified>
</cp:coreProperties>
</file>