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sldIdLst>
    <p:sldId id="264" r:id="rId2"/>
    <p:sldId id="265" r:id="rId3"/>
    <p:sldId id="275" r:id="rId4"/>
    <p:sldId id="274" r:id="rId5"/>
    <p:sldId id="278" r:id="rId6"/>
    <p:sldId id="311" r:id="rId7"/>
    <p:sldId id="268" r:id="rId8"/>
    <p:sldId id="279" r:id="rId9"/>
    <p:sldId id="277" r:id="rId10"/>
    <p:sldId id="276" r:id="rId11"/>
    <p:sldId id="281" r:id="rId12"/>
    <p:sldId id="312" r:id="rId13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3EB"/>
    <a:srgbClr val="A4BCD0"/>
    <a:srgbClr val="82A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B5F20-F7B6-44FC-B5A6-D11DE95C5784}" type="datetimeFigureOut">
              <a:rPr lang="bs-Latn-BA" smtClean="0"/>
              <a:pPr/>
              <a:t>13. 4. 2026.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7740D-A6BE-4D0C-A5D6-9B85018B8C0F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193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a3"/>
          <p:cNvSpPr/>
          <p:nvPr/>
        </p:nvSpPr>
        <p:spPr bwMode="gray">
          <a:xfrm>
            <a:off x="2552" y="5243131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350" dirty="0"/>
          </a:p>
        </p:txBody>
      </p:sp>
      <p:sp>
        <p:nvSpPr>
          <p:cNvPr id="5" name="nebo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350" dirty="0"/>
          </a:p>
        </p:txBody>
      </p:sp>
      <p:pic>
        <p:nvPicPr>
          <p:cNvPr id="6" name="voda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9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voda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Pravokotnik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35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rtlCol="0" anchor="b">
            <a:noAutofit/>
          </a:bodyPr>
          <a:lstStyle>
            <a:lvl1pPr algn="ctr">
              <a:defRPr sz="4500"/>
            </a:lvl1pPr>
          </a:lstStyle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35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en-US"/>
              <a:t>Click to edit Master subtitle style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2905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7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24901" y="274638"/>
            <a:ext cx="2628900" cy="5440362"/>
          </a:xfrm>
        </p:spPr>
        <p:txBody>
          <a:bodyPr vert="eaVert"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1" y="274638"/>
            <a:ext cx="7734300" cy="5440362"/>
          </a:xfrm>
        </p:spPr>
        <p:txBody>
          <a:bodyPr vert="eaVert" rtlCol="0"/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17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0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220" rtlCol="0" anchor="ctr"/>
          <a:lstStyle/>
          <a:p>
            <a:pPr algn="ctr" rtl="0"/>
            <a:endParaRPr lang="sl-SI" sz="135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3814" y="1309047"/>
            <a:ext cx="9601252" cy="2667000"/>
          </a:xfrm>
        </p:spPr>
        <p:txBody>
          <a:bodyPr rtlCol="0" anchor="b">
            <a:normAutofit/>
          </a:bodyPr>
          <a:lstStyle>
            <a:lvl1pPr algn="ctr">
              <a:defRPr sz="4500" b="0"/>
            </a:lvl1pPr>
          </a:lstStyle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21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64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71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53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220" rtlCol="0" anchor="ctr"/>
          <a:lstStyle/>
          <a:p>
            <a:pPr algn="ctr" rtl="0"/>
            <a:endParaRPr lang="sl-SI" sz="1350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79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7480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2400" b="0"/>
            </a:lvl1pPr>
          </a:lstStyle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127480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00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7480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en-US"/>
              <a:t>Click to edit Master title style</a:t>
            </a:r>
            <a:endParaRPr lang="sl-SI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127480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13. 4. 2026.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82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ebo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7220" rtlCol="0" anchor="ctr"/>
          <a:lstStyle/>
          <a:p>
            <a:pPr algn="ctr" rtl="0"/>
            <a:endParaRPr lang="sl-SI" sz="1350" dirty="0"/>
          </a:p>
        </p:txBody>
      </p:sp>
      <p:sp>
        <p:nvSpPr>
          <p:cNvPr id="8" name="voda3"/>
          <p:cNvSpPr/>
          <p:nvPr/>
        </p:nvSpPr>
        <p:spPr bwMode="gray">
          <a:xfrm>
            <a:off x="2552" y="6064103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350" dirty="0"/>
          </a:p>
        </p:txBody>
      </p:sp>
      <p:pic>
        <p:nvPicPr>
          <p:cNvPr id="9" name="voda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3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voda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341122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dirty="0"/>
              <a:t>Uredite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dirty="0"/>
              <a:t>Uredite sloge besedila matrice</a:t>
            </a:r>
          </a:p>
          <a:p>
            <a:pPr lvl="1" rtl="0"/>
            <a:r>
              <a:rPr lang="sl-SI" dirty="0"/>
              <a:t>Druga raven</a:t>
            </a:r>
          </a:p>
          <a:p>
            <a:pPr lvl="2" rtl="0"/>
            <a:r>
              <a:rPr lang="sl-SI" dirty="0"/>
              <a:t>Tretja raven</a:t>
            </a:r>
          </a:p>
          <a:p>
            <a:pPr lvl="3" rtl="0"/>
            <a:r>
              <a:rPr lang="sl-SI" dirty="0"/>
              <a:t>Četrta raven</a:t>
            </a:r>
          </a:p>
          <a:p>
            <a:pPr lvl="4" rtl="0"/>
            <a:r>
              <a:rPr lang="sl-SI" dirty="0"/>
              <a:t>Peta raven</a:t>
            </a:r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</a:defRPr>
            </a:lvl1pPr>
          </a:lstStyle>
          <a:p>
            <a:fld id="{93189E42-01BF-4660-AE45-8B1BD7B3DE02}" type="datetime1">
              <a:rPr lang="hr-BA" smtClean="0"/>
              <a:pPr/>
              <a:t>13. 4. 2026.</a:t>
            </a:fld>
            <a:endParaRPr lang="en-US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</a:defRPr>
            </a:lvl1pPr>
          </a:lstStyle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2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5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100000"/>
        <a:buFont typeface="Arial" pitchFamily="34" charset="0"/>
        <a:buChar char="•"/>
        <a:defRPr sz="15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411480" indent="-171450" algn="l" defTabSz="685800" rtl="0" eaLnBrk="1" latinLnBrk="0" hangingPunct="1">
        <a:lnSpc>
          <a:spcPct val="90000"/>
        </a:lnSpc>
        <a:spcBef>
          <a:spcPts val="750"/>
        </a:spcBef>
        <a:buSzPct val="100000"/>
        <a:buFont typeface="Arial" pitchFamily="34" charset="0"/>
        <a:buChar char="•"/>
        <a:defRPr sz="13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6172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82296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4401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•"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1680210" indent="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None/>
        <a:defRPr sz="105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66888"/>
            <a:ext cx="7772400" cy="1181993"/>
          </a:xfrm>
        </p:spPr>
        <p:txBody>
          <a:bodyPr>
            <a:normAutofit/>
          </a:bodyPr>
          <a:lstStyle/>
          <a:p>
            <a:br>
              <a:rPr lang="bs-Latn-BA" sz="1300" dirty="0">
                <a:latin typeface="Arial Narrow" pitchFamily="34" charset="0"/>
                <a:ea typeface="Tahoma" pitchFamily="34" charset="0"/>
                <a:cs typeface="Tahoma" pitchFamily="34" charset="0"/>
              </a:rPr>
            </a:br>
            <a:endParaRPr lang="en-US" sz="1300" dirty="0"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3432" y="4005065"/>
            <a:ext cx="10369152" cy="2064448"/>
          </a:xfrm>
        </p:spPr>
        <p:txBody>
          <a:bodyPr>
            <a:normAutofit/>
          </a:bodyPr>
          <a:lstStyle/>
          <a:p>
            <a:endParaRPr lang="bs-Cyrl-BA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bs-Latn-BA" sz="3600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DIREKTNI SPORAZUM</a:t>
            </a:r>
          </a:p>
          <a:p>
            <a:r>
              <a:rPr lang="bs-Latn-BA" sz="3600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Belma Šećibović, dipl. pravnik</a:t>
            </a:r>
          </a:p>
          <a:p>
            <a:r>
              <a:rPr lang="bs-Latn-BA" sz="3600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Šef grupe za normativnopravne poslove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2492896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dario.kihli\Desktop\Prezentacija\shutterstock_3710222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22" b="30503"/>
          <a:stretch/>
        </p:blipFill>
        <p:spPr bwMode="auto">
          <a:xfrm>
            <a:off x="0" y="0"/>
            <a:ext cx="12192000" cy="374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2209800" y="3933056"/>
            <a:ext cx="777240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7CFD75-CD98-D82B-786E-0B93CF14550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587790" y="6069515"/>
            <a:ext cx="152068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6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AA4BD-3A5D-BECE-0ED6-0B7BAD6B8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09DB-B615-B1A8-F908-0F29BEFB8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671854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1BC18-59F7-150A-8D88-31DF9A159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268760"/>
            <a:ext cx="10657184" cy="4536504"/>
          </a:xfrm>
        </p:spPr>
        <p:txBody>
          <a:bodyPr>
            <a:normAutofit/>
          </a:bodyPr>
          <a:lstStyle/>
          <a:p>
            <a:pPr marL="33337" indent="0" algn="just">
              <a:buNone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Najčešća pitanja?</a:t>
            </a:r>
            <a:r>
              <a:rPr lang="vi-VN" sz="2400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marL="228600" indent="-195263" algn="just">
              <a:buFont typeface="Wingdings" pitchFamily="2" charset="2"/>
              <a:buChar char="Ø"/>
            </a:pPr>
            <a:endParaRPr lang="bs-Latn-BA" sz="2400" dirty="0">
              <a:solidFill>
                <a:srgbClr val="000000"/>
              </a:solidFill>
              <a:latin typeface="Times New Roman"/>
            </a:endParaRPr>
          </a:p>
          <a:p>
            <a:pPr marL="228600" indent="-195263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Procijenjena vrijednost nabavke</a:t>
            </a:r>
            <a:r>
              <a:rPr lang="vi-VN" sz="2400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marL="228600" indent="-195263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Uslovi za kvalifikaciju</a:t>
            </a:r>
          </a:p>
          <a:p>
            <a:pPr marL="228600" indent="-195263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Lotovi</a:t>
            </a:r>
          </a:p>
          <a:p>
            <a:pPr marL="228600" indent="-195263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  <a:cs typeface="Times New Roman" panose="02020603050405020304" pitchFamily="18" charset="0"/>
              </a:rPr>
              <a:t>Sukcesivna isporuka roba, usluga i radova</a:t>
            </a:r>
          </a:p>
          <a:p>
            <a:pPr marL="228600" indent="-195263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  <a:cs typeface="Times New Roman" panose="02020603050405020304" pitchFamily="18" charset="0"/>
              </a:rPr>
              <a:t>Da li se odluka o prihvatanju prijedloga cijene ili ponude objavljuje na web stranici</a:t>
            </a:r>
          </a:p>
          <a:p>
            <a:pPr marL="228600" indent="-195263" algn="just">
              <a:buFont typeface="Wingdings" pitchFamily="2" charset="2"/>
              <a:buChar char="Ø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bs-Latn-B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endParaRPr lang="en-US" sz="3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9AE83-8DA1-16BA-584D-16138DF0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E1D1D-7361-1081-8827-5C3FEAD69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3F947-2AE8-7221-5B8E-4B9A0439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053156-51CB-60A7-28DC-4346B54D6A1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72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AC43F-EDB4-877C-8A1D-F99F80BC8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1F001-FA4A-E283-8CF4-0BD4EFDC4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671854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2864F-C700-B7C9-9F40-3DFEF51FF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628800"/>
            <a:ext cx="10657184" cy="4248472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OBAVEZA UGOVORNOG ORGANA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Član 13. stav (3) i (4) ZJN</a:t>
            </a:r>
          </a:p>
          <a:p>
            <a:pPr marL="514350" lvl="1" indent="0">
              <a:buNone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Svaki ugovorni organ u Bosni i </a:t>
            </a:r>
            <a:r>
              <a:rPr lang="bs-Latn-B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Hercegovini</a:t>
            </a: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donosi interni pravilnik kojim propisuje i uređuje organizaciju i efikasno vršenje nabavne funkcije unutar ugovornog organa, kao što su: način cirkuliranja dokumentacije vezane za javne nabavke, konkretna zaduženja službenika i administrativnog osoblja koji provode javne nabavke ili su u određenoj vezi s istim, rokove za postupanje, način imenovanja i eventualnu rotaciju članova komisija za nabavku i sva druga odnosna pitanja.</a:t>
            </a:r>
          </a:p>
          <a:p>
            <a:pPr marL="514350" lvl="1" indent="0">
              <a:buNone/>
            </a:pPr>
            <a:endParaRPr lang="bs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Prilikom donošenja pravilnika iz stava (3) ovog člana, ugovorni organ vodi računa o vrsti poslova koje obavlja, organizaciji, veličini, kadrovskim kapacitetima, eventualnoj decentraliziranosti i područnim jedinicama i svim drugim odnosnim pitanjima</a:t>
            </a:r>
          </a:p>
          <a:p>
            <a:pPr marL="514350" lvl="1" indent="0">
              <a:buNone/>
            </a:pPr>
            <a:endParaRPr lang="bs-Latn-BA" sz="3000" dirty="0"/>
          </a:p>
          <a:p>
            <a:pPr marL="514350" lvl="1" indent="0">
              <a:buNone/>
            </a:pPr>
            <a:endParaRPr lang="bs-Latn-BA" sz="3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7BDEE-EEBE-EDFB-4996-70D05C9BC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C6C77-1F99-57CF-EE71-64481A1C3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1EE9F-D2B7-ECC5-3762-7D800BC21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0689CC-D151-2392-29B5-58D82950A1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5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A911F-6159-B4B8-FECA-F5B28482E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2" y="265176"/>
            <a:ext cx="9509759" cy="787560"/>
          </a:xfrm>
        </p:spPr>
        <p:txBody>
          <a:bodyPr/>
          <a:lstStyle/>
          <a:p>
            <a:r>
              <a:rPr lang="bs-Latn-BA" dirty="0"/>
              <a:t>                        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7BA67-A41E-AB21-47CC-8D3BDD30B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dirty="0"/>
          </a:p>
          <a:p>
            <a:pPr marL="34290" indent="0">
              <a:buNone/>
            </a:pPr>
            <a:endParaRPr lang="bs-Latn-BA" dirty="0"/>
          </a:p>
          <a:p>
            <a:pPr marL="34290" indent="0">
              <a:buNone/>
            </a:pPr>
            <a:r>
              <a:rPr lang="bs-Latn-BA" sz="2400" dirty="0"/>
              <a:t>          Pitanja?</a:t>
            </a:r>
          </a:p>
          <a:p>
            <a:pPr marL="34290" indent="0">
              <a:buNone/>
            </a:pPr>
            <a:endParaRPr lang="bs-Latn-BA" sz="2400" dirty="0"/>
          </a:p>
          <a:p>
            <a:pPr marL="34290" indent="0">
              <a:buNone/>
            </a:pPr>
            <a:endParaRPr lang="bs-Latn-BA" sz="2400" dirty="0"/>
          </a:p>
          <a:p>
            <a:pPr marL="34290" indent="0">
              <a:buNone/>
            </a:pPr>
            <a:r>
              <a:rPr lang="bs-Latn-BA" sz="2400" dirty="0"/>
              <a:t>                                                 Hvala na pažnji!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25878C-2149-1239-261B-BA03E9020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13FCF9-F7A7-4579-1970-19711E3DD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BA" dirty="0">
                <a:solidFill>
                  <a:prstClr val="black">
                    <a:tint val="75000"/>
                  </a:prstClr>
                </a:solidFill>
              </a:rPr>
              <a:t>16.04.2026.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82FFB-4CDF-6EA9-B62A-5E79642A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49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3"/>
            <a:ext cx="8229600" cy="720079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bs-Latn-BA" sz="3200" b="1" dirty="0">
                <a:latin typeface="Times New Roman" pitchFamily="18" charset="0"/>
                <a:cs typeface="Times New Roman" pitchFamily="18" charset="0"/>
              </a:rPr>
              <a:t>ostupak dodjele ugovora male vrijednosti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268760"/>
            <a:ext cx="10729192" cy="4896543"/>
          </a:xfrm>
        </p:spPr>
        <p:txBody>
          <a:bodyPr>
            <a:normAutofit/>
          </a:bodyPr>
          <a:lstStyle/>
          <a:p>
            <a:pPr marL="342900" lvl="2" indent="-34290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2" indent="0" algn="just">
              <a:buNone/>
            </a:pPr>
            <a:endParaRPr lang="bs-Latn-BA" sz="2500" dirty="0">
              <a:solidFill>
                <a:srgbClr val="000000"/>
              </a:solidFill>
              <a:latin typeface="Times New Roman"/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400" dirty="0"/>
              <a:t>Konkurentski zahtjev za dostavu ponuda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/>
              <a:t>Direktni sporazum</a:t>
            </a:r>
          </a:p>
          <a:p>
            <a:pPr algn="just">
              <a:buFont typeface="Wingdings" pitchFamily="2" charset="2"/>
              <a:buChar char="Ø"/>
            </a:pPr>
            <a:endParaRPr lang="bs-Latn-BA" sz="2400" dirty="0"/>
          </a:p>
          <a:p>
            <a:endParaRPr lang="bs-Latn-B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28A809-C487-E2F5-92F6-BB576E53820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11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86D9F-19FD-E4AC-5CF3-EEA236FC8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12CB7-6E46-049D-62C7-5B2C56AB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671854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B7AA8-8DB3-C9E5-3FAE-FE702891F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124745"/>
            <a:ext cx="10657184" cy="4680519"/>
          </a:xfrm>
        </p:spPr>
        <p:txBody>
          <a:bodyPr>
            <a:normAutofit/>
          </a:bodyPr>
          <a:lstStyle/>
          <a:p>
            <a:pPr marL="33337" lvl="0" indent="0" algn="just">
              <a:buNone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 STATISTIKE....</a:t>
            </a:r>
          </a:p>
          <a:p>
            <a:pPr marL="33337" lvl="0" indent="0" algn="just">
              <a:buNone/>
            </a:pPr>
            <a:endParaRPr lang="bs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52413" algn="just">
              <a:buFont typeface="Wingdings" panose="05000000000000000000" pitchFamily="2" charset="2"/>
              <a:buChar char="Ø"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Izvor: Godišnji izvještaj o dodjeljenim ugovorima za 2023.g.</a:t>
            </a:r>
          </a:p>
          <a:p>
            <a:pPr marL="285750" indent="-252413" algn="just">
              <a:buFont typeface="Wingdings" panose="05000000000000000000" pitchFamily="2" charset="2"/>
              <a:buChar char="Ø"/>
            </a:pPr>
            <a:endParaRPr lang="bs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Ukupan broj provedenih postupaka direktnog sporazuma je 131.741, što čini 85,08% u odnosu na postupak konkurentskog zahtjeva za dostavu ponuda - 23.099.)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" lvl="0" indent="0">
              <a:buNone/>
            </a:pPr>
            <a:endParaRPr lang="bs-Latn-BA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bs-Latn-B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endParaRPr lang="en-US" sz="3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32287-9352-CE3D-F290-932100F1E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844CD-B191-21B7-8EC6-631028F24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4DE12-48D9-E271-A285-1EDFE819B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AF890D-7617-BE47-63A6-8E03DF24DC9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3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34DCA-F90F-5ED6-F056-9764E2144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AC0EA-1182-CB7E-9145-7C2D6DD2E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3"/>
            <a:ext cx="8229600" cy="648071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itchFamily="18" charset="0"/>
                <a:cs typeface="Times New Roman" pitchFamily="18" charset="0"/>
              </a:rPr>
              <a:t>Direktni sporazum</a:t>
            </a:r>
            <a:endParaRPr lang="bs-Latn-B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6F82F-46C3-1DD5-6BFC-EFD9E3B9A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908720"/>
            <a:ext cx="10729192" cy="5256583"/>
          </a:xfrm>
        </p:spPr>
        <p:txBody>
          <a:bodyPr>
            <a:normAutofit/>
          </a:bodyPr>
          <a:lstStyle/>
          <a:p>
            <a:pPr marL="457200" lvl="1" indent="-285750" algn="just">
              <a:buFont typeface="Wingdings" panose="05000000000000000000" pitchFamily="2" charset="2"/>
              <a:buChar char="Ø"/>
            </a:pPr>
            <a:endParaRPr lang="bs-Latn-BA" sz="2200" dirty="0">
              <a:latin typeface="Times New Roman" pitchFamily="18" charset="0"/>
              <a:cs typeface="Times New Roman" pitchFamily="18" charset="0"/>
            </a:endParaRPr>
          </a:p>
          <a:p>
            <a:pPr marL="457200" lvl="1" indent="-285750" algn="just">
              <a:buFont typeface="Wingdings" panose="05000000000000000000" pitchFamily="2" charset="2"/>
              <a:buChar char="Ø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6.000,00 KM </a:t>
            </a:r>
            <a:r>
              <a:rPr lang="bs-Latn-BA" sz="2400" dirty="0">
                <a:latin typeface="Times New Roman" panose="02020603050405020304" pitchFamily="18" charset="0"/>
                <a:cs typeface="Times New Roman" pitchFamily="18" charset="0"/>
              </a:rPr>
              <a:t>(bez PDV-a)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istovrsnih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predmeta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nabavke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do 10.000,00 KM</a:t>
            </a:r>
            <a:r>
              <a:rPr lang="bs-Latn-BA" sz="2400" dirty="0">
                <a:latin typeface="Times New Roman" panose="02020603050405020304" pitchFamily="18" charset="0"/>
                <a:cs typeface="Times New Roman" pitchFamily="18" charset="0"/>
              </a:rPr>
              <a:t> (bez PDV-a)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godišnjem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nivou</a:t>
            </a:r>
            <a:endParaRPr lang="bs-Latn-BA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lvl="2" indent="0" algn="just">
              <a:buNone/>
            </a:pPr>
            <a:endParaRPr lang="bs-Latn-BA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latin typeface="Times New Roman" panose="02020603050405020304" pitchFamily="18" charset="0"/>
                <a:cs typeface="Times New Roman" pitchFamily="18" charset="0"/>
              </a:rPr>
              <a:t>Ispitivanje tržišta</a:t>
            </a:r>
          </a:p>
          <a:p>
            <a:pPr marL="342900" lvl="2" indent="-342900" algn="just">
              <a:buFont typeface="Wingdings" pitchFamily="2" charset="2"/>
              <a:buChar char="Ø"/>
            </a:pPr>
            <a:endParaRPr lang="bs-Latn-BA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latin typeface="Times New Roman" panose="02020603050405020304" pitchFamily="18" charset="0"/>
                <a:cs typeface="Times New Roman" pitchFamily="18" charset="0"/>
              </a:rPr>
              <a:t>Plan javnih nabavki</a:t>
            </a:r>
          </a:p>
          <a:p>
            <a:pPr marL="342900" lvl="2" indent="-342900" algn="just">
              <a:buFont typeface="Wingdings" pitchFamily="2" charset="2"/>
              <a:buChar char="Ø"/>
            </a:pPr>
            <a:endParaRPr lang="bs-Latn-BA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latin typeface="Times New Roman" panose="02020603050405020304" pitchFamily="18" charset="0"/>
                <a:cs typeface="Times New Roman" pitchFamily="18" charset="0"/>
              </a:rPr>
              <a:t>UO nije obavezan donijeti odluku ili rješenje o pokretanju postupka javne nabavke (član 18. stav (3) ZJN)</a:t>
            </a:r>
            <a:endParaRPr lang="en-US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endParaRPr lang="bs-Latn-BA" sz="2500" dirty="0">
              <a:solidFill>
                <a:srgbClr val="000000"/>
              </a:solidFill>
              <a:latin typeface="Times New Roman"/>
            </a:endParaRPr>
          </a:p>
          <a:p>
            <a:pPr algn="just">
              <a:buFont typeface="Wingdings" pitchFamily="2" charset="2"/>
              <a:buChar char="Ø"/>
            </a:pPr>
            <a:endParaRPr lang="bs-Latn-BA" sz="2400" dirty="0"/>
          </a:p>
          <a:p>
            <a:endParaRPr lang="bs-Latn-B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75B51-5B4C-6697-B27F-68C1E719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5F02F-3D64-C6C0-D1B6-6796E087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4469A-8E9B-E7A3-2486-21A332D9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C92304-B39F-7604-DA83-55CE942953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2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6C008-1F26-8463-EA14-ED1FB5874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F729D-4430-C915-A1F7-89F1EFDF2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4"/>
            <a:ext cx="8229600" cy="571446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itchFamily="18" charset="0"/>
                <a:cs typeface="Times New Roman" pitchFamily="18" charset="0"/>
              </a:rPr>
              <a:t>Direktni sporazum</a:t>
            </a:r>
            <a:endParaRPr lang="bs-Latn-B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F908-BCEB-1E28-0B3C-563AD9934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764704"/>
            <a:ext cx="10729192" cy="5400599"/>
          </a:xfrm>
        </p:spPr>
        <p:txBody>
          <a:bodyPr>
            <a:normAutofit/>
          </a:bodyPr>
          <a:lstStyle/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bs-Latn-BA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bs-Latn-BA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Nabavka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ugovorni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organ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ispituje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tržište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traži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pisani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cijene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privrednih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subjekata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koji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obavljaju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djelatnost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predmet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javne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nabavke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</a:p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Nakon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cijene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ponuđača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zaključivanja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direktnog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sprazuma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ugovorni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organ:</a:t>
            </a:r>
          </a:p>
          <a:p>
            <a:pPr marL="0" marR="0" lvl="0" indent="0" algn="just">
              <a:lnSpc>
                <a:spcPct val="107000"/>
              </a:lnSpc>
              <a:buNone/>
            </a:pPr>
            <a:r>
              <a:rPr lang="bs-Latn-B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pregovara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ponuđačem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ponuđačima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cijeni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07000"/>
              </a:lnSpc>
              <a:buNone/>
            </a:pPr>
            <a:r>
              <a:rPr lang="bs-Latn-B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prihvata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cijene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jednog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ponuđača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07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</a:t>
            </a:r>
            <a:r>
              <a:rPr lang="bs-Latn-BA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provodi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postupka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definisanu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Zakonom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endParaRPr lang="bs-Latn-BA" sz="2500" dirty="0">
              <a:solidFill>
                <a:srgbClr val="000000"/>
              </a:solidFill>
              <a:latin typeface="Times New Roman"/>
            </a:endParaRPr>
          </a:p>
          <a:p>
            <a:pPr algn="just">
              <a:buFont typeface="Wingdings" pitchFamily="2" charset="2"/>
              <a:buChar char="Ø"/>
            </a:pPr>
            <a:endParaRPr lang="bs-Latn-BA" sz="2400" dirty="0"/>
          </a:p>
          <a:p>
            <a:endParaRPr lang="bs-Latn-B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B441B-45D2-AB8A-3746-CB153337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E082C-83E9-8F43-C4FE-C7B1D7F5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41969-7CBC-D35A-CFA6-AFD2D211E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DDC36F-8D9F-E30E-D472-3A9286982F2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36DB5-FE8D-9051-4357-92932B966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50C1-7B49-74AE-4919-E345C353B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4"/>
            <a:ext cx="8229600" cy="571446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itchFamily="18" charset="0"/>
                <a:cs typeface="Times New Roman" pitchFamily="18" charset="0"/>
              </a:rPr>
              <a:t>Direktni sporazum</a:t>
            </a:r>
            <a:endParaRPr lang="bs-Latn-B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3AC3E-0B40-3E65-7303-9E552D9FC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764704"/>
            <a:ext cx="10729192" cy="5400599"/>
          </a:xfrm>
        </p:spPr>
        <p:txBody>
          <a:bodyPr>
            <a:normAutofit/>
          </a:bodyPr>
          <a:lstStyle/>
          <a:p>
            <a:pPr marL="342900" lvl="2" indent="-342900" algn="just">
              <a:buFont typeface="Wingdings" pitchFamily="2" charset="2"/>
              <a:buChar char="Ø"/>
            </a:pPr>
            <a:endParaRPr lang="bs-Latn-BA" sz="2500" dirty="0">
              <a:solidFill>
                <a:srgbClr val="000000"/>
              </a:solidFill>
              <a:latin typeface="Times New Roman"/>
            </a:endParaRPr>
          </a:p>
          <a:p>
            <a:pPr marL="0" lvl="2" indent="0" algn="just">
              <a:buNone/>
            </a:pPr>
            <a:endParaRPr lang="bs-Latn-BA" sz="2350" dirty="0">
              <a:solidFill>
                <a:srgbClr val="000000"/>
              </a:solidFill>
              <a:latin typeface="Times New Roman"/>
            </a:endParaRPr>
          </a:p>
          <a:p>
            <a:pPr marL="0" lvl="2" indent="0" algn="just">
              <a:buNone/>
            </a:pPr>
            <a:r>
              <a:rPr lang="bs-Latn-BA" sz="235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U slučaju da se provodi putem portala javnih nabavki:</a:t>
            </a:r>
          </a:p>
          <a:p>
            <a:pPr marL="0" lvl="2" indent="0" algn="just">
              <a:buNone/>
            </a:pPr>
            <a:endParaRPr lang="bs-Latn-BA" sz="2400" dirty="0">
              <a:solidFill>
                <a:srgbClr val="000000"/>
              </a:solidFill>
              <a:latin typeface="Times New Roman"/>
            </a:endParaRP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Javni poziv + određenim ponuđačima</a:t>
            </a: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Određenim ponuđačima</a:t>
            </a:r>
          </a:p>
          <a:p>
            <a:pPr marL="342900" lvl="2" indent="-342900" algn="just">
              <a:buFont typeface="Wingdings" pitchFamily="2" charset="2"/>
              <a:buChar char="Ø"/>
            </a:pPr>
            <a:r>
              <a:rPr lang="bs-Latn-BA" sz="2400" dirty="0">
                <a:solidFill>
                  <a:srgbClr val="000000"/>
                </a:solidFill>
                <a:latin typeface="Times New Roman"/>
              </a:rPr>
              <a:t>Dostava izvještaja o provedenom postupku</a:t>
            </a:r>
          </a:p>
          <a:p>
            <a:pPr algn="just">
              <a:buFont typeface="Wingdings" pitchFamily="2" charset="2"/>
              <a:buChar char="Ø"/>
            </a:pPr>
            <a:endParaRPr lang="bs-Latn-BA" sz="2400" dirty="0"/>
          </a:p>
          <a:p>
            <a:endParaRPr lang="bs-Latn-B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D0FBF-451B-C8DD-7EE8-0946846A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52740-A0CB-3933-DAD3-404D1583E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D885D-6DAF-F1AD-9D03-10FD69DD8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065680-758C-C36D-E21E-5559A503DDB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7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671854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408" y="1124745"/>
            <a:ext cx="10657184" cy="4680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bs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OKONČANJE POSTUPKA </a:t>
            </a:r>
          </a:p>
          <a:p>
            <a:pPr marL="457200" lvl="1" indent="0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donosi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izboru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Donosi se odluka o prihvatanju prijedloga cijene ili ponude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Prilaganjem računa ili druge odgovarajuće dokumentacije smatra se da</a:t>
            </a:r>
          </a:p>
          <a:p>
            <a:pPr marL="457200" lvl="1" indent="0">
              <a:buNone/>
            </a:pP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postupak  direktnog sporazuma zaključen</a:t>
            </a:r>
          </a:p>
          <a:p>
            <a:pPr marL="457200" lvl="1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postupku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direktnog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sporazuma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žalba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dopuštena</a:t>
            </a: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(član 101. stav (6) ZJN)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" indent="0" algn="just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endParaRPr lang="en-US" sz="3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5D0B34-1C2A-EDC3-48F3-1C50C25534F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4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15533-66CA-91D1-929F-A1AEAAE8D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E93AB-5221-55B4-9EE9-A4F98321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743862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87B5F-CB3D-16FE-1161-FEFCDC6C8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052737"/>
            <a:ext cx="10657184" cy="4752528"/>
          </a:xfrm>
        </p:spPr>
        <p:txBody>
          <a:bodyPr>
            <a:normAutofit/>
          </a:bodyPr>
          <a:lstStyle/>
          <a:p>
            <a:pPr marL="34290" indent="0" algn="just">
              <a:buNone/>
            </a:pPr>
            <a:endParaRPr lang="bs-Latn-BA" sz="800" dirty="0">
              <a:latin typeface="Times New Roman" pitchFamily="18" charset="0"/>
              <a:cs typeface="Times New Roman" pitchFamily="18" charset="0"/>
            </a:endParaRPr>
          </a:p>
          <a:p>
            <a:pPr marL="34290" indent="0" algn="just">
              <a:buNone/>
            </a:pPr>
            <a:endParaRPr lang="bs-Latn-BA" sz="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bs-Latn-BA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200" dirty="0">
                <a:latin typeface="Times New Roman" pitchFamily="18" charset="0"/>
                <a:cs typeface="Times New Roman" pitchFamily="18" charset="0"/>
              </a:rPr>
              <a:t>Ugovorni organ obavezan je Agenciji dostavljati izvještaje o otvorenom postupku, ograničenom postupku, pregovaračkom postupku s objavom ili bez objave obavještenja, konkursu za izradu idejnog rješenja, takmičarskom dijalogu, konkurentskom zahtjevu za dostavu ponuda i </a:t>
            </a:r>
            <a:r>
              <a:rPr lang="bs-Latn-BA" sz="2200" u="sng" dirty="0">
                <a:latin typeface="Times New Roman" pitchFamily="18" charset="0"/>
                <a:cs typeface="Times New Roman" pitchFamily="18" charset="0"/>
              </a:rPr>
              <a:t>direktnom sporazumu</a:t>
            </a:r>
            <a:r>
              <a:rPr lang="bs-Latn-BA" sz="2200" dirty="0">
                <a:latin typeface="Times New Roman" pitchFamily="18" charset="0"/>
                <a:cs typeface="Times New Roman" pitchFamily="18" charset="0"/>
              </a:rPr>
              <a:t>, kao i u slučaju dodjele ugovora iz čl. 8. i 10. ovog zakona, u formi, na način i u rokovima koje utvrđuje Agencija podzakonskim aktom. (član 75. ZJN)</a:t>
            </a:r>
          </a:p>
          <a:p>
            <a:pPr marL="240030" lvl="1" indent="0" algn="just">
              <a:buNone/>
            </a:pPr>
            <a:endParaRPr lang="bs-Latn-BA" sz="22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bs-Latn-BA" sz="2200" dirty="0">
                <a:latin typeface="Times New Roman" pitchFamily="18" charset="0"/>
                <a:cs typeface="Times New Roman" pitchFamily="18" charset="0"/>
              </a:rPr>
              <a:t>Članom 10. Uputstva o uslovima i načinu objavljivanja obavještenja  i dostavljanja izvještaja u postupcima javnih nabavki u Informacionom sistemu „E-nabavke“ („Službeni glasnik BiH“, broj 80/22) definisano je izvještavanje o postupku javne nabavke.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bs-Latn-B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endParaRPr lang="en-US" sz="3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37CAF-F99D-0CA6-9BCE-794F8378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55BFE-436F-4E16-70C0-AF772E761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2B57B-6012-2969-26BE-6EAEFD12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FD9A87-B435-35BC-5EA5-239D88D088B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B5F25-3AF1-B7AB-6C2C-87F7A34E3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4358D-564B-214C-2DC0-5917BF711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671854"/>
          </a:xfrm>
        </p:spPr>
        <p:txBody>
          <a:bodyPr>
            <a:normAutofit/>
          </a:bodyPr>
          <a:lstStyle/>
          <a:p>
            <a:pPr algn="ctr"/>
            <a:r>
              <a:rPr lang="bs-Latn-B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Direktni sporazum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8530A-CB70-2D7C-1B39-2AAFE6805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124745"/>
            <a:ext cx="10657184" cy="4680519"/>
          </a:xfrm>
        </p:spPr>
        <p:txBody>
          <a:bodyPr>
            <a:normAutofit fontScale="92500" lnSpcReduction="10000"/>
          </a:bodyPr>
          <a:lstStyle/>
          <a:p>
            <a:pPr marL="3429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Ugovorni organ je dužan objaviti izvještaj o provedenom postupku direktnog sporazuma na portalu javnih nabavki u roku od 30 dana od dana okončanja postupka javne nabavke. Izvještaj o provedenom postupku direktnog sporazuma sadrži podatke o:</a:t>
            </a:r>
          </a:p>
          <a:p>
            <a:pPr marL="3429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bs-Latn-B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	ugovornom organu,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	nazivu predmeta ugovora,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	lotovima, 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d)	predmetu nabavke iz Jedinstvenog rječnika javne nabavke,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e)	datumu računa/zaključenja ugovora, 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f)	vrijednosti računa/ugovora (bez PDV-a), 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g)	dobavljaču,</a:t>
            </a:r>
          </a:p>
          <a:p>
            <a:pPr marL="0" marR="0" lvl="2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bs-Latn-B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h)	poništenju, u slučaju da je postupak poništen.</a:t>
            </a:r>
          </a:p>
          <a:p>
            <a:pPr marL="3429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bs-Latn-B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altLang="sr-Latn-R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bs-Latn-B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0">
              <a:buNone/>
            </a:pPr>
            <a:endParaRPr lang="en-US" sz="3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3CC28-496C-6FE0-2F92-950F3846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s-Latn-BA" dirty="0"/>
              <a:t>Edukacija korisnika sistema javnih nabavki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22A89-8A45-786D-F4E4-EB25E4CA7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s-Latn-BA" dirty="0"/>
              <a:t>16.04.2026.</a:t>
            </a:r>
            <a:endParaRPr lang="en-US" dirty="0"/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4FF0-A22C-C0E8-2041-B25513BD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0D363E-0AFC-474C-821D-F33020D6D7C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76520" y="6069515"/>
            <a:ext cx="1331957" cy="7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5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ean 16 x 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761_TF02895256" id="{B3393234-C45F-4A7A-8733-4B761660B572}" vid="{5F4BD00A-2C91-4D09-ACFC-6057A91463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3112</TotalTime>
  <Words>779</Words>
  <Application>Microsoft Office PowerPoint</Application>
  <PresentationFormat>Widescreen</PresentationFormat>
  <Paragraphs>136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Georgia</vt:lpstr>
      <vt:lpstr>Times New Roman</vt:lpstr>
      <vt:lpstr>Wingdings</vt:lpstr>
      <vt:lpstr>Ocean 16 x 9</vt:lpstr>
      <vt:lpstr> </vt:lpstr>
      <vt:lpstr>Postupak dodjele ugovora male vrijednosti</vt:lpstr>
      <vt:lpstr>Direktni sporazum</vt:lpstr>
      <vt:lpstr>Direktni sporazum</vt:lpstr>
      <vt:lpstr>Direktni sporazum</vt:lpstr>
      <vt:lpstr>Direktni sporazum</vt:lpstr>
      <vt:lpstr>Direktni sporazum</vt:lpstr>
      <vt:lpstr>Direktni sporazum</vt:lpstr>
      <vt:lpstr>Direktni sporazum</vt:lpstr>
      <vt:lpstr>Direktni sporazum</vt:lpstr>
      <vt:lpstr>Direktni sporazum</vt:lpstr>
      <vt:lpstr>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Procurement Agency of Bosnia and Herzegovina</dc:title>
  <dc:creator>Dario</dc:creator>
  <cp:lastModifiedBy>Belma Secibovic</cp:lastModifiedBy>
  <cp:revision>257</cp:revision>
  <dcterms:created xsi:type="dcterms:W3CDTF">2012-04-04T18:34:00Z</dcterms:created>
  <dcterms:modified xsi:type="dcterms:W3CDTF">2026-04-13T12:38:52Z</dcterms:modified>
</cp:coreProperties>
</file>